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3"/>
  </p:notesMasterIdLst>
  <p:sldIdLst>
    <p:sldId id="450" r:id="rId2"/>
    <p:sldId id="469" r:id="rId3"/>
    <p:sldId id="473" r:id="rId4"/>
    <p:sldId id="474" r:id="rId5"/>
    <p:sldId id="475" r:id="rId6"/>
    <p:sldId id="472" r:id="rId7"/>
    <p:sldId id="483" r:id="rId8"/>
    <p:sldId id="496" r:id="rId9"/>
    <p:sldId id="497" r:id="rId10"/>
    <p:sldId id="498" r:id="rId11"/>
    <p:sldId id="499" r:id="rId12"/>
    <p:sldId id="500" r:id="rId13"/>
    <p:sldId id="476" r:id="rId14"/>
    <p:sldId id="477" r:id="rId15"/>
    <p:sldId id="484" r:id="rId16"/>
    <p:sldId id="482" r:id="rId17"/>
    <p:sldId id="485" r:id="rId18"/>
    <p:sldId id="478" r:id="rId19"/>
    <p:sldId id="486" r:id="rId20"/>
    <p:sldId id="487" r:id="rId21"/>
    <p:sldId id="479" r:id="rId22"/>
    <p:sldId id="488" r:id="rId23"/>
    <p:sldId id="480" r:id="rId24"/>
    <p:sldId id="481" r:id="rId25"/>
    <p:sldId id="489" r:id="rId26"/>
    <p:sldId id="490" r:id="rId27"/>
    <p:sldId id="491" r:id="rId28"/>
    <p:sldId id="492" r:id="rId29"/>
    <p:sldId id="493" r:id="rId30"/>
    <p:sldId id="494" r:id="rId31"/>
    <p:sldId id="471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23.08.2021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23.08.2021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gle.pl/url?sa=i&amp;rct=j&amp;q=&amp;esrc=s&amp;source=images&amp;cd=&amp;cad=rja&amp;uact=8&amp;ved=0ahUKEwiJlqjivcfLAhVrx4MKHS0xA6IQjB0IBg&amp;url=http://wiadomosci.wp.pl/kat,1356,title,Do-osmiu-wzrosla-liczba-ofiar-zawalenia-sie-centrum-handlowego-w-Ghanie,wid,15075121,wiadomosc.html&amp;psig=AFQjCNF_5bmt2UxcO-bgjMgJ_GUIQWn5Ew&amp;ust=145829585557424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gle.pl/url?sa=i&amp;rct=j&amp;q=&amp;esrc=s&amp;source=images&amp;cd=&amp;ved=0ahUKEwi35-e23bjLAhUFOJoKHRWdA2EQjB0IBg&amp;url=https://rzeszow.uw.gov.pl/aktualnosci/rekonesans-po-nocnej-wichurze/?print=1&amp;bvm=bv.116573086,d.bGs&amp;psig=AFQjCNGjVT_3DWYsHDgZ_DyOjjQZJe_7wQ&amp;ust=1457788768425295&amp;cad=rj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gle.pl/url?sa=i&amp;rct=j&amp;q=&amp;esrc=s&amp;source=images&amp;cd=&amp;cad=rja&amp;uact=8&amp;ved=&amp;url=http://www.twojapogoda.pl/wiadomosci/114727,duze-zniszczenia-po-wichurach-1-osoba-zginela-12-rannych&amp;bvm=bv.116573086,d.bGs&amp;psig=AFQjCNGjVT_3DWYsHDgZ_DyOjjQZJe_7wQ&amp;ust=145778876842529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>
                <a:latin typeface="Arial Black" panose="020B0A04020102020204" pitchFamily="34" charset="0"/>
              </a:rPr>
              <a:t>TEMAT 8: </a:t>
            </a:r>
            <a:br>
              <a:rPr lang="pl-PL" altLang="pl-PL" sz="3200" b="1" dirty="0"/>
            </a:br>
            <a:r>
              <a:rPr lang="pl-PL" sz="2800" dirty="0"/>
              <a:t>Rozpoznanie i organizacja działań ratowniczych podczas katastrof  budowlanych</a:t>
            </a:r>
            <a:endParaRPr lang="pl-PL" altLang="pl-PL" sz="32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31640" y="130890"/>
            <a:ext cx="6984776" cy="1453310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2333625" algn="l"/>
              </a:tabLst>
            </a:pPr>
            <a:r>
              <a:rPr lang="pl-PL" altLang="pl-PL" sz="3600" dirty="0"/>
              <a:t> </a:t>
            </a:r>
            <a:r>
              <a:rPr lang="pl-PL" altLang="pl-PL" sz="5100" dirty="0"/>
              <a:t>Szkolenie kierujących działaniem ratowniczym dla członków OSP</a:t>
            </a:r>
          </a:p>
          <a:p>
            <a:pPr>
              <a:tabLst>
                <a:tab pos="2333625" algn="l"/>
              </a:tabLst>
            </a:pPr>
            <a:r>
              <a:rPr lang="pl-PL" altLang="pl-PL" sz="3600" dirty="0"/>
              <a:t>                        ( DOWÓDCÓW OSP)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0ECD292C-9C1B-41B1-97A6-60F7AF4C71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1785926"/>
            <a:ext cx="5572164" cy="264320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pl-PL" b="1" dirty="0">
                <a:latin typeface="Arial" pitchFamily="34" charset="0"/>
                <a:cs typeface="Times New Roman" pitchFamily="18" charset="0"/>
              </a:rPr>
              <a:t>Pomieszczenie zniszczone</a:t>
            </a:r>
          </a:p>
          <a:p>
            <a:pPr marL="457200" indent="-457200">
              <a:spcBef>
                <a:spcPct val="50000"/>
              </a:spcBef>
            </a:pPr>
            <a:r>
              <a:rPr lang="pl-PL" dirty="0">
                <a:latin typeface="Arial" pitchFamily="34" charset="0"/>
                <a:cs typeface="Times New Roman" pitchFamily="18" charset="0"/>
              </a:rPr>
              <a:t>W wi</a:t>
            </a:r>
            <a:r>
              <a:rPr lang="pl-PL" dirty="0">
                <a:latin typeface="Arial" pitchFamily="34" charset="0"/>
              </a:rPr>
              <a:t>ę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kszo</a:t>
            </a:r>
            <a:r>
              <a:rPr lang="pl-PL" dirty="0">
                <a:latin typeface="Arial" pitchFamily="34" charset="0"/>
              </a:rPr>
              <a:t>ś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ci s</a:t>
            </a:r>
            <a:r>
              <a:rPr lang="pl-PL" dirty="0">
                <a:latin typeface="Arial" pitchFamily="34" charset="0"/>
              </a:rPr>
              <a:t>ą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 to pomieszczenia piwniczne i pierwszych kondygnacji. Proces zagruzowania mo</a:t>
            </a:r>
            <a:r>
              <a:rPr lang="pl-PL" dirty="0">
                <a:latin typeface="Arial" pitchFamily="34" charset="0"/>
              </a:rPr>
              <a:t>ż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e przebiega</a:t>
            </a:r>
            <a:r>
              <a:rPr lang="pl-PL" dirty="0">
                <a:latin typeface="Arial" pitchFamily="34" charset="0"/>
              </a:rPr>
              <a:t>ć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 w</a:t>
            </a:r>
            <a:r>
              <a:rPr lang="pl-PL" dirty="0">
                <a:latin typeface="Arial" pitchFamily="34" charset="0"/>
              </a:rPr>
              <a:t> dwóch wariantach 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to znaczy mo</a:t>
            </a:r>
            <a:r>
              <a:rPr lang="pl-PL" dirty="0">
                <a:latin typeface="Arial" pitchFamily="34" charset="0"/>
              </a:rPr>
              <a:t>ż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e wyst</a:t>
            </a:r>
            <a:r>
              <a:rPr lang="pl-PL" dirty="0">
                <a:latin typeface="Arial" pitchFamily="34" charset="0"/>
              </a:rPr>
              <a:t>ą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pi</a:t>
            </a:r>
            <a:r>
              <a:rPr lang="pl-PL" dirty="0">
                <a:latin typeface="Arial" pitchFamily="34" charset="0"/>
              </a:rPr>
              <a:t>ć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 ca</a:t>
            </a:r>
            <a:r>
              <a:rPr lang="pl-PL" dirty="0">
                <a:latin typeface="Arial" pitchFamily="34" charset="0"/>
              </a:rPr>
              <a:t>ł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kowite  lub cz</a:t>
            </a:r>
            <a:r>
              <a:rPr lang="pl-PL" dirty="0">
                <a:latin typeface="Arial" pitchFamily="34" charset="0"/>
              </a:rPr>
              <a:t>ęś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ciowe wype</a:t>
            </a:r>
            <a:r>
              <a:rPr lang="pl-PL" dirty="0">
                <a:latin typeface="Arial" pitchFamily="34" charset="0"/>
              </a:rPr>
              <a:t>ł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nienie pomieszczenia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pl-PL" dirty="0">
                <a:latin typeface="Arial" pitchFamily="34" charset="0"/>
              </a:rPr>
              <a:t> </a:t>
            </a:r>
            <a:endParaRPr lang="pl-PL" altLang="pl-PL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357694"/>
            <a:ext cx="4181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zdj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14488"/>
            <a:ext cx="2819393" cy="415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1142976" y="5929330"/>
            <a:ext cx="22145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/>
              <a:t>http://www.thw-gst-straubing.de/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1785927"/>
            <a:ext cx="8715436" cy="142876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pl-PL" b="1" dirty="0">
                <a:cs typeface="Times New Roman" pitchFamily="18" charset="0"/>
              </a:rPr>
              <a:t>Ruina brzegowa</a:t>
            </a:r>
          </a:p>
          <a:p>
            <a:r>
              <a:rPr lang="pl-PL" dirty="0">
                <a:cs typeface="Times New Roman" pitchFamily="18" charset="0"/>
              </a:rPr>
              <a:t>Powstaje w wyniku zniszczenia cz</a:t>
            </a:r>
            <a:r>
              <a:rPr lang="pl-PL" dirty="0"/>
              <a:t>ęś</a:t>
            </a:r>
            <a:r>
              <a:rPr lang="pl-PL" dirty="0">
                <a:cs typeface="Times New Roman" pitchFamily="18" charset="0"/>
              </a:rPr>
              <a:t>ci </a:t>
            </a:r>
            <a:r>
              <a:rPr lang="pl-PL" dirty="0"/>
              <a:t>ś</a:t>
            </a:r>
            <a:r>
              <a:rPr lang="pl-PL" dirty="0">
                <a:cs typeface="Times New Roman" pitchFamily="18" charset="0"/>
              </a:rPr>
              <a:t>cian zewn</a:t>
            </a:r>
            <a:r>
              <a:rPr lang="pl-PL" dirty="0"/>
              <a:t>ę</a:t>
            </a:r>
            <a:r>
              <a:rPr lang="pl-PL" dirty="0">
                <a:cs typeface="Times New Roman" pitchFamily="18" charset="0"/>
              </a:rPr>
              <a:t>trznych budynku</a:t>
            </a:r>
          </a:p>
          <a:p>
            <a:r>
              <a:rPr lang="pl-PL" dirty="0">
                <a:cs typeface="Times New Roman" pitchFamily="18" charset="0"/>
              </a:rPr>
              <a:t>Zazwyczaj uszkodzeniu ulegaj</a:t>
            </a:r>
            <a:r>
              <a:rPr lang="pl-PL" dirty="0"/>
              <a:t>ą</a:t>
            </a:r>
            <a:r>
              <a:rPr lang="pl-PL" dirty="0">
                <a:cs typeface="Times New Roman" pitchFamily="18" charset="0"/>
              </a:rPr>
              <a:t> tu piony komunikacyjne i </a:t>
            </a:r>
            <a:r>
              <a:rPr lang="pl-PL" dirty="0"/>
              <a:t>ś</a:t>
            </a:r>
            <a:r>
              <a:rPr lang="pl-PL" dirty="0">
                <a:cs typeface="Times New Roman" pitchFamily="18" charset="0"/>
              </a:rPr>
              <a:t>ciany os</a:t>
            </a:r>
            <a:r>
              <a:rPr lang="pl-PL" dirty="0"/>
              <a:t>ł</a:t>
            </a:r>
            <a:r>
              <a:rPr lang="pl-PL" dirty="0">
                <a:cs typeface="Times New Roman" pitchFamily="18" charset="0"/>
              </a:rPr>
              <a:t>onowe. 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pl-PL" dirty="0"/>
              <a:t> </a:t>
            </a:r>
            <a:endParaRPr lang="pl-PL" altLang="pl-PL" dirty="0"/>
          </a:p>
        </p:txBody>
      </p:sp>
      <p:pic>
        <p:nvPicPr>
          <p:cNvPr id="12" name="Picture 4" descr="ntp10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4745044" cy="367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4"/>
          <p:cNvSpPr txBox="1"/>
          <p:nvPr/>
        </p:nvSpPr>
        <p:spPr>
          <a:xfrm>
            <a:off x="7000892" y="614364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Mat.SGPR</a:t>
            </a:r>
            <a:r>
              <a:rPr lang="pl-PL" sz="1200" dirty="0"/>
              <a:t> Nowy Sącz</a:t>
            </a:r>
          </a:p>
        </p:txBody>
      </p:sp>
      <p:pic>
        <p:nvPicPr>
          <p:cNvPr id="16" name="Picture 6" descr="+ruina brzego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71810"/>
            <a:ext cx="3475038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642910" y="557214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Z. Bednarek, A. Marciniak </a:t>
            </a:r>
            <a:r>
              <a:rPr lang="pl-PL" sz="900" i="1" dirty="0"/>
              <a:t>Działania ratownicze podczas katastrof budowlanych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1785927"/>
            <a:ext cx="8715436" cy="128588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pl-PL" b="1" dirty="0">
                <a:cs typeface="Times New Roman" pitchFamily="18" charset="0"/>
              </a:rPr>
              <a:t>Stożek gruzowy</a:t>
            </a:r>
          </a:p>
          <a:p>
            <a:r>
              <a:rPr lang="pl-PL" dirty="0">
                <a:latin typeface="Arial" pitchFamily="34" charset="0"/>
                <a:cs typeface="Times New Roman" pitchFamily="18" charset="0"/>
              </a:rPr>
              <a:t>Jest to jeden z najtrudniejszych zawa</a:t>
            </a:r>
            <a:r>
              <a:rPr lang="pl-PL" dirty="0">
                <a:latin typeface="Arial" pitchFamily="34" charset="0"/>
              </a:rPr>
              <a:t>ł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ów i </a:t>
            </a:r>
            <a:r>
              <a:rPr lang="pl-PL" dirty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prawdopodobie</a:t>
            </a:r>
            <a:r>
              <a:rPr lang="pl-PL" dirty="0">
                <a:solidFill>
                  <a:schemeClr val="hlink"/>
                </a:solidFill>
                <a:latin typeface="Arial" pitchFamily="34" charset="0"/>
              </a:rPr>
              <a:t>ń</a:t>
            </a:r>
            <a:r>
              <a:rPr lang="pl-PL" dirty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stwo znalezienia ludzi </a:t>
            </a:r>
            <a:r>
              <a:rPr lang="pl-PL" dirty="0">
                <a:solidFill>
                  <a:schemeClr val="hlink"/>
                </a:solidFill>
                <a:latin typeface="Arial" pitchFamily="34" charset="0"/>
              </a:rPr>
              <a:t>ż</a:t>
            </a:r>
            <a:r>
              <a:rPr lang="pl-PL" dirty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ywych jest bardzo ma</a:t>
            </a:r>
            <a:r>
              <a:rPr lang="pl-PL" dirty="0">
                <a:solidFill>
                  <a:schemeClr val="hlink"/>
                </a:solidFill>
                <a:latin typeface="Arial" pitchFamily="34" charset="0"/>
              </a:rPr>
              <a:t>ł</a:t>
            </a:r>
            <a:r>
              <a:rPr lang="pl-PL" dirty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e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. </a:t>
            </a:r>
            <a:endParaRPr lang="pl-PL" alt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42910" y="557214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Z. Bednarek, A. Marciniak </a:t>
            </a:r>
            <a:r>
              <a:rPr lang="pl-PL" sz="900" i="1" dirty="0"/>
              <a:t>Działania ratownicze podczas katastrof budowlanych</a:t>
            </a:r>
            <a:endParaRPr lang="pl-PL" sz="900" dirty="0"/>
          </a:p>
        </p:txBody>
      </p:sp>
      <p:pic>
        <p:nvPicPr>
          <p:cNvPr id="75780" name="Picture 4" descr="Zawalił się budynek, 45 osób zabity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928934"/>
            <a:ext cx="4929190" cy="3273290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3857620" y="5929330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http://wiadomosci.wp.pl/</a:t>
            </a:r>
          </a:p>
        </p:txBody>
      </p:sp>
      <p:pic>
        <p:nvPicPr>
          <p:cNvPr id="14" name="Picture 5" descr="+stożek gruzo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27432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Procedury działań podczas zawalenia budynków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5500725" cy="4609095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Franklin Gothic Medium" pitchFamily="34" charset="0"/>
              <a:buAutoNum type="romanUcPeriod"/>
            </a:pPr>
            <a:r>
              <a:rPr lang="pl-PL" altLang="pl-PL" dirty="0"/>
              <a:t>Rozpoznanie</a:t>
            </a:r>
          </a:p>
          <a:p>
            <a:pPr marL="571500" indent="-571500">
              <a:buFont typeface="Franklin Gothic Medium" pitchFamily="34" charset="0"/>
              <a:buAutoNum type="romanUcPeriod"/>
            </a:pPr>
            <a:r>
              <a:rPr lang="pl-PL" altLang="pl-PL" dirty="0"/>
              <a:t>Szacowanie powierzchniowe - (Przeszukanie pośpieszne)</a:t>
            </a:r>
          </a:p>
          <a:p>
            <a:pPr marL="571500" indent="-571500">
              <a:buFont typeface="Franklin Gothic Medium" pitchFamily="34" charset="0"/>
              <a:buAutoNum type="romanUcPeriod"/>
            </a:pPr>
            <a:r>
              <a:rPr lang="pl-PL" altLang="pl-PL" dirty="0"/>
              <a:t>Powierzchniowe działania poszukiwawczo - ratownicze</a:t>
            </a:r>
          </a:p>
          <a:p>
            <a:pPr marL="571500" indent="-571500">
              <a:buFont typeface="Franklin Gothic Medium" pitchFamily="34" charset="0"/>
              <a:buAutoNum type="romanUcPeriod"/>
            </a:pPr>
            <a:r>
              <a:rPr lang="pl-PL" altLang="pl-PL" dirty="0"/>
              <a:t>Kompleksowe działania poszukiwawczo </a:t>
            </a:r>
            <a:br>
              <a:rPr lang="pl-PL" altLang="pl-PL" dirty="0"/>
            </a:br>
            <a:r>
              <a:rPr lang="pl-PL" altLang="pl-PL" dirty="0"/>
              <a:t>- ratownicze</a:t>
            </a:r>
          </a:p>
          <a:p>
            <a:pPr marL="571500" indent="-571500">
              <a:buFont typeface="Franklin Gothic Medium" pitchFamily="34" charset="0"/>
              <a:buAutoNum type="romanUcPeriod"/>
            </a:pPr>
            <a:r>
              <a:rPr lang="pl-PL" altLang="pl-PL" dirty="0"/>
              <a:t>Systematyczne usuwanie gruzu</a:t>
            </a:r>
          </a:p>
        </p:txBody>
      </p:sp>
      <p:pic>
        <p:nvPicPr>
          <p:cNvPr id="12" name="Picture 4" descr="C:\Users\uzytkownik\Pictures\Moje obrazy\Ratownictwo\chrobre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450" y="3000372"/>
            <a:ext cx="3523550" cy="263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7429488" y="535782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Mat.SGPR</a:t>
            </a:r>
            <a:r>
              <a:rPr lang="pl-PL" sz="1200" dirty="0"/>
              <a:t> Nowy Sącz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br>
              <a:rPr lang="pl-PL" altLang="pl-PL" sz="2800" dirty="0"/>
            </a:br>
            <a:r>
              <a:rPr lang="pl-PL" altLang="pl-PL" sz="2800" dirty="0"/>
              <a:t>Rozpoznanie</a:t>
            </a:r>
            <a:br>
              <a:rPr lang="pl-PL" altLang="pl-PL" sz="2800" dirty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6000792" cy="471490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b="1" u="sng" dirty="0"/>
              <a:t>Działania</a:t>
            </a:r>
            <a:r>
              <a:rPr lang="pl-PL" i="1" dirty="0"/>
              <a:t>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dirty="0"/>
              <a:t>Zdobycie informacji: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charakter obiektu, przeznaczenie;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ilość uwięzionych;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lokalizacja ofiar;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typ i rozmiar zniszczeń;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jakie działania ratownicze zostały dotychczas przeprowadzone </a:t>
            </a:r>
          </a:p>
          <a:p>
            <a:pPr>
              <a:buNone/>
              <a:defRPr/>
            </a:pPr>
            <a:r>
              <a:rPr lang="pl-PL" dirty="0"/>
              <a:t>(jeśli jakieś były) ?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zagrożenia – identyfikacja, lokalizacja, eliminacja.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709" y="3286124"/>
            <a:ext cx="3035291" cy="202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6072198" y="5000636"/>
            <a:ext cx="150019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SGPR</a:t>
            </a:r>
            <a:r>
              <a:rPr lang="pl-PL" sz="1200" dirty="0"/>
              <a:t> Nowy Sącz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br>
              <a:rPr lang="pl-PL" altLang="pl-PL" sz="2800" dirty="0"/>
            </a:br>
            <a:r>
              <a:rPr lang="pl-PL" altLang="pl-PL" sz="2800" dirty="0"/>
              <a:t>Rozpoznanie</a:t>
            </a:r>
            <a:br>
              <a:rPr lang="pl-PL" altLang="pl-PL" sz="2800" dirty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5786478" cy="47149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l-PL" dirty="0"/>
              <a:t>szybkie szerokie przeszukanie powierzchniowe obszaru;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wszystkie ofiary chodzące powinny zostać wysłane do rejonu segregacji (zieloni);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wszystkie ofiary znalezione </a:t>
            </a:r>
            <a:br>
              <a:rPr lang="pl-PL" dirty="0"/>
            </a:br>
            <a:r>
              <a:rPr lang="pl-PL" dirty="0"/>
              <a:t>w miejscach umożliwiających ich wydobycie powinny zostać usunięte z miejsca działań;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ofiary wymagające wydobycia – zlokalizowane, zaznaczone, przekazane zespołom do ewakuacji tak szybko jak to możliwe.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50" y="2357430"/>
            <a:ext cx="31686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5929322" y="6072206"/>
            <a:ext cx="150019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SGPR</a:t>
            </a:r>
            <a:r>
              <a:rPr lang="pl-PL" sz="1200" dirty="0"/>
              <a:t> Nowy Sącz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br>
              <a:rPr lang="pl-PL" altLang="pl-PL" sz="2800" dirty="0"/>
            </a:br>
            <a:r>
              <a:rPr lang="pl-PL" altLang="pl-PL" sz="2800" dirty="0"/>
              <a:t>Rozpoznanie</a:t>
            </a:r>
            <a:br>
              <a:rPr lang="pl-PL" altLang="pl-PL" sz="2800" dirty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5500725" cy="4609095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pl-PL" altLang="pl-PL" b="1" dirty="0"/>
              <a:t>Prowadzenie obserwacji:</a:t>
            </a:r>
          </a:p>
          <a:p>
            <a:r>
              <a:rPr lang="pl-PL" altLang="pl-PL" dirty="0"/>
              <a:t>pomyśl o jakiej porze dnia/ tygodnia doszło do zdarzenia;</a:t>
            </a:r>
          </a:p>
          <a:p>
            <a:r>
              <a:rPr lang="pl-PL" altLang="pl-PL" dirty="0"/>
              <a:t>w którym miejscu zawału jest największe prawdopodobieństwo, że mogą się znajdować ludzie;</a:t>
            </a:r>
          </a:p>
          <a:p>
            <a:r>
              <a:rPr lang="pl-PL" altLang="pl-PL" dirty="0"/>
              <a:t>oszacuj zniszczenia struktury, określ miejsca bezpieczne.</a:t>
            </a:r>
          </a:p>
          <a:p>
            <a:r>
              <a:rPr lang="pl-PL" altLang="pl-PL" dirty="0"/>
              <a:t>rozpocznij szacowanie niezbędnej pomocy;</a:t>
            </a:r>
          </a:p>
          <a:p>
            <a:r>
              <a:rPr lang="pl-PL" altLang="pl-PL" dirty="0"/>
              <a:t>wskaż obszary rozpoczęcia poszukiwań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Obraz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18164" y="3571876"/>
            <a:ext cx="3525836" cy="2642392"/>
          </a:xfrm>
          <a:noFill/>
        </p:spPr>
      </p:pic>
      <p:sp>
        <p:nvSpPr>
          <p:cNvPr id="9" name="pole tekstowe 8"/>
          <p:cNvSpPr txBox="1"/>
          <p:nvPr/>
        </p:nvSpPr>
        <p:spPr>
          <a:xfrm>
            <a:off x="5643570" y="592933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Mat.SGPR</a:t>
            </a:r>
            <a:r>
              <a:rPr lang="pl-PL" sz="1200" dirty="0"/>
              <a:t> Nowy Sącz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br>
              <a:rPr lang="pl-PL" altLang="pl-PL" sz="2800" dirty="0"/>
            </a:br>
            <a:r>
              <a:rPr lang="pl-PL" altLang="pl-PL" sz="2800" dirty="0"/>
              <a:t>Prowadzenie akcji</a:t>
            </a:r>
            <a:br>
              <a:rPr lang="pl-PL" altLang="pl-PL" sz="2800" dirty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5286411" cy="4609095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pl-PL" b="1" u="sng" dirty="0"/>
              <a:t>Dowodzenie i kontrola</a:t>
            </a:r>
            <a:endParaRPr lang="pl-PL" b="1" dirty="0"/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sporządź prowizoryczne szkice i podstawowe plany do skutecznego zorganizowania i wyekwipowania ratowników;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wykorzystaj zebrane informacje do szczegółowego oszacowania wymaganych środków;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zgłoś jak najwcześniej zapotrzebowanie na specjalistyczny sprzęt i siły ratownicze;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ustanów wewnętrzny kordon;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/>
              <a:t>utwórz punkt dowodzenia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ymbol zastępczy zawartości 4" descr="normal_05581-New-York--NY--September-28--2001----Urban-Search-and-Rescue-t---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7052" y="2071678"/>
            <a:ext cx="3516948" cy="2286016"/>
          </a:xfrm>
        </p:spPr>
      </p:pic>
      <p:sp>
        <p:nvSpPr>
          <p:cNvPr id="9" name="pole tekstowe 8"/>
          <p:cNvSpPr txBox="1"/>
          <p:nvPr/>
        </p:nvSpPr>
        <p:spPr>
          <a:xfrm>
            <a:off x="7429488" y="4071942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Mat.SGPR</a:t>
            </a:r>
            <a:r>
              <a:rPr lang="pl-PL" sz="1200" dirty="0"/>
              <a:t> Nowy Sącz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olny kształt 15"/>
          <p:cNvSpPr/>
          <p:nvPr/>
        </p:nvSpPr>
        <p:spPr>
          <a:xfrm>
            <a:off x="5429256" y="2143116"/>
            <a:ext cx="3085829" cy="1622715"/>
          </a:xfrm>
          <a:custGeom>
            <a:avLst/>
            <a:gdLst>
              <a:gd name="connsiteX0" fmla="*/ 306995 w 3085829"/>
              <a:gd name="connsiteY0" fmla="*/ 816429 h 1622715"/>
              <a:gd name="connsiteX1" fmla="*/ 372309 w 3085829"/>
              <a:gd name="connsiteY1" fmla="*/ 751114 h 1622715"/>
              <a:gd name="connsiteX2" fmla="*/ 415852 w 3085829"/>
              <a:gd name="connsiteY2" fmla="*/ 674914 h 1622715"/>
              <a:gd name="connsiteX3" fmla="*/ 470280 w 3085829"/>
              <a:gd name="connsiteY3" fmla="*/ 576943 h 1622715"/>
              <a:gd name="connsiteX4" fmla="*/ 492052 w 3085829"/>
              <a:gd name="connsiteY4" fmla="*/ 544286 h 1622715"/>
              <a:gd name="connsiteX5" fmla="*/ 513823 w 3085829"/>
              <a:gd name="connsiteY5" fmla="*/ 533400 h 1622715"/>
              <a:gd name="connsiteX6" fmla="*/ 742423 w 3085829"/>
              <a:gd name="connsiteY6" fmla="*/ 457200 h 1622715"/>
              <a:gd name="connsiteX7" fmla="*/ 796852 w 3085829"/>
              <a:gd name="connsiteY7" fmla="*/ 446314 h 1622715"/>
              <a:gd name="connsiteX8" fmla="*/ 1362909 w 3085829"/>
              <a:gd name="connsiteY8" fmla="*/ 413657 h 1622715"/>
              <a:gd name="connsiteX9" fmla="*/ 1798338 w 3085829"/>
              <a:gd name="connsiteY9" fmla="*/ 631371 h 1622715"/>
              <a:gd name="connsiteX10" fmla="*/ 2429709 w 3085829"/>
              <a:gd name="connsiteY10" fmla="*/ 511629 h 1622715"/>
              <a:gd name="connsiteX11" fmla="*/ 2876023 w 3085829"/>
              <a:gd name="connsiteY11" fmla="*/ 0 h 1622715"/>
              <a:gd name="connsiteX12" fmla="*/ 3082852 w 3085829"/>
              <a:gd name="connsiteY12" fmla="*/ 696686 h 1622715"/>
              <a:gd name="connsiteX13" fmla="*/ 3071966 w 3085829"/>
              <a:gd name="connsiteY13" fmla="*/ 729343 h 1622715"/>
              <a:gd name="connsiteX14" fmla="*/ 3071966 w 3085829"/>
              <a:gd name="connsiteY14" fmla="*/ 762000 h 1622715"/>
              <a:gd name="connsiteX15" fmla="*/ 2614766 w 3085829"/>
              <a:gd name="connsiteY15" fmla="*/ 1447800 h 1622715"/>
              <a:gd name="connsiteX16" fmla="*/ 818623 w 3085829"/>
              <a:gd name="connsiteY16" fmla="*/ 1621971 h 1622715"/>
              <a:gd name="connsiteX17" fmla="*/ 840395 w 3085829"/>
              <a:gd name="connsiteY17" fmla="*/ 1611086 h 1622715"/>
              <a:gd name="connsiteX18" fmla="*/ 481166 w 3085829"/>
              <a:gd name="connsiteY18" fmla="*/ 1349829 h 1622715"/>
              <a:gd name="connsiteX19" fmla="*/ 176366 w 3085829"/>
              <a:gd name="connsiteY19" fmla="*/ 936171 h 1622715"/>
              <a:gd name="connsiteX20" fmla="*/ 361423 w 3085829"/>
              <a:gd name="connsiteY20" fmla="*/ 827314 h 1622715"/>
              <a:gd name="connsiteX21" fmla="*/ 306995 w 3085829"/>
              <a:gd name="connsiteY21" fmla="*/ 816429 h 16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85829" h="1622715">
                <a:moveTo>
                  <a:pt x="306995" y="816429"/>
                </a:moveTo>
                <a:cubicBezTo>
                  <a:pt x="328766" y="794657"/>
                  <a:pt x="364841" y="780984"/>
                  <a:pt x="372309" y="751114"/>
                </a:cubicBezTo>
                <a:cubicBezTo>
                  <a:pt x="386929" y="692636"/>
                  <a:pt x="372616" y="718150"/>
                  <a:pt x="415852" y="674914"/>
                </a:cubicBezTo>
                <a:cubicBezTo>
                  <a:pt x="441843" y="622931"/>
                  <a:pt x="436109" y="631616"/>
                  <a:pt x="470280" y="576943"/>
                </a:cubicBezTo>
                <a:cubicBezTo>
                  <a:pt x="477214" y="565849"/>
                  <a:pt x="482801" y="553537"/>
                  <a:pt x="492052" y="544286"/>
                </a:cubicBezTo>
                <a:cubicBezTo>
                  <a:pt x="497789" y="538549"/>
                  <a:pt x="506566" y="537029"/>
                  <a:pt x="513823" y="533400"/>
                </a:cubicBezTo>
                <a:lnTo>
                  <a:pt x="742423" y="457200"/>
                </a:lnTo>
                <a:cubicBezTo>
                  <a:pt x="779192" y="445434"/>
                  <a:pt x="773502" y="446314"/>
                  <a:pt x="796852" y="446314"/>
                </a:cubicBezTo>
                <a:cubicBezTo>
                  <a:pt x="985512" y="434994"/>
                  <a:pt x="1173910" y="413657"/>
                  <a:pt x="1362909" y="413657"/>
                </a:cubicBezTo>
                <a:cubicBezTo>
                  <a:pt x="1767483" y="638420"/>
                  <a:pt x="1605361" y="631371"/>
                  <a:pt x="1798338" y="631371"/>
                </a:cubicBezTo>
                <a:cubicBezTo>
                  <a:pt x="2450602" y="440190"/>
                  <a:pt x="2429709" y="227003"/>
                  <a:pt x="2429709" y="511629"/>
                </a:cubicBezTo>
                <a:lnTo>
                  <a:pt x="2876023" y="0"/>
                </a:lnTo>
                <a:cubicBezTo>
                  <a:pt x="2944966" y="232229"/>
                  <a:pt x="3020000" y="462735"/>
                  <a:pt x="3082852" y="696686"/>
                </a:cubicBezTo>
                <a:cubicBezTo>
                  <a:pt x="3085829" y="707768"/>
                  <a:pt x="3073852" y="718025"/>
                  <a:pt x="3071966" y="729343"/>
                </a:cubicBezTo>
                <a:cubicBezTo>
                  <a:pt x="3070176" y="740081"/>
                  <a:pt x="3071966" y="751114"/>
                  <a:pt x="3071966" y="762000"/>
                </a:cubicBezTo>
                <a:lnTo>
                  <a:pt x="2614766" y="1447800"/>
                </a:lnTo>
                <a:lnTo>
                  <a:pt x="818623" y="1621971"/>
                </a:lnTo>
                <a:cubicBezTo>
                  <a:pt x="810543" y="1622715"/>
                  <a:pt x="833138" y="1614714"/>
                  <a:pt x="840395" y="1611086"/>
                </a:cubicBezTo>
                <a:cubicBezTo>
                  <a:pt x="467315" y="1347736"/>
                  <a:pt x="319268" y="1349829"/>
                  <a:pt x="481166" y="1349829"/>
                </a:cubicBezTo>
                <a:cubicBezTo>
                  <a:pt x="149485" y="940755"/>
                  <a:pt x="0" y="1024358"/>
                  <a:pt x="176366" y="936171"/>
                </a:cubicBezTo>
                <a:lnTo>
                  <a:pt x="361423" y="827314"/>
                </a:lnTo>
                <a:lnTo>
                  <a:pt x="306995" y="8164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Strefa bezpieczeństwa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3" y="1928802"/>
            <a:ext cx="4357718" cy="460909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pl-PL" altLang="pl-PL" dirty="0"/>
              <a:t>Każdy strażak i ratownik, wchodząc w strefę zagrożenia, powinien znać lokalizację stref(y) </a:t>
            </a:r>
            <a:r>
              <a:rPr lang="pl-PL" altLang="pl-PL" b="1" dirty="0"/>
              <a:t>bezpieczeństwa oraz ustalony sygnał  do nagłego opuszczenia gruzowiska.</a:t>
            </a:r>
          </a:p>
          <a:p>
            <a:pPr>
              <a:buFont typeface="Wingdings" pitchFamily="2" charset="2"/>
              <a:buNone/>
            </a:pPr>
            <a:r>
              <a:rPr lang="pl-PL" altLang="pl-PL" dirty="0"/>
              <a:t>	W razie nieoczekiwanego zdarzenia, kierujący </a:t>
            </a:r>
            <a:br>
              <a:rPr lang="pl-PL" altLang="pl-PL" dirty="0"/>
            </a:br>
            <a:r>
              <a:rPr lang="pl-PL" altLang="pl-PL" dirty="0"/>
              <a:t>i dowodzący zespołami powinni „przeliczyć głowy” będąc już w strefie bezpieczeństwa, tak aby upewnić się, że wszyscy ratownicy wycofali się </a:t>
            </a:r>
            <a:br>
              <a:rPr lang="pl-PL" altLang="pl-PL" dirty="0"/>
            </a:br>
            <a:r>
              <a:rPr lang="pl-PL" altLang="pl-PL" dirty="0"/>
              <a:t>w bezpieczne miejsce (oraz sprawdzić czy ktoś </a:t>
            </a:r>
            <a:br>
              <a:rPr lang="pl-PL" altLang="pl-PL" dirty="0"/>
            </a:br>
            <a:r>
              <a:rPr lang="pl-PL" altLang="pl-PL" dirty="0"/>
              <a:t>z ekipy nie potrzebuje wsparcia).</a:t>
            </a:r>
          </a:p>
        </p:txBody>
      </p:sp>
      <p:pic>
        <p:nvPicPr>
          <p:cNvPr id="40963" name="Picture 3" descr="C:\Users\PA JRG 2\Downloads\WP_20150410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241" y="4286256"/>
            <a:ext cx="4069611" cy="2286016"/>
          </a:xfrm>
          <a:prstGeom prst="rect">
            <a:avLst/>
          </a:prstGeom>
          <a:noFill/>
        </p:spPr>
      </p:pic>
      <p:sp>
        <p:nvSpPr>
          <p:cNvPr id="13" name="Elipsa 12"/>
          <p:cNvSpPr/>
          <p:nvPr/>
        </p:nvSpPr>
        <p:spPr>
          <a:xfrm>
            <a:off x="5929322" y="1928802"/>
            <a:ext cx="928694" cy="50006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6215074" y="300037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GRUZOWISKO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929454" y="1714488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REJON KONCENTRACJI W RAZIE NIEBEZPIECZEŃSTWA</a:t>
            </a:r>
          </a:p>
        </p:txBody>
      </p:sp>
      <p:cxnSp>
        <p:nvCxnSpPr>
          <p:cNvPr id="18" name="Łącznik prosty ze strzałką 17"/>
          <p:cNvCxnSpPr/>
          <p:nvPr/>
        </p:nvCxnSpPr>
        <p:spPr>
          <a:xfrm rot="10800000" flipV="1">
            <a:off x="6929454" y="2071678"/>
            <a:ext cx="57150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5929322" y="200024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STREFA BEZPIECZEŃSTWA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572396" y="3643314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Mat. własny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857752" y="6286520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Mat. własny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br>
              <a:rPr lang="pl-PL" altLang="pl-PL" sz="2800" dirty="0"/>
            </a:br>
            <a:r>
              <a:rPr lang="pl-PL" altLang="pl-PL" sz="2800" dirty="0"/>
              <a:t>Metody poszukiwań</a:t>
            </a:r>
            <a:br>
              <a:rPr lang="pl-PL" altLang="pl-PL" sz="2800" dirty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3" y="1928802"/>
            <a:ext cx="3786213" cy="307183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90000"/>
              </a:lnSpc>
              <a:buNone/>
              <a:defRPr/>
            </a:pPr>
            <a:r>
              <a:rPr lang="pl-PL" altLang="pl-PL" u="sng" dirty="0">
                <a:cs typeface="Arial" panose="020B0604020202020204" pitchFamily="34" charset="0"/>
              </a:rPr>
              <a:t>Metoda biologiczna</a:t>
            </a:r>
            <a:r>
              <a:rPr lang="pl-PL" altLang="pl-PL" dirty="0">
                <a:cs typeface="Arial" panose="020B0604020202020204" pitchFamily="34" charset="0"/>
              </a:rPr>
              <a:t>                                      </a:t>
            </a:r>
          </a:p>
          <a:p>
            <a:pPr marL="273050" indent="-273050">
              <a:lnSpc>
                <a:spcPct val="90000"/>
              </a:lnSpc>
              <a:buNone/>
              <a:defRPr/>
            </a:pPr>
            <a:r>
              <a:rPr lang="pl-PL" altLang="pl-PL" dirty="0">
                <a:cs typeface="Arial" panose="020B0604020202020204" pitchFamily="34" charset="0"/>
              </a:rPr>
              <a:t>	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altLang="pl-PL" dirty="0">
                <a:cs typeface="Arial" panose="020B0604020202020204" pitchFamily="34" charset="0"/>
              </a:rPr>
              <a:t>za pomocą ludzkich zmysłów i umiejętności</a:t>
            </a:r>
          </a:p>
          <a:p>
            <a:pPr marL="273050" indent="-273050">
              <a:lnSpc>
                <a:spcPct val="90000"/>
              </a:lnSpc>
              <a:buFontTx/>
              <a:buChar char="-"/>
              <a:defRPr/>
            </a:pPr>
            <a:r>
              <a:rPr lang="pl-PL" altLang="pl-PL" dirty="0">
                <a:cs typeface="Arial" panose="020B0604020202020204" pitchFamily="34" charset="0"/>
              </a:rPr>
              <a:t>(</a:t>
            </a:r>
            <a:r>
              <a:rPr lang="pl-PL" b="1" dirty="0"/>
              <a:t>Zadaniem ratowników jest nawoływanie a następnie nasłuchiwanie)</a:t>
            </a:r>
            <a:endParaRPr lang="pl-PL" altLang="pl-PL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pl-PL" altLang="pl-PL" dirty="0"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altLang="pl-PL" dirty="0">
                <a:cs typeface="Arial" panose="020B0604020202020204" pitchFamily="34" charset="0"/>
              </a:rPr>
              <a:t>wykorzystując psy poszukiwawcze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609725"/>
            <a:ext cx="42481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ole tekstowe 13"/>
          <p:cNvSpPr txBox="1"/>
          <p:nvPr/>
        </p:nvSpPr>
        <p:spPr>
          <a:xfrm>
            <a:off x="6929454" y="6581001"/>
            <a:ext cx="22145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/>
              <a:t>http://www.thw-gst-straubing.de/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416824" cy="874713"/>
          </a:xfrm>
        </p:spPr>
        <p:txBody>
          <a:bodyPr>
            <a:noAutofit/>
          </a:bodyPr>
          <a:lstStyle/>
          <a:p>
            <a:r>
              <a:rPr lang="pl-PL" sz="2800" dirty="0"/>
              <a:t>Rozpoznanie i organizacja działań ratowniczych podczas katastrof  budowlanych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79512" y="1916832"/>
            <a:ext cx="8678768" cy="4572032"/>
          </a:xfrm>
        </p:spPr>
        <p:txBody>
          <a:bodyPr>
            <a:normAutofit/>
          </a:bodyPr>
          <a:lstStyle/>
          <a:p>
            <a:r>
              <a:rPr lang="pl-PL" sz="2800" dirty="0"/>
              <a:t>Rozpoznanie terenu zdarzenia podczas katastrofy budowlanej (stabilność konstrukcji obiektu, ilość osób poszkodowanych, stan infrastruktury gazowej, elektrycznej, wodnej, wodociągowej). </a:t>
            </a:r>
          </a:p>
          <a:p>
            <a:r>
              <a:rPr lang="pl-PL" sz="2800" dirty="0"/>
              <a:t>Organizacja i prowadzenie działań ratowniczych podczas katastrofy budowlanej. </a:t>
            </a:r>
          </a:p>
          <a:p>
            <a:r>
              <a:rPr lang="pl-PL" sz="2800" dirty="0"/>
              <a:t>Stabilizacja gruzowiska. </a:t>
            </a:r>
          </a:p>
          <a:p>
            <a:r>
              <a:rPr lang="pl-PL" sz="2800" dirty="0"/>
              <a:t>Podstawowe metody lokalizacji osób zagruzowanych bez użycia specjalistycznego sprzętu.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39552" y="157087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Materiał nauczania:</a:t>
            </a:r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br>
              <a:rPr lang="pl-PL" altLang="pl-PL" sz="2800" dirty="0"/>
            </a:br>
            <a:r>
              <a:rPr lang="pl-PL" altLang="pl-PL" sz="2800" dirty="0"/>
              <a:t>Metody poszukiwań</a:t>
            </a:r>
            <a:br>
              <a:rPr lang="pl-PL" altLang="pl-PL" sz="2800" dirty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643050"/>
            <a:ext cx="9144000" cy="135732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pl-PL" altLang="pl-PL" u="sng" dirty="0">
                <a:latin typeface="Arial" panose="020B0604020202020204" pitchFamily="34" charset="0"/>
                <a:cs typeface="Arial" panose="020B0604020202020204" pitchFamily="34" charset="0"/>
              </a:rPr>
              <a:t>Metoda techniczna</a:t>
            </a:r>
          </a:p>
          <a:p>
            <a:pPr>
              <a:lnSpc>
                <a:spcPct val="90000"/>
              </a:lnSpc>
              <a:buNone/>
              <a:defRPr/>
            </a:pPr>
            <a:endParaRPr lang="pl-PL" altLang="pl-PL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   - przy pomocy urządzeń technicznych (elektronicznych) – geofony, kamery wziernikowe</a:t>
            </a:r>
          </a:p>
        </p:txBody>
      </p:sp>
      <p:sp>
        <p:nvSpPr>
          <p:cNvPr id="50178" name="AutoShape 2" descr="http://poczta.onet.pl/thumb.html?kid=11786317&amp;mid=60917701&amp;partPath=17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0180" name="AutoShape 4" descr="http://poczta.onet.pl/thumb.html?kid=11786317&amp;mid=60917701&amp;partPath=17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2071702" cy="31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71876"/>
            <a:ext cx="2714644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00438"/>
            <a:ext cx="2395532" cy="319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ole tekstowe 13"/>
          <p:cNvSpPr txBox="1"/>
          <p:nvPr/>
        </p:nvSpPr>
        <p:spPr>
          <a:xfrm>
            <a:off x="2786050" y="621508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Mat. własny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Przeszukiwanie gruzowiska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643050"/>
            <a:ext cx="8858280" cy="5357850"/>
          </a:xfrm>
        </p:spPr>
        <p:txBody>
          <a:bodyPr>
            <a:normAutofit lnSpcReduction="10000"/>
          </a:bodyPr>
          <a:lstStyle/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Zabezpieczenie terenu (odgrodzenie, usunięcie osób postronnych)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Zachowaj bezpieczeństwo (ostre krawędzie, niestabilne elementy, wycieki z instalacji itp.)</a:t>
            </a:r>
          </a:p>
          <a:p>
            <a:pPr>
              <a:buNone/>
            </a:pPr>
            <a:r>
              <a:rPr lang="pl-PL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Wykorzystaj metodę BIOLOGICZNĄ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Ustaw ratowników w rzędzie, odstępach ok. 2 m. ( w zależności od gruzowiska rozstawienie „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tryalrierą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”, bądź okrążające)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Ogłoś ciszę na terenie akcji (użyj megafonu)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Nawołuj osoby poszkodowane „TU GRUPA RATOWNICZA JEŚLI KTOŚ NAS SŁYSZY NIECH ZASTUKA”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Ratownicy poruszają się na przód co ok. 2 m., następnie zarządzamy ciszę i  nasłuchujemy odgłosów z gruzowiska ( jeśli ratownik zlokalizuje sygnał zaznacza miejsce ustalonym  z dowódcą znakiem X)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 przeszukaniu całości gruzowiska skupiamy się na miejscach  wcześniej oznaczonych, gdzie mogą przebywać osoby uwięzione (wprowadzamy sprzęt elektroniczny).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2" name="AutoShape 2" descr="http://poczta.onet.pl/thumb.html?kid=11786317&amp;mid=60917701&amp;partPath=22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4" name="AutoShape 4" descr="http://poczta.onet.pl/thumb.html?kid=11786317&amp;mid=60917701&amp;partPath=22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Przeszukiwanie gruzowiska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285860"/>
            <a:ext cx="8643998" cy="3643338"/>
          </a:xfrm>
        </p:spPr>
        <p:txBody>
          <a:bodyPr>
            <a:normAutofit lnSpcReduction="10000"/>
          </a:bodyPr>
          <a:lstStyle/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Jeżeli zlokalizujemy osoby poszkodowane starajmy się je wydobyć, zachowując zasady bezpieczeństwa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Przy dużej liczbie poszkodowanych rozważamy wykonanie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TRIAGE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Jeżeli brak możliwości dotarcia do osób zasypanych, z którymi nie ma kontaktu lub nie wiemy gdzie mogą się znajdować – oczekujemy na specjalistyczną grupę poszukiwawczą, która wprowadzi do działań techniczne środki oraz psy ratownicze.</a:t>
            </a:r>
          </a:p>
          <a:p>
            <a:pPr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Jeżeli na miejscu obecna jest specjalistyczna grupa poszukiwawcza – podporządkowujemy się jej dowódcy.</a:t>
            </a:r>
          </a:p>
          <a:p>
            <a:pPr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2" name="AutoShape 2" descr="http://poczta.onet.pl/thumb.html?kid=11786317&amp;mid=60917701&amp;partPath=22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4" name="AutoShape 4" descr="http://poczta.onet.pl/thumb.html?kid=11786317&amp;mid=60917701&amp;partPath=22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7346" name="Picture 2" descr="http://www.tomaszfijolek.pl/blog/galeria/20110914/9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857760"/>
            <a:ext cx="2731149" cy="1785926"/>
          </a:xfrm>
          <a:prstGeom prst="rect">
            <a:avLst/>
          </a:prstGeom>
          <a:noFill/>
        </p:spPr>
      </p:pic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85720" y="4714884"/>
            <a:ext cx="5643602" cy="235745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l-PL" i="1" dirty="0"/>
              <a:t>zorganizuj regularne zmiany i wypoczynek zespołów poszukiwawczych;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i="1" dirty="0"/>
              <a:t>skontaktuj się z policją czy nadal są jakieś osoby zaginione;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b="1" i="1" dirty="0">
                <a:solidFill>
                  <a:srgbClr val="FF0000"/>
                </a:solidFill>
              </a:rPr>
              <a:t>Zakończenie działań następuje dopiero </a:t>
            </a:r>
            <a:br>
              <a:rPr lang="pl-PL" b="1" i="1" dirty="0">
                <a:solidFill>
                  <a:srgbClr val="FF0000"/>
                </a:solidFill>
              </a:rPr>
            </a:br>
            <a:r>
              <a:rPr lang="pl-PL" b="1" i="1" dirty="0">
                <a:solidFill>
                  <a:srgbClr val="FF0000"/>
                </a:solidFill>
              </a:rPr>
              <a:t>w sytuacji, gdy doliczymy się wszystkich osób i odkryjemy ostatnią cegłę.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Bhp podczas pracy na gruzowisku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71472" y="2000240"/>
            <a:ext cx="7786742" cy="460909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b="1" u="sng" dirty="0"/>
              <a:t>NIE WOLNO DOPROWADZAĆ DO CHAOSU I BEZŁADU NA</a:t>
            </a:r>
          </a:p>
          <a:p>
            <a:pPr algn="ctr">
              <a:buNone/>
            </a:pPr>
            <a:r>
              <a:rPr lang="pl-PL" b="1" u="sng" dirty="0"/>
              <a:t>GRUZOWISKU</a:t>
            </a:r>
          </a:p>
          <a:p>
            <a:pPr algn="ctr"/>
            <a:endParaRPr lang="pl-PL" b="1" u="sng" dirty="0"/>
          </a:p>
          <a:p>
            <a:pPr algn="ctr"/>
            <a:r>
              <a:rPr lang="pl-PL" b="1" u="sng" dirty="0"/>
              <a:t>NA GRUZOWISKU PRZEBYWAJĄ TYLKO EKIPY</a:t>
            </a:r>
          </a:p>
          <a:p>
            <a:pPr algn="ctr">
              <a:buNone/>
            </a:pPr>
            <a:r>
              <a:rPr lang="pl-PL" b="1" u="sng" dirty="0"/>
              <a:t>PROWADZĄCE DZIAŁANIA RATOWNICZE</a:t>
            </a:r>
          </a:p>
          <a:p>
            <a:pPr algn="ctr"/>
            <a:endParaRPr lang="pl-PL" b="1" u="sng" dirty="0"/>
          </a:p>
          <a:p>
            <a:pPr algn="ctr"/>
            <a:r>
              <a:rPr lang="pl-PL" b="1" u="sng" dirty="0"/>
              <a:t>NALEŻY DBAĆ O BEZPIECZEŃSTWO RATOWNIKÓW, ABY</a:t>
            </a:r>
          </a:p>
          <a:p>
            <a:pPr algn="ctr">
              <a:buNone/>
            </a:pPr>
            <a:r>
              <a:rPr lang="pl-PL" b="1" u="sng" dirty="0"/>
              <a:t>NIE ONI STALI SIĘ POSZKODOWANYMI, KTÓRYCH</a:t>
            </a:r>
          </a:p>
          <a:p>
            <a:pPr algn="ctr">
              <a:buNone/>
            </a:pPr>
            <a:r>
              <a:rPr lang="pl-PL" b="1" u="sng" dirty="0"/>
              <a:t>TRZEBA LOKALIZOWAĆ I WYDOBYWAĆ</a:t>
            </a:r>
          </a:p>
          <a:p>
            <a:pPr algn="ctr"/>
            <a:endParaRPr lang="pl-PL" b="1" u="sng" dirty="0"/>
          </a:p>
          <a:p>
            <a:pPr algn="ctr"/>
            <a:r>
              <a:rPr lang="pl-PL" b="1" u="sng" dirty="0"/>
              <a:t>KONSTRUKCJA BUDYNKU ULEGA CAŁKOWITEJ</a:t>
            </a:r>
          </a:p>
          <a:p>
            <a:pPr algn="ctr">
              <a:buNone/>
            </a:pPr>
            <a:r>
              <a:rPr lang="pl-PL" b="1" u="sng" dirty="0"/>
              <a:t>ZMIANIE PO KATASTROFIE, I NALEŻY JĄ TRAKTOWAĆ Z</a:t>
            </a:r>
          </a:p>
          <a:p>
            <a:pPr algn="ctr">
              <a:buNone/>
            </a:pPr>
            <a:r>
              <a:rPr lang="pl-PL" b="1" u="sng" dirty="0"/>
              <a:t>OGRANICZONYM ZAUFANIEM, GDYŻ W KAŻDEJ CHWILI</a:t>
            </a:r>
          </a:p>
          <a:p>
            <a:pPr algn="ctr">
              <a:buNone/>
            </a:pPr>
            <a:r>
              <a:rPr lang="pl-PL" b="1" u="sng" dirty="0"/>
              <a:t>STRUKTURA GRUZOWISKA MOŻE ULEC ZMIANIE.</a:t>
            </a: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Stabilizacja konstrukcji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785926"/>
            <a:ext cx="8643998" cy="4751971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Ustabilizowanie naruszonych konstrukcji budowlanych podczas akcji ratowniczej to obowiązek każdego ratownika.  </a:t>
            </a:r>
          </a:p>
          <a:p>
            <a:r>
              <a:rPr lang="pl-PL" dirty="0"/>
              <a:t>Tylko znajomość technik wykonywania drewnianych konstrukcji podporowych jest w stanie zwiększyć sprawność działań, poprawić efektywność współpracy między różnymi jednostkami i zapewnia właściwy poziom bezpieczeństwa. </a:t>
            </a:r>
          </a:p>
          <a:p>
            <a:r>
              <a:rPr lang="pl-PL" dirty="0"/>
              <a:t>Niedopuszczalne są sytuacje, w których stabilizację wykonuje się za pomocą bezładnie wyciętych okrąglaków sosnowych. Takie prowizoryczne konstrukcje nie spełniają wymogów bezpieczeństwa ani wytrzymałości i dają ratownikom złudne poczucie bezpieczeństwa.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/>
              <a:t>Elementy konstrukcyjne podpór drewnianych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643998" cy="12144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Cała konstrukcja zbijana jest za pomocą gwoździ o odpowiedniej długości i grubości, wbijanych zgodnie ze schematem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4" name="Picture 2" descr="http://www.ppoz.pl/images/ilustracje/szkoleniowka/drewniane-konstrukcje-podporowe-ry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786058"/>
            <a:ext cx="5953132" cy="382191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929190" y="642939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http://www.ppoz.pl/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/>
              <a:t>Elementy konstrukcyjne podpór drewnianych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785926"/>
            <a:ext cx="8643998" cy="5072074"/>
          </a:xfrm>
        </p:spPr>
        <p:txBody>
          <a:bodyPr>
            <a:normAutofit fontScale="62500" lnSpcReduction="20000"/>
          </a:bodyPr>
          <a:lstStyle/>
          <a:p>
            <a:r>
              <a:rPr lang="pl-PL" b="1" dirty="0"/>
              <a:t>podciąg – </a:t>
            </a:r>
            <a:r>
              <a:rPr lang="pl-PL" dirty="0"/>
              <a:t>deska, która tworzy górną część każdej podpory. Jej zadaniem jest przeniesienie obciążenia podpieranego elementu na całą konstrukcję podpory;</a:t>
            </a:r>
          </a:p>
          <a:p>
            <a:r>
              <a:rPr lang="pl-PL" b="1" dirty="0"/>
              <a:t>podwalina – </a:t>
            </a:r>
            <a:r>
              <a:rPr lang="pl-PL" b="1" dirty="0" err="1"/>
              <a:t>p</a:t>
            </a:r>
            <a:r>
              <a:rPr lang="pl-PL" dirty="0" err="1"/>
              <a:t>odwalina</a:t>
            </a:r>
            <a:r>
              <a:rPr lang="pl-PL" dirty="0"/>
              <a:t> jest podstawą, która odbiera obciążenie z wyższych elementów podpory i przenosi je na podłoże;</a:t>
            </a:r>
          </a:p>
          <a:p>
            <a:r>
              <a:rPr lang="pl-PL" b="1" dirty="0"/>
              <a:t>słup – </a:t>
            </a:r>
            <a:r>
              <a:rPr lang="pl-PL" dirty="0"/>
              <a:t>pionowy (czasem skośny) element podpór, który przenosi obciążenie z wyższych elementów konstrukcji podporowej aż do jej podstawy;</a:t>
            </a:r>
          </a:p>
          <a:p>
            <a:r>
              <a:rPr lang="pl-PL" b="1" dirty="0"/>
              <a:t> kliny – </a:t>
            </a:r>
            <a:r>
              <a:rPr lang="pl-PL" dirty="0"/>
              <a:t>zapewniają regulację konstrukcji podporowej.</a:t>
            </a:r>
          </a:p>
          <a:p>
            <a:r>
              <a:rPr lang="pl-PL" b="1" dirty="0"/>
              <a:t> plakietki – </a:t>
            </a:r>
            <a:r>
              <a:rPr lang="pl-PL" dirty="0"/>
              <a:t>drewniane łączniki montowane gwoździami. Wykonuje się je ze sklejki drewnianej. Ich grubość jest stała i wynosi 19 mm +/– 1 </a:t>
            </a:r>
            <a:r>
              <a:rPr lang="pl-PL" dirty="0" err="1"/>
              <a:t>mm</a:t>
            </a:r>
            <a:r>
              <a:rPr lang="pl-PL" dirty="0"/>
              <a:t>. Niektóre schematy wymuszają użycie niestandardowych długości i szerokości plakietek, dlatego ważne jest posiadanie większych arkuszy sklejki. Główne zadanie tego elementu to przymocowanie słupa z podciągiem i podwaliną. </a:t>
            </a:r>
          </a:p>
          <a:p>
            <a:r>
              <a:rPr lang="pl-PL" b="1" dirty="0"/>
              <a:t>deski – </a:t>
            </a:r>
            <a:r>
              <a:rPr lang="pl-PL" dirty="0"/>
              <a:t> Służą do wykonywania zagęszczeń (elementów poziomych nadających sztywność) oraz zastrzałów (elementów skośnych nadających sztywność);</a:t>
            </a:r>
          </a:p>
          <a:p>
            <a:r>
              <a:rPr lang="pl-PL" b="1" dirty="0"/>
              <a:t>pręty stalowe – </a:t>
            </a:r>
            <a:r>
              <a:rPr lang="pl-PL" dirty="0"/>
              <a:t>w niektórych sytuacjach wymagane jest zabezpieczenie podpory poprzez osadzenie jej wprost do podłoża lub elementu konstrukcyjnego za pomocą prętów stalowych. Są to pręty żebrowane o długości około 1 m i szerokości 1 cala.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Stabilizacja konstrukcji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2000240"/>
            <a:ext cx="5000628" cy="45720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Podpory dzielimy na: </a:t>
            </a:r>
          </a:p>
          <a:p>
            <a:r>
              <a:rPr lang="pl-PL" dirty="0"/>
              <a:t>podpory T i podwójne T,</a:t>
            </a:r>
          </a:p>
          <a:p>
            <a:r>
              <a:rPr lang="pl-PL" dirty="0"/>
              <a:t>podpory wertykalne</a:t>
            </a:r>
          </a:p>
          <a:p>
            <a:r>
              <a:rPr lang="pl-PL" dirty="0"/>
              <a:t>wielosłupowe, </a:t>
            </a:r>
          </a:p>
          <a:p>
            <a:r>
              <a:rPr lang="pl-PL" dirty="0"/>
              <a:t>podpory horyzontalne, podporę K, </a:t>
            </a:r>
          </a:p>
          <a:p>
            <a:r>
              <a:rPr lang="pl-PL" dirty="0"/>
              <a:t>podpory filarowe, </a:t>
            </a:r>
          </a:p>
          <a:p>
            <a:r>
              <a:rPr lang="pl-PL" dirty="0"/>
              <a:t>podpory pochyłe, </a:t>
            </a:r>
          </a:p>
          <a:p>
            <a:r>
              <a:rPr lang="pl-PL" dirty="0"/>
              <a:t>podpory skośne, </a:t>
            </a:r>
          </a:p>
          <a:p>
            <a:r>
              <a:rPr lang="pl-PL" dirty="0"/>
              <a:t>podpory stabilizujące otwory okienne i drzwiowe, </a:t>
            </a:r>
          </a:p>
          <a:p>
            <a:r>
              <a:rPr lang="pl-PL" dirty="0"/>
              <a:t>podpory </a:t>
            </a:r>
            <a:r>
              <a:rPr lang="pl-PL" dirty="0" err="1"/>
              <a:t>bezgwoździowe</a:t>
            </a:r>
            <a:r>
              <a:rPr lang="pl-PL" dirty="0"/>
              <a:t> układane w stosy.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538" name="Picture 2" descr="http://www.ppoz.pl/images/ilustracje/szkoleniowka/drewniane-konstrukcje-podporowe-rys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1785926"/>
            <a:ext cx="4500594" cy="287588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7000892" y="450057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http://www.ppoz.pl/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Stabilizacja konstrukcji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785926"/>
            <a:ext cx="8643998" cy="50720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Wiadomo, że każda akcja jest inna, determinują ją warunki panujące w danym miejscu i danej chwili. Jednak, jeśli to tylko możliwe, należy działać według następujących kroków:</a:t>
            </a:r>
          </a:p>
          <a:p>
            <a:r>
              <a:rPr lang="pl-PL" b="1" dirty="0"/>
              <a:t>zabezpiecz </a:t>
            </a:r>
            <a:r>
              <a:rPr lang="pl-PL" dirty="0"/>
              <a:t>(ogrodź, oddziel, oznakuj, zakaż wstępu),</a:t>
            </a:r>
          </a:p>
          <a:p>
            <a:r>
              <a:rPr lang="pl-PL" b="1" dirty="0"/>
              <a:t>usuń </a:t>
            </a:r>
            <a:r>
              <a:rPr lang="pl-PL" dirty="0"/>
              <a:t>(</a:t>
            </a:r>
            <a:r>
              <a:rPr lang="pl-PL" dirty="0" err="1"/>
              <a:t>usuń</a:t>
            </a:r>
            <a:r>
              <a:rPr lang="pl-PL" dirty="0"/>
              <a:t> elementy niebezpieczne, zdejmij elementy luźne, w miarę możliwości zburz, przewróć to, co zagraża),</a:t>
            </a:r>
          </a:p>
          <a:p>
            <a:r>
              <a:rPr lang="pl-PL" b="1" dirty="0"/>
              <a:t>stabilizuj </a:t>
            </a:r>
            <a:r>
              <a:rPr lang="pl-PL" dirty="0"/>
              <a:t>(jeśli trzeba prowadzić działania w strefie niebezpiecznej i występują elementy budynku, które stanowią zagrożenie, a nie można ich usunąć).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Stabilizacja konstrukcji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785926"/>
            <a:ext cx="8643998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Przykłady podpór</a:t>
            </a:r>
          </a:p>
        </p:txBody>
      </p:sp>
      <p:pic>
        <p:nvPicPr>
          <p:cNvPr id="67586" name="Picture 2" descr="http://www.ppoz.pl/images/ilustracje/szkoleniowka/drewniane-konstrukcje-podporowe-foto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1" y="1785926"/>
            <a:ext cx="3000396" cy="4498345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786446" y="62865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Podpory pojedyncze T</a:t>
            </a:r>
          </a:p>
        </p:txBody>
      </p:sp>
      <p:pic>
        <p:nvPicPr>
          <p:cNvPr id="67588" name="Picture 4" descr="http://www.ppoz.pl/images/ilustracje/szkoleniowka/drewniane-konstrukcje-podporowe-foto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43182"/>
            <a:ext cx="4926759" cy="3286148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1285852" y="60007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Podpora okienna/drzwiowa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643570" y="6000768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http://www.ppoz.pl/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85720" y="5643578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http://www.ppoz.pl/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Definicje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714488"/>
            <a:ext cx="7903699" cy="4609095"/>
          </a:xfrm>
        </p:spPr>
        <p:txBody>
          <a:bodyPr>
            <a:normAutofit/>
          </a:bodyPr>
          <a:lstStyle/>
          <a:p>
            <a:r>
              <a:rPr lang="pl-PL" altLang="pl-PL" i="1" u="sng" dirty="0">
                <a:cs typeface="Times New Roman" pitchFamily="18" charset="0"/>
              </a:rPr>
              <a:t>Katastrofa budowlana</a:t>
            </a:r>
            <a:r>
              <a:rPr lang="pl-PL" altLang="pl-PL" i="1" dirty="0">
                <a:cs typeface="Times New Roman" pitchFamily="18" charset="0"/>
              </a:rPr>
              <a:t> </a:t>
            </a:r>
            <a:r>
              <a:rPr lang="pl-PL" altLang="pl-PL" dirty="0">
                <a:cs typeface="Times New Roman" pitchFamily="18" charset="0"/>
              </a:rPr>
              <a:t>– jest to nagłe zniszczenie konstrukcji </a:t>
            </a:r>
            <a:r>
              <a:rPr lang="pl-PL" altLang="pl-PL" dirty="0"/>
              <a:t> </a:t>
            </a:r>
            <a:r>
              <a:rPr lang="pl-PL" altLang="pl-PL" dirty="0">
                <a:cs typeface="Times New Roman" pitchFamily="18" charset="0"/>
              </a:rPr>
              <a:t>uniemożliwiające całkowicie dalsze jej użytkowanie</a:t>
            </a:r>
            <a:endParaRPr lang="pl-PL" altLang="pl-PL" dirty="0"/>
          </a:p>
          <a:p>
            <a:pPr>
              <a:buNone/>
            </a:pPr>
            <a:r>
              <a:rPr lang="pl-PL" altLang="pl-PL" dirty="0"/>
              <a:t> </a:t>
            </a:r>
            <a:r>
              <a:rPr lang="pl-PL" altLang="pl-PL" dirty="0">
                <a:cs typeface="Times New Roman" pitchFamily="18" charset="0"/>
              </a:rPr>
              <a:t> (przekroczenie stanu granicznego nośności). Katastrofa</a:t>
            </a:r>
            <a:r>
              <a:rPr lang="pl-PL" altLang="pl-PL" dirty="0"/>
              <a:t> </a:t>
            </a:r>
            <a:r>
              <a:rPr lang="pl-PL" altLang="pl-PL" dirty="0">
                <a:cs typeface="Times New Roman" pitchFamily="18" charset="0"/>
              </a:rPr>
              <a:t> stanowi poważne zagrożenie dla życia ludzi i mienia .</a:t>
            </a:r>
            <a:r>
              <a:rPr lang="pl-PL" altLang="pl-PL" dirty="0"/>
              <a:t>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i.wp.pl/a/f/jpeg/30150/epa_ghana_katastrofa_budowlana_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435201"/>
            <a:ext cx="3643306" cy="242280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286380" y="6581001"/>
            <a:ext cx="1326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>
                <a:hlinkClick r:id="rId4"/>
              </a:rPr>
              <a:t>wiadomosci.wp.pl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Stabilizacja konstrukcji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1500174"/>
            <a:ext cx="8643998" cy="4286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dirty="0"/>
              <a:t>Przykłady podpór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500694" y="64886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Podpora    filarowa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357290" y="64886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Podpora pochyła</a:t>
            </a:r>
          </a:p>
        </p:txBody>
      </p:sp>
      <p:pic>
        <p:nvPicPr>
          <p:cNvPr id="69634" name="Picture 2" descr="http://www.ppoz.pl/images/ilustracje/szkoleniowka/drewniane-konstrukcje-podporowe-foto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00240"/>
            <a:ext cx="3017751" cy="4524364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5072066" y="6215082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http://www.ppoz.pl/</a:t>
            </a:r>
          </a:p>
        </p:txBody>
      </p:sp>
      <p:pic>
        <p:nvPicPr>
          <p:cNvPr id="69636" name="Picture 4" descr="http://www.ppoz.pl/images/ilustracje/szkoleniowka/drewniane-konstrukcje-podporowe-foto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2928958" cy="4391241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2357422" y="614364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http://www.ppoz.pl/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Bibliografia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/>
          <a:lstStyle/>
          <a:p>
            <a:r>
              <a:rPr lang="pl-PL" sz="2400" dirty="0"/>
              <a:t>Z. Bednarek, A. Marciniak, </a:t>
            </a:r>
            <a:r>
              <a:rPr lang="pl-PL" sz="2400" i="1" dirty="0"/>
              <a:t>Działania ratownicze podczas katastrof budowlanych</a:t>
            </a:r>
            <a:r>
              <a:rPr lang="pl-PL" sz="2400" dirty="0"/>
              <a:t>, Kraków 1995.</a:t>
            </a:r>
          </a:p>
          <a:p>
            <a:r>
              <a:rPr lang="pl-PL" sz="2400" dirty="0"/>
              <a:t>Zasady organizacji działań poszukiwawczo-ratowniczych w KSRG, Warszawa 2012.</a:t>
            </a:r>
          </a:p>
          <a:p>
            <a:r>
              <a:rPr lang="pl-PL" sz="2400" dirty="0"/>
              <a:t>R. </a:t>
            </a:r>
            <a:r>
              <a:rPr lang="pl-PL" sz="2400" dirty="0" err="1"/>
              <a:t>Podlasiński</a:t>
            </a:r>
            <a:r>
              <a:rPr lang="pl-PL" sz="2400" dirty="0"/>
              <a:t>,</a:t>
            </a:r>
            <a:r>
              <a:rPr lang="pl-PL" sz="2400" i="1" dirty="0"/>
              <a:t> Podręcznik wykonywania drewnianych konstrukcji podporowych</a:t>
            </a:r>
            <a:r>
              <a:rPr lang="pl-PL" sz="2400" dirty="0"/>
              <a:t>, Warszawa 2014.</a:t>
            </a:r>
          </a:p>
          <a:p>
            <a:r>
              <a:rPr lang="pl-PL" sz="2400" dirty="0"/>
              <a:t>Materiały SGPR Nowy Sącz</a:t>
            </a:r>
          </a:p>
          <a:p>
            <a:r>
              <a:rPr lang="pl-PL" sz="2400" dirty="0"/>
              <a:t>Materiały własne</a:t>
            </a:r>
          </a:p>
          <a:p>
            <a:r>
              <a:rPr lang="pl-PL" sz="2400" dirty="0"/>
              <a:t>http://www.ppoz.pl/</a:t>
            </a:r>
          </a:p>
          <a:p>
            <a:r>
              <a:rPr lang="pl-PL" sz="2400" dirty="0"/>
              <a:t>http://www.thw-gst-straubing.de/</a:t>
            </a:r>
          </a:p>
          <a:p>
            <a:endParaRPr lang="pl-PL" sz="2400" dirty="0"/>
          </a:p>
          <a:p>
            <a:endParaRPr lang="pl-PL" sz="2400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</a:rPr>
              <a:t>Pobrano 18.02.20016 z www.os-psp.olsztyn.pl</a:t>
            </a: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</a:rPr>
              <a:t>Pobrano 18.02.20016 z www.os-psp.olsztyn.pl</a:t>
            </a:r>
          </a:p>
        </p:txBody>
      </p:sp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Definicje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714488"/>
            <a:ext cx="5974873" cy="4609095"/>
          </a:xfrm>
        </p:spPr>
        <p:txBody>
          <a:bodyPr>
            <a:normAutofit/>
          </a:bodyPr>
          <a:lstStyle/>
          <a:p>
            <a:r>
              <a:rPr lang="pl-PL" altLang="pl-PL" i="1" u="sng" dirty="0">
                <a:cs typeface="Times New Roman" pitchFamily="18" charset="0"/>
              </a:rPr>
              <a:t>Awaria budowlana</a:t>
            </a:r>
            <a:r>
              <a:rPr lang="pl-PL" altLang="pl-PL" i="1" dirty="0">
                <a:cs typeface="Times New Roman" pitchFamily="18" charset="0"/>
              </a:rPr>
              <a:t> </a:t>
            </a:r>
            <a:r>
              <a:rPr lang="pl-PL" altLang="pl-PL" dirty="0">
                <a:cs typeface="Times New Roman" pitchFamily="18" charset="0"/>
              </a:rPr>
              <a:t>– jest to</a:t>
            </a:r>
          </a:p>
          <a:p>
            <a:pPr>
              <a:buNone/>
            </a:pPr>
            <a:r>
              <a:rPr lang="pl-PL" altLang="pl-PL" dirty="0">
                <a:cs typeface="Times New Roman" pitchFamily="18" charset="0"/>
              </a:rPr>
              <a:t>uszkodzenie elementu lub</a:t>
            </a:r>
            <a:endParaRPr lang="pl-PL" altLang="pl-PL" dirty="0"/>
          </a:p>
          <a:p>
            <a:pPr>
              <a:buNone/>
            </a:pPr>
            <a:r>
              <a:rPr lang="pl-PL" altLang="pl-PL" dirty="0">
                <a:cs typeface="Times New Roman" pitchFamily="18" charset="0"/>
              </a:rPr>
              <a:t> elementów konstrukcyjnych</a:t>
            </a:r>
          </a:p>
          <a:p>
            <a:pPr>
              <a:buNone/>
            </a:pPr>
            <a:r>
              <a:rPr lang="pl-PL" altLang="pl-PL" dirty="0">
                <a:cs typeface="Times New Roman" pitchFamily="18" charset="0"/>
              </a:rPr>
              <a:t>powodujące zaburzenie </a:t>
            </a:r>
            <a:endParaRPr lang="pl-PL" altLang="pl-PL" dirty="0"/>
          </a:p>
          <a:p>
            <a:pPr>
              <a:buNone/>
            </a:pPr>
            <a:r>
              <a:rPr lang="pl-PL" altLang="pl-PL" dirty="0"/>
              <a:t> </a:t>
            </a:r>
            <a:r>
              <a:rPr lang="pl-PL" altLang="pl-PL" dirty="0">
                <a:cs typeface="Times New Roman" pitchFamily="18" charset="0"/>
              </a:rPr>
              <a:t>w</a:t>
            </a:r>
            <a:r>
              <a:rPr lang="pl-PL" altLang="pl-PL" dirty="0"/>
              <a:t> </a:t>
            </a:r>
            <a:r>
              <a:rPr lang="pl-PL" altLang="pl-PL" dirty="0">
                <a:cs typeface="Times New Roman" pitchFamily="18" charset="0"/>
              </a:rPr>
              <a:t>eksploatacji obiektu, utratę</a:t>
            </a:r>
          </a:p>
          <a:p>
            <a:pPr>
              <a:buNone/>
            </a:pPr>
            <a:r>
              <a:rPr lang="pl-PL" altLang="pl-PL" dirty="0">
                <a:cs typeface="Times New Roman" pitchFamily="18" charset="0"/>
              </a:rPr>
              <a:t>właściwości użytkowych </a:t>
            </a:r>
          </a:p>
          <a:p>
            <a:pPr>
              <a:buNone/>
            </a:pPr>
            <a:r>
              <a:rPr lang="pl-PL" altLang="pl-PL" dirty="0">
                <a:cs typeface="Times New Roman" pitchFamily="18" charset="0"/>
              </a:rPr>
              <a:t>oraz może także stanowić </a:t>
            </a:r>
          </a:p>
          <a:p>
            <a:pPr>
              <a:buNone/>
            </a:pPr>
            <a:r>
              <a:rPr lang="pl-PL" altLang="pl-PL" dirty="0">
                <a:cs typeface="Times New Roman" pitchFamily="18" charset="0"/>
              </a:rPr>
              <a:t>zagrożenie dla życia</a:t>
            </a:r>
          </a:p>
          <a:p>
            <a:pPr>
              <a:buNone/>
            </a:pPr>
            <a:r>
              <a:rPr lang="pl-PL" altLang="pl-PL" dirty="0">
                <a:cs typeface="Times New Roman" pitchFamily="18" charset="0"/>
              </a:rPr>
              <a:t>ludzi i mienia.</a:t>
            </a:r>
            <a:r>
              <a:rPr lang="pl-PL" altLang="pl-PL" dirty="0"/>
              <a:t>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rzeszow.uw.gov.pl/wp-content/uploads/2014/08/Burze_Kraczkowa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14818"/>
            <a:ext cx="3929058" cy="2643182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5357818" y="6581001"/>
            <a:ext cx="1347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>
                <a:hlinkClick r:id="rId4"/>
              </a:rPr>
              <a:t>rzeszow.uw.gov.pl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Definicje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5500725" cy="4609095"/>
          </a:xfrm>
        </p:spPr>
        <p:txBody>
          <a:bodyPr>
            <a:normAutofit fontScale="92500" lnSpcReduction="10000"/>
          </a:bodyPr>
          <a:lstStyle/>
          <a:p>
            <a:r>
              <a:rPr lang="pl-PL" altLang="pl-PL" i="1" u="sng" dirty="0"/>
              <a:t>Zdarzenie budowlane</a:t>
            </a:r>
            <a:r>
              <a:rPr lang="pl-PL" altLang="pl-PL" i="1" dirty="0">
                <a:cs typeface="Times New Roman" pitchFamily="18" charset="0"/>
              </a:rPr>
              <a:t> </a:t>
            </a:r>
            <a:r>
              <a:rPr lang="pl-PL" altLang="pl-PL" dirty="0">
                <a:cs typeface="Times New Roman" pitchFamily="18" charset="0"/>
              </a:rPr>
              <a:t>– </a:t>
            </a:r>
            <a:r>
              <a:rPr lang="pl-PL" altLang="pl-PL" dirty="0"/>
              <a:t>przyjęte w terminologii pożarniczej –  miejscowe zagrożenie, w którym wystąpiło zniszczenie lub   uszkodzenie budowanego lub istniejącego obiektu  budowlanego (jego części lub poszczególnych elementów),  stwarzające zagrożenie dla życia i mienia ludzkiego.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it-consulting.pl/autoinstalator/wordpress/wp-content/uploads/2013/06/Katastrofa_budowl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3500430" cy="2339454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429256" y="6286520"/>
            <a:ext cx="1544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>
                <a:hlinkClick r:id="rId4"/>
              </a:rPr>
              <a:t>www.twojapogoda.pl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/>
              <a:t>Klasyfikacja przyczyn  awarii i katastrof budowlanych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</a:rPr>
              <a:t>Pobrano 18.02.20016 z www.os-psp.olsztyn.pl</a:t>
            </a: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</a:rPr>
              <a:t>Pobrano 18.02.20016 z www.os-psp.olsztyn.pl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000232" y="2428868"/>
            <a:ext cx="5029200" cy="762000"/>
          </a:xfrm>
          <a:prstGeom prst="flowChartProcess">
            <a:avLst/>
          </a:prstGeom>
          <a:gradFill rotWithShape="0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altLang="pl-PL" sz="2800" i="1" dirty="0"/>
              <a:t>PRZYCZYNY KATASTROF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04807" y="3838568"/>
            <a:ext cx="3352800" cy="685800"/>
          </a:xfrm>
          <a:prstGeom prst="flowChartProcess">
            <a:avLst/>
          </a:prstGeom>
          <a:gradFill rotWithShape="0">
            <a:gsLst>
              <a:gs pos="0">
                <a:srgbClr val="009BC2"/>
              </a:gs>
              <a:gs pos="50000">
                <a:srgbClr val="00CCFF"/>
              </a:gs>
              <a:gs pos="100000">
                <a:srgbClr val="009B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altLang="pl-PL" b="0" dirty="0"/>
              <a:t>BŁĘDY PROJEKTOWE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297469" y="3733793"/>
            <a:ext cx="3276600" cy="914400"/>
          </a:xfrm>
          <a:prstGeom prst="flowChartProcess">
            <a:avLst/>
          </a:prstGeom>
          <a:gradFill rotWithShape="0">
            <a:gsLst>
              <a:gs pos="0">
                <a:srgbClr val="009BC2"/>
              </a:gs>
              <a:gs pos="50000">
                <a:srgbClr val="00CCFF"/>
              </a:gs>
              <a:gs pos="100000">
                <a:srgbClr val="009B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altLang="pl-PL" b="0"/>
              <a:t>BŁĘDY WYKONAWSTWA</a:t>
            </a:r>
          </a:p>
        </p:txBody>
      </p:sp>
      <p:cxnSp>
        <p:nvCxnSpPr>
          <p:cNvPr id="17" name="AutoShape 17"/>
          <p:cNvCxnSpPr>
            <a:cxnSpLocks noChangeShapeType="1"/>
            <a:stCxn id="11" idx="2"/>
            <a:endCxn id="14" idx="3"/>
          </p:cNvCxnSpPr>
          <p:nvPr/>
        </p:nvCxnSpPr>
        <p:spPr bwMode="auto">
          <a:xfrm rot="5400000">
            <a:off x="3690920" y="3357555"/>
            <a:ext cx="990600" cy="657225"/>
          </a:xfrm>
          <a:prstGeom prst="bentConnector2">
            <a:avLst/>
          </a:prstGeom>
          <a:noFill/>
          <a:ln w="44450">
            <a:solidFill>
              <a:srgbClr val="00CCFF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18" name="AutoShape 19"/>
          <p:cNvCxnSpPr>
            <a:cxnSpLocks noChangeShapeType="1"/>
            <a:stCxn id="11" idx="2"/>
            <a:endCxn id="15" idx="1"/>
          </p:cNvCxnSpPr>
          <p:nvPr/>
        </p:nvCxnSpPr>
        <p:spPr bwMode="auto">
          <a:xfrm rot="16200000" flipH="1">
            <a:off x="4406088" y="3299612"/>
            <a:ext cx="1000125" cy="782637"/>
          </a:xfrm>
          <a:prstGeom prst="bentConnector2">
            <a:avLst/>
          </a:prstGeom>
          <a:noFill/>
          <a:ln w="44450">
            <a:solidFill>
              <a:srgbClr val="00CCFF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546082" y="5019668"/>
            <a:ext cx="3352800" cy="1295400"/>
          </a:xfrm>
          <a:prstGeom prst="flowChartProcess">
            <a:avLst/>
          </a:prstGeom>
          <a:gradFill rotWithShape="0">
            <a:gsLst>
              <a:gs pos="0">
                <a:srgbClr val="009BC2"/>
              </a:gs>
              <a:gs pos="50000">
                <a:srgbClr val="00CCFF"/>
              </a:gs>
              <a:gs pos="100000">
                <a:srgbClr val="009B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altLang="pl-PL" b="0"/>
              <a:t>NIEODPOWIEDNIE WARUNKI EKSPLOATACIJI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5200632" y="5172068"/>
            <a:ext cx="3505200" cy="990600"/>
          </a:xfrm>
          <a:prstGeom prst="flowChartProcess">
            <a:avLst/>
          </a:prstGeom>
          <a:gradFill rotWithShape="0">
            <a:gsLst>
              <a:gs pos="0">
                <a:srgbClr val="FF0000"/>
              </a:gs>
              <a:gs pos="50000">
                <a:srgbClr val="FF7C80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altLang="pl-PL" b="0">
                <a:solidFill>
                  <a:srgbClr val="0000CC"/>
                </a:solidFill>
              </a:rPr>
              <a:t>PRZYCZYNY LOSOWE (OBC. WYJĄTKOWE)</a:t>
            </a:r>
          </a:p>
        </p:txBody>
      </p:sp>
      <p:cxnSp>
        <p:nvCxnSpPr>
          <p:cNvPr id="21" name="AutoShape 22"/>
          <p:cNvCxnSpPr>
            <a:cxnSpLocks noChangeShapeType="1"/>
            <a:stCxn id="11" idx="2"/>
            <a:endCxn id="19" idx="3"/>
          </p:cNvCxnSpPr>
          <p:nvPr/>
        </p:nvCxnSpPr>
        <p:spPr bwMode="auto">
          <a:xfrm rot="5400000">
            <a:off x="2968607" y="4121143"/>
            <a:ext cx="2476500" cy="615950"/>
          </a:xfrm>
          <a:prstGeom prst="bentConnector2">
            <a:avLst/>
          </a:prstGeom>
          <a:noFill/>
          <a:ln w="44450">
            <a:solidFill>
              <a:srgbClr val="00CCFF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22" name="AutoShape 23"/>
          <p:cNvCxnSpPr>
            <a:cxnSpLocks noChangeShapeType="1"/>
            <a:stCxn id="11" idx="2"/>
            <a:endCxn id="20" idx="1"/>
          </p:cNvCxnSpPr>
          <p:nvPr/>
        </p:nvCxnSpPr>
        <p:spPr bwMode="auto">
          <a:xfrm rot="16200000" flipH="1">
            <a:off x="3619482" y="4086218"/>
            <a:ext cx="2476500" cy="685800"/>
          </a:xfrm>
          <a:prstGeom prst="bentConnector2">
            <a:avLst/>
          </a:prstGeom>
          <a:noFill/>
          <a:ln w="44450">
            <a:solidFill>
              <a:srgbClr val="00CCFF"/>
            </a:solidFill>
            <a:miter lim="800000"/>
            <a:headEnd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714488"/>
            <a:ext cx="6357982" cy="4609095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ct val="50000"/>
              </a:spcBef>
            </a:pPr>
            <a:r>
              <a:rPr lang="pl-PL" sz="2800" dirty="0">
                <a:solidFill>
                  <a:schemeClr val="hlink"/>
                </a:solidFill>
              </a:rPr>
              <a:t> </a:t>
            </a:r>
            <a:r>
              <a:rPr lang="pl-PL" dirty="0">
                <a:cs typeface="Times New Roman" pitchFamily="18" charset="0"/>
              </a:rPr>
              <a:t>stok (zawa</a:t>
            </a:r>
            <a:r>
              <a:rPr lang="pl-PL" dirty="0"/>
              <a:t>ł</a:t>
            </a:r>
            <a:r>
              <a:rPr lang="pl-PL" dirty="0">
                <a:cs typeface="Times New Roman" pitchFamily="18" charset="0"/>
              </a:rPr>
              <a:t> pochy</a:t>
            </a:r>
            <a:r>
              <a:rPr lang="pl-PL" dirty="0"/>
              <a:t>ł</a:t>
            </a:r>
            <a:r>
              <a:rPr lang="pl-PL" dirty="0">
                <a:cs typeface="Times New Roman" pitchFamily="18" charset="0"/>
              </a:rPr>
              <a:t>y),</a:t>
            </a:r>
          </a:p>
          <a:p>
            <a:pPr marL="457200" indent="-457200">
              <a:spcBef>
                <a:spcPct val="50000"/>
              </a:spcBef>
            </a:pPr>
            <a:r>
              <a:rPr lang="pl-PL" dirty="0"/>
              <a:t> </a:t>
            </a:r>
            <a:r>
              <a:rPr lang="pl-PL" dirty="0">
                <a:cs typeface="Times New Roman" pitchFamily="18" charset="0"/>
              </a:rPr>
              <a:t>zawa</a:t>
            </a:r>
            <a:r>
              <a:rPr lang="pl-PL" dirty="0"/>
              <a:t>ł</a:t>
            </a:r>
            <a:r>
              <a:rPr lang="pl-PL" dirty="0">
                <a:cs typeface="Times New Roman" pitchFamily="18" charset="0"/>
              </a:rPr>
              <a:t> p</a:t>
            </a:r>
            <a:r>
              <a:rPr lang="pl-PL" dirty="0"/>
              <a:t>ł</a:t>
            </a:r>
            <a:r>
              <a:rPr lang="pl-PL" dirty="0">
                <a:cs typeface="Times New Roman" pitchFamily="18" charset="0"/>
              </a:rPr>
              <a:t>aski (uwarstwienie),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</a:pPr>
            <a:r>
              <a:rPr lang="pl-PL" dirty="0"/>
              <a:t> </a:t>
            </a:r>
            <a:r>
              <a:rPr lang="pl-PL" dirty="0">
                <a:cs typeface="Times New Roman" pitchFamily="18" charset="0"/>
              </a:rPr>
              <a:t>pomieszczenie zniszczone (częściowo lub całkowicie wypełnione),</a:t>
            </a:r>
          </a:p>
          <a:p>
            <a:pPr marL="457200" indent="-457200">
              <a:spcBef>
                <a:spcPct val="50000"/>
              </a:spcBef>
            </a:pPr>
            <a:r>
              <a:rPr lang="pl-PL" dirty="0"/>
              <a:t> </a:t>
            </a:r>
            <a:r>
              <a:rPr lang="pl-PL" dirty="0">
                <a:cs typeface="Times New Roman" pitchFamily="18" charset="0"/>
              </a:rPr>
              <a:t>ruina brzegowa,</a:t>
            </a:r>
          </a:p>
          <a:p>
            <a:pPr marL="457200" indent="-457200">
              <a:spcBef>
                <a:spcPct val="50000"/>
              </a:spcBef>
            </a:pPr>
            <a:r>
              <a:rPr lang="pl-PL" dirty="0">
                <a:cs typeface="Times New Roman" pitchFamily="18" charset="0"/>
              </a:rPr>
              <a:t>sto</a:t>
            </a:r>
            <a:r>
              <a:rPr lang="pl-PL" dirty="0"/>
              <a:t>ż</a:t>
            </a:r>
            <a:r>
              <a:rPr lang="pl-PL" dirty="0">
                <a:cs typeface="Times New Roman" pitchFamily="18" charset="0"/>
              </a:rPr>
              <a:t>ek gruzowy </a:t>
            </a:r>
            <a:r>
              <a:rPr lang="pl-PL" sz="2800" dirty="0">
                <a:cs typeface="Times New Roman" pitchFamily="18" charset="0"/>
              </a:rPr>
              <a:t>(stos  rumowiska).</a:t>
            </a:r>
            <a:endParaRPr lang="pl-PL" altLang="pl-PL" sz="2800" dirty="0"/>
          </a:p>
        </p:txBody>
      </p:sp>
      <p:pic>
        <p:nvPicPr>
          <p:cNvPr id="9" name="Picture 9" descr="+zawał pochył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643050"/>
            <a:ext cx="26511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57884" y="5226088"/>
          <a:ext cx="3143240" cy="16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4" imgW="3723810" imgH="1933333" progId="PBrush">
                  <p:embed/>
                </p:oleObj>
              </mc:Choice>
              <mc:Fallback>
                <p:oleObj name="Obraz - mapa bitowa" r:id="rId4" imgW="3723810" imgH="193333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5226088"/>
                        <a:ext cx="3143240" cy="16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" descr="+ruina brzegow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571876"/>
            <a:ext cx="2132877" cy="15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7000892" y="1428736"/>
            <a:ext cx="214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Z. Bednarek, A. Marciniak </a:t>
            </a:r>
            <a:r>
              <a:rPr lang="pl-PL" sz="800" i="1" dirty="0"/>
              <a:t>Działania ratownicze podczas katastrof budowlanych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28802"/>
            <a:ext cx="4071935" cy="242889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pl-PL" b="1" dirty="0">
                <a:latin typeface="Arial" pitchFamily="34" charset="0"/>
                <a:cs typeface="Times New Roman" pitchFamily="18" charset="0"/>
              </a:rPr>
              <a:t>Stok (zawa</a:t>
            </a:r>
            <a:r>
              <a:rPr lang="pl-PL" b="1" dirty="0">
                <a:latin typeface="Arial" pitchFamily="34" charset="0"/>
              </a:rPr>
              <a:t>ł</a:t>
            </a:r>
            <a:r>
              <a:rPr lang="pl-PL" b="1" dirty="0">
                <a:latin typeface="Arial" pitchFamily="34" charset="0"/>
                <a:cs typeface="Times New Roman" pitchFamily="18" charset="0"/>
              </a:rPr>
              <a:t> pochy</a:t>
            </a:r>
            <a:r>
              <a:rPr lang="pl-PL" b="1" dirty="0">
                <a:latin typeface="Arial" pitchFamily="34" charset="0"/>
              </a:rPr>
              <a:t>ł</a:t>
            </a:r>
            <a:r>
              <a:rPr lang="pl-PL" b="1" dirty="0">
                <a:latin typeface="Arial" pitchFamily="34" charset="0"/>
                <a:cs typeface="Times New Roman" pitchFamily="18" charset="0"/>
              </a:rPr>
              <a:t>y),</a:t>
            </a:r>
          </a:p>
          <a:p>
            <a:pPr marL="457200" indent="-457200">
              <a:spcBef>
                <a:spcPct val="50000"/>
              </a:spcBef>
            </a:pPr>
            <a:r>
              <a:rPr lang="pl-PL" dirty="0">
                <a:latin typeface="Arial" pitchFamily="34" charset="0"/>
                <a:cs typeface="Times New Roman" pitchFamily="18" charset="0"/>
              </a:rPr>
              <a:t>Powstaje przy zniszczeniu jednej z podpór stropu w stosunku do drugiej lub po obsuni</a:t>
            </a:r>
            <a:r>
              <a:rPr lang="pl-PL" dirty="0">
                <a:latin typeface="Arial" pitchFamily="34" charset="0"/>
              </a:rPr>
              <a:t>ę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ciu się jednej z podpór.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AutoNum type="arabicPeriod"/>
            </a:pPr>
            <a:endParaRPr lang="pl-PL" altLang="pl-PL" dirty="0"/>
          </a:p>
        </p:txBody>
      </p:sp>
      <p:pic>
        <p:nvPicPr>
          <p:cNvPr id="9" name="Picture 9" descr="+zawał pochył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353072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kat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214686"/>
            <a:ext cx="4886334" cy="3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1000100" y="64886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Z. Bednarek, A. Marciniak </a:t>
            </a:r>
            <a:r>
              <a:rPr lang="pl-PL" sz="900" i="1" dirty="0"/>
              <a:t>Działania ratownicze podczas katastrof budowlanych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000496" y="628652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Mat.SGPR</a:t>
            </a:r>
            <a:r>
              <a:rPr lang="pl-PL" sz="1200" dirty="0"/>
              <a:t> Nowy Sącz</a:t>
            </a: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715436" cy="171451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pl-PL" b="1" dirty="0">
                <a:latin typeface="Arial" pitchFamily="34" charset="0"/>
                <a:cs typeface="Times New Roman" pitchFamily="18" charset="0"/>
              </a:rPr>
              <a:t>Zawa</a:t>
            </a:r>
            <a:r>
              <a:rPr lang="pl-PL" b="1" dirty="0">
                <a:latin typeface="Arial" pitchFamily="34" charset="0"/>
              </a:rPr>
              <a:t>ł</a:t>
            </a:r>
            <a:r>
              <a:rPr lang="pl-PL" b="1" dirty="0">
                <a:latin typeface="Arial" pitchFamily="34" charset="0"/>
                <a:cs typeface="Times New Roman" pitchFamily="18" charset="0"/>
              </a:rPr>
              <a:t> p</a:t>
            </a:r>
            <a:r>
              <a:rPr lang="pl-PL" b="1" dirty="0">
                <a:latin typeface="Arial" pitchFamily="34" charset="0"/>
              </a:rPr>
              <a:t>ł</a:t>
            </a:r>
            <a:r>
              <a:rPr lang="pl-PL" b="1" dirty="0">
                <a:latin typeface="Arial" pitchFamily="34" charset="0"/>
                <a:cs typeface="Times New Roman" pitchFamily="18" charset="0"/>
              </a:rPr>
              <a:t>aski –uwarstwienie</a:t>
            </a:r>
          </a:p>
          <a:p>
            <a:r>
              <a:rPr lang="pl-PL" dirty="0">
                <a:latin typeface="Arial" pitchFamily="34" charset="0"/>
                <a:cs typeface="Times New Roman" pitchFamily="18" charset="0"/>
              </a:rPr>
              <a:t>Wyst</a:t>
            </a:r>
            <a:r>
              <a:rPr lang="pl-PL" dirty="0">
                <a:latin typeface="Arial" pitchFamily="34" charset="0"/>
              </a:rPr>
              <a:t>ę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puje przy ca</a:t>
            </a:r>
            <a:r>
              <a:rPr lang="pl-PL" dirty="0">
                <a:latin typeface="Arial" pitchFamily="34" charset="0"/>
              </a:rPr>
              <a:t>ł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kowitym zniszczeniu </a:t>
            </a:r>
            <a:r>
              <a:rPr lang="pl-PL" dirty="0">
                <a:latin typeface="Arial" pitchFamily="34" charset="0"/>
              </a:rPr>
              <a:t>ś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cian no</a:t>
            </a:r>
            <a:r>
              <a:rPr lang="pl-PL" dirty="0">
                <a:latin typeface="Arial" pitchFamily="34" charset="0"/>
              </a:rPr>
              <a:t>ś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nych oraz dzia</a:t>
            </a:r>
            <a:r>
              <a:rPr lang="pl-PL" dirty="0">
                <a:latin typeface="Arial" pitchFamily="34" charset="0"/>
              </a:rPr>
              <a:t>ł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owych</a:t>
            </a:r>
          </a:p>
          <a:p>
            <a:r>
              <a:rPr lang="pl-PL" dirty="0">
                <a:latin typeface="Arial" pitchFamily="34" charset="0"/>
                <a:cs typeface="Times New Roman" pitchFamily="18" charset="0"/>
              </a:rPr>
              <a:t>Cech</a:t>
            </a:r>
            <a:r>
              <a:rPr lang="pl-PL" dirty="0">
                <a:latin typeface="Arial" pitchFamily="34" charset="0"/>
              </a:rPr>
              <a:t>ą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 charakterystyczn</a:t>
            </a:r>
            <a:r>
              <a:rPr lang="pl-PL" dirty="0">
                <a:latin typeface="Arial" pitchFamily="34" charset="0"/>
              </a:rPr>
              <a:t>ą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 tego typu zawałów jest u</a:t>
            </a:r>
            <a:r>
              <a:rPr lang="pl-PL" dirty="0">
                <a:latin typeface="Arial" pitchFamily="34" charset="0"/>
              </a:rPr>
              <a:t>ł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o</a:t>
            </a:r>
            <a:r>
              <a:rPr lang="pl-PL" dirty="0">
                <a:latin typeface="Arial" pitchFamily="34" charset="0"/>
              </a:rPr>
              <a:t>ż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enie si</a:t>
            </a:r>
            <a:r>
              <a:rPr lang="pl-PL" dirty="0">
                <a:latin typeface="Arial" pitchFamily="34" charset="0"/>
              </a:rPr>
              <a:t>ę</a:t>
            </a:r>
            <a:r>
              <a:rPr lang="pl-PL" dirty="0">
                <a:latin typeface="Arial" pitchFamily="34" charset="0"/>
                <a:cs typeface="Times New Roman" pitchFamily="18" charset="0"/>
              </a:rPr>
              <a:t> stropów jeden na drugim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AutoNum type="arabicPeriod"/>
            </a:pPr>
            <a:endParaRPr lang="pl-PL" altLang="pl-PL" dirty="0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0" y="3929066"/>
          <a:ext cx="4265517" cy="221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3" imgW="3723810" imgH="1933333" progId="Pbraz Paint.">
                  <p:embed/>
                </p:oleObj>
              </mc:Choice>
              <mc:Fallback>
                <p:oleObj name="Obraz - mapa bitowa" r:id="rId3" imgW="3723810" imgH="1933333" progId="Pbraz Paint.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9066"/>
                        <a:ext cx="4265517" cy="221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286124"/>
            <a:ext cx="4818068" cy="31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4143372" y="614364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Mat.SGPR</a:t>
            </a:r>
            <a:r>
              <a:rPr lang="pl-PL" sz="1200" dirty="0"/>
              <a:t> Nowy Sącz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85786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Z. Bednarek, A. Marciniak </a:t>
            </a:r>
            <a:r>
              <a:rPr lang="pl-PL" sz="900" i="1" dirty="0"/>
              <a:t>Działania ratownicze podczas katastrof budowlanych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2213</TotalTime>
  <Words>1873</Words>
  <Application>Microsoft Office PowerPoint</Application>
  <PresentationFormat>Pokaz na ekranie (4:3)</PresentationFormat>
  <Paragraphs>286</Paragraphs>
  <Slides>31</Slides>
  <Notes>31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Corbel</vt:lpstr>
      <vt:lpstr>Franklin Gothic Medium</vt:lpstr>
      <vt:lpstr>Wingdings</vt:lpstr>
      <vt:lpstr>Wingdings 2</vt:lpstr>
      <vt:lpstr>Wingdings 3</vt:lpstr>
      <vt:lpstr>Moduł</vt:lpstr>
      <vt:lpstr>Obraz - mapa bitowa</vt:lpstr>
      <vt:lpstr>TEMAT 8:  Rozpoznanie i organizacja działań ratowniczych podczas katastrof  budowlanych</vt:lpstr>
      <vt:lpstr>Rozpoznanie i organizacja działań ratowniczych podczas katastrof  budowlanych</vt:lpstr>
      <vt:lpstr>Definicje</vt:lpstr>
      <vt:lpstr>Definicje</vt:lpstr>
      <vt:lpstr>Definicje</vt:lpstr>
      <vt:lpstr>Klasyfikacja przyczyn  awarii i katastrof budowlanych</vt:lpstr>
      <vt:lpstr>Rodzaje zagruzowań</vt:lpstr>
      <vt:lpstr>Rodzaje zagruzowań</vt:lpstr>
      <vt:lpstr>Rodzaje zagruzowań</vt:lpstr>
      <vt:lpstr>Rodzaje zagruzowań</vt:lpstr>
      <vt:lpstr>Rodzaje zagruzowań</vt:lpstr>
      <vt:lpstr>Rodzaje zagruzowań</vt:lpstr>
      <vt:lpstr>Procedury działań podczas zawalenia budynków</vt:lpstr>
      <vt:lpstr> Rozpoznanie </vt:lpstr>
      <vt:lpstr> Rozpoznanie </vt:lpstr>
      <vt:lpstr> Rozpoznanie </vt:lpstr>
      <vt:lpstr> Prowadzenie akcji </vt:lpstr>
      <vt:lpstr>Strefa bezpieczeństwa</vt:lpstr>
      <vt:lpstr> Metody poszukiwań </vt:lpstr>
      <vt:lpstr> Metody poszukiwań </vt:lpstr>
      <vt:lpstr>Przeszukiwanie gruzowiska</vt:lpstr>
      <vt:lpstr>Przeszukiwanie gruzowiska</vt:lpstr>
      <vt:lpstr>Bhp podczas pracy na gruzowisku</vt:lpstr>
      <vt:lpstr>Stabilizacja konstrukcji</vt:lpstr>
      <vt:lpstr>Elementy konstrukcyjne podpór drewnianych</vt:lpstr>
      <vt:lpstr>Elementy konstrukcyjne podpór drewnianych</vt:lpstr>
      <vt:lpstr>Stabilizacja konstrukcji</vt:lpstr>
      <vt:lpstr>Stabilizacja konstrukcji</vt:lpstr>
      <vt:lpstr>Stabilizacja konstrukcji</vt:lpstr>
      <vt:lpstr>Stabilizacja konstrukcji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Paweł Dudek</cp:lastModifiedBy>
  <cp:revision>248</cp:revision>
  <dcterms:created xsi:type="dcterms:W3CDTF">2014-03-01T12:20:49Z</dcterms:created>
  <dcterms:modified xsi:type="dcterms:W3CDTF">2021-08-23T12:42:07Z</dcterms:modified>
</cp:coreProperties>
</file>