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3.xml" ContentType="application/vnd.openxmlformats-officedocument.presentationml.notesSlide+xml"/>
  <Override PartName="/ppt/notesSlides/_rels/notesSlide13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21.png" ContentType="image/pn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png" ContentType="image/pn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Kliknij, aby przesunąć slajd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pl-PL" sz="1400" spc="-1" strike="noStrike">
                <a:latin typeface="Times New Roman"/>
              </a:defRPr>
            </a:lvl1pPr>
          </a:lstStyle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F407DBC4-74BE-46AB-8B94-8B72169168AE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657360"/>
                <a:tab algn="l" pos="1316160"/>
                <a:tab algn="l" pos="1973160"/>
                <a:tab algn="l" pos="2631960"/>
              </a:tabLst>
              <a:defRPr b="0" lang="pl-PL" sz="13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657360"/>
                <a:tab algn="l" pos="1316160"/>
                <a:tab algn="l" pos="1973160"/>
                <a:tab algn="l" pos="2631960"/>
              </a:tabLst>
            </a:pPr>
            <a:fld id="{26A2A54F-8B3C-45C0-9E7E-D5DF6BE1CA28}" type="slidenum">
              <a:rPr b="0" lang="pl-PL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&lt;numer&gt;</a:t>
            </a:fld>
            <a:endParaRPr b="0" lang="pl-PL" sz="1300" spc="-1" strike="noStrike">
              <a:latin typeface="Times New Roman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ldImg"/>
          </p:nvPr>
        </p:nvSpPr>
        <p:spPr>
          <a:xfrm>
            <a:off x="852480" y="75420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666720" y="4714920"/>
            <a:ext cx="5335200" cy="4466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BEF68E-402E-4C59-8623-77ADA743480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0EEE35-CAC4-4F37-8F3F-A18158E854F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C32544D-3F4C-45C2-98B1-CD580503602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8492E09-2BC8-43B1-A32E-48754A724C3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C11D81B-F88F-4432-908F-0709AD0BE20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484C8C4-159F-4F48-9275-E9B862C5F36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36672D9-E775-40EA-8FDA-CBD80FDB8F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C194A4A-8E1F-4E9E-A677-7A04FE38C8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AA89843-E8CB-4859-AFFF-F0E92C95234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A1C98C-2BF1-429C-8EA1-99F6C97E45C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99DF06-7E00-4807-8DE5-6A9B2DFB57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1416E7-0B28-48EB-971F-34D52D159E9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735EB6C-BB1B-4DF1-BFAD-3CF79D386C4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406DF53-3CFE-4A76-AE9D-A99D57B966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E95C379-6B95-48D9-9508-86DE4BCBB4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E6D7787-9FCC-4B73-B07E-B7A2492866A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0AAFE34-EFD7-45E6-8439-6D87C53F8FF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5284719-B285-4EFA-BFB5-6504C8A6E57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3D9533D-412E-4E72-BBFA-8BE5B15ADAB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AD3EC7F-90E5-47EA-91CF-0D387275A6A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69ADEED-8B9A-4496-812B-10B41CFD5AE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12BDD6A-E756-44E2-B0CC-604DEB5361E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C7A9D22-87F6-49EE-A834-49251432CA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EDB6782-1D53-4CBE-AD94-444332DD7C1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775074C-82AD-4EEA-A748-477ECD915BF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8D3D632-90B7-4EAF-AA4F-23BF6EDE4B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956EF80-821E-4757-A829-274C0999E3A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9675A9B-CED2-4320-94C3-CA6522BEB88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5266EBA-E00C-4EFA-A065-4ED1A0045BA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BA6597E-B710-45A2-90D2-62643235425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A6C8CC-B467-4EB4-9101-6378D75897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099840D-7AA0-490E-A1AF-1C68C085891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6A5DAA-CF5F-4724-B6FF-2817F1F127B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E72CA8-0245-4E83-8C50-C9FB9C2BC7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E3CA9B3-02CC-4CB2-AD66-10048C54DA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21FB72-EC1E-4B1A-8CC5-518A5F156B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pl-PL" sz="60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8b8b8b"/>
                </a:solidFill>
                <a:latin typeface="Calibri"/>
              </a:rPr>
              <a:t>&lt;data/godzina&gt;</a:t>
            </a:r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A1B31B9-B9D4-4D73-B08B-8C27B5AE3F0F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8b8b8b"/>
                </a:solidFill>
                <a:latin typeface="Calibri"/>
              </a:rPr>
              <a:t>&lt;data/godzina&gt;</a:t>
            </a:r>
            <a:endParaRPr b="0" lang="pl-P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82692F8-EEDC-4620-B51B-65D7255DEEC7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8b8b8b"/>
                </a:solidFill>
                <a:latin typeface="Calibri"/>
              </a:rPr>
              <a:t>&lt;data/godzina&gt;</a:t>
            </a:r>
            <a:endParaRPr b="0" lang="pl-PL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D030B22-07CD-45FD-8AE1-C6A8516A5E76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1143000" y="3602160"/>
            <a:ext cx="6857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pic>
        <p:nvPicPr>
          <p:cNvPr id="131" name="Obraz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Obraz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81" name="Obraz 2" descr=""/>
          <p:cNvPicPr/>
          <p:nvPr/>
        </p:nvPicPr>
        <p:blipFill>
          <a:blip r:embed="rId2"/>
          <a:stretch/>
        </p:blipFill>
        <p:spPr>
          <a:xfrm>
            <a:off x="181080" y="6022080"/>
            <a:ext cx="656280" cy="658440"/>
          </a:xfrm>
          <a:prstGeom prst="rect">
            <a:avLst/>
          </a:prstGeom>
          <a:ln w="0">
            <a:noFill/>
          </a:ln>
        </p:spPr>
      </p:pic>
      <p:sp>
        <p:nvSpPr>
          <p:cNvPr id="182" name="Prostokąt 4"/>
          <p:cNvSpPr/>
          <p:nvPr/>
        </p:nvSpPr>
        <p:spPr>
          <a:xfrm>
            <a:off x="628560" y="1288080"/>
            <a:ext cx="114840" cy="820440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Prostokąt 5"/>
          <p:cNvSpPr/>
          <p:nvPr/>
        </p:nvSpPr>
        <p:spPr>
          <a:xfrm>
            <a:off x="744120" y="1329120"/>
            <a:ext cx="85010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Blisko 90% uczniów </a:t>
            </a:r>
            <a:r>
              <a:rPr b="1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chętnie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uczestniczyła</a:t>
            </a:r>
            <a:r>
              <a:rPr b="1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 w programie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84" name="Prostokąt 6"/>
          <p:cNvSpPr/>
          <p:nvPr/>
        </p:nvSpPr>
        <p:spPr>
          <a:xfrm>
            <a:off x="628560" y="2461680"/>
            <a:ext cx="114840" cy="820440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rostokąt 7"/>
          <p:cNvSpPr/>
          <p:nvPr/>
        </p:nvSpPr>
        <p:spPr>
          <a:xfrm>
            <a:off x="744120" y="2503080"/>
            <a:ext cx="85010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Ok. 90% uczniów uznało </a:t>
            </a:r>
            <a:r>
              <a:rPr b="1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zajęcia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programu za ciekawe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86" name="Prostokąt 8"/>
          <p:cNvSpPr/>
          <p:nvPr/>
        </p:nvSpPr>
        <p:spPr>
          <a:xfrm>
            <a:off x="628560" y="3538080"/>
            <a:ext cx="114840" cy="1222920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Prostokąt 9"/>
          <p:cNvSpPr/>
          <p:nvPr/>
        </p:nvSpPr>
        <p:spPr>
          <a:xfrm>
            <a:off x="744120" y="3595680"/>
            <a:ext cx="85010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Ok. 80% uczniów chciałoby, żeby </a:t>
            </a:r>
            <a:br>
              <a:rPr sz="2400"/>
            </a:b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w przyszłości </a:t>
            </a:r>
            <a:r>
              <a:rPr b="1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ich dzieci uczestniczyły </a:t>
            </a:r>
            <a:br>
              <a:rPr sz="2400"/>
            </a:b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w takim programie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Obraz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89" name="Tytuł 1"/>
          <p:cNvSpPr/>
          <p:nvPr/>
        </p:nvSpPr>
        <p:spPr>
          <a:xfrm>
            <a:off x="5563080" y="551520"/>
            <a:ext cx="3429360" cy="7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Materiały do programu</a:t>
            </a:r>
            <a:endParaRPr b="0" lang="pl-PL" sz="2700" spc="-1" strike="noStrike">
              <a:latin typeface="Arial"/>
            </a:endParaRPr>
          </a:p>
        </p:txBody>
      </p:sp>
      <p:sp>
        <p:nvSpPr>
          <p:cNvPr id="190" name="Prostokąt 6"/>
          <p:cNvSpPr/>
          <p:nvPr/>
        </p:nvSpPr>
        <p:spPr>
          <a:xfrm>
            <a:off x="5447880" y="600840"/>
            <a:ext cx="114840" cy="392040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Prostokąt 7"/>
          <p:cNvSpPr/>
          <p:nvPr/>
        </p:nvSpPr>
        <p:spPr>
          <a:xfrm>
            <a:off x="5348880" y="1139760"/>
            <a:ext cx="364356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Materiały są dostępne do pobrania 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ze strony internetowej 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(www.gis.gov.pl – zakładka 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promocja zdrowia)</a:t>
            </a: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.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92" name="Tytuł 1"/>
          <p:cNvSpPr/>
          <p:nvPr/>
        </p:nvSpPr>
        <p:spPr>
          <a:xfrm>
            <a:off x="5563080" y="3003120"/>
            <a:ext cx="3429360" cy="7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Udział w programie</a:t>
            </a:r>
            <a:endParaRPr b="0" lang="pl-PL" sz="2700" spc="-1" strike="noStrike">
              <a:latin typeface="Arial"/>
            </a:endParaRPr>
          </a:p>
        </p:txBody>
      </p:sp>
      <p:sp>
        <p:nvSpPr>
          <p:cNvPr id="193" name="Prostokąt 9"/>
          <p:cNvSpPr/>
          <p:nvPr/>
        </p:nvSpPr>
        <p:spPr>
          <a:xfrm>
            <a:off x="5447880" y="3052440"/>
            <a:ext cx="114840" cy="392040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Prostokąt 10"/>
          <p:cNvSpPr/>
          <p:nvPr/>
        </p:nvSpPr>
        <p:spPr>
          <a:xfrm>
            <a:off x="5348880" y="3591360"/>
            <a:ext cx="3498120" cy="23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ARS mogą realizować </a:t>
            </a:r>
            <a:r>
              <a:rPr b="1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wszystkie formy </a:t>
            </a: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szkół ponadgimnazjalnych, zarówno technika, licea, „zawodówki”, licea profilowane, a także np. zakłady poprawcze, miejsca spotkań młodzieży w danej grupie wiekowej...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195" name="Obraz 11" descr=""/>
          <p:cNvPicPr/>
          <p:nvPr/>
        </p:nvPicPr>
        <p:blipFill>
          <a:blip r:embed="rId2"/>
          <a:stretch/>
        </p:blipFill>
        <p:spPr>
          <a:xfrm>
            <a:off x="8328600" y="6022080"/>
            <a:ext cx="656280" cy="65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64360" y="275400"/>
            <a:ext cx="7606440" cy="389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8000"/>
          </a:bodyPr>
          <a:p>
            <a:pPr>
              <a:lnSpc>
                <a:spcPct val="90000"/>
              </a:lnSpc>
              <a:buNone/>
            </a:pP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„</a:t>
            </a: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ARS, czyli jak dbać o miłość?” w woj. śląskim – inauguracja programu </a:t>
            </a:r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5234760" y="1383840"/>
            <a:ext cx="3406680" cy="5215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b3838"/>
              </a:buClr>
              <a:buFont typeface="Arial"/>
              <a:buChar char="•"/>
            </a:pP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W dniach 24-27.02.2014r., w trzech miastach województwa śląskiego: Bielsku-Białej, Katowicach oraz Częstochowie, odbyły się bezpłatne szkolenia dla koordynatorów szkolnych programu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b3838"/>
              </a:buClr>
              <a:buFont typeface="Arial"/>
              <a:buChar char="•"/>
            </a:pP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Program realizowany jest w woj. śląskim od roku szkolnego 2013/2014  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b3838"/>
              </a:buClr>
              <a:buFont typeface="Arial"/>
              <a:buChar char="•"/>
            </a:pP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Obecnie trwa V edycja programu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8" name="Obraz 4" descr=""/>
          <p:cNvPicPr/>
          <p:nvPr/>
        </p:nvPicPr>
        <p:blipFill>
          <a:blip r:embed="rId1"/>
          <a:stretch/>
        </p:blipFill>
        <p:spPr>
          <a:xfrm>
            <a:off x="748440" y="276480"/>
            <a:ext cx="115560" cy="389880"/>
          </a:xfrm>
          <a:prstGeom prst="rect">
            <a:avLst/>
          </a:prstGeom>
          <a:ln w="0">
            <a:noFill/>
          </a:ln>
        </p:spPr>
      </p:pic>
      <p:pic>
        <p:nvPicPr>
          <p:cNvPr id="199" name="Obraz 5" descr=""/>
          <p:cNvPicPr/>
          <p:nvPr/>
        </p:nvPicPr>
        <p:blipFill>
          <a:blip r:embed="rId2"/>
          <a:stretch/>
        </p:blipFill>
        <p:spPr>
          <a:xfrm>
            <a:off x="8376840" y="6010560"/>
            <a:ext cx="658080" cy="658080"/>
          </a:xfrm>
          <a:prstGeom prst="rect">
            <a:avLst/>
          </a:prstGeom>
          <a:ln w="0">
            <a:noFill/>
          </a:ln>
        </p:spPr>
      </p:pic>
      <p:pic>
        <p:nvPicPr>
          <p:cNvPr id="200" name="Obraz 2" descr=""/>
          <p:cNvPicPr/>
          <p:nvPr/>
        </p:nvPicPr>
        <p:blipFill>
          <a:blip r:embed="rId3"/>
          <a:stretch/>
        </p:blipFill>
        <p:spPr>
          <a:xfrm>
            <a:off x="654480" y="1060200"/>
            <a:ext cx="3978360" cy="2655000"/>
          </a:xfrm>
          <a:prstGeom prst="rect">
            <a:avLst/>
          </a:prstGeom>
          <a:ln w="0">
            <a:noFill/>
          </a:ln>
        </p:spPr>
      </p:pic>
      <p:pic>
        <p:nvPicPr>
          <p:cNvPr id="201" name="Obraz 3" descr=""/>
          <p:cNvPicPr/>
          <p:nvPr/>
        </p:nvPicPr>
        <p:blipFill>
          <a:blip r:embed="rId4"/>
          <a:stretch/>
        </p:blipFill>
        <p:spPr>
          <a:xfrm>
            <a:off x="654480" y="3992040"/>
            <a:ext cx="4012920" cy="267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76640" y="1137960"/>
            <a:ext cx="8667000" cy="1144440"/>
          </a:xfrm>
          <a:prstGeom prst="rect">
            <a:avLst/>
          </a:prstGeom>
          <a:noFill/>
          <a:ln w="0">
            <a:noFill/>
          </a:ln>
        </p:spPr>
        <p:txBody>
          <a:bodyPr tIns="3528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Podsumowanie wszystkich edycji (I,II,III,IV) programu „ARS,..?” – </a:t>
            </a:r>
            <a:br>
              <a:rPr sz="2700"/>
            </a:br>
            <a:br>
              <a:rPr sz="2700"/>
            </a:b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zasięg programu</a:t>
            </a:r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302400" y="2406600"/>
            <a:ext cx="3835800" cy="1508760"/>
          </a:xfrm>
          <a:prstGeom prst="rect">
            <a:avLst/>
          </a:prstGeom>
          <a:solidFill>
            <a:srgbClr val="ffffff">
              <a:alpha val="71000"/>
            </a:srgbClr>
          </a:solidFill>
          <a:ln w="0">
            <a:noFill/>
          </a:ln>
        </p:spPr>
        <p:txBody>
          <a:bodyPr tIns="20880" anchor="t">
            <a:normAutofit/>
          </a:bodyPr>
          <a:p>
            <a:pPr marL="391680" indent="-29376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4350" spc="-1" strike="noStrike" u="sng">
                <a:solidFill>
                  <a:srgbClr val="000000"/>
                </a:solidFill>
                <a:uFillTx/>
                <a:latin typeface="Calibri"/>
              </a:rPr>
              <a:t>woj. śląskie </a:t>
            </a:r>
            <a:endParaRPr b="0" lang="pl-PL" sz="4350" spc="-1" strike="noStrike">
              <a:solidFill>
                <a:srgbClr val="000000"/>
              </a:solidFill>
              <a:latin typeface="Calibri"/>
            </a:endParaRPr>
          </a:p>
          <a:p>
            <a:pPr marL="391680" indent="-29376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4350" spc="-1" strike="noStrike">
                <a:solidFill>
                  <a:srgbClr val="002060"/>
                </a:solidFill>
                <a:latin typeface="Calibri"/>
              </a:rPr>
              <a:t>90%</a:t>
            </a:r>
            <a:endParaRPr b="0" lang="pl-PL" sz="4350" spc="-1" strike="noStrike">
              <a:solidFill>
                <a:srgbClr val="000000"/>
              </a:solidFill>
              <a:latin typeface="Calibri"/>
            </a:endParaRPr>
          </a:p>
          <a:p>
            <a:pPr marL="391680" indent="-29376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391680" indent="-29376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4" name="Picture 6" descr=""/>
          <p:cNvPicPr/>
          <p:nvPr/>
        </p:nvPicPr>
        <p:blipFill>
          <a:blip r:embed="rId1"/>
          <a:stretch/>
        </p:blipFill>
        <p:spPr>
          <a:xfrm>
            <a:off x="277920" y="279720"/>
            <a:ext cx="2057400" cy="423000"/>
          </a:xfrm>
          <a:prstGeom prst="rect">
            <a:avLst/>
          </a:prstGeom>
          <a:ln w="0">
            <a:noFill/>
          </a:ln>
        </p:spPr>
      </p:pic>
      <p:sp>
        <p:nvSpPr>
          <p:cNvPr id="205" name="Prostokąt 6"/>
          <p:cNvSpPr/>
          <p:nvPr/>
        </p:nvSpPr>
        <p:spPr>
          <a:xfrm>
            <a:off x="4982400" y="2393640"/>
            <a:ext cx="3962520" cy="1416600"/>
          </a:xfrm>
          <a:prstGeom prst="rect">
            <a:avLst/>
          </a:prstGeom>
          <a:solidFill>
            <a:srgbClr val="ffffff">
              <a:alpha val="71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1640" indent="-32400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4350" spc="-1" strike="noStrike" u="sng">
                <a:solidFill>
                  <a:srgbClr val="000000"/>
                </a:solidFill>
                <a:uFillTx/>
                <a:latin typeface="Calibri"/>
                <a:ea typeface="Microsoft YaHei"/>
              </a:rPr>
              <a:t>Polska </a:t>
            </a:r>
            <a:endParaRPr b="0" lang="pl-PL" sz="4350" spc="-1" strike="noStrike">
              <a:latin typeface="Arial"/>
            </a:endParaRPr>
          </a:p>
          <a:p>
            <a:pPr marL="431640" indent="-32400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4350" spc="-1" strike="noStrike">
                <a:solidFill>
                  <a:srgbClr val="002060"/>
                </a:solidFill>
                <a:latin typeface="Calibri"/>
                <a:ea typeface="Microsoft YaHei"/>
              </a:rPr>
              <a:t>60%</a:t>
            </a:r>
            <a:endParaRPr b="0" lang="pl-PL" sz="4350" spc="-1" strike="noStrike">
              <a:latin typeface="Arial"/>
            </a:endParaRPr>
          </a:p>
        </p:txBody>
      </p:sp>
      <p:sp>
        <p:nvSpPr>
          <p:cNvPr id="206" name="pole tekstowe 1"/>
          <p:cNvSpPr/>
          <p:nvPr/>
        </p:nvSpPr>
        <p:spPr>
          <a:xfrm>
            <a:off x="476640" y="4371120"/>
            <a:ext cx="484200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Liczba odbiorców- 4 edycje</a:t>
            </a:r>
            <a:endParaRPr b="0" lang="pl-PL" sz="2700" spc="-1" strike="noStrike">
              <a:latin typeface="Arial"/>
            </a:endParaRPr>
          </a:p>
        </p:txBody>
      </p:sp>
      <p:sp>
        <p:nvSpPr>
          <p:cNvPr id="207" name="Rectangle 2"/>
          <p:cNvSpPr/>
          <p:nvPr/>
        </p:nvSpPr>
        <p:spPr>
          <a:xfrm>
            <a:off x="417600" y="4816800"/>
            <a:ext cx="3835800" cy="802080"/>
          </a:xfrm>
          <a:prstGeom prst="rect">
            <a:avLst/>
          </a:prstGeom>
          <a:solidFill>
            <a:srgbClr val="ffffff">
              <a:alpha val="71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20880" anchor="t">
            <a:normAutofit/>
          </a:bodyPr>
          <a:p>
            <a:pPr marL="391680" indent="-29376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4350" spc="-1" strike="noStrike" u="sng">
                <a:solidFill>
                  <a:srgbClr val="000000"/>
                </a:solidFill>
                <a:uFillTx/>
                <a:latin typeface="Calibri"/>
              </a:rPr>
              <a:t>74 735 uczniów</a:t>
            </a:r>
            <a:endParaRPr b="0" lang="pl-PL" sz="4350" spc="-1" strike="noStrike">
              <a:latin typeface="Arial"/>
            </a:endParaRPr>
          </a:p>
          <a:p>
            <a:pPr marL="391680" indent="-29376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latin typeface="Arial"/>
            </a:endParaRPr>
          </a:p>
          <a:p>
            <a:pPr marL="391680" indent="-29376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latin typeface="Arial"/>
            </a:endParaRPr>
          </a:p>
        </p:txBody>
      </p:sp>
      <p:sp>
        <p:nvSpPr>
          <p:cNvPr id="208" name="Rectangle 2"/>
          <p:cNvSpPr/>
          <p:nvPr/>
        </p:nvSpPr>
        <p:spPr>
          <a:xfrm>
            <a:off x="417600" y="5695560"/>
            <a:ext cx="3835800" cy="802080"/>
          </a:xfrm>
          <a:prstGeom prst="rect">
            <a:avLst/>
          </a:prstGeom>
          <a:solidFill>
            <a:srgbClr val="ffffff">
              <a:alpha val="71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20880" anchor="t">
            <a:normAutofit fontScale="78000"/>
          </a:bodyPr>
          <a:p>
            <a:pPr marL="391680" indent="-29376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4350" spc="-1" strike="noStrike" u="sng">
                <a:solidFill>
                  <a:srgbClr val="000000"/>
                </a:solidFill>
                <a:uFillTx/>
                <a:latin typeface="Calibri"/>
              </a:rPr>
              <a:t>25 186 rodziców</a:t>
            </a:r>
            <a:endParaRPr b="0" lang="pl-PL" sz="4350" spc="-1" strike="noStrike">
              <a:latin typeface="Arial"/>
            </a:endParaRPr>
          </a:p>
          <a:p>
            <a:pPr marL="391680" indent="-29376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latin typeface="Arial"/>
            </a:endParaRPr>
          </a:p>
          <a:p>
            <a:pPr marL="391680" indent="-29376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Obraz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10" name="Prostokąt 2"/>
          <p:cNvSpPr/>
          <p:nvPr/>
        </p:nvSpPr>
        <p:spPr>
          <a:xfrm>
            <a:off x="628560" y="554760"/>
            <a:ext cx="114840" cy="713520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Prostokąt 3"/>
          <p:cNvSpPr/>
          <p:nvPr/>
        </p:nvSpPr>
        <p:spPr>
          <a:xfrm>
            <a:off x="744120" y="579600"/>
            <a:ext cx="8501040" cy="70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Baza Programów Rekomendowanych</a:t>
            </a:r>
            <a:endParaRPr b="0" lang="pl-PL" sz="2700" spc="-1" strike="noStrike">
              <a:latin typeface="Arial"/>
            </a:endParaRPr>
          </a:p>
        </p:txBody>
      </p:sp>
      <p:sp>
        <p:nvSpPr>
          <p:cNvPr id="212" name="Prostokąt 4"/>
          <p:cNvSpPr/>
          <p:nvPr/>
        </p:nvSpPr>
        <p:spPr>
          <a:xfrm>
            <a:off x="744120" y="921600"/>
            <a:ext cx="8501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http://programyrekomendowane.pl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13" name="Prostokąt 5"/>
          <p:cNvSpPr/>
          <p:nvPr/>
        </p:nvSpPr>
        <p:spPr>
          <a:xfrm>
            <a:off x="439200" y="2079720"/>
            <a:ext cx="5046840" cy="32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50000"/>
              </a:lnSpc>
              <a:buClr>
                <a:srgbClr val="de1f27"/>
              </a:buClr>
              <a:buFont typeface="Wingdings" charset="2"/>
              <a:buChar char=""/>
            </a:pP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podniesienie jakości programów profilaktycznych </a:t>
            </a:r>
            <a:br>
              <a:rPr sz="2000"/>
            </a:b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i promocji zdrowia psychicznego</a:t>
            </a:r>
            <a:endParaRPr b="0" lang="pl-PL" sz="20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de1f27"/>
              </a:buClr>
              <a:buFont typeface="Wingdings" charset="2"/>
              <a:buChar char=""/>
            </a:pP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szersze upowszechnienie sprawdzonych praktyk/programów </a:t>
            </a:r>
            <a:br>
              <a:rPr sz="2000"/>
            </a:b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profilaktycznych i promocji zdrowia psychicznego</a:t>
            </a:r>
            <a:endParaRPr b="0" lang="pl-PL" sz="20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de1f27"/>
              </a:buClr>
              <a:buFont typeface="Wingdings" charset="2"/>
              <a:buChar char=""/>
            </a:pP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popularyzacja wiedzy na temat skutecznych </a:t>
            </a:r>
            <a:endParaRPr b="0" lang="pl-PL" sz="20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de1f27"/>
              </a:buClr>
              <a:buFont typeface="Wingdings" charset="2"/>
              <a:buChar char=""/>
            </a:pP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strategii profilaktyki oraz metod konstruowania </a:t>
            </a:r>
            <a:br>
              <a:rPr sz="2000"/>
            </a:b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programów.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214" name="Prostokąt 6"/>
          <p:cNvSpPr/>
          <p:nvPr/>
        </p:nvSpPr>
        <p:spPr>
          <a:xfrm>
            <a:off x="768600" y="1699560"/>
            <a:ext cx="8501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1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CELE SYSTEMU REKOMENDACJI: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15" name="Prostokąt 7"/>
          <p:cNvSpPr/>
          <p:nvPr/>
        </p:nvSpPr>
        <p:spPr>
          <a:xfrm>
            <a:off x="766080" y="4790520"/>
            <a:ext cx="850104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pl-PL" sz="16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Program „ARS, czyli jak dbać o miłość” został </a:t>
            </a:r>
            <a:endParaRPr b="0" lang="pl-PL" sz="16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pl-PL" sz="16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wpisany do Bazy Programów Rekomendowanych</a:t>
            </a:r>
            <a:endParaRPr b="0" lang="pl-PL" sz="1600" spc="-1" strike="noStrike">
              <a:latin typeface="Arial"/>
            </a:endParaRPr>
          </a:p>
        </p:txBody>
      </p:sp>
      <p:pic>
        <p:nvPicPr>
          <p:cNvPr id="216" name="Obraz 8" descr=""/>
          <p:cNvPicPr/>
          <p:nvPr/>
        </p:nvPicPr>
        <p:blipFill>
          <a:blip r:embed="rId2"/>
          <a:stretch/>
        </p:blipFill>
        <p:spPr>
          <a:xfrm>
            <a:off x="181080" y="6022080"/>
            <a:ext cx="656280" cy="65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Obraz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218" name="Prostokąt 2"/>
          <p:cNvSpPr/>
          <p:nvPr/>
        </p:nvSpPr>
        <p:spPr>
          <a:xfrm>
            <a:off x="5733360" y="1680480"/>
            <a:ext cx="2207520" cy="102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Tytuł 1"/>
          <p:cNvSpPr/>
          <p:nvPr/>
        </p:nvSpPr>
        <p:spPr>
          <a:xfrm>
            <a:off x="5818320" y="1831320"/>
            <a:ext cx="3429360" cy="7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Patronaty honorowe</a:t>
            </a:r>
            <a:endParaRPr b="0" lang="pl-PL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5960" y="4142160"/>
            <a:ext cx="8600040" cy="72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„</a:t>
            </a: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ARS, czyli jak dbać o miłość?” autorstwa dr Krzysztofa Wojcieszka</a:t>
            </a:r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Symbol zastępczy zawartości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3956040"/>
          </a:xfrm>
          <a:prstGeom prst="rect">
            <a:avLst/>
          </a:prstGeom>
          <a:ln w="0">
            <a:noFill/>
          </a:ln>
        </p:spPr>
      </p:pic>
      <p:sp>
        <p:nvSpPr>
          <p:cNvPr id="134" name="Prostokąt 4"/>
          <p:cNvSpPr/>
          <p:nvPr/>
        </p:nvSpPr>
        <p:spPr>
          <a:xfrm>
            <a:off x="230760" y="4200120"/>
            <a:ext cx="114840" cy="392040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Prostokąt 5"/>
          <p:cNvSpPr/>
          <p:nvPr/>
        </p:nvSpPr>
        <p:spPr>
          <a:xfrm>
            <a:off x="444960" y="4764240"/>
            <a:ext cx="85010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Program edukacyjny „ARS, czyli jak dbać o miłość?” dotyczy </a:t>
            </a:r>
            <a:r>
              <a:rPr b="1" lang="pl-PL" sz="2400" spc="-1" strike="noStrike" baseline="30000">
                <a:solidFill>
                  <a:srgbClr val="000000"/>
                </a:solidFill>
                <a:latin typeface="Tahoma"/>
                <a:ea typeface="Tahoma"/>
              </a:rPr>
              <a:t>profilaktyki używania substancji psychoaktywnych</a:t>
            </a:r>
            <a:r>
              <a:rPr b="0" lang="pl-PL" sz="2400" spc="-1" strike="noStrike" baseline="30000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(alkohol, tytoń, narkotyki, dopalacze), adresowany jest </a:t>
            </a:r>
            <a:br>
              <a:rPr sz="2400"/>
            </a:b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do </a:t>
            </a:r>
            <a:r>
              <a:rPr b="1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młodzieży ze szkół ponadgimnazjalnych</a:t>
            </a: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.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136" name="Obraz 7" descr=""/>
          <p:cNvPicPr/>
          <p:nvPr/>
        </p:nvPicPr>
        <p:blipFill>
          <a:blip r:embed="rId2"/>
          <a:stretch/>
        </p:blipFill>
        <p:spPr>
          <a:xfrm>
            <a:off x="8328600" y="6022080"/>
            <a:ext cx="656280" cy="65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Symbol zastępczy zawartości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39" name="Obraz 5" descr=""/>
          <p:cNvPicPr/>
          <p:nvPr/>
        </p:nvPicPr>
        <p:blipFill>
          <a:blip r:embed="rId2"/>
          <a:stretch/>
        </p:blipFill>
        <p:spPr>
          <a:xfrm>
            <a:off x="181080" y="6022080"/>
            <a:ext cx="656280" cy="658440"/>
          </a:xfrm>
          <a:prstGeom prst="rect">
            <a:avLst/>
          </a:prstGeom>
          <a:ln w="0">
            <a:noFill/>
          </a:ln>
        </p:spPr>
      </p:pic>
      <p:sp>
        <p:nvSpPr>
          <p:cNvPr id="140" name="Tytuł 1"/>
          <p:cNvSpPr/>
          <p:nvPr/>
        </p:nvSpPr>
        <p:spPr>
          <a:xfrm>
            <a:off x="744120" y="1650600"/>
            <a:ext cx="8600040" cy="7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Cel ogólny</a:t>
            </a:r>
            <a:endParaRPr b="0" lang="pl-PL" sz="2700" spc="-1" strike="noStrike">
              <a:latin typeface="Arial"/>
            </a:endParaRPr>
          </a:p>
        </p:txBody>
      </p:sp>
      <p:sp>
        <p:nvSpPr>
          <p:cNvPr id="141" name="Prostokąt 7"/>
          <p:cNvSpPr/>
          <p:nvPr/>
        </p:nvSpPr>
        <p:spPr>
          <a:xfrm>
            <a:off x="628560" y="1708200"/>
            <a:ext cx="114840" cy="392040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Prostokąt 8"/>
          <p:cNvSpPr/>
          <p:nvPr/>
        </p:nvSpPr>
        <p:spPr>
          <a:xfrm>
            <a:off x="744120" y="2247120"/>
            <a:ext cx="850104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Celem programu jest ograniczenie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niekorzystnych następstw zdrowotnych,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prokreacyjnych i społecznych związanych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z używaniem i nadużywaniem substancji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psychoaktywnych przez młodzież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wchodzącą w dorosłe życie.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Obraz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4" name="Tytuł 1"/>
          <p:cNvSpPr/>
          <p:nvPr/>
        </p:nvSpPr>
        <p:spPr>
          <a:xfrm>
            <a:off x="4187520" y="434160"/>
            <a:ext cx="8600040" cy="7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Cele szczegółowe</a:t>
            </a:r>
            <a:endParaRPr b="0" lang="pl-PL" sz="2700" spc="-1" strike="noStrike">
              <a:latin typeface="Arial"/>
            </a:endParaRPr>
          </a:p>
        </p:txBody>
      </p:sp>
      <p:sp>
        <p:nvSpPr>
          <p:cNvPr id="145" name="Prostokąt 5"/>
          <p:cNvSpPr/>
          <p:nvPr/>
        </p:nvSpPr>
        <p:spPr>
          <a:xfrm>
            <a:off x="4071960" y="505440"/>
            <a:ext cx="114840" cy="392040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Prostokąt 6"/>
          <p:cNvSpPr/>
          <p:nvPr/>
        </p:nvSpPr>
        <p:spPr>
          <a:xfrm>
            <a:off x="3741840" y="1126800"/>
            <a:ext cx="5154840" cy="64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50000"/>
              </a:lnSpc>
              <a:buClr>
                <a:srgbClr val="3b3838"/>
              </a:buClr>
              <a:buFont typeface="Calibri Light"/>
              <a:buAutoNum type="arabicPeriod"/>
            </a:pP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Zmniejszenie u uczestników programu niespójności pomiędzy wyznawanymi wartościami  (rodzina, przyjaźń, miłość) a stylem życia młodzieży charakteryzującym się znacznym rozpowszechnieniem używania substancji psychoaktywnych.</a:t>
            </a:r>
            <a:endParaRPr b="0" lang="pl-PL" sz="2000" spc="-1" strike="noStrike"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3b3838"/>
              </a:buClr>
              <a:buFont typeface="Calibri Light"/>
              <a:buAutoNum type="arabicPeriod"/>
            </a:pP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Zwiększenie u uczestników programu umiejętności </a:t>
            </a:r>
            <a:br>
              <a:rPr sz="2000"/>
            </a:b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i postaw pomocnych w unikaniu używania substancji psychoaktywnych  zwłaszcza umiejętności spostrzegania zagrożeń i asertywnego stawiania granic.</a:t>
            </a:r>
            <a:endParaRPr b="0" lang="pl-PL" sz="2000" spc="-1" strike="noStrike">
              <a:latin typeface="Arial"/>
            </a:endParaRPr>
          </a:p>
          <a:p>
            <a:pPr marL="457200" indent="-457200">
              <a:lnSpc>
                <a:spcPct val="150000"/>
              </a:lnSpc>
              <a:buClr>
                <a:srgbClr val="3b3838"/>
              </a:buClr>
              <a:buFont typeface="Calibri Light"/>
              <a:buAutoNum type="arabicPeriod"/>
            </a:pP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Zwiększenie u uczestników programu wiedzy </a:t>
            </a:r>
            <a:br>
              <a:rPr sz="2000"/>
            </a:b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o konsekwencjach używania substancji psychoaktywnych dla życia rodzinnego i zdrowia prokreacyjnego, i w tym kontekście zmniejszenie wpływu mitów na temat dobroczynnego działania alkoholu na organizm kobiet </a:t>
            </a:r>
            <a:br>
              <a:rPr sz="2000"/>
            </a:b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w ciąży, które utrzymują się w świadomości społecznej.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147" name="Obraz 7" descr=""/>
          <p:cNvPicPr/>
          <p:nvPr/>
        </p:nvPicPr>
        <p:blipFill>
          <a:blip r:embed="rId2"/>
          <a:stretch/>
        </p:blipFill>
        <p:spPr>
          <a:xfrm>
            <a:off x="8328600" y="6022080"/>
            <a:ext cx="656280" cy="65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Obraz 1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9" name="Tytuł 1"/>
          <p:cNvSpPr/>
          <p:nvPr/>
        </p:nvSpPr>
        <p:spPr>
          <a:xfrm>
            <a:off x="4272840" y="4173840"/>
            <a:ext cx="2764800" cy="7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pl-PL" sz="2800" spc="-1" strike="noStrike" baseline="30000">
                <a:solidFill>
                  <a:srgbClr val="000000"/>
                </a:solidFill>
                <a:latin typeface="Tahoma"/>
                <a:ea typeface="Tahoma"/>
              </a:rPr>
              <a:t>Pośredni odbiorcy: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50" name="Tytuł 1"/>
          <p:cNvSpPr/>
          <p:nvPr/>
        </p:nvSpPr>
        <p:spPr>
          <a:xfrm>
            <a:off x="660600" y="4173840"/>
            <a:ext cx="2764800" cy="7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pl-PL" sz="2800" spc="-1" strike="noStrike" baseline="30000">
                <a:solidFill>
                  <a:srgbClr val="000000"/>
                </a:solidFill>
                <a:latin typeface="Tahoma"/>
                <a:ea typeface="Tahoma"/>
              </a:rPr>
              <a:t>Bezpośredni odbiorcy: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51" name="Tytuł 1"/>
          <p:cNvSpPr/>
          <p:nvPr/>
        </p:nvSpPr>
        <p:spPr>
          <a:xfrm>
            <a:off x="6802200" y="4173840"/>
            <a:ext cx="2764800" cy="7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pl-PL" sz="2800" spc="-1" strike="noStrike" baseline="30000">
                <a:solidFill>
                  <a:srgbClr val="000000"/>
                </a:solidFill>
                <a:latin typeface="Tahoma"/>
                <a:ea typeface="Tahoma"/>
              </a:rPr>
              <a:t>Pośredni odbiorcy: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52" name="Strzałka w dół 5"/>
          <p:cNvSpPr/>
          <p:nvPr/>
        </p:nvSpPr>
        <p:spPr>
          <a:xfrm>
            <a:off x="1906200" y="4643280"/>
            <a:ext cx="271440" cy="2138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Strzałka w dół 6"/>
          <p:cNvSpPr/>
          <p:nvPr/>
        </p:nvSpPr>
        <p:spPr>
          <a:xfrm>
            <a:off x="5263560" y="4643280"/>
            <a:ext cx="271440" cy="2138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Strzałka w dół 7"/>
          <p:cNvSpPr/>
          <p:nvPr/>
        </p:nvSpPr>
        <p:spPr>
          <a:xfrm>
            <a:off x="7792560" y="4643280"/>
            <a:ext cx="271440" cy="2138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Prostokąt 8"/>
          <p:cNvSpPr/>
          <p:nvPr/>
        </p:nvSpPr>
        <p:spPr>
          <a:xfrm>
            <a:off x="214200" y="4956120"/>
            <a:ext cx="363960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  <a:buNone/>
            </a:pPr>
            <a:r>
              <a:rPr b="0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Uczennice i uczniowie szkół ponadgimnazjalnych </a:t>
            </a:r>
            <a:endParaRPr b="0" lang="pl-PL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(w założeniu znaczna grupa gwarantująca wpływ </a:t>
            </a:r>
            <a:endParaRPr b="0" lang="pl-PL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społeczny podobnie jak w kampaniach </a:t>
            </a:r>
            <a:endParaRPr b="0" lang="pl-PL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edukacyjnych). Grupą bezpośrednich odbiorców </a:t>
            </a:r>
            <a:endParaRPr b="0" lang="pl-PL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są więc uczniowie szkół ponadgimnazjalnych </a:t>
            </a:r>
            <a:endParaRPr b="0" lang="pl-PL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w wieku 16-19 lat.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56" name="Prostokąt 9"/>
          <p:cNvSpPr/>
          <p:nvPr/>
        </p:nvSpPr>
        <p:spPr>
          <a:xfrm>
            <a:off x="4060080" y="4956120"/>
            <a:ext cx="25056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  <a:buNone/>
            </a:pPr>
            <a:r>
              <a:rPr b="0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Rodzice uczniów </a:t>
            </a:r>
            <a:br>
              <a:rPr sz="1800"/>
            </a:br>
            <a:r>
              <a:rPr b="0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- poprzez broszurę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57" name="Prostokąt 10"/>
          <p:cNvSpPr/>
          <p:nvPr/>
        </p:nvSpPr>
        <p:spPr>
          <a:xfrm>
            <a:off x="6576120" y="4956120"/>
            <a:ext cx="26326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  <a:buNone/>
            </a:pPr>
            <a:r>
              <a:rPr b="0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Nauczyciele, </a:t>
            </a:r>
            <a:endParaRPr b="0" lang="pl-PL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wychowawcy klas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58" name="Łącznik prosty 12"/>
          <p:cNvSpPr/>
          <p:nvPr/>
        </p:nvSpPr>
        <p:spPr>
          <a:xfrm>
            <a:off x="4037040" y="4341600"/>
            <a:ext cx="360" cy="2059560"/>
          </a:xfrm>
          <a:prstGeom prst="line">
            <a:avLst/>
          </a:prstGeom>
          <a:ln>
            <a:solidFill>
              <a:srgbClr val="e7e6e6">
                <a:lumMod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Łącznik prosty 13"/>
          <p:cNvSpPr/>
          <p:nvPr/>
        </p:nvSpPr>
        <p:spPr>
          <a:xfrm>
            <a:off x="6571080" y="4341600"/>
            <a:ext cx="360" cy="2059560"/>
          </a:xfrm>
          <a:prstGeom prst="line">
            <a:avLst/>
          </a:prstGeom>
          <a:ln>
            <a:solidFill>
              <a:srgbClr val="e7e6e6">
                <a:lumMod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0" name="Obraz 14" descr=""/>
          <p:cNvPicPr/>
          <p:nvPr/>
        </p:nvPicPr>
        <p:blipFill>
          <a:blip r:embed="rId2"/>
          <a:stretch/>
        </p:blipFill>
        <p:spPr>
          <a:xfrm>
            <a:off x="8328600" y="6022080"/>
            <a:ext cx="656280" cy="658440"/>
          </a:xfrm>
          <a:prstGeom prst="rect">
            <a:avLst/>
          </a:prstGeom>
          <a:ln w="0">
            <a:noFill/>
          </a:ln>
        </p:spPr>
      </p:pic>
      <p:sp>
        <p:nvSpPr>
          <p:cNvPr id="161" name="Tytuł 1"/>
          <p:cNvSpPr/>
          <p:nvPr/>
        </p:nvSpPr>
        <p:spPr>
          <a:xfrm>
            <a:off x="543600" y="3466080"/>
            <a:ext cx="8600040" cy="7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pl-PL" sz="3200" spc="-1" strike="noStrike" baseline="30000">
                <a:solidFill>
                  <a:srgbClr val="ffffff"/>
                </a:solidFill>
                <a:latin typeface="Tahoma"/>
                <a:ea typeface="Tahoma"/>
              </a:rPr>
              <a:t>Grupa docelowa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62" name="Prostokąt 16"/>
          <p:cNvSpPr/>
          <p:nvPr/>
        </p:nvSpPr>
        <p:spPr>
          <a:xfrm>
            <a:off x="428400" y="3507120"/>
            <a:ext cx="114840" cy="39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Obraz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64" name="Obraz 2" descr=""/>
          <p:cNvPicPr/>
          <p:nvPr/>
        </p:nvPicPr>
        <p:blipFill>
          <a:blip r:embed="rId2"/>
          <a:stretch/>
        </p:blipFill>
        <p:spPr>
          <a:xfrm>
            <a:off x="181080" y="6022080"/>
            <a:ext cx="656280" cy="658440"/>
          </a:xfrm>
          <a:prstGeom prst="rect">
            <a:avLst/>
          </a:prstGeom>
          <a:ln w="0">
            <a:noFill/>
          </a:ln>
        </p:spPr>
      </p:pic>
      <p:sp>
        <p:nvSpPr>
          <p:cNvPr id="165" name="Tytuł 1"/>
          <p:cNvSpPr/>
          <p:nvPr/>
        </p:nvSpPr>
        <p:spPr>
          <a:xfrm>
            <a:off x="447480" y="271440"/>
            <a:ext cx="8600040" cy="7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Założenia programu</a:t>
            </a:r>
            <a:endParaRPr b="0" lang="pl-PL" sz="2700" spc="-1" strike="noStrike">
              <a:latin typeface="Arial"/>
            </a:endParaRPr>
          </a:p>
        </p:txBody>
      </p:sp>
      <p:sp>
        <p:nvSpPr>
          <p:cNvPr id="166" name="Prostokąt 4"/>
          <p:cNvSpPr/>
          <p:nvPr/>
        </p:nvSpPr>
        <p:spPr>
          <a:xfrm>
            <a:off x="331920" y="312840"/>
            <a:ext cx="114840" cy="392040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Prostokąt 5"/>
          <p:cNvSpPr/>
          <p:nvPr/>
        </p:nvSpPr>
        <p:spPr>
          <a:xfrm>
            <a:off x="233280" y="851760"/>
            <a:ext cx="4824360" cy="60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Program ma wzbudzić u młodzieży refleksję nad ważnymi dla nich wartościami. Jego oryginalnym założeniem  jest otwarte </a:t>
            </a:r>
            <a:br>
              <a:rPr sz="2000"/>
            </a:b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i konsekwentne odwołanie się do najbardziej cenionej wartości w życiu ludzkim jaką jest miłość, </a:t>
            </a:r>
            <a:br>
              <a:rPr sz="2000"/>
            </a:b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a mniej do dotychczas stosowanych motywów w rodzaju zdrowia jako takiego lub wolności jako takiej. Zdrowie </a:t>
            </a:r>
            <a:br>
              <a:rPr sz="2000"/>
            </a:br>
            <a:r>
              <a:rPr b="0" lang="pl-PL" sz="20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i wolność są tu rozumiane jako elementy sprzyjające odpowiedzialnej miłości oraz zdrowiu i prawidłowemu rozwojowi kolejnego pokolenia. Program ARS oparty jest na kombinacji składającej się z wiodących strategii profilaktycznych (klaryfikowania wartości, modyfikowania błędnych przekonań, rozwijania umiejętności życiowych, budowania więzi ze wspólnotą szkolną/ rodzinną) oraz przekazu istotnych informacji, czyli strategii uzupełniającej (informacyjnej).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ytuł 1"/>
          <p:cNvSpPr/>
          <p:nvPr/>
        </p:nvSpPr>
        <p:spPr>
          <a:xfrm>
            <a:off x="447480" y="263160"/>
            <a:ext cx="8600040" cy="7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Charakterystyka realizacji</a:t>
            </a:r>
            <a:endParaRPr b="0" lang="pl-PL" sz="2700" spc="-1" strike="noStrike">
              <a:latin typeface="Arial"/>
            </a:endParaRPr>
          </a:p>
        </p:txBody>
      </p:sp>
      <p:sp>
        <p:nvSpPr>
          <p:cNvPr id="169" name="Prostokąt 2"/>
          <p:cNvSpPr/>
          <p:nvPr/>
        </p:nvSpPr>
        <p:spPr>
          <a:xfrm>
            <a:off x="331920" y="312840"/>
            <a:ext cx="114840" cy="392040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Prostokąt 3"/>
          <p:cNvSpPr/>
          <p:nvPr/>
        </p:nvSpPr>
        <p:spPr>
          <a:xfrm>
            <a:off x="233280" y="851760"/>
            <a:ext cx="8687880" cy="667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1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Optymalna i polecana realizacja. </a:t>
            </a:r>
            <a:r>
              <a:rPr b="0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Programu ARS przewiduje przeprowadzenie dwunastu zajęć lekcyjnych, trwających 45 minut każda. Ten wariant umożliwia pełne wykorzystanie merytoryczne zawartości programu.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Wariantowa realizacja programu. </a:t>
            </a:r>
            <a:r>
              <a:rPr b="0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Jednak ze względu na ograniczone możliwości czasowe szkół, program dopuszcza różne warianty realizacyjne np. - trzy-sześć razy po dwie godziny lekcyjne w dowolnym układzie (np. cały dzień lub po dwie godziny w kolejne dni lub w trzech kolejnych tygodniach). W tych wariantach jednak nie można przeznaczyć mniej niż 6 godzin na realizację programu. Wybór problematyki zależy od realizatora.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Warunki realizacji. </a:t>
            </a:r>
            <a:r>
              <a:rPr b="0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Podstawowym warunkiem realizacji jest przeszklony i wyposażony w materiały (podręcznik) nauczyciel. Zajęcia winny być  prowadzone dla dziewcząt i chłopców jednocześnie. Zajęcia powinny być przeprowadzone w klasach szkolnych z tablicą, wskazana możliwość projekcji DVD/PP, jeśli będzie się korzystać z filmów edukacyjnych lub załączonej prezentacji. W programie wykorzystuje się zarówno podające metody (przekaz wiedzy przez nauczycieli) oraz metody aktywizujące uczniów (tj. rozmowy, projekty, praca w grupach).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Monitorowanie. </a:t>
            </a:r>
            <a:r>
              <a:rPr b="0" lang="pl-PL" sz="18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Elementem realizacji programu jest stale monitorowane działań zarówno na bieżąco przez koordynatorów szkolnych (nauczycieli)  oraz okresowo poprzez powiatowych koordynatorów programu. Po ukończeniu każdej edycji programu przeprowadzana jest ewaluacja: ilościowa i jakościowa, w celu zbierania aktualnych danych o zainteresowaniu programem, materiałach i jego ocenie.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171" name="Obraz 4" descr=""/>
          <p:cNvPicPr/>
          <p:nvPr/>
        </p:nvPicPr>
        <p:blipFill>
          <a:blip r:embed="rId1"/>
          <a:stretch/>
        </p:blipFill>
        <p:spPr>
          <a:xfrm>
            <a:off x="8328600" y="6022080"/>
            <a:ext cx="656280" cy="65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73" name="Tytuł 1"/>
          <p:cNvSpPr/>
          <p:nvPr/>
        </p:nvSpPr>
        <p:spPr>
          <a:xfrm>
            <a:off x="560160" y="5770800"/>
            <a:ext cx="8600040" cy="7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8000"/>
          </a:bodyPr>
          <a:p>
            <a:pPr>
              <a:lnSpc>
                <a:spcPct val="90000"/>
              </a:lnSpc>
              <a:buNone/>
            </a:pPr>
            <a:r>
              <a:rPr b="1" lang="pl-PL" sz="3200" spc="-1" strike="noStrike" baseline="30000">
                <a:solidFill>
                  <a:srgbClr val="ffffff"/>
                </a:solidFill>
                <a:latin typeface="Tahoma"/>
                <a:ea typeface="Tahoma"/>
              </a:rPr>
              <a:t>Podsumowanie realizacji programu w latach trwania 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1" lang="pl-PL" sz="3200" spc="-1" strike="noStrike" baseline="30000">
                <a:solidFill>
                  <a:srgbClr val="ffffff"/>
                </a:solidFill>
                <a:latin typeface="Tahoma"/>
                <a:ea typeface="Tahoma"/>
              </a:rPr>
              <a:t>Projektu KIK/68 (cztery edycje programu)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74" name="Prostokąt 4"/>
          <p:cNvSpPr/>
          <p:nvPr/>
        </p:nvSpPr>
        <p:spPr>
          <a:xfrm>
            <a:off x="428400" y="5713200"/>
            <a:ext cx="114840" cy="57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Obraz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76" name="Tytuł 1"/>
          <p:cNvSpPr/>
          <p:nvPr/>
        </p:nvSpPr>
        <p:spPr>
          <a:xfrm>
            <a:off x="447480" y="4398480"/>
            <a:ext cx="8600040" cy="7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pl-PL" sz="2700" spc="-1" strike="noStrike" baseline="30000">
                <a:solidFill>
                  <a:srgbClr val="de1f27"/>
                </a:solidFill>
                <a:latin typeface="Tahoma"/>
                <a:ea typeface="Tahoma"/>
              </a:rPr>
              <a:t>Edycje I-IV</a:t>
            </a:r>
            <a:endParaRPr b="0" lang="pl-PL" sz="2700" spc="-1" strike="noStrike">
              <a:latin typeface="Arial"/>
            </a:endParaRPr>
          </a:p>
        </p:txBody>
      </p:sp>
      <p:sp>
        <p:nvSpPr>
          <p:cNvPr id="177" name="Prostokąt 4"/>
          <p:cNvSpPr/>
          <p:nvPr/>
        </p:nvSpPr>
        <p:spPr>
          <a:xfrm>
            <a:off x="331920" y="4439880"/>
            <a:ext cx="114840" cy="392040"/>
          </a:xfrm>
          <a:prstGeom prst="rect">
            <a:avLst/>
          </a:prstGeom>
          <a:solidFill>
            <a:srgbClr val="de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Prostokąt 5"/>
          <p:cNvSpPr/>
          <p:nvPr/>
        </p:nvSpPr>
        <p:spPr>
          <a:xfrm>
            <a:off x="233280" y="4978800"/>
            <a:ext cx="87044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50000"/>
              </a:lnSpc>
              <a:buClr>
                <a:srgbClr val="de1f27"/>
              </a:buClr>
              <a:buFont typeface="Wingdings" charset="2"/>
              <a:buChar char=""/>
            </a:pPr>
            <a:r>
              <a:rPr b="1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3529</a:t>
            </a: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 szkół ponadgimnazjalnych (</a:t>
            </a:r>
            <a:r>
              <a:rPr b="1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ok. 60% </a:t>
            </a: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w stosunku do wszystkich </a:t>
            </a:r>
            <a:br>
              <a:rPr sz="2400"/>
            </a:b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tego typu szkół w Polsce),</a:t>
            </a:r>
            <a:endParaRPr b="0" lang="pl-PL" sz="24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de1f27"/>
              </a:buClr>
              <a:buFont typeface="Wingdings" charset="2"/>
              <a:buChar char=""/>
            </a:pPr>
            <a:r>
              <a:rPr b="1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492 584 - 98,5% </a:t>
            </a: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uczniów w stosunku do założonego wskaźnika,</a:t>
            </a:r>
            <a:endParaRPr b="0" lang="pl-PL" sz="2400" spc="-1" strike="noStrike">
              <a:latin typeface="Arial"/>
            </a:endParaRPr>
          </a:p>
          <a:p>
            <a:pPr marL="343080" indent="-343080">
              <a:lnSpc>
                <a:spcPct val="150000"/>
              </a:lnSpc>
              <a:buClr>
                <a:srgbClr val="de1f27"/>
              </a:buClr>
              <a:buFont typeface="Wingdings" charset="2"/>
              <a:buChar char=""/>
            </a:pPr>
            <a:r>
              <a:rPr b="1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151 704 </a:t>
            </a:r>
            <a:r>
              <a:rPr b="0" lang="pl-PL" sz="2400" spc="-1" strike="noStrike" baseline="30000">
                <a:solidFill>
                  <a:srgbClr val="3b3838"/>
                </a:solidFill>
                <a:latin typeface="Tahoma"/>
                <a:ea typeface="Tahoma"/>
              </a:rPr>
              <a:t>rodziców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179" name="Obraz 6" descr=""/>
          <p:cNvPicPr/>
          <p:nvPr/>
        </p:nvPicPr>
        <p:blipFill>
          <a:blip r:embed="rId2"/>
          <a:stretch/>
        </p:blipFill>
        <p:spPr>
          <a:xfrm>
            <a:off x="8328600" y="6022080"/>
            <a:ext cx="656280" cy="65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Application>LibreOffice/7.3.5.2$Windows_X86_64 LibreOffice_project/184fe81b8c8c30d8b5082578aee2fed2ea847c01</Application>
  <AppVersion>15.0000</AppVersion>
  <Words>626</Words>
  <Paragraphs>82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2018-03-05T11:51:20Z</dcterms:created>
  <dc:creator>Marcin Szczupak</dc:creator>
  <dc:description/>
  <dc:language>pl-PL</dc:language>
  <cp:lastModifiedBy>Agnieszka Hejmo-Kozub</cp:lastModifiedBy>
  <dcterms:modified xsi:type="dcterms:W3CDTF">2018-03-28T09:35:42Z</dcterms:modified>
  <cp:revision>25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Pokaz na ekranie (4:3)</vt:lpwstr>
  </property>
  <property fmtid="{D5CDD505-2E9C-101B-9397-08002B2CF9AE}" pid="4" name="Slides">
    <vt:i4>15</vt:i4>
  </property>
</Properties>
</file>