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4"/>
  </p:notesMasterIdLst>
  <p:handoutMasterIdLst>
    <p:handoutMasterId r:id="rId15"/>
  </p:handoutMasterIdLst>
  <p:sldIdLst>
    <p:sldId id="256" r:id="rId5"/>
    <p:sldId id="411" r:id="rId6"/>
    <p:sldId id="415" r:id="rId7"/>
    <p:sldId id="364" r:id="rId8"/>
    <p:sldId id="414" r:id="rId9"/>
    <p:sldId id="416" r:id="rId10"/>
    <p:sldId id="426" r:id="rId11"/>
    <p:sldId id="417" r:id="rId12"/>
    <p:sldId id="361" r:id="rId13"/>
  </p:sldIdLst>
  <p:sldSz cx="9144000" cy="5143500" type="screen16x9"/>
  <p:notesSz cx="6794500" cy="99314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302C179-C49D-44C0-ACAB-90FCA72E82EE}">
          <p14:sldIdLst>
            <p14:sldId id="256"/>
            <p14:sldId id="411"/>
          </p14:sldIdLst>
        </p14:section>
        <p14:section name="Sekcja bez tytułu" id="{24723E0E-16BD-4E6B-8E57-771FB05A141A}">
          <p14:sldIdLst>
            <p14:sldId id="415"/>
            <p14:sldId id="364"/>
            <p14:sldId id="414"/>
            <p14:sldId id="416"/>
            <p14:sldId id="426"/>
            <p14:sldId id="417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5CF848-9AC5-F589-E392-64D4048E8F5F}" name="Marta Panasiuk" initials="MP" userId="S::wojcikmarta@cppc.gov.pl::9b0a6ef9-d284-42a9-8515-d6d9fbe9c880" providerId="AD"/>
  <p188:author id="{FBE96C81-FB8E-8752-EED4-552E3F204A06}" name="Sławomir Zubiak" initials="SZ" userId="S::szubiak@cppc.gov.pl::0def3340-4e4f-460d-ba70-3720a8b384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BFE"/>
    <a:srgbClr val="BE4102"/>
    <a:srgbClr val="003399"/>
    <a:srgbClr val="002073"/>
    <a:srgbClr val="3D4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21.10.2024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ftr="0" dt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01" y="1796988"/>
            <a:ext cx="6773550" cy="7747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pl-PL" sz="2000"/>
            </a:br>
            <a:r>
              <a:rPr lang="pl-PL" sz="2700"/>
              <a:t>KPO i FERC </a:t>
            </a:r>
            <a:br>
              <a:rPr lang="pl-PL" sz="2700"/>
            </a:br>
            <a:br>
              <a:rPr lang="pl-PL" sz="2700"/>
            </a:br>
            <a:endParaRPr lang="pl-PL" sz="2700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268" y="2452568"/>
            <a:ext cx="6773483" cy="894903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pl-PL" sz="1100"/>
              <a:t>Zapewnienie dostępu do bardzo szybkiego </a:t>
            </a:r>
            <a:r>
              <a:rPr lang="pl-PL" sz="1100" err="1"/>
              <a:t>internetu</a:t>
            </a:r>
            <a:r>
              <a:rPr lang="pl-PL" sz="1100"/>
              <a:t> oraz ultra-szybkiego </a:t>
            </a:r>
            <a:r>
              <a:rPr lang="pl-PL" sz="1100" err="1"/>
              <a:t>internetu</a:t>
            </a:r>
            <a:br>
              <a:rPr lang="pl-PL" sz="1100"/>
            </a:br>
            <a:r>
              <a:rPr lang="pl-PL" sz="1100"/>
              <a:t>szerokopasmowego na obszarach białych plam</a:t>
            </a:r>
            <a:endParaRPr lang="pl-PL" sz="1400"/>
          </a:p>
        </p:txBody>
      </p:sp>
      <p:sp>
        <p:nvSpPr>
          <p:cNvPr id="4" name="Tytuł 2">
            <a:extLst>
              <a:ext uri="{FF2B5EF4-FFF2-40B4-BE49-F238E27FC236}">
                <a16:creationId xmlns:a16="http://schemas.microsoft.com/office/drawing/2014/main" id="{2062FB7D-FD15-91B7-0A98-E32C41F851E7}"/>
              </a:ext>
            </a:extLst>
          </p:cNvPr>
          <p:cNvSpPr txBox="1">
            <a:spLocks/>
          </p:cNvSpPr>
          <p:nvPr/>
        </p:nvSpPr>
        <p:spPr>
          <a:xfrm>
            <a:off x="1185201" y="3175676"/>
            <a:ext cx="6773550" cy="77476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5000" lnSpcReduction="20000"/>
          </a:bodyPr>
          <a:lstStyle>
            <a:lvl1pPr algn="l" defTabSz="685804" rtl="0" eaLnBrk="1" latinLnBrk="0" hangingPunct="1">
              <a:lnSpc>
                <a:spcPts val="2722"/>
              </a:lnSpc>
              <a:spcBef>
                <a:spcPct val="0"/>
              </a:spcBef>
              <a:buNone/>
              <a:defRPr sz="2177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pl-PL" sz="2000" dirty="0"/>
            </a:br>
            <a:r>
              <a:rPr lang="pl-PL" sz="2000"/>
              <a:t>Z</a:t>
            </a:r>
            <a:r>
              <a:rPr lang="pl-PL" sz="2000">
                <a:effectLst/>
              </a:rPr>
              <a:t>agadnienia dotyczące </a:t>
            </a:r>
            <a:r>
              <a:rPr lang="pl-PL" sz="2000" dirty="0">
                <a:effectLst/>
              </a:rPr>
              <a:t>kamieni milowych oraz planów naprawczych.</a:t>
            </a:r>
          </a:p>
          <a:p>
            <a:pPr algn="ctr">
              <a:lnSpc>
                <a:spcPct val="100000"/>
              </a:lnSpc>
            </a:pPr>
            <a:endParaRPr lang="pl-PL" sz="2300" dirty="0"/>
          </a:p>
          <a:p>
            <a:pPr algn="ctr">
              <a:lnSpc>
                <a:spcPct val="100000"/>
              </a:lnSpc>
            </a:pPr>
            <a:r>
              <a:rPr lang="pl-PL" sz="2300" dirty="0"/>
              <a:t>Spotkanie z ostatecznymi odbiorcami wsparcia i beneficjentami 18.10.2024 r.</a:t>
            </a:r>
            <a:br>
              <a:rPr lang="pl-PL" sz="2700" dirty="0"/>
            </a:br>
            <a:br>
              <a:rPr lang="pl-PL" sz="2700" dirty="0"/>
            </a:br>
            <a:endParaRPr lang="pl-PL" sz="2700" dirty="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40F40C39-73B2-545D-D652-D3E47D4E4A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09437"/>
            <a:ext cx="9144000" cy="734063"/>
            <a:chOff x="0" y="4409437"/>
            <a:chExt cx="9144000" cy="734063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C7572EE-FADB-BC20-73C4-0525424E6B1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409437"/>
              <a:ext cx="9144000" cy="73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 descr="Obraz zawierający tekst, zrzut ekranu, Czcionka">
              <a:extLst>
                <a:ext uri="{FF2B5EF4-FFF2-40B4-BE49-F238E27FC236}">
                  <a16:creationId xmlns:a16="http://schemas.microsoft.com/office/drawing/2014/main" id="{6AFA9099-7A65-2B47-EAD6-4CECC92F30C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217" y="4409437"/>
              <a:ext cx="4251518" cy="599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507121"/>
            <a:ext cx="6773550" cy="547967"/>
          </a:xfrm>
        </p:spPr>
        <p:txBody>
          <a:bodyPr>
            <a:normAutofit/>
          </a:bodyPr>
          <a:lstStyle/>
          <a:p>
            <a:pPr algn="ctr"/>
            <a:r>
              <a:rPr lang="pl-PL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Bariery inwestycyjne</a:t>
            </a: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274B5458-E70F-B5F3-ADB2-A81A8001254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09437"/>
            <a:ext cx="9144000" cy="734063"/>
            <a:chOff x="0" y="4409437"/>
            <a:chExt cx="9144000" cy="734063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66A6CFBC-F5C6-5F75-704B-6538F1EEBC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409437"/>
              <a:ext cx="9144000" cy="73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" name="Obraz 5" descr="Obraz zawierający tekst, zrzut ekranu, Czcionka">
              <a:extLst>
                <a:ext uri="{FF2B5EF4-FFF2-40B4-BE49-F238E27FC236}">
                  <a16:creationId xmlns:a16="http://schemas.microsoft.com/office/drawing/2014/main" id="{2A148B97-8C05-299B-D641-1A7E4CB8C06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217" y="4409437"/>
              <a:ext cx="4251518" cy="599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28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3329D8-1E63-7D2F-A811-DE197412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1604316"/>
          </a:xfrm>
        </p:spPr>
        <p:txBody>
          <a:bodyPr>
            <a:normAutofit fontScale="90000"/>
          </a:bodyPr>
          <a:lstStyle/>
          <a:p>
            <a:pPr lvl="0"/>
            <a:r>
              <a:rPr lang="pl-PL" sz="1600" b="0">
                <a:solidFill>
                  <a:schemeClr val="tx1"/>
                </a:solidFill>
                <a:latin typeface="Calibri" panose="020F0502020204030204" pitchFamily="34" charset="0"/>
              </a:rPr>
              <a:t>Na obszarze projektowym należy objąć zasięgiem szerokopasmowego dostępu do </a:t>
            </a:r>
            <a:r>
              <a:rPr lang="pl-PL" sz="1600" b="0" err="1">
                <a:solidFill>
                  <a:schemeClr val="tx1"/>
                </a:solidFill>
                <a:latin typeface="Calibri" panose="020F0502020204030204" pitchFamily="34" charset="0"/>
              </a:rPr>
              <a:t>internetu</a:t>
            </a:r>
            <a:r>
              <a:rPr lang="pl-PL" sz="1600" b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l-PL" sz="1600">
                <a:solidFill>
                  <a:schemeClr val="tx1"/>
                </a:solidFill>
                <a:latin typeface="Calibri" panose="020F0502020204030204" pitchFamily="34" charset="0"/>
              </a:rPr>
              <a:t>100% wyznaczonych punktów adresowych. </a:t>
            </a:r>
            <a:br>
              <a:rPr lang="pl-PL" sz="160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1600" b="0">
                <a:solidFill>
                  <a:schemeClr val="tx1"/>
                </a:solidFill>
                <a:latin typeface="+mn-lt"/>
              </a:rPr>
              <a:t>Jeśli wystąpią przesłanki wynikające z barier inwestycyjnych, o których mowa w Umowie OOW/Beneficjent przekazuje do CPPC informacje w tym zakresie wraz z dokumentami potwierdzającymi wystąpienie barier inwestycyjnych zgodnie z załącznikiem nr 7 do Umowy. </a:t>
            </a:r>
            <a:br>
              <a:rPr lang="en-US" sz="1200"/>
            </a:br>
            <a:endParaRPr lang="pl-PL" sz="1200">
              <a:latin typeface="+mj-lt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793E219-0E9E-269B-0E18-750AA280D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154" y="2216553"/>
            <a:ext cx="3359187" cy="506012"/>
          </a:xfrm>
          <a:prstGeom prst="rect">
            <a:avLst/>
          </a:prstGeom>
        </p:spPr>
      </p:pic>
      <p:cxnSp>
        <p:nvCxnSpPr>
          <p:cNvPr id="7" name="Łącznik: łamany 6">
            <a:extLst>
              <a:ext uri="{FF2B5EF4-FFF2-40B4-BE49-F238E27FC236}">
                <a16:creationId xmlns:a16="http://schemas.microsoft.com/office/drawing/2014/main" id="{C8334024-D533-0513-5DD9-2478DDFDD671}"/>
              </a:ext>
            </a:extLst>
          </p:cNvPr>
          <p:cNvCxnSpPr>
            <a:cxnSpLocks/>
          </p:cNvCxnSpPr>
          <p:nvPr/>
        </p:nvCxnSpPr>
        <p:spPr>
          <a:xfrm rot="5400000">
            <a:off x="2908654" y="2672515"/>
            <a:ext cx="1039067" cy="837537"/>
          </a:xfrm>
          <a:prstGeom prst="bentConnector3">
            <a:avLst>
              <a:gd name="adj1" fmla="val 50000"/>
            </a:avLst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: łamany 8">
            <a:extLst>
              <a:ext uri="{FF2B5EF4-FFF2-40B4-BE49-F238E27FC236}">
                <a16:creationId xmlns:a16="http://schemas.microsoft.com/office/drawing/2014/main" id="{F3F494A3-4AA9-F5AB-2CB4-1BB981421D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79654" y="2691555"/>
            <a:ext cx="1057512" cy="781013"/>
          </a:xfrm>
          <a:prstGeom prst="bentConnector3">
            <a:avLst>
              <a:gd name="adj1" fmla="val 50000"/>
            </a:avLst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DEAE348-D8E9-054F-3609-A11C85DF6245}"/>
              </a:ext>
            </a:extLst>
          </p:cNvPr>
          <p:cNvSpPr txBox="1"/>
          <p:nvPr/>
        </p:nvSpPr>
        <p:spPr>
          <a:xfrm>
            <a:off x="955651" y="3610817"/>
            <a:ext cx="290075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pl-PL" sz="1400"/>
              <a:t>Wyłączenie punktu adresowego z przedsięwzięcia/projektu oraz pomniejszenie zakresu rzeczowego i dofinansowania </a:t>
            </a:r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5C2E84E-EB3D-D581-C79C-E39F16E2A992}"/>
              </a:ext>
            </a:extLst>
          </p:cNvPr>
          <p:cNvSpPr txBox="1"/>
          <p:nvPr/>
        </p:nvSpPr>
        <p:spPr>
          <a:xfrm>
            <a:off x="5011456" y="3610817"/>
            <a:ext cx="2276260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400"/>
              <a:t>Wymiana na punkty adresowe z Listy dodatkowej</a:t>
            </a:r>
          </a:p>
          <a:p>
            <a:pPr lvl="0"/>
            <a:endParaRPr lang="pl-PL" sz="11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1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19" y="612237"/>
            <a:ext cx="6686549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800" i="0" u="none" strike="noStrike" baseline="0">
                <a:latin typeface="Calibri" panose="020F0502020204030204" pitchFamily="34" charset="0"/>
              </a:rPr>
              <a:t>Wyczernienia kwartalne</a:t>
            </a:r>
            <a:endParaRPr lang="pl-PL" sz="1800" u="sng">
              <a:latin typeface="Calibri" panose="020F050202020403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3972" y="1091609"/>
            <a:ext cx="6815135" cy="268650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5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sz="1500">
                <a:effectLst/>
                <a:latin typeface="Calibri"/>
                <a:ea typeface="Times New Roman" panose="02020603050405020304" pitchFamily="18" charset="0"/>
                <a:cs typeface="Open Sans"/>
              </a:rPr>
              <a:t>Raz na kwartał CPPC informuje o wyczernionych punktach adresowych niespełniających definicji białej plamy określonych w Rozporządzeniach Ministra Cyfryzacji.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sz="1500">
                <a:effectLst/>
                <a:latin typeface="Calibri"/>
                <a:ea typeface="Times New Roman" panose="02020603050405020304" pitchFamily="18" charset="0"/>
                <a:cs typeface="Open Sans"/>
              </a:rPr>
              <a:t>Wyczernienia są określne na podstawie informacji przekazywanych przez operatorów telekomunikacyjnych do SIDUSIS oraz PIT.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pl-PL" sz="1500">
                <a:latin typeface="Calibri"/>
                <a:ea typeface="Times New Roman" panose="02020603050405020304" pitchFamily="18" charset="0"/>
                <a:cs typeface="Open Sans"/>
              </a:rPr>
              <a:t>Wyczernienia nie obejmują</a:t>
            </a:r>
            <a:r>
              <a:rPr lang="pl-PL" sz="1500">
                <a:effectLst/>
                <a:latin typeface="Calibri"/>
                <a:ea typeface="Times New Roman" panose="02020603050405020304" pitchFamily="18" charset="0"/>
                <a:cs typeface="Open Sans"/>
              </a:rPr>
              <a:t>: 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pl-PL" sz="1500">
                <a:effectLst/>
                <a:latin typeface="Calibri"/>
                <a:ea typeface="Times New Roman" panose="02020603050405020304" pitchFamily="18" charset="0"/>
                <a:cs typeface="Open Sans"/>
              </a:rPr>
              <a:t>punktów adresowych oznaczonych na dzień uzupełnienia baz jako wykonane;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pl-PL" sz="1500">
                <a:effectLst/>
                <a:latin typeface="Calibri"/>
                <a:ea typeface="Times New Roman" panose="02020603050405020304" pitchFamily="18" charset="0"/>
                <a:cs typeface="Open Sans"/>
              </a:rPr>
              <a:t>punktów adresowych, dla których sprawozdano w systemie SIDUSIS/PIT zasięg teoretyczny. </a:t>
            </a:r>
            <a:endParaRPr lang="pl-PL" sz="1200">
              <a:latin typeface="Calibri"/>
              <a:cs typeface="Open Sans"/>
            </a:endParaRPr>
          </a:p>
          <a:p>
            <a:pPr marL="171450" indent="-171450" algn="ctr" rtl="0">
              <a:buFont typeface="Arial" panose="020B0604020202020204" pitchFamily="34" charset="0"/>
              <a:buChar char="•"/>
            </a:pPr>
            <a:endParaRPr lang="pl-PL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 algn="ctr" rtl="0">
              <a:buFont typeface="Arial" panose="020B0604020202020204" pitchFamily="34" charset="0"/>
              <a:buChar char="•"/>
            </a:pPr>
            <a:endParaRPr lang="pl-PL" sz="1400">
              <a:effectLst/>
              <a:latin typeface="+mn-lt"/>
            </a:endParaRPr>
          </a:p>
          <a:p>
            <a:pPr marL="342900" lvl="1" indent="0">
              <a:lnSpc>
                <a:spcPct val="150000"/>
              </a:lnSpc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a 9" descr="Żarówka i koło zębate z wypełnieniem pełnym">
            <a:extLst>
              <a:ext uri="{FF2B5EF4-FFF2-40B4-BE49-F238E27FC236}">
                <a16:creationId xmlns:a16="http://schemas.microsoft.com/office/drawing/2014/main" id="{D50C5A7D-5CD0-0AF2-1783-C5F4B2A6A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6916" y="359152"/>
            <a:ext cx="847610" cy="84761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BB8FDEE-A3E0-A571-5AA7-7257ECB72350}"/>
              </a:ext>
            </a:extLst>
          </p:cNvPr>
          <p:cNvSpPr txBox="1"/>
          <p:nvPr/>
        </p:nvSpPr>
        <p:spPr>
          <a:xfrm>
            <a:off x="754104" y="4051890"/>
            <a:ext cx="7454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 indent="0">
              <a:lnSpc>
                <a:spcPts val="1632"/>
              </a:lnSpc>
              <a:buNone/>
            </a:pPr>
            <a:r>
              <a:rPr lang="pl-PL" sz="1400">
                <a:effectLst/>
                <a:latin typeface="Calibri"/>
                <a:ea typeface="Times New Roman" panose="02020603050405020304" pitchFamily="18" charset="0"/>
                <a:cs typeface="Open Sans"/>
              </a:rPr>
              <a:t>Punkty adresowe wyczernione zgodnie ze stanem na 30.06.2024 r., posiadające zasięg teoretyczny </a:t>
            </a:r>
            <a:r>
              <a:rPr lang="pl-PL" sz="1400" b="1">
                <a:effectLst/>
                <a:latin typeface="Calibri"/>
                <a:ea typeface="Times New Roman" panose="02020603050405020304" pitchFamily="18" charset="0"/>
                <a:cs typeface="Open Sans"/>
              </a:rPr>
              <a:t>zostaną przywrócone</a:t>
            </a:r>
            <a:r>
              <a:rPr lang="pl-PL" sz="1400">
                <a:effectLst/>
                <a:latin typeface="Calibri"/>
                <a:ea typeface="Times New Roman" panose="02020603050405020304" pitchFamily="18" charset="0"/>
                <a:cs typeface="Open Sans"/>
              </a:rPr>
              <a:t> do realizacji.</a:t>
            </a:r>
            <a:endParaRPr lang="pl-PL" sz="1100">
              <a:latin typeface="Calibri"/>
              <a:cs typeface="Open Sans"/>
            </a:endParaRPr>
          </a:p>
        </p:txBody>
      </p:sp>
      <p:pic>
        <p:nvPicPr>
          <p:cNvPr id="7" name="Grafika 6" descr="Włączone światła z wypełnieniem pełnym">
            <a:extLst>
              <a:ext uri="{FF2B5EF4-FFF2-40B4-BE49-F238E27FC236}">
                <a16:creationId xmlns:a16="http://schemas.microsoft.com/office/drawing/2014/main" id="{C10BE552-42EA-64C1-F787-76A8912EF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193" y="3681426"/>
            <a:ext cx="1152128" cy="1152128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BFC4354F-F479-DD36-7CF4-826EC39D224B}"/>
              </a:ext>
            </a:extLst>
          </p:cNvPr>
          <p:cNvCxnSpPr/>
          <p:nvPr/>
        </p:nvCxnSpPr>
        <p:spPr>
          <a:xfrm>
            <a:off x="1425321" y="4051891"/>
            <a:ext cx="6639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AC899843-FFAC-B401-5AC9-9E2EEB16C513}"/>
              </a:ext>
            </a:extLst>
          </p:cNvPr>
          <p:cNvCxnSpPr/>
          <p:nvPr/>
        </p:nvCxnSpPr>
        <p:spPr>
          <a:xfrm>
            <a:off x="1474593" y="4558143"/>
            <a:ext cx="6639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4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4791F-194F-B9B5-03F3-C60B6363B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739" y="1303922"/>
            <a:ext cx="7367981" cy="332995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 sz="1200" b="1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ts val="1632"/>
              </a:lnSpc>
              <a:buNone/>
            </a:pPr>
            <a:endParaRPr lang="pl-PL" sz="1200" b="1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ts val="1632"/>
              </a:lnSpc>
              <a:buNone/>
            </a:pPr>
            <a:endParaRPr lang="pl-PL" sz="1200" b="1">
              <a:latin typeface="Open Sans"/>
              <a:ea typeface="Open Sans"/>
              <a:cs typeface="Open Sans"/>
            </a:endParaRPr>
          </a:p>
          <a:p>
            <a:pPr marL="171450" indent="-171450">
              <a:lnSpc>
                <a:spcPts val="1632"/>
              </a:lnSpc>
              <a:buFont typeface="Wingdings"/>
              <a:buChar char="ü"/>
            </a:pPr>
            <a:endParaRPr lang="pl-PL" sz="1200" b="1">
              <a:latin typeface="Open Sans"/>
              <a:ea typeface="Open Sans"/>
              <a:cs typeface="Open Sans"/>
            </a:endParaRPr>
          </a:p>
          <a:p>
            <a:pPr marL="171450" indent="-171450">
              <a:lnSpc>
                <a:spcPts val="1632"/>
              </a:lnSpc>
              <a:buFont typeface="Wingdings"/>
              <a:buChar char="ü"/>
            </a:pPr>
            <a:endParaRPr lang="pl-PL" sz="1200" b="1"/>
          </a:p>
          <a:p>
            <a:pPr marL="0" indent="0">
              <a:buNone/>
            </a:pPr>
            <a:endParaRPr lang="pl-PL"/>
          </a:p>
        </p:txBody>
      </p:sp>
      <p:sp>
        <p:nvSpPr>
          <p:cNvPr id="4" name="Tytuł 4">
            <a:extLst>
              <a:ext uri="{FF2B5EF4-FFF2-40B4-BE49-F238E27FC236}">
                <a16:creationId xmlns:a16="http://schemas.microsoft.com/office/drawing/2014/main" id="{52FDFED4-5E9E-983C-EE83-40501FFB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12775"/>
            <a:ext cx="7389813" cy="67031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Informacje o punktach adresowych objętych zasięgiem przez innych operatorów</a:t>
            </a:r>
            <a:br>
              <a:rPr lang="pl-PL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na podstawie SIDUSIS</a:t>
            </a:r>
            <a:br>
              <a:rPr lang="pl-PL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D9C05838-A9E3-2FE2-DBDE-955CE293A0A5}"/>
              </a:ext>
            </a:extLst>
          </p:cNvPr>
          <p:cNvGrpSpPr/>
          <p:nvPr/>
        </p:nvGrpSpPr>
        <p:grpSpPr>
          <a:xfrm>
            <a:off x="1033103" y="1490041"/>
            <a:ext cx="7248792" cy="1696460"/>
            <a:chOff x="332260" y="1418535"/>
            <a:chExt cx="7248792" cy="1985061"/>
          </a:xfrm>
        </p:grpSpPr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2EDF64AD-AF6B-5164-BBB2-04272C7046DF}"/>
                </a:ext>
              </a:extLst>
            </p:cNvPr>
            <p:cNvSpPr/>
            <p:nvPr/>
          </p:nvSpPr>
          <p:spPr>
            <a:xfrm>
              <a:off x="332260" y="1779112"/>
              <a:ext cx="1710192" cy="1058055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>
                  <a:solidFill>
                    <a:schemeClr val="tx2"/>
                  </a:solidFill>
                </a:rPr>
                <a:t>Informacja od CPPC o punktach „wyczernionych”</a:t>
              </a:r>
              <a:r>
                <a:rPr lang="pl-PL" sz="1400" kern="1200"/>
                <a:t> </a:t>
              </a:r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45B314B1-5A51-615C-6229-4C23C500D008}"/>
                </a:ext>
              </a:extLst>
            </p:cNvPr>
            <p:cNvSpPr/>
            <p:nvPr/>
          </p:nvSpPr>
          <p:spPr>
            <a:xfrm>
              <a:off x="2633758" y="1791728"/>
              <a:ext cx="1375918" cy="1058055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>
                  <a:solidFill>
                    <a:schemeClr val="tx2"/>
                  </a:solidFill>
                </a:rPr>
                <a:t>Analiza OOW / Beneficjenta </a:t>
              </a:r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61D21A39-8C4F-A78D-D7B3-76FDB8668643}"/>
                </a:ext>
              </a:extLst>
            </p:cNvPr>
            <p:cNvSpPr/>
            <p:nvPr/>
          </p:nvSpPr>
          <p:spPr>
            <a:xfrm>
              <a:off x="4598465" y="1418535"/>
              <a:ext cx="2982587" cy="919263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>
                  <a:solidFill>
                    <a:schemeClr val="tx2"/>
                  </a:solidFill>
                </a:rPr>
                <a:t>Pozostawienie punktó</a:t>
              </a:r>
              <a:r>
                <a:rPr lang="pl-PL" sz="1400">
                  <a:solidFill>
                    <a:schemeClr val="tx2"/>
                  </a:solidFill>
                </a:rPr>
                <a:t>w adresowych w przedsięwzięciu/projekcie </a:t>
              </a:r>
              <a:endParaRPr lang="pl-PL" sz="1400" kern="1200">
                <a:solidFill>
                  <a:schemeClr val="tx2"/>
                </a:solidFill>
              </a:endParaRPr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B9C10B41-0290-1146-9D7A-1785E3B30728}"/>
                </a:ext>
              </a:extLst>
            </p:cNvPr>
            <p:cNvSpPr/>
            <p:nvPr/>
          </p:nvSpPr>
          <p:spPr>
            <a:xfrm>
              <a:off x="4598465" y="2459097"/>
              <a:ext cx="2982587" cy="94449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>
                  <a:solidFill>
                    <a:schemeClr val="tx2"/>
                  </a:solidFill>
                </a:rPr>
                <a:t>Wyłączenie punktów adresowych z przedsięwzięcia/projektu</a:t>
              </a:r>
              <a:endParaRPr lang="pl-PL" sz="1400" kern="1200">
                <a:solidFill>
                  <a:schemeClr val="tx2"/>
                </a:solidFill>
              </a:endParaRPr>
            </a:p>
          </p:txBody>
        </p:sp>
      </p:grp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92F7417F-BFDB-8412-DDA1-93E7AE1443CB}"/>
              </a:ext>
            </a:extLst>
          </p:cNvPr>
          <p:cNvCxnSpPr>
            <a:cxnSpLocks/>
          </p:cNvCxnSpPr>
          <p:nvPr/>
        </p:nvCxnSpPr>
        <p:spPr>
          <a:xfrm>
            <a:off x="2743295" y="2214231"/>
            <a:ext cx="588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: łamany 4">
            <a:extLst>
              <a:ext uri="{FF2B5EF4-FFF2-40B4-BE49-F238E27FC236}">
                <a16:creationId xmlns:a16="http://schemas.microsoft.com/office/drawing/2014/main" id="{C3D938E0-5986-ADFD-FFC4-1AF34F576640}"/>
              </a:ext>
            </a:extLst>
          </p:cNvPr>
          <p:cNvCxnSpPr>
            <a:cxnSpLocks/>
          </p:cNvCxnSpPr>
          <p:nvPr/>
        </p:nvCxnSpPr>
        <p:spPr>
          <a:xfrm>
            <a:off x="4710519" y="2152023"/>
            <a:ext cx="615213" cy="5329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id="{F387CE7C-2DB2-C74C-257F-5374020CE661}"/>
              </a:ext>
            </a:extLst>
          </p:cNvPr>
          <p:cNvCxnSpPr>
            <a:cxnSpLocks/>
          </p:cNvCxnSpPr>
          <p:nvPr/>
        </p:nvCxnSpPr>
        <p:spPr>
          <a:xfrm flipV="1">
            <a:off x="4706344" y="1837159"/>
            <a:ext cx="603214" cy="3148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>
            <a:extLst>
              <a:ext uri="{FF2B5EF4-FFF2-40B4-BE49-F238E27FC236}">
                <a16:creationId xmlns:a16="http://schemas.microsoft.com/office/drawing/2014/main" id="{1B4EBA1E-8438-B209-E77E-8A77D89DEC24}"/>
              </a:ext>
            </a:extLst>
          </p:cNvPr>
          <p:cNvSpPr/>
          <p:nvPr/>
        </p:nvSpPr>
        <p:spPr>
          <a:xfrm>
            <a:off x="876300" y="3196696"/>
            <a:ext cx="1710192" cy="5467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/>
              <a:t>W systemie SIMBA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63C442AE-286C-9318-D814-F17D773942AA}"/>
              </a:ext>
            </a:extLst>
          </p:cNvPr>
          <p:cNvSpPr/>
          <p:nvPr/>
        </p:nvSpPr>
        <p:spPr>
          <a:xfrm>
            <a:off x="3331846" y="3196696"/>
            <a:ext cx="1710192" cy="5467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/>
              <a:t>W terminie 30 dni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8B0DB3F4-CBB7-C259-1930-6C54E8E77B2B}"/>
              </a:ext>
            </a:extLst>
          </p:cNvPr>
          <p:cNvCxnSpPr/>
          <p:nvPr/>
        </p:nvCxnSpPr>
        <p:spPr>
          <a:xfrm>
            <a:off x="1793272" y="2782910"/>
            <a:ext cx="0" cy="29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832DF949-1B4A-3967-994A-B1BFF27B583F}"/>
              </a:ext>
            </a:extLst>
          </p:cNvPr>
          <p:cNvCxnSpPr/>
          <p:nvPr/>
        </p:nvCxnSpPr>
        <p:spPr>
          <a:xfrm>
            <a:off x="4022560" y="2782910"/>
            <a:ext cx="0" cy="29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1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9D844-7E97-1818-7083-E56A4679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5" y="174664"/>
            <a:ext cx="7389546" cy="107576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pl-PL"/>
              <a:t> Zmiany w SIMBA </a:t>
            </a:r>
            <a:br>
              <a:rPr lang="pl-PL"/>
            </a:br>
            <a:r>
              <a:rPr lang="pl-PL" sz="13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 przywracania przez OOW/Beneficjenta </a:t>
            </a:r>
            <a:r>
              <a:rPr lang="pl-PL" sz="13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punktów adresowych</a:t>
            </a:r>
            <a:r>
              <a:rPr lang="pl-PL" sz="13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objętych barierą inwestycyjną na podstawie kwartalnych </a:t>
            </a:r>
            <a:r>
              <a:rPr lang="pl-PL" sz="13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wyczernień</a:t>
            </a:r>
            <a:br>
              <a:rPr lang="pl-P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l-PL"/>
          </a:p>
        </p:txBody>
      </p:sp>
      <p:pic>
        <p:nvPicPr>
          <p:cNvPr id="7" name="Symbol zastępczy zawartości 6" descr="Pionowy mężczyzna głowa Lwa">
            <a:extLst>
              <a:ext uri="{FF2B5EF4-FFF2-40B4-BE49-F238E27FC236}">
                <a16:creationId xmlns:a16="http://schemas.microsoft.com/office/drawing/2014/main" id="{59EEB97E-8C23-C3E9-E959-13D51A0647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5" r="1747" b="2"/>
          <a:stretch/>
        </p:blipFill>
        <p:spPr>
          <a:xfrm>
            <a:off x="299872" y="945264"/>
            <a:ext cx="1707683" cy="1535767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90D556C-255C-3C4F-2FC1-3676E571A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17558" y="1276259"/>
            <a:ext cx="6149053" cy="20686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1400">
                <a:solidFill>
                  <a:srgbClr val="000000"/>
                </a:solidFill>
                <a:latin typeface="Calibri" panose="020F0502020204030204" pitchFamily="34" charset="0"/>
              </a:rPr>
              <a:t>Przywracanie punktów w </a:t>
            </a:r>
            <a:r>
              <a:rPr lang="pl-PL" sz="1400" err="1">
                <a:solidFill>
                  <a:srgbClr val="000000"/>
                </a:solidFill>
                <a:latin typeface="Calibri" panose="020F0502020204030204" pitchFamily="34" charset="0"/>
              </a:rPr>
              <a:t>miniSIMBA</a:t>
            </a:r>
            <a:r>
              <a:rPr lang="pl-PL" sz="1400">
                <a:solidFill>
                  <a:srgbClr val="000000"/>
                </a:solidFill>
                <a:latin typeface="Calibri" panose="020F0502020204030204" pitchFamily="34" charset="0"/>
              </a:rPr>
              <a:t> - dodatkowa zakładka dedykowana barierom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400">
                <a:solidFill>
                  <a:srgbClr val="000000"/>
                </a:solidFill>
                <a:latin typeface="Calibri" panose="020F0502020204030204" pitchFamily="34" charset="0"/>
              </a:rPr>
              <a:t>Oznaczanie podstaw przywrócenia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400">
                <a:solidFill>
                  <a:srgbClr val="000000"/>
                </a:solidFill>
                <a:latin typeface="Calibri" panose="020F0502020204030204" pitchFamily="34" charset="0"/>
              </a:rPr>
              <a:t>Złożenie oświadczenia o posiadaniu dokumentów - potwierdzenie posiadanie dokumentacji uzasadniającej zdjęcie bariery (dokumentacja musi potwierdzać, że przed uzyskaniem informacji o wyczernieniu zaistniały przesłanki uzasadniające pozostawienie punktów w realizacji)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400">
                <a:solidFill>
                  <a:srgbClr val="000000"/>
                </a:solidFill>
                <a:latin typeface="Calibri" panose="020F0502020204030204" pitchFamily="34" charset="0"/>
              </a:rPr>
              <a:t>Import danych do SIMBA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A5D113D-DA9A-C4D9-E7C2-F777CA905DA4}"/>
              </a:ext>
            </a:extLst>
          </p:cNvPr>
          <p:cNvSpPr txBox="1"/>
          <p:nvPr/>
        </p:nvSpPr>
        <p:spPr>
          <a:xfrm>
            <a:off x="299873" y="3370734"/>
            <a:ext cx="5805294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Przywrócony przez OOW/Beneficjenta punkt adresowy wraca do realizacji.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75BE65-42DB-7699-F81F-DCC0EDC0BEB5}"/>
              </a:ext>
            </a:extLst>
          </p:cNvPr>
          <p:cNvSpPr txBox="1"/>
          <p:nvPr/>
        </p:nvSpPr>
        <p:spPr>
          <a:xfrm>
            <a:off x="1395663" y="4028733"/>
            <a:ext cx="6549934" cy="52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solidFill>
                  <a:srgbClr val="FF0000"/>
                </a:solidFill>
              </a:rPr>
              <a:t>Uwaga! </a:t>
            </a:r>
            <a:r>
              <a:rPr lang="pl-PL"/>
              <a:t>Weryfikacja oświadczeń będzie odbywała się na etapie oceny wniosku o płatność.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1442651-E601-71B6-3978-2AEF27222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72" y="3862838"/>
            <a:ext cx="914479" cy="914479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D055B48-9D29-E84A-5421-AD9E0F742537}"/>
              </a:ext>
            </a:extLst>
          </p:cNvPr>
          <p:cNvCxnSpPr>
            <a:cxnSpLocks/>
          </p:cNvCxnSpPr>
          <p:nvPr/>
        </p:nvCxnSpPr>
        <p:spPr>
          <a:xfrm>
            <a:off x="1388788" y="4002901"/>
            <a:ext cx="0" cy="634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6F71300A-E5A8-C4C0-66F4-A0C6A55675E3}"/>
              </a:ext>
            </a:extLst>
          </p:cNvPr>
          <p:cNvCxnSpPr>
            <a:cxnSpLocks/>
          </p:cNvCxnSpPr>
          <p:nvPr/>
        </p:nvCxnSpPr>
        <p:spPr>
          <a:xfrm>
            <a:off x="7398848" y="4002900"/>
            <a:ext cx="0" cy="634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A1137A03-8F29-986A-D02C-8B5F0553F586}"/>
              </a:ext>
            </a:extLst>
          </p:cNvPr>
          <p:cNvCxnSpPr>
            <a:cxnSpLocks/>
          </p:cNvCxnSpPr>
          <p:nvPr/>
        </p:nvCxnSpPr>
        <p:spPr>
          <a:xfrm>
            <a:off x="1395663" y="4637258"/>
            <a:ext cx="601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FD8A8A75-AC48-6E27-F240-8434DE079159}"/>
              </a:ext>
            </a:extLst>
          </p:cNvPr>
          <p:cNvCxnSpPr>
            <a:cxnSpLocks/>
          </p:cNvCxnSpPr>
          <p:nvPr/>
        </p:nvCxnSpPr>
        <p:spPr>
          <a:xfrm>
            <a:off x="1388788" y="4002901"/>
            <a:ext cx="6010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a 2" descr="Włączone światła z wypełnieniem pełnym">
            <a:extLst>
              <a:ext uri="{FF2B5EF4-FFF2-40B4-BE49-F238E27FC236}">
                <a16:creationId xmlns:a16="http://schemas.microsoft.com/office/drawing/2014/main" id="{FF3031B2-C8EB-843A-0939-6F1D9CA9D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3542" y="3213789"/>
            <a:ext cx="540379" cy="5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4266C3-AFF7-53A8-B372-A88161BA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8"/>
            <a:ext cx="7389546" cy="5496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700" err="1">
                <a:latin typeface="Open Sans"/>
                <a:ea typeface="Open Sans"/>
                <a:cs typeface="Open Sans"/>
              </a:rPr>
              <a:t>miniSIMBA</a:t>
            </a:r>
            <a:r>
              <a:rPr lang="pl-PL" sz="1700">
                <a:latin typeface="Open Sans"/>
                <a:ea typeface="Open Sans"/>
                <a:cs typeface="Open Sans"/>
              </a:rPr>
              <a:t> </a:t>
            </a:r>
            <a:br>
              <a:rPr lang="pl-PL" sz="1700"/>
            </a:br>
            <a:endParaRPr lang="pl-PL" sz="1200">
              <a:latin typeface="Aptos"/>
              <a:ea typeface="Open Sans"/>
              <a:cs typeface="Open Sans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DAA00D2-7B31-9B74-C47C-635DE66440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290" y="1612974"/>
            <a:ext cx="8702211" cy="1822496"/>
          </a:xfrm>
        </p:spPr>
      </p:pic>
    </p:spTree>
    <p:extLst>
      <p:ext uri="{BB962C8B-B14F-4D97-AF65-F5344CB8AC3E}">
        <p14:creationId xmlns:p14="http://schemas.microsoft.com/office/powerpoint/2010/main" val="282508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42F977-05CC-FE38-6290-FF1E269D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8857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900">
                <a:latin typeface="Open Sans"/>
                <a:ea typeface="Open Sans"/>
                <a:cs typeface="Open Sans"/>
              </a:rPr>
              <a:t>Przesłanki uzasadniające pozostawienie punktów adresowych</a:t>
            </a:r>
            <a:br>
              <a:rPr lang="pl-PL" sz="1900">
                <a:latin typeface="Open Sans"/>
                <a:ea typeface="Open Sans"/>
                <a:cs typeface="Open Sans"/>
              </a:rPr>
            </a:br>
            <a:br>
              <a:rPr lang="pl-PL" sz="1900"/>
            </a:br>
            <a:br>
              <a:rPr lang="pl-PL" sz="1900"/>
            </a:br>
            <a:endParaRPr lang="pl-PL" sz="19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DF0A24-6287-8240-EAAC-AB594CFCE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71450" indent="-171450">
              <a:buFont typeface="Wingdings"/>
              <a:buChar char="ü"/>
            </a:pPr>
            <a:endParaRPr lang="pl-PL"/>
          </a:p>
          <a:p>
            <a:pPr marL="171450" indent="-171450">
              <a:lnSpc>
                <a:spcPts val="1632"/>
              </a:lnSpc>
              <a:buFont typeface="Wingdings"/>
              <a:buChar char="ü"/>
            </a:pPr>
            <a:endParaRPr lang="pl-PL" sz="120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B50A899-929A-8C44-827B-1981BA5E02C7}"/>
              </a:ext>
            </a:extLst>
          </p:cNvPr>
          <p:cNvSpPr txBox="1"/>
          <p:nvPr/>
        </p:nvSpPr>
        <p:spPr>
          <a:xfrm>
            <a:off x="865147" y="1248622"/>
            <a:ext cx="740146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pl-PL" sz="1800">
                <a:cs typeface="Arial"/>
              </a:rPr>
              <a:t>podpisana umowa z GW na realizację wszystkich PA z obszaru,</a:t>
            </a:r>
            <a:r>
              <a:rPr lang="en-US" sz="1800">
                <a:cs typeface="Arial"/>
              </a:rPr>
              <a:t>​</a:t>
            </a:r>
            <a:endParaRPr lang="en-US" sz="18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800">
                <a:cs typeface="Arial"/>
              </a:rPr>
              <a:t>rozpoczęte projektowanie przebiegu sieci,</a:t>
            </a:r>
            <a:r>
              <a:rPr lang="en-US" sz="1800">
                <a:cs typeface="Arial"/>
              </a:rPr>
              <a:t>​</a:t>
            </a:r>
            <a:endParaRPr lang="en-US" sz="18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800">
                <a:cs typeface="Arial"/>
              </a:rPr>
              <a:t>dokonano zakupu materiałów i urządzeń niezbędnych do realizacji PA,​</a:t>
            </a:r>
            <a:endParaRPr lang="pl-PL" sz="18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800">
                <a:cs typeface="Arial"/>
              </a:rPr>
              <a:t>rozpoczęta budowa,</a:t>
            </a:r>
            <a:r>
              <a:rPr lang="en-US" sz="1800">
                <a:cs typeface="Arial"/>
              </a:rPr>
              <a:t>​</a:t>
            </a:r>
            <a:endParaRPr lang="en-US" sz="18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800">
                <a:cs typeface="Arial"/>
              </a:rPr>
              <a:t>budowa ukończona, dokonano odbiorów technicznych lub proces odbioru w toku,</a:t>
            </a:r>
            <a:r>
              <a:rPr lang="en-US" sz="1800">
                <a:cs typeface="Arial"/>
              </a:rPr>
              <a:t>​</a:t>
            </a:r>
            <a:endParaRPr lang="en-US" sz="1800">
              <a:ea typeface="Calibri"/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pl-PL" sz="1800">
                <a:cs typeface="Arial"/>
              </a:rPr>
              <a:t>koncepcja techniczna objęcia zasięgiem (PA znajduje się na trasie budowanej sieci do pozostałych PA, opłacalność budowy).</a:t>
            </a:r>
          </a:p>
          <a:p>
            <a:endParaRPr lang="pl-PL" sz="1800">
              <a:solidFill>
                <a:srgbClr val="002073"/>
              </a:solidFill>
              <a:ea typeface="Calibri"/>
              <a:cs typeface="Arial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D6ACBB0-5577-AB37-1B2D-B2FA324B33EF}"/>
              </a:ext>
            </a:extLst>
          </p:cNvPr>
          <p:cNvSpPr txBox="1"/>
          <p:nvPr/>
        </p:nvSpPr>
        <p:spPr>
          <a:xfrm>
            <a:off x="1796887" y="3980970"/>
            <a:ext cx="3580852" cy="555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>
                <a:ea typeface="Calibri"/>
                <a:cs typeface="Arial"/>
              </a:rPr>
              <a:t>Przesłanki będą do wyboru w </a:t>
            </a:r>
            <a:r>
              <a:rPr lang="pl-PL" sz="1600" err="1">
                <a:ea typeface="Calibri"/>
                <a:cs typeface="Arial"/>
              </a:rPr>
              <a:t>miniSIMBA</a:t>
            </a:r>
            <a:endParaRPr lang="pl-PL" sz="1600">
              <a:ea typeface="Calibri"/>
              <a:cs typeface="Arial"/>
            </a:endParaRPr>
          </a:p>
          <a:p>
            <a:endParaRPr lang="pl-PL"/>
          </a:p>
        </p:txBody>
      </p:sp>
      <p:pic>
        <p:nvPicPr>
          <p:cNvPr id="13" name="Grafika 12" descr="Włączone światła z wypełnieniem pełnym">
            <a:extLst>
              <a:ext uri="{FF2B5EF4-FFF2-40B4-BE49-F238E27FC236}">
                <a16:creationId xmlns:a16="http://schemas.microsoft.com/office/drawing/2014/main" id="{E6A303BB-C04F-EC13-2464-A836E6481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050" y="3708439"/>
            <a:ext cx="919497" cy="919497"/>
          </a:xfrm>
          <a:prstGeom prst="rect">
            <a:avLst/>
          </a:prstGeom>
        </p:spPr>
      </p:pic>
      <p:pic>
        <p:nvPicPr>
          <p:cNvPr id="4" name="Grafika 3" descr="Lista kontrolna kontur">
            <a:extLst>
              <a:ext uri="{FF2B5EF4-FFF2-40B4-BE49-F238E27FC236}">
                <a16:creationId xmlns:a16="http://schemas.microsoft.com/office/drawing/2014/main" id="{A703854B-11F6-2B42-74A7-E54517B57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6244" y="826051"/>
            <a:ext cx="1437755" cy="1587140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A53DD522-E51A-662D-8783-DC9BED80825E}"/>
              </a:ext>
            </a:extLst>
          </p:cNvPr>
          <p:cNvCxnSpPr>
            <a:cxnSpLocks/>
          </p:cNvCxnSpPr>
          <p:nvPr/>
        </p:nvCxnSpPr>
        <p:spPr>
          <a:xfrm>
            <a:off x="1796887" y="3962749"/>
            <a:ext cx="5425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5C46C9A6-913F-E490-12E8-FA627CF2C4F9}"/>
              </a:ext>
            </a:extLst>
          </p:cNvPr>
          <p:cNvCxnSpPr>
            <a:cxnSpLocks/>
          </p:cNvCxnSpPr>
          <p:nvPr/>
        </p:nvCxnSpPr>
        <p:spPr>
          <a:xfrm>
            <a:off x="1796887" y="4348669"/>
            <a:ext cx="5425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02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507121"/>
            <a:ext cx="6773550" cy="54796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Dziękujemy za uwagę</a:t>
            </a:r>
            <a:br>
              <a:rPr lang="pl-PL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428EE4D2-256B-0241-000F-5124EA5A5C5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09437"/>
            <a:ext cx="9144000" cy="734063"/>
            <a:chOff x="0" y="4409437"/>
            <a:chExt cx="9144000" cy="734063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4B9C64E6-53B6-0BC3-7063-2D80F0D86A9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4409437"/>
              <a:ext cx="9144000" cy="73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" name="Obraz 5" descr="Obraz zawierający tekst, zrzut ekranu, Czcionka">
              <a:extLst>
                <a:ext uri="{FF2B5EF4-FFF2-40B4-BE49-F238E27FC236}">
                  <a16:creationId xmlns:a16="http://schemas.microsoft.com/office/drawing/2014/main" id="{798DF4A6-A3EC-7298-DDBC-5BC90F0F9F7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217" y="4409437"/>
              <a:ext cx="4251518" cy="599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5948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99D898E1E6F040BD442E0C7616D4F7" ma:contentTypeVersion="11" ma:contentTypeDescription="Utwórz nowy dokument." ma:contentTypeScope="" ma:versionID="cb9f8fb12ecb176181ffad622d4f7ab2">
  <xsd:schema xmlns:xsd="http://www.w3.org/2001/XMLSchema" xmlns:xs="http://www.w3.org/2001/XMLSchema" xmlns:p="http://schemas.microsoft.com/office/2006/metadata/properties" xmlns:ns2="83783693-ef60-425a-b273-585e3fe453e9" xmlns:ns3="3361ad4d-7ab5-4428-8e8f-a55a688db929" targetNamespace="http://schemas.microsoft.com/office/2006/metadata/properties" ma:root="true" ma:fieldsID="2d233c887c4737f822d2eda039c83450" ns2:_="" ns3:_="">
    <xsd:import namespace="83783693-ef60-425a-b273-585e3fe453e9"/>
    <xsd:import namespace="3361ad4d-7ab5-4428-8e8f-a55a688db92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83693-ef60-425a-b273-585e3fe453e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cc6f6cad-d038-4c8c-a53d-3cb4c2878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1ad4d-7ab5-4428-8e8f-a55a688db92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372394b-1633-40ed-88d1-f992bef83b33}" ma:internalName="TaxCatchAll" ma:showField="CatchAllData" ma:web="3361ad4d-7ab5-4428-8e8f-a55a688db9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61ad4d-7ab5-4428-8e8f-a55a688db929" xsi:nil="true"/>
    <lcf76f155ced4ddcb4097134ff3c332f xmlns="83783693-ef60-425a-b273-585e3fe453e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9D17E4-20AD-4E6B-B623-D94F36DEE2E0}">
  <ds:schemaRefs>
    <ds:schemaRef ds:uri="3361ad4d-7ab5-4428-8e8f-a55a688db929"/>
    <ds:schemaRef ds:uri="83783693-ef60-425a-b273-585e3fe453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519063-2441-4738-8881-9E18583171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3CBCB4-F2C6-4E87-B3D9-F82C82D8AAD7}">
  <ds:schemaRefs>
    <ds:schemaRef ds:uri="http://purl.org/dc/dcmitype/"/>
    <ds:schemaRef ds:uri="http://purl.org/dc/elements/1.1/"/>
    <ds:schemaRef ds:uri="http://schemas.microsoft.com/office/2006/metadata/properties"/>
    <ds:schemaRef ds:uri="83783693-ef60-425a-b273-585e3fe453e9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3361ad4d-7ab5-4428-8e8f-a55a688db9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430</Words>
  <Application>Microsoft Office PowerPoint</Application>
  <PresentationFormat>Pokaz na ekranie (16:9)</PresentationFormat>
  <Paragraphs>50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Open Sans</vt:lpstr>
      <vt:lpstr>Wingdings</vt:lpstr>
      <vt:lpstr>Motyw pakietu Office</vt:lpstr>
      <vt:lpstr> KPO i FERC   </vt:lpstr>
      <vt:lpstr>Bariery inwestycyjne</vt:lpstr>
      <vt:lpstr>Na obszarze projektowym należy objąć zasięgiem szerokopasmowego dostępu do internetu 100% wyznaczonych punktów adresowych.  Jeśli wystąpią przesłanki wynikające z barier inwestycyjnych, o których mowa w Umowie OOW/Beneficjent przekazuje do CPPC informacje w tym zakresie wraz z dokumentami potwierdzającymi wystąpienie barier inwestycyjnych zgodnie z załącznikiem nr 7 do Umowy.  </vt:lpstr>
      <vt:lpstr>Wyczernienia kwartalne</vt:lpstr>
      <vt:lpstr>Informacje o punktach adresowych objętych zasięgiem przez innych operatorów - na podstawie SIDUSIS   </vt:lpstr>
      <vt:lpstr> Zmiany w SIMBA  Proces przywracania przez OOW/Beneficjenta punktów adresowych objętych barierą inwestycyjną na podstawie kwartalnych wyczernień </vt:lpstr>
      <vt:lpstr>miniSIMBA  </vt:lpstr>
      <vt:lpstr>Przesłanki uzasadniające pozostawienie punktów adresowych   </vt:lpstr>
      <vt:lpstr>Dziękujemy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Sowiński Piotr</dc:creator>
  <cp:lastModifiedBy>Agnieszka Węglińska</cp:lastModifiedBy>
  <cp:revision>8</cp:revision>
  <cp:lastPrinted>2024-05-08T07:47:21Z</cp:lastPrinted>
  <dcterms:created xsi:type="dcterms:W3CDTF">2022-06-22T09:40:44Z</dcterms:created>
  <dcterms:modified xsi:type="dcterms:W3CDTF">2024-10-21T11:00:46Z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0x0101000799D898E1E6F040BD442E0C7616D4F7</vt:lpwstr>
  </property>
</Properties>
</file>