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70" r:id="rId9"/>
    <p:sldId id="271" r:id="rId10"/>
    <p:sldId id="274" r:id="rId11"/>
    <p:sldId id="269" r:id="rId12"/>
    <p:sldId id="272" r:id="rId13"/>
    <p:sldId id="266" r:id="rId14"/>
    <p:sldId id="267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43" y="-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 </c:v>
                </c:pt>
              </c:strCache>
            </c:strRef>
          </c:tx>
          <c:spPr>
            <a:solidFill>
              <a:srgbClr val="0070C0"/>
            </a:solidFill>
            <a:ln w="0">
              <a:solidFill>
                <a:schemeClr val="tx1">
                  <a:lumMod val="15000"/>
                  <a:lumOff val="85000"/>
                </a:schemeClr>
              </a:solidFill>
            </a:ln>
            <a:effectLst>
              <a:glow>
                <a:schemeClr val="accent1">
                  <a:alpha val="40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Planowany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10842446</c:v>
                </c:pt>
                <c:pt idx="1">
                  <c:v>9808168.6500000004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Planowany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9175962.0498000011</c:v>
                </c:pt>
                <c:pt idx="1">
                  <c:v>8300653.1284950012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6"/>
        <c:axId val="354526616"/>
        <c:axId val="354525440"/>
      </c:barChart>
      <c:catAx>
        <c:axId val="354526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4525440"/>
        <c:crosses val="autoZero"/>
        <c:auto val="1"/>
        <c:lblAlgn val="ctr"/>
        <c:lblOffset val="100"/>
        <c:noMultiLvlLbl val="0"/>
      </c:catAx>
      <c:valAx>
        <c:axId val="35452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zł&quot;* #,##0.00_);_(&quot;zł&quot;* \(#,##0.00\);_(&quot;zł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4526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System Rejestracji Broni (SRB)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539213"/>
              </p:ext>
            </p:extLst>
          </p:nvPr>
        </p:nvGraphicFramePr>
        <p:xfrm>
          <a:off x="629760" y="2454836"/>
          <a:ext cx="10801199" cy="210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160"/>
                <a:gridCol w="2276856"/>
                <a:gridCol w="1793183"/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Rada Architektury zaleciła:</a:t>
                      </a:r>
                    </a:p>
                    <a:p>
                      <a:pPr algn="l"/>
                      <a:endParaRPr lang="pl-PL" sz="1200" i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Doprecyzowanie opisu usług na dalszym etapie realizacji projektu,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Przedefiniowanie kamieni milowych (kamień milowy to zdarzenie o</a:t>
                      </a:r>
                      <a:r>
                        <a:rPr lang="pl-PL" sz="1200" i="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czasie trwania bliskim zeru, np.: podpisanie dokumentu,</a:t>
                      </a:r>
                      <a:r>
                        <a:rPr lang="pl-PL" sz="1200" i="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otrzymanie wyniku),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Dodanie </a:t>
                      </a:r>
                      <a:r>
                        <a:rPr lang="pl-PL" sz="1200" i="0" dirty="0" err="1" smtClean="0">
                          <a:solidFill>
                            <a:srgbClr val="0070C0"/>
                          </a:solidFill>
                        </a:rPr>
                        <a:t>ryzyk</a:t>
                      </a:r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 związanych bezpośrednio z realizacją projektu tzn.</a:t>
                      </a:r>
                      <a:r>
                        <a:rPr lang="pl-PL" sz="1200" i="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wytwarzaniem systemu,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Dodanie informacji o sprzęcie.</a:t>
                      </a: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pl-PL" sz="1200" i="0" dirty="0" smtClean="0">
                          <a:solidFill>
                            <a:srgbClr val="0070C0"/>
                          </a:solidFill>
                        </a:rPr>
                        <a:t>Wykonane w całości </a:t>
                      </a:r>
                      <a:endParaRPr lang="pl-PL" sz="1200" i="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7" y="126963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30219" y="1850607"/>
            <a:ext cx="1080119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5 lat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</a:t>
            </a:r>
            <a:r>
              <a:rPr lang="pl-PL" dirty="0">
                <a:solidFill>
                  <a:srgbClr val="002060"/>
                </a:solidFill>
              </a:rPr>
              <a:t>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środki budżetowe Beneficjenta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1200" dirty="0" smtClean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Najważniejsze </a:t>
            </a:r>
            <a:r>
              <a:rPr lang="pl-PL" dirty="0">
                <a:solidFill>
                  <a:srgbClr val="002060"/>
                </a:solidFill>
              </a:rPr>
              <a:t>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84297"/>
              </p:ext>
            </p:extLst>
          </p:nvPr>
        </p:nvGraphicFramePr>
        <p:xfrm>
          <a:off x="246524" y="3367856"/>
          <a:ext cx="11698941" cy="3090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309"/>
                <a:gridCol w="1445680"/>
                <a:gridCol w="2194560"/>
                <a:gridCol w="45113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Trudności w utrzymywaniu systemu po upływie okresu gwarancyjnego przez innego przedsiębiorcę niż wykonawca SRB.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1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Niskie</a:t>
                      </a:r>
                      <a:endParaRPr lang="pl-PL" sz="11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Unikanie: </a:t>
                      </a: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umowie z wykonawcą zostaną zawarte klauzule, gwarantujące przekazanie kodów źródłowych i dokumentacji SRB oraz wszystkich majątkowych praw autorskich.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Spodziewane efekty</a:t>
                      </a: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Możliwość powierzenia czynności utrzymania systemu podmiotowi innemu niż wykonawca systemu.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Wzrost kosztów utrzymania trwałości projektu, do którego mogą się przyczynić w przyszłości zmiany przepisów prawa europejskiego nakładające dodatkowe obowiązki na Państwa Członkowskie i pociągające za sobą zmiany w zasadach rejestracji broni.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1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Niskie</a:t>
                      </a:r>
                      <a:endParaRPr lang="pl-PL" sz="11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Unikanie:</a:t>
                      </a: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 projekcie ustawy przewidziano nakłady odtworzeniowe, które będą przeznaczane na modernizację oprogramowania i infrastruktury SRB.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Spodziewane efekty:</a:t>
                      </a: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Utrzymanie trwałości projektu.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skrupulatności przedsiębiorców przy wprowadzaniu danych do SRB.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Niska</a:t>
                      </a:r>
                      <a:endParaRPr lang="pl-PL" sz="11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Niska</a:t>
                      </a:r>
                      <a:endParaRPr lang="pl-PL" sz="1100" b="1" kern="50" dirty="0">
                        <a:solidFill>
                          <a:srgbClr val="0070C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Redukowanie:</a:t>
                      </a: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Wprowadzenie w systemie funkcjonalności ograniczających możliwość wprowadzenia błędnych danych oraz zapewnienie możliwości skorygowania niepoprawnych danych przez organ właściwy do jej rejestracji.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Spodziewane efekty: </a:t>
                      </a: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Prawidłowo wprowadzone dane.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Minister Spraw Wewnętrznych i Administracji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</a:t>
            </a:r>
            <a:r>
              <a:rPr lang="pl-PL" dirty="0" smtClean="0">
                <a:solidFill>
                  <a:srgbClr val="002060"/>
                </a:solidFill>
              </a:rPr>
              <a:t>: Ministerstwo Spraw Wewnętrznych i Administracji 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Stworzenie rozwiązania informatycznego, umożliwiającego prowadzenie przez każdego przedsiębiorcę koncesjonowanego elektronicznej ewidencji strzeleckiej broni palnej i istotnych części strzeleckiej broni palnej, śledzenie zdarzeń oraz transakcji dotyczących broni, a także automatyzację procesu informowania przez przedsiębiorcę organów państwa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91687"/>
              </p:ext>
            </p:extLst>
          </p:nvPr>
        </p:nvGraphicFramePr>
        <p:xfrm>
          <a:off x="784533" y="3121678"/>
          <a:ext cx="10946674" cy="954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/>
                <a:gridCol w="4596371"/>
                <a:gridCol w="4666776"/>
              </a:tblGrid>
              <a:tr h="513757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2020-01-02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2022-12-31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0828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2020-01-02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2023-03-31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295024" y="1191601"/>
            <a:ext cx="11391008" cy="1468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600" b="1" dirty="0">
                <a:solidFill>
                  <a:srgbClr val="002060"/>
                </a:solidFill>
                <a:cs typeface="Times New Roman" pitchFamily="18" charset="0"/>
              </a:rPr>
              <a:t>Źródło </a:t>
            </a:r>
            <a:r>
              <a:rPr lang="pl-PL" sz="1600" b="1" dirty="0" smtClean="0">
                <a:solidFill>
                  <a:srgbClr val="002060"/>
                </a:solidFill>
                <a:cs typeface="Times New Roman" pitchFamily="18" charset="0"/>
              </a:rPr>
              <a:t>finansowania: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1600" dirty="0" smtClean="0">
                <a:solidFill>
                  <a:srgbClr val="002060"/>
                </a:solidFill>
                <a:cs typeface="Times New Roman" pitchFamily="18" charset="0"/>
              </a:rPr>
              <a:t>budżet </a:t>
            </a:r>
            <a:r>
              <a:rPr lang="pl-PL" sz="1600" dirty="0">
                <a:solidFill>
                  <a:srgbClr val="002060"/>
                </a:solidFill>
                <a:cs typeface="Times New Roman" pitchFamily="18" charset="0"/>
              </a:rPr>
              <a:t>państwa, część </a:t>
            </a:r>
            <a:r>
              <a:rPr lang="pl-PL" sz="1600" dirty="0" smtClean="0">
                <a:solidFill>
                  <a:srgbClr val="002060"/>
                </a:solidFill>
                <a:cs typeface="Times New Roman" pitchFamily="18" charset="0"/>
              </a:rPr>
              <a:t>42;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sz="1600" dirty="0" smtClean="0">
                <a:solidFill>
                  <a:srgbClr val="002060"/>
                </a:solidFill>
                <a:cs typeface="Times New Roman" pitchFamily="18" charset="0"/>
              </a:rPr>
              <a:t>środki </a:t>
            </a:r>
            <a:r>
              <a:rPr lang="pl-PL" sz="1600" dirty="0">
                <a:solidFill>
                  <a:srgbClr val="002060"/>
                </a:solidFill>
                <a:cs typeface="Times New Roman" pitchFamily="18" charset="0"/>
              </a:rPr>
              <a:t>UE: </a:t>
            </a:r>
            <a:r>
              <a:rPr lang="pl-PL" sz="1600" dirty="0" smtClean="0">
                <a:solidFill>
                  <a:srgbClr val="002060"/>
                </a:solidFill>
                <a:cs typeface="Times New Roman" pitchFamily="18" charset="0"/>
              </a:rPr>
              <a:t>POPC, Oś Priorytetowa </a:t>
            </a:r>
            <a:r>
              <a:rPr lang="pl-PL" sz="1600" dirty="0">
                <a:solidFill>
                  <a:srgbClr val="002060"/>
                </a:solidFill>
                <a:cs typeface="Times New Roman" pitchFamily="18" charset="0"/>
              </a:rPr>
              <a:t>II „E-administracja i otwarty rząd” Działanie </a:t>
            </a:r>
            <a:r>
              <a:rPr lang="pl-PL" sz="1600" dirty="0" smtClean="0">
                <a:solidFill>
                  <a:srgbClr val="002060"/>
                </a:solidFill>
                <a:cs typeface="Times New Roman" pitchFamily="18" charset="0"/>
              </a:rPr>
              <a:t>2.1 Wysoka </a:t>
            </a:r>
            <a:r>
              <a:rPr lang="pl-PL" sz="1600" dirty="0">
                <a:solidFill>
                  <a:srgbClr val="002060"/>
                </a:solidFill>
                <a:cs typeface="Times New Roman" pitchFamily="18" charset="0"/>
              </a:rPr>
              <a:t>dostępność i jakość usług publicznych</a:t>
            </a:r>
            <a:r>
              <a:rPr lang="pl-PL" sz="1600" b="1" dirty="0" smtClean="0">
                <a:solidFill>
                  <a:srgbClr val="002060"/>
                </a:solidFill>
                <a:cs typeface="Times New Roman" pitchFamily="18" charset="0"/>
              </a:rPr>
              <a:t>. </a:t>
            </a:r>
            <a:endParaRPr lang="pl-PL" sz="1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36189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2900232326"/>
              </p:ext>
            </p:extLst>
          </p:nvPr>
        </p:nvGraphicFramePr>
        <p:xfrm>
          <a:off x="667512" y="3112486"/>
          <a:ext cx="10564472" cy="3745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39696"/>
              </p:ext>
            </p:extLst>
          </p:nvPr>
        </p:nvGraphicFramePr>
        <p:xfrm>
          <a:off x="695401" y="2347558"/>
          <a:ext cx="10783008" cy="3451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/>
                <a:gridCol w="1960043"/>
                <a:gridCol w="1097280"/>
                <a:gridCol w="1493161"/>
              </a:tblGrid>
              <a:tr h="751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solidFill>
                            <a:srgbClr val="0070C0"/>
                          </a:solidFill>
                          <a:effectLst/>
                        </a:rPr>
                        <a:t>System Rejestracji Broni (SRB)</a:t>
                      </a:r>
                      <a:endParaRPr lang="pl-PL" sz="1200" b="1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solidFill>
                            <a:srgbClr val="0070C0"/>
                          </a:solidFill>
                          <a:effectLst/>
                        </a:rPr>
                        <a:t>12-2022</a:t>
                      </a:r>
                      <a:endParaRPr lang="pl-PL" sz="1200" b="1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solidFill>
                            <a:srgbClr val="0070C0"/>
                          </a:solidFill>
                          <a:effectLst/>
                        </a:rPr>
                        <a:t>03-2023</a:t>
                      </a:r>
                      <a:endParaRPr lang="pl-PL" sz="1200" b="1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Ewidencja strzeleckiej broni palnej i istotnych części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12-2022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03-2023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Wykaz zaświadczeń uprawniających do nabycia strzeleckiej broni palnej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12-2022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03-2023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Rejestr świadectw pozbawienia strzeleckiej broni palnej cech użytkowych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12-2022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03-2023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Rejestr koncesji udzielonych w zakresie wytwarzania lub obrotu strzelecką bronią palną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12-2022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03-2023</a:t>
                      </a:r>
                      <a:endParaRPr lang="pl-PL" sz="1200" b="0" i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84666" y="137505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621041"/>
              </p:ext>
            </p:extLst>
          </p:nvPr>
        </p:nvGraphicFramePr>
        <p:xfrm>
          <a:off x="648000" y="2116933"/>
          <a:ext cx="10783008" cy="4052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2064"/>
                <a:gridCol w="1472184"/>
                <a:gridCol w="1499616"/>
                <a:gridCol w="1089144"/>
              </a:tblGrid>
              <a:tr h="751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E-usługa: Prowadzenie indywidualnych, elektronicznych ewidencji broni i istotnych części broni przez każdego przedsiębiorcę. Usługa uprości realizację ustawowych obowiązków przedsiębiorców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Stopień dojrzałości:</a:t>
                      </a:r>
                      <a:r>
                        <a:rPr lang="pl-PL" sz="1200" b="0" i="0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3 –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E-usługa: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Przesyłanie Policji szczegółowych informacji o dokonanej transakcji sprzedaży broni palnej, po jej zarejestrowaniu w SRB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Stopień dojrzałości:</a:t>
                      </a:r>
                      <a:r>
                        <a:rPr lang="pl-PL" sz="1200" b="0" i="0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– transakcja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E-usługa: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Śledzenie zdarzeń przyjęcia broni lub istotnych części na stan magazynowy przedsiębiorcy, realizowane za pomocą funkcjonalności systemu SRB, zwolni podmioty i osoby fizyczne z obowiązku informowania organów właściwych o zmianie miejsca, w którym broń jest magazynowana / przechowywana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Stopień dojrzałości:</a:t>
                      </a:r>
                      <a:r>
                        <a:rPr lang="pl-PL" sz="1200" b="0" i="0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3 –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E-usługa: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Automatyczna archiwizacja elektronicznych ewidencji przedsiębiorcy, który za-kończył działalność koncesjonowaną. Usługa ograniczy liczbę czynności realizowanych przez przedsiębiorcę kończącego prowadzenie działalności koncesjonowanej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Stopień dojrzałości:</a:t>
                      </a:r>
                      <a:r>
                        <a:rPr lang="pl-PL" sz="1200" b="0" i="0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3 –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84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722653"/>
              </p:ext>
            </p:extLst>
          </p:nvPr>
        </p:nvGraphicFramePr>
        <p:xfrm>
          <a:off x="638856" y="2226661"/>
          <a:ext cx="10783008" cy="3765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8912"/>
                <a:gridCol w="1572768"/>
                <a:gridCol w="1453896"/>
                <a:gridCol w="1107432"/>
              </a:tblGrid>
              <a:tr h="751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E-usługa: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Udostępnianie informacji o aktywnych koncesjach innych przedsiębiorców wraz z ich zakresem. Usługa usprawni sprawdzanie kontrahenta przed zawarciem transakcji (między przedsiębiorcami)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Stopień dojrzałości:</a:t>
                      </a:r>
                      <a:r>
                        <a:rPr lang="pl-PL" sz="1200" b="0" i="0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3 –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E-usługa: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Udostępnienie elektronicznych dokumentów i zaświadczeń uprawniających podmioty albo osoby fizyczne do nabycia broni albo istotnych części, co ograniczy konieczność osobistych kontaktów kupującego z Policją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Stopień dojrzałości:</a:t>
                      </a:r>
                      <a:r>
                        <a:rPr lang="pl-PL" sz="1200" b="0" i="0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3 –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E-usługa: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Kontrola i nadzór informacji o przeprowadzonych przez przedsiębiorcę transakcjach gospodarczych będą dostępne dla organów uprawnionych w systemie SRB, bez konieczności angażowania przedsiębiorcy w proces weryfikacji transakcji. Organy uprawnione będą mogły samodzielnie sprawdzić, w systemie SRB, dane jednostki broni lub istotnej części broni bez angażowania przedsiębiorcy. Usługa ograniczy obciążenia po stronie przedsiębiorcy wynikające z obowiązku nadzoru nad działalnością koncesjonowaną przedsiębiorcy przez organy uprawnione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Stopień dojrzałości:</a:t>
                      </a:r>
                      <a:r>
                        <a:rPr lang="pl-PL" sz="1200" b="0" i="0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200" b="0" i="0" dirty="0" smtClean="0">
                          <a:solidFill>
                            <a:srgbClr val="0070C0"/>
                          </a:solidFill>
                          <a:effectLst/>
                        </a:rPr>
                        <a:t>3 – dwustronna interakcja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08-2022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8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Łącznik prosty ze strzałką 34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38" name="Prostokąt 37"/>
          <p:cNvSpPr/>
          <p:nvPr/>
        </p:nvSpPr>
        <p:spPr>
          <a:xfrm>
            <a:off x="5275557" y="517352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TERYT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5245662" y="384210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dirty="0" smtClean="0">
                <a:solidFill>
                  <a:schemeClr val="tx2"/>
                </a:solidFill>
              </a:rPr>
              <a:t>System Rejestracji Broni (SRB)</a:t>
            </a:r>
            <a:endParaRPr lang="pl-PL" sz="900" b="1" dirty="0">
              <a:solidFill>
                <a:schemeClr val="tx2"/>
              </a:solidFill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3247001" y="3138632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Inne systemy zewnętrzne (przedsiębiorców koncesjonowanych)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3" name="Prostokąt 42"/>
          <p:cNvSpPr/>
          <p:nvPr/>
        </p:nvSpPr>
        <p:spPr>
          <a:xfrm>
            <a:off x="2872752" y="4306400"/>
            <a:ext cx="1494000" cy="792088"/>
          </a:xfrm>
          <a:prstGeom prst="rect">
            <a:avLst/>
          </a:prstGeom>
          <a:solidFill>
            <a:srgbClr val="0070C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KSIP</a:t>
            </a:r>
          </a:p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Moduł Broń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4" name="pole tekstowe 43"/>
          <p:cNvSpPr txBox="1"/>
          <p:nvPr/>
        </p:nvSpPr>
        <p:spPr>
          <a:xfrm>
            <a:off x="9252155" y="2469858"/>
            <a:ext cx="2330245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9420292" y="2937976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Prostokąt 45"/>
          <p:cNvSpPr/>
          <p:nvPr/>
        </p:nvSpPr>
        <p:spPr>
          <a:xfrm>
            <a:off x="9420292" y="314374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Prostokąt 46"/>
          <p:cNvSpPr/>
          <p:nvPr/>
        </p:nvSpPr>
        <p:spPr>
          <a:xfrm>
            <a:off x="9420292" y="3346368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51" name="Łącznik łamany 50"/>
          <p:cNvCxnSpPr>
            <a:stCxn id="41" idx="1"/>
            <a:endCxn id="43" idx="3"/>
          </p:cNvCxnSpPr>
          <p:nvPr/>
        </p:nvCxnSpPr>
        <p:spPr>
          <a:xfrm rot="10800000" flipV="1">
            <a:off x="4366752" y="4238148"/>
            <a:ext cx="878910" cy="464296"/>
          </a:xfrm>
          <a:prstGeom prst="bentConnector3">
            <a:avLst>
              <a:gd name="adj1" fmla="val 7142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łamany 51"/>
          <p:cNvCxnSpPr>
            <a:stCxn id="43" idx="3"/>
            <a:endCxn id="41" idx="1"/>
          </p:cNvCxnSpPr>
          <p:nvPr/>
        </p:nvCxnSpPr>
        <p:spPr>
          <a:xfrm flipV="1">
            <a:off x="4366752" y="4238148"/>
            <a:ext cx="878910" cy="464296"/>
          </a:xfrm>
          <a:prstGeom prst="bentConnector3">
            <a:avLst>
              <a:gd name="adj1" fmla="val 2858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łamany 52"/>
          <p:cNvCxnSpPr>
            <a:stCxn id="38" idx="0"/>
            <a:endCxn id="41" idx="2"/>
          </p:cNvCxnSpPr>
          <p:nvPr/>
        </p:nvCxnSpPr>
        <p:spPr>
          <a:xfrm rot="16200000" flipV="1">
            <a:off x="5737946" y="4888908"/>
            <a:ext cx="539328" cy="29895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rostokąt 53"/>
          <p:cNvSpPr/>
          <p:nvPr/>
        </p:nvSpPr>
        <p:spPr>
          <a:xfrm>
            <a:off x="5169497" y="2573956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PESEL*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55" name="Łącznik łamany 54"/>
          <p:cNvCxnSpPr>
            <a:stCxn id="54" idx="2"/>
            <a:endCxn id="41" idx="0"/>
          </p:cNvCxnSpPr>
          <p:nvPr/>
        </p:nvCxnSpPr>
        <p:spPr>
          <a:xfrm rot="16200000" flipH="1">
            <a:off x="5716549" y="3565991"/>
            <a:ext cx="476060" cy="76165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rostokąt 55"/>
          <p:cNvSpPr/>
          <p:nvPr/>
        </p:nvSpPr>
        <p:spPr>
          <a:xfrm>
            <a:off x="7404985" y="309432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Hefajstos II</a:t>
            </a:r>
          </a:p>
        </p:txBody>
      </p:sp>
      <p:cxnSp>
        <p:nvCxnSpPr>
          <p:cNvPr id="57" name="Łącznik łamany 56"/>
          <p:cNvCxnSpPr>
            <a:stCxn id="41" idx="3"/>
            <a:endCxn id="56" idx="1"/>
          </p:cNvCxnSpPr>
          <p:nvPr/>
        </p:nvCxnSpPr>
        <p:spPr>
          <a:xfrm flipV="1">
            <a:off x="6739662" y="3490368"/>
            <a:ext cx="665323" cy="74778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łamany 57"/>
          <p:cNvCxnSpPr>
            <a:stCxn id="56" idx="1"/>
            <a:endCxn id="41" idx="3"/>
          </p:cNvCxnSpPr>
          <p:nvPr/>
        </p:nvCxnSpPr>
        <p:spPr>
          <a:xfrm rot="10800000" flipV="1">
            <a:off x="6739663" y="3490368"/>
            <a:ext cx="665323" cy="74778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rostokąt 58"/>
          <p:cNvSpPr/>
          <p:nvPr/>
        </p:nvSpPr>
        <p:spPr>
          <a:xfrm>
            <a:off x="7675989" y="4893939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err="1" smtClean="0">
                <a:solidFill>
                  <a:schemeClr val="bg1"/>
                </a:solidFill>
              </a:rPr>
              <a:t>eKoncesje</a:t>
            </a:r>
            <a:r>
              <a:rPr lang="pl-PL" sz="1000" dirty="0" smtClean="0">
                <a:solidFill>
                  <a:schemeClr val="bg1"/>
                </a:solidFill>
              </a:rPr>
              <a:t> **</a:t>
            </a:r>
          </a:p>
        </p:txBody>
      </p:sp>
      <p:sp>
        <p:nvSpPr>
          <p:cNvPr id="60" name="pole tekstowe 59"/>
          <p:cNvSpPr txBox="1"/>
          <p:nvPr/>
        </p:nvSpPr>
        <p:spPr>
          <a:xfrm>
            <a:off x="299533" y="5965608"/>
            <a:ext cx="3240080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 smtClean="0"/>
              <a:t>PESEL* - techniczne zestawienie połączenia zostało przeprowadzone, jednakże wyniknęła kwestia uzgodnień pozyskiwania danych</a:t>
            </a:r>
            <a:endParaRPr lang="pl-PL" sz="1200" dirty="0"/>
          </a:p>
        </p:txBody>
      </p:sp>
      <p:sp>
        <p:nvSpPr>
          <p:cNvPr id="63" name="pole tekstowe 62"/>
          <p:cNvSpPr txBox="1"/>
          <p:nvPr/>
        </p:nvSpPr>
        <p:spPr>
          <a:xfrm>
            <a:off x="8142152" y="5810158"/>
            <a:ext cx="3745048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 err="1" smtClean="0"/>
              <a:t>eKoncesje</a:t>
            </a:r>
            <a:r>
              <a:rPr lang="pl-PL" sz="1200" dirty="0" smtClean="0"/>
              <a:t> ** - </a:t>
            </a:r>
            <a:r>
              <a:rPr lang="pl-PL" sz="1200" dirty="0"/>
              <a:t>zrezygnowano z integracji z rejestrem ze względu na jakość, inny format danych oraz zapis jednostek podziału terytorialnego kraju (województwo, powiat, gmina) </a:t>
            </a:r>
            <a:endParaRPr lang="pl-PL" sz="1200" dirty="0">
              <a:solidFill>
                <a:schemeClr val="tx2"/>
              </a:solidFill>
            </a:endParaRPr>
          </a:p>
        </p:txBody>
      </p:sp>
      <p:cxnSp>
        <p:nvCxnSpPr>
          <p:cNvPr id="27" name="Łącznik łamany 26"/>
          <p:cNvCxnSpPr/>
          <p:nvPr/>
        </p:nvCxnSpPr>
        <p:spPr>
          <a:xfrm>
            <a:off x="4721521" y="3528066"/>
            <a:ext cx="534556" cy="468044"/>
          </a:xfrm>
          <a:prstGeom prst="bentConnector3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2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832328"/>
              </p:ext>
            </p:extLst>
          </p:nvPr>
        </p:nvGraphicFramePr>
        <p:xfrm>
          <a:off x="339364" y="2347558"/>
          <a:ext cx="11368726" cy="3377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/>
                <a:gridCol w="1338606"/>
                <a:gridCol w="1385740"/>
                <a:gridCol w="1329180"/>
                <a:gridCol w="1018094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Liczba </a:t>
                      </a:r>
                      <a:r>
                        <a:rPr lang="pl-PL" sz="1100" b="0" dirty="0">
                          <a:solidFill>
                            <a:srgbClr val="0070C0"/>
                          </a:solidFill>
                          <a:latin typeface="+mn-lt"/>
                        </a:rPr>
                        <a:t>usług publicznych udostępnionych on-line o stopniu dojrzałości 3 – dwustronna interakcja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 b="0">
                          <a:solidFill>
                            <a:srgbClr val="0070C0"/>
                          </a:solidFill>
                          <a:latin typeface="+mn-lt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pl-PL" sz="110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Liczba </a:t>
                      </a:r>
                      <a:r>
                        <a:rPr lang="pl-PL" sz="1100" b="0" dirty="0">
                          <a:solidFill>
                            <a:srgbClr val="0070C0"/>
                          </a:solidFill>
                          <a:latin typeface="+mn-lt"/>
                        </a:rPr>
                        <a:t>usług publicznych udostępnionych on-line o stopniu dojrzałości co najmniej 4 – transakcja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latin typeface="+mn-lt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10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pl-PL" sz="1100" b="0" dirty="0">
                          <a:solidFill>
                            <a:srgbClr val="0070C0"/>
                          </a:solidFill>
                          <a:latin typeface="+mn-lt"/>
                        </a:rPr>
                        <a:t>Liczba uruchomionych systemów teleinformatycznych w podmiotach wykonujących zadania </a:t>
                      </a:r>
                      <a:r>
                        <a:rPr lang="pl-PL" sz="11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publiczne</a:t>
                      </a:r>
                      <a:endParaRPr lang="pl-PL" sz="11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latin typeface="+mn-lt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1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Przestrzeń </a:t>
                      </a: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dyskowa serwerowni</a:t>
                      </a:r>
                      <a:endParaRPr lang="pl-PL" sz="11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TB</a:t>
                      </a:r>
                      <a:endParaRPr lang="pl-PL" sz="11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68,34</a:t>
                      </a:r>
                      <a:endParaRPr lang="pl-PL" sz="11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52766"/>
              </p:ext>
            </p:extLst>
          </p:nvPr>
        </p:nvGraphicFramePr>
        <p:xfrm>
          <a:off x="339364" y="2347558"/>
          <a:ext cx="11368726" cy="3972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/>
                <a:gridCol w="1338606"/>
                <a:gridCol w="1385740"/>
                <a:gridCol w="1329180"/>
                <a:gridCol w="1018094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983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</a:t>
                      </a: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pracowników podmiotów wykonujących zadania publiczne niebędących pracownikami IT, objętych wsparciem </a:t>
                      </a:r>
                      <a:r>
                        <a:rPr lang="pl-PL" sz="11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szkoleniowym</a:t>
                      </a:r>
                      <a:endParaRPr lang="pl-PL" sz="11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1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osoba</a:t>
                      </a:r>
                      <a:endParaRPr lang="pl-PL" sz="1100" b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pl-PL" sz="11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</a:t>
                      </a: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pracowników podmiotów wykonujących zadania publiczne niebędących pracownikami IT, objętych wsparciem szkoleniowym – kobiety.</a:t>
                      </a:r>
                      <a:endParaRPr lang="pl-PL" sz="11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100" b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osoba</a:t>
                      </a:r>
                      <a:endParaRPr lang="pl-PL" sz="1100" b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pl-PL" sz="11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</a:t>
                      </a: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pracowników podmiotów wykonujących zadania publiczne niebędących pracownikami IT, objętych wsparciem szkoleniowym – </a:t>
                      </a:r>
                      <a:r>
                        <a:rPr lang="pl-PL" sz="1100" b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mężczyźni</a:t>
                      </a:r>
                      <a:endParaRPr lang="pl-PL" sz="11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osoba</a:t>
                      </a:r>
                      <a:endParaRPr lang="pl-PL" sz="11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5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l-PL" sz="11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46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załatwionych spraw poprzez udostępnioną on-line usługę publiczną</a:t>
                      </a:r>
                      <a:endParaRPr lang="pl-PL" sz="11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l-PL" sz="11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szt./rok</a:t>
                      </a:r>
                      <a:endParaRPr lang="pl-PL" sz="11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  <a:endParaRPr lang="pl-PL" sz="11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84 173</a:t>
                      </a:r>
                      <a:endParaRPr lang="pl-PL" sz="11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75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9affde3b-50dd-4e74-9e2c-6b9654ae514a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5df3a10b-8748-402e-bef4-aee373db4dbb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980</Words>
  <Application>Microsoft Office PowerPoint</Application>
  <PresentationFormat>Panoramiczny</PresentationFormat>
  <Paragraphs>181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62</cp:revision>
  <dcterms:created xsi:type="dcterms:W3CDTF">2017-01-27T12:50:17Z</dcterms:created>
  <dcterms:modified xsi:type="dcterms:W3CDTF">2023-06-28T10:10:47Z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