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0032"/>
    <a:srgbClr val="CF2240"/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039" autoAdjust="0"/>
    <p:restoredTop sz="94278" autoAdjust="0"/>
  </p:normalViewPr>
  <p:slideViewPr>
    <p:cSldViewPr>
      <p:cViewPr>
        <p:scale>
          <a:sx n="120" d="100"/>
          <a:sy n="120" d="100"/>
        </p:scale>
        <p:origin x="-300" y="-972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797361" y="2852984"/>
            <a:ext cx="121055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Dyrektora Generalnego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523211" y="2273181"/>
            <a:ext cx="1234213" cy="42259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700" dirty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700" b="1" dirty="0">
                <a:latin typeface="Calibri" panose="020F0502020204030204" pitchFamily="34" charset="0"/>
              </a:rPr>
              <a:t>BIW</a:t>
            </a:r>
            <a:r>
              <a:rPr lang="pl-PL" altLang="pl-PL" sz="700" b="1" dirty="0"/>
              <a:t> </a:t>
            </a:r>
          </a:p>
          <a:p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z wyłączeniem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12d </a:t>
            </a: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ustawy o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681703" y="5742938"/>
            <a:ext cx="1219893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Instytucji Płatniczej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1690143" y="2283204"/>
            <a:ext cx="1224231" cy="41960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Budżetu Państwa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1681702" y="3981697"/>
            <a:ext cx="1219893" cy="44907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Sfery </a:t>
            </a:r>
            <a:r>
              <a:rPr lang="pl-PL" altLang="pl-PL" sz="700" dirty="0">
                <a:latin typeface="Calibri" panose="020F0502020204030204" pitchFamily="34" charset="0"/>
              </a:rPr>
              <a:t>Gospodarczej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1688574" y="4579589"/>
            <a:ext cx="1226983" cy="42499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280782" y="4578890"/>
            <a:ext cx="1227852" cy="42550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Podatku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3076213" y="4581963"/>
            <a:ext cx="1238655" cy="42379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797361" y="2263777"/>
            <a:ext cx="121055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Biuro Administracyjne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797361" y="4584818"/>
            <a:ext cx="1205259" cy="42835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i Księgowości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7378748" y="714938"/>
            <a:ext cx="1249489" cy="47843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Współpracy Międzynarodowej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529271" y="3987571"/>
            <a:ext cx="1228152" cy="44320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Departament </a:t>
            </a:r>
            <a:r>
              <a:rPr lang="pl-PL" altLang="pl-PL" sz="700" dirty="0">
                <a:latin typeface="Calibri" panose="020F0502020204030204" pitchFamily="34" charset="0"/>
              </a:rPr>
              <a:t>Ceł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5982082" y="3989559"/>
            <a:ext cx="1221874" cy="44121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700" b="1" dirty="0"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3094916" y="5140357"/>
            <a:ext cx="1233120" cy="44400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Dyscypliny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Publicznych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797361" y="3995552"/>
            <a:ext cx="1205259" cy="44156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Bezpieczeństwa </a:t>
            </a:r>
            <a:endParaRPr lang="pl-PL" altLang="pl-PL" sz="7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i </a:t>
            </a:r>
            <a:r>
              <a:rPr lang="pl-PL" altLang="pl-PL" sz="7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DB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5982083" y="2270806"/>
            <a:ext cx="122187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Audytu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Środków Publicznych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DAS</a:t>
            </a:r>
            <a:endParaRPr lang="pl-PL" altLang="pl-PL" sz="7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1681704" y="6304904"/>
            <a:ext cx="1219893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Informacji Finansowej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1681375" y="3423352"/>
            <a:ext cx="1224231" cy="41098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277411" y="3420356"/>
            <a:ext cx="1227852" cy="41136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Podatku </a:t>
            </a:r>
            <a:r>
              <a:rPr lang="pl-PL" altLang="pl-PL" sz="700" dirty="0">
                <a:latin typeface="Calibri" panose="020F0502020204030204" pitchFamily="34" charset="0"/>
              </a:rPr>
              <a:t>Akcyzowego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Podatku od Gier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286230" y="3976307"/>
            <a:ext cx="1214088" cy="44010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3084904" y="3436656"/>
            <a:ext cx="1238655" cy="39813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Departament Prawny </a:t>
            </a:r>
          </a:p>
          <a:p>
            <a:pPr eaLnBrk="1" hangingPunct="1"/>
            <a:r>
              <a:rPr lang="pl-PL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1688574" y="2853778"/>
            <a:ext cx="1224797" cy="42807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797361" y="1306908"/>
            <a:ext cx="1228552" cy="856301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anchor="b"/>
          <a:lstStyle/>
          <a:p>
            <a:pPr eaLnBrk="1" hangingPunct="1"/>
            <a:r>
              <a:rPr lang="pl-PL" altLang="pl-PL" sz="750" dirty="0" smtClean="0">
                <a:solidFill>
                  <a:schemeClr val="bg1"/>
                </a:solidFill>
                <a:latin typeface="Calibri" panose="020F0502020204030204" pitchFamily="34" charset="0"/>
              </a:rPr>
              <a:t>Dyrektor </a:t>
            </a: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Generalny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Katarzyna Szweda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1690143" y="1307783"/>
            <a:ext cx="1225637" cy="857563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 anchorCtr="0"/>
          <a:lstStyle/>
          <a:p>
            <a:pPr eaLnBrk="1" hangingPunct="1">
              <a:spcBef>
                <a:spcPts val="400"/>
              </a:spcBef>
            </a:pP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Sekretarz Stanu   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Generalny Inspektor 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Informacji Finansowej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Sebastian </a:t>
            </a:r>
            <a:r>
              <a:rPr lang="pl-PL" altLang="pl-PL" sz="9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Skuza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797361" y="5733304"/>
            <a:ext cx="121055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700" i="1" dirty="0">
                <a:latin typeface="Calibri" panose="020F0502020204030204" pitchFamily="34" charset="0"/>
              </a:rPr>
              <a:t>Pełnomocnik do spraw ochrony informacji niejawnych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1690143" y="5152359"/>
            <a:ext cx="1219893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Gwarancji i Poręczeń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3084904" y="1307507"/>
            <a:ext cx="1244031" cy="850787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Podsekretarz Stanu 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Główny Rzecznik Dyscypliny Finansów Publicznych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Piotr Patkowski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3076213" y="2850072"/>
            <a:ext cx="1238655" cy="42160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3076213" y="3984421"/>
            <a:ext cx="1238655" cy="44950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Rozwoju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Rynku Finansowego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3080013" y="5738395"/>
            <a:ext cx="1234855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700" i="1" dirty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3084904" y="2277264"/>
            <a:ext cx="1238655" cy="42320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Efektywności Wydatków Publicznych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</a:t>
            </a:r>
            <a:r>
              <a:rPr lang="pl-PL" altLang="pl-PL" sz="700" dirty="0" smtClean="0">
                <a:latin typeface="Calibri" panose="020F0502020204030204" pitchFamily="34" charset="0"/>
              </a:rPr>
              <a:t> </a:t>
            </a:r>
            <a:r>
              <a:rPr lang="pl-PL" altLang="pl-PL" sz="700" dirty="0">
                <a:latin typeface="Calibri" panose="020F0502020204030204" pitchFamily="34" charset="0"/>
              </a:rPr>
              <a:t>Rachunkowości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DWR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1690143" y="714938"/>
            <a:ext cx="1224231" cy="46985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sz="700" dirty="0">
                <a:solidFill>
                  <a:schemeClr val="tx1"/>
                </a:solidFill>
              </a:rPr>
              <a:t>Biuro </a:t>
            </a:r>
            <a:r>
              <a:rPr lang="pl-PL" altLang="pl-PL" sz="700" dirty="0" smtClean="0">
                <a:solidFill>
                  <a:schemeClr val="tx1"/>
                </a:solidFill>
              </a:rPr>
              <a:t>Ministra</a:t>
            </a:r>
            <a:r>
              <a:rPr lang="pl-PL" altLang="pl-PL" sz="700" dirty="0">
                <a:solidFill>
                  <a:schemeClr val="tx1"/>
                </a:solidFill>
              </a:rPr>
              <a:t/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b="1" dirty="0">
                <a:solidFill>
                  <a:schemeClr val="tx1"/>
                </a:solidFill>
              </a:rPr>
              <a:t>BMI</a:t>
            </a:r>
            <a:endParaRPr lang="pl-PL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084904" y="404664"/>
            <a:ext cx="2686014" cy="784151"/>
          </a:xfrm>
          <a:prstGeom prst="rect">
            <a:avLst/>
          </a:prstGeom>
          <a:solidFill>
            <a:srgbClr val="DC0032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sz="1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Minister Finansów</a:t>
            </a:r>
            <a:endParaRPr lang="pl-PL" altLang="pl-PL" sz="1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8798767" y="714939"/>
            <a:ext cx="1227146" cy="48655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Gabinet 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dirty="0">
                <a:solidFill>
                  <a:schemeClr val="tx1"/>
                </a:solidFill>
              </a:rPr>
              <a:t>Polityczny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7405824" y="4003288"/>
            <a:ext cx="1227127" cy="42748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Zwalczania Przestępczości Ekonomicznej           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4519250" y="1298961"/>
            <a:ext cx="1251668" cy="85512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Sekretarz Stanu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Szef Krajowej Administracji Skarbowej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Magdalena Rzeczkowska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4529271" y="2851329"/>
            <a:ext cx="1228152" cy="41909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  <a:r>
              <a:rPr lang="pl-PL" altLang="pl-PL" sz="700" dirty="0" smtClean="0">
                <a:latin typeface="Calibri" panose="020F0502020204030204" pitchFamily="34" charset="0"/>
              </a:rPr>
              <a:t>Komunikacji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i Promocji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w zakresie </a:t>
            </a:r>
            <a:r>
              <a:rPr lang="pl-PL" sz="550" i="1" dirty="0">
                <a:latin typeface="Calibri" panose="020F0502020204030204" pitchFamily="34" charset="0"/>
              </a:rPr>
              <a:t>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</a:t>
            </a:r>
            <a:r>
              <a:rPr lang="pl-PL" sz="550" i="1" dirty="0" smtClean="0">
                <a:latin typeface="Calibri" panose="020F0502020204030204" pitchFamily="34" charset="0"/>
              </a:rPr>
              <a:t>KAS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5982082" y="2850471"/>
            <a:ext cx="122187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Kluczowych Podmiotów                    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DKP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5982082" y="714938"/>
            <a:ext cx="1221874" cy="47565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endParaRPr lang="pl-PL" altLang="pl-PL" sz="7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Analityki Danych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 i Zarządzania Strategicznego                 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DAD</a:t>
            </a:r>
            <a:endParaRPr lang="pl-PL" altLang="pl-PL" sz="700" i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4519250" y="3438459"/>
            <a:ext cx="1228152" cy="41033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650" dirty="0">
                <a:latin typeface="Calibri" panose="020F0502020204030204" pitchFamily="34" charset="0"/>
              </a:rPr>
              <a:t>Departament Budżetu, Majątku </a:t>
            </a:r>
            <a:br>
              <a:rPr lang="pl-PL" altLang="pl-PL" sz="650" dirty="0">
                <a:latin typeface="Calibri" panose="020F0502020204030204" pitchFamily="34" charset="0"/>
              </a:rPr>
            </a:br>
            <a:r>
              <a:rPr lang="pl-PL" altLang="pl-PL" sz="650" dirty="0">
                <a:latin typeface="Calibri" panose="020F0502020204030204" pitchFamily="34" charset="0"/>
              </a:rPr>
              <a:t>i </a:t>
            </a:r>
            <a:r>
              <a:rPr lang="pl-PL" altLang="pl-PL" sz="650">
                <a:latin typeface="Calibri" panose="020F0502020204030204" pitchFamily="34" charset="0"/>
              </a:rPr>
              <a:t>Kadr </a:t>
            </a:r>
            <a:r>
              <a:rPr lang="pl-PL" altLang="pl-PL" sz="650" smtClean="0">
                <a:latin typeface="Calibri" panose="020F0502020204030204" pitchFamily="34" charset="0"/>
              </a:rPr>
              <a:t>KAS</a:t>
            </a:r>
            <a:endParaRPr lang="pl-PL" altLang="pl-PL" sz="65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650" b="1" dirty="0"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797361" y="3429048"/>
            <a:ext cx="121055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Kontroli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Audytu Wewnętrznego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BKA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5982082" y="4583905"/>
            <a:ext cx="1221874" cy="42835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endParaRPr lang="pl-PL" altLang="pl-PL" sz="7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Relacji z </a:t>
            </a:r>
            <a:r>
              <a:rPr lang="pl-PL" altLang="pl-PL" sz="700" dirty="0">
                <a:latin typeface="Calibri" panose="020F0502020204030204" pitchFamily="34" charset="0"/>
              </a:rPr>
              <a:t>Klientami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DRK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797361" y="5157240"/>
            <a:ext cx="1205259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Zarządzania Informatyzacją i Projektami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DIP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7403058" y="3441525"/>
            <a:ext cx="1232657" cy="41262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Ryzyka Podatkowego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DRP</a:t>
            </a: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7395581" y="2263747"/>
            <a:ext cx="1232656" cy="43905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277412" y="714938"/>
            <a:ext cx="1228590" cy="47565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700" b="1" dirty="0">
                <a:latin typeface="Calibri" panose="020F0502020204030204" pitchFamily="34" charset="0"/>
              </a:rPr>
              <a:t>BIW </a:t>
            </a:r>
            <a:r>
              <a:rPr lang="pl-PL" altLang="pl-PL" sz="500" b="1" dirty="0">
                <a:latin typeface="Calibri" panose="020F0502020204030204" pitchFamily="34" charset="0"/>
              </a:rPr>
              <a:t/>
            </a:r>
            <a:br>
              <a:rPr lang="pl-PL" altLang="pl-PL" sz="500" b="1" dirty="0">
                <a:latin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zakresie </a:t>
            </a: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12d </a:t>
            </a: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ustawy o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5982082" y="1307506"/>
            <a:ext cx="1221874" cy="850787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Podsekretarz Stanu 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Zastępca Szefa Krajowej Administracji Skarbowej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Anna Chałupa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277411" y="2847566"/>
            <a:ext cx="1228590" cy="42819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Analiz Podatkowych </a:t>
            </a:r>
          </a:p>
          <a:p>
            <a:pPr eaLnBrk="1" hangingPunct="1"/>
            <a:r>
              <a:rPr lang="pl-PL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7395580" y="2852936"/>
            <a:ext cx="1232657" cy="43845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Poboru Opłat Drogowych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DPO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4519250" y="4581963"/>
            <a:ext cx="1228152" cy="41936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Departament </a:t>
            </a:r>
            <a:r>
              <a:rPr lang="pl-PL" altLang="pl-PL" sz="700" dirty="0">
                <a:latin typeface="Calibri" panose="020F0502020204030204" pitchFamily="34" charset="0"/>
              </a:rPr>
              <a:t>Organizacji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Współpracy </a:t>
            </a:r>
            <a:r>
              <a:rPr lang="pl-PL" altLang="pl-PL" sz="700" dirty="0" smtClean="0">
                <a:latin typeface="Calibri" panose="020F0502020204030204" pitchFamily="34" charset="0"/>
              </a:rPr>
              <a:t>Międzynarodowej KAS</a:t>
            </a:r>
            <a:endParaRPr lang="pl-PL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DOM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5982082" y="3426279"/>
            <a:ext cx="1221874" cy="42787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Orzecznictwa Podatkowego                                </a:t>
            </a:r>
            <a:r>
              <a:rPr lang="pl-PL" altLang="pl-PL" sz="700" b="1" dirty="0">
                <a:latin typeface="Calibri" panose="020F0502020204030204" pitchFamily="34" charset="0"/>
              </a:rPr>
              <a:t>DOP</a:t>
            </a: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7395580" y="1306908"/>
            <a:ext cx="1232657" cy="834136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Podsekretarz Stanu 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Zastępca Szefa Krajowej Administracji Skarbowej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Mariusz Gojny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282520" y="1298962"/>
            <a:ext cx="1223481" cy="864248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Sekretarz </a:t>
            </a:r>
            <a:r>
              <a:rPr lang="pl-PL" altLang="pl-PL" sz="7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Stanu</a:t>
            </a:r>
          </a:p>
          <a:p>
            <a:pPr eaLnBrk="1" hangingPunct="1"/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Artur </a:t>
            </a:r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Soboń 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294546" y="5157041"/>
            <a:ext cx="1214088" cy="41063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Polityki Podatkowej 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DSP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85" name="Text Box 345"/>
          <p:cNvSpPr txBox="1">
            <a:spLocks noChangeArrowheads="1"/>
          </p:cNvSpPr>
          <p:nvPr/>
        </p:nvSpPr>
        <p:spPr bwMode="auto">
          <a:xfrm>
            <a:off x="277042" y="2292181"/>
            <a:ext cx="1228590" cy="43157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  <a:r>
              <a:rPr lang="pl-PL" altLang="pl-PL" sz="700" dirty="0" smtClean="0">
                <a:latin typeface="Calibri" panose="020F0502020204030204" pitchFamily="34" charset="0"/>
              </a:rPr>
              <a:t>Komunikacji 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i Promocji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sz="550" i="1" dirty="0" smtClean="0">
                <a:latin typeface="Calibri" panose="020F0502020204030204" pitchFamily="34" charset="0"/>
              </a:rPr>
              <a:t>z wyłączeniem 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</a:t>
            </a:r>
            <a:r>
              <a:rPr lang="pl-PL" sz="550" i="1" dirty="0" smtClean="0">
                <a:latin typeface="Calibri" panose="020F0502020204030204" pitchFamily="34" charset="0"/>
              </a:rPr>
              <a:t>KAS</a:t>
            </a:r>
            <a:r>
              <a:rPr lang="pl-PL" altLang="pl-PL" sz="550" b="1" i="1" dirty="0" smtClean="0">
                <a:latin typeface="Calibri" panose="020F0502020204030204" pitchFamily="34" charset="0"/>
              </a:rPr>
              <a:t> 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4F992F-09A8-4BCD-8E9F-8D0A2ACBDFD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17575</TotalTime>
  <Words>267</Words>
  <Application>Microsoft Office PowerPoint</Application>
  <PresentationFormat>Slajdy 35 mm</PresentationFormat>
  <Paragraphs>148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Buczak Małgorzata</cp:lastModifiedBy>
  <cp:revision>1500</cp:revision>
  <cp:lastPrinted>2022-01-04T08:35:16Z</cp:lastPrinted>
  <dcterms:created xsi:type="dcterms:W3CDTF">2006-06-26T12:00:33Z</dcterms:created>
  <dcterms:modified xsi:type="dcterms:W3CDTF">2022-02-23T11:31:14Z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MF\GIHJ;Pawlak Ewa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MF\S-1-5-21-1525952054-1005573771-2909822258-243679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