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0032"/>
    <a:srgbClr val="CF2240"/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6039" autoAdjust="0"/>
    <p:restoredTop sz="94278" autoAdjust="0"/>
  </p:normalViewPr>
  <p:slideViewPr>
    <p:cSldViewPr>
      <p:cViewPr varScale="1">
        <p:scale>
          <a:sx n="112" d="100"/>
          <a:sy n="112" d="100"/>
        </p:scale>
        <p:origin x="1890" y="96"/>
      </p:cViewPr>
      <p:guideLst/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7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7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4975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2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2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/>
              <a:t>Opracowano </a:t>
            </a:r>
            <a:br>
              <a:rPr lang="pl-PL" altLang="pl-PL" sz="800" b="1"/>
            </a:br>
            <a:r>
              <a:rPr lang="pl-PL" altLang="pl-PL" sz="800" b="1"/>
              <a:t>w Biurze Dyrektora Generalnego</a:t>
            </a:r>
            <a:br>
              <a:rPr lang="pl-PL" altLang="pl-PL" sz="800" b="1"/>
            </a:br>
            <a:r>
              <a:rPr lang="pl-PL" altLang="pl-PL" sz="800" b="1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8927913" y="3357040"/>
            <a:ext cx="10800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Dyrektora Generalnego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211064" y="3926985"/>
            <a:ext cx="1101026" cy="43431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sz="700" dirty="0">
                <a:latin typeface="Calibri" panose="020F0502020204030204" pitchFamily="34" charset="0"/>
              </a:rPr>
              <a:t>Biuro Inspekcji Wewnętrznej                                        </a:t>
            </a:r>
          </a:p>
          <a:p>
            <a:r>
              <a:rPr lang="pl-PL" altLang="pl-PL" sz="700" b="1" dirty="0">
                <a:latin typeface="Calibri" panose="020F0502020204030204" pitchFamily="34" charset="0"/>
              </a:rPr>
              <a:t>BIW</a:t>
            </a:r>
            <a:r>
              <a:rPr lang="pl-PL" altLang="pl-PL" sz="700" b="1" dirty="0"/>
              <a:t> </a:t>
            </a:r>
          </a:p>
          <a:p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z wyłączeniem określonym  </a:t>
            </a:r>
            <a:b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art. </a:t>
            </a:r>
            <a:r>
              <a:rPr lang="pl-PL" sz="55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12d </a:t>
            </a: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ustawy o </a:t>
            </a:r>
            <a:r>
              <a:rPr lang="pl-PL" sz="55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KAS</a:t>
            </a:r>
            <a:endParaRPr lang="pl-PL" altLang="pl-PL" sz="55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7685912" y="4509168"/>
            <a:ext cx="1098001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Instytucji Płatniczej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7685913" y="2260900"/>
            <a:ext cx="1088044" cy="44033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Budżetu Państwa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7685913" y="3357040"/>
            <a:ext cx="1088044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Sfery </a:t>
            </a:r>
            <a:r>
              <a:rPr lang="pl-PL" altLang="pl-PL" sz="700" dirty="0">
                <a:latin typeface="Calibri" panose="020F0502020204030204" pitchFamily="34" charset="0"/>
              </a:rPr>
              <a:t>Gospodarczej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FG</a:t>
            </a: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7685913" y="2805294"/>
            <a:ext cx="1098000" cy="42499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Finansów Samorządu Terytorialnego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2743201" y="2263777"/>
            <a:ext cx="1095398" cy="44010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Podatku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PT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87144" y="2825944"/>
            <a:ext cx="1093378" cy="43157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PG</a:t>
            </a: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8927913" y="2263777"/>
            <a:ext cx="10800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Biuro Administracyjne</a:t>
            </a: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BAD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8927913" y="3933104"/>
            <a:ext cx="10800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i Księgowości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8930604" y="764704"/>
            <a:ext cx="1095309" cy="424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Współpracy Międzynarodowej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5211064" y="3355976"/>
            <a:ext cx="1101025" cy="423424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Departament </a:t>
            </a:r>
            <a:r>
              <a:rPr lang="pl-PL" altLang="pl-PL" sz="700" dirty="0">
                <a:latin typeface="Calibri" panose="020F0502020204030204" pitchFamily="34" charset="0"/>
              </a:rPr>
              <a:t>Ceł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3973641" y="2260900"/>
            <a:ext cx="1083468" cy="44297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Poboru Podatków                               </a:t>
            </a:r>
            <a:r>
              <a:rPr lang="pl-PL" altLang="pl-PL" sz="700" b="1" dirty="0">
                <a:latin typeface="Calibri" panose="020F0502020204030204" pitchFamily="34" charset="0"/>
              </a:rPr>
              <a:t>DPP</a:t>
            </a: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87144" y="3355976"/>
            <a:ext cx="1093378" cy="440107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Dyscypliny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Publicznych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8927913" y="2805294"/>
            <a:ext cx="1080000" cy="41937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  <a:br>
              <a:rPr lang="pl-PL" altLang="pl-PL" sz="700" dirty="0">
                <a:latin typeface="Calibri" panose="020F0502020204030204" pitchFamily="34" charset="0"/>
              </a:rPr>
            </a:br>
            <a:r>
              <a:rPr lang="pl-PL" altLang="pl-PL" sz="700" dirty="0">
                <a:latin typeface="Calibri" panose="020F0502020204030204" pitchFamily="34" charset="0"/>
              </a:rPr>
              <a:t>Bezpieczeństwa </a:t>
            </a:r>
            <a:endParaRPr lang="pl-PL" altLang="pl-PL" sz="7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i </a:t>
            </a:r>
            <a:r>
              <a:rPr lang="pl-PL" altLang="pl-PL" sz="700" dirty="0">
                <a:latin typeface="Calibri" panose="020F0502020204030204" pitchFamily="34" charset="0"/>
              </a:rPr>
              <a:t>Ochrony Informacji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DB</a:t>
            </a: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3973640" y="2818329"/>
            <a:ext cx="1081711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Audytu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Środków Publicznych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DAS</a:t>
            </a:r>
            <a:endParaRPr lang="pl-PL" altLang="pl-PL" sz="7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7685912" y="6237360"/>
            <a:ext cx="1098001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Informacji Finansowej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7685913" y="3933104"/>
            <a:ext cx="10980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FS</a:t>
            </a: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2743200" y="3364083"/>
            <a:ext cx="1098645" cy="414757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Podatku </a:t>
            </a:r>
            <a:r>
              <a:rPr lang="pl-PL" altLang="pl-PL" sz="700" dirty="0">
                <a:latin typeface="Calibri" panose="020F0502020204030204" pitchFamily="34" charset="0"/>
              </a:rPr>
              <a:t>Akcyzowego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Podatku od Gier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DAG</a:t>
            </a: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2743201" y="2817414"/>
            <a:ext cx="1098644" cy="44010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287144" y="3926985"/>
            <a:ext cx="1093378" cy="41978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Departament Prawny </a:t>
            </a:r>
          </a:p>
          <a:p>
            <a:pPr eaLnBrk="1" hangingPunct="1"/>
            <a:r>
              <a:rPr lang="pl-PL" altLang="pl-PL" sz="700" b="1" dirty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7685912" y="5085232"/>
            <a:ext cx="1098001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Długu Publicznego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8927913" y="1289382"/>
            <a:ext cx="1098000" cy="873827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anchor="b"/>
          <a:lstStyle/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Dyrektor Generalny</a:t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Renata Oszast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685913" y="1289382"/>
            <a:ext cx="1098000" cy="864000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 anchorCtr="0"/>
          <a:lstStyle/>
          <a:p>
            <a:pPr eaLnBrk="1" hangingPunct="1">
              <a:spcBef>
                <a:spcPts val="400"/>
              </a:spcBef>
            </a:pPr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Sekretarz Stanu   </a:t>
            </a: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Generalny Inspektor </a:t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Informacji Finansowej</a:t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Sebastian </a:t>
            </a:r>
            <a:r>
              <a:rPr lang="pl-PL" altLang="pl-PL" sz="9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Skuza</a:t>
            </a:r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8927913" y="5661296"/>
            <a:ext cx="10800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pl-PL" altLang="pl-PL" sz="700" i="1" dirty="0">
                <a:latin typeface="Calibri" panose="020F0502020204030204" pitchFamily="34" charset="0"/>
              </a:rPr>
              <a:t>Pełnomocnik do spraw ochrony informacji niejawnych</a:t>
            </a: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7685912" y="5661296"/>
            <a:ext cx="1098001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Gwarancji i Poręczeń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82522" y="1286240"/>
            <a:ext cx="1098000" cy="864585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Podsekretarz Stanu </a:t>
            </a: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Główny Rzecznik Dyscypliny Finansów Publicznych</a:t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Piotr Patkowski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79086" y="4510584"/>
            <a:ext cx="1101435" cy="42171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PM</a:t>
            </a: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287144" y="5101734"/>
            <a:ext cx="1093378" cy="41549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Rozwoju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Rynku Finansowego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279086" y="5661296"/>
            <a:ext cx="1101435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l-PL" sz="700" i="1" dirty="0">
                <a:latin typeface="Calibri" panose="020F0502020204030204" pitchFamily="34" charset="0"/>
              </a:rPr>
              <a:t>Komitet Standardów Rachunkowości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79087" y="2265528"/>
            <a:ext cx="1101435" cy="43835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Efektywności Wydatków Publicznych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</a:t>
            </a:r>
            <a:r>
              <a:rPr lang="pl-PL" altLang="pl-PL" sz="700" dirty="0" smtClean="0">
                <a:latin typeface="Calibri" panose="020F0502020204030204" pitchFamily="34" charset="0"/>
              </a:rPr>
              <a:t> </a:t>
            </a:r>
            <a:r>
              <a:rPr lang="pl-PL" altLang="pl-PL" sz="700" dirty="0">
                <a:latin typeface="Calibri" panose="020F0502020204030204" pitchFamily="34" charset="0"/>
              </a:rPr>
              <a:t>Rachunkowości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DWR</a:t>
            </a:r>
            <a:endParaRPr lang="pl-PL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448487" y="764704"/>
            <a:ext cx="1091602" cy="424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sz="700" dirty="0">
                <a:solidFill>
                  <a:schemeClr val="tx1"/>
                </a:solidFill>
              </a:rPr>
              <a:t>Biuro </a:t>
            </a:r>
            <a:r>
              <a:rPr lang="pl-PL" altLang="pl-PL" sz="700" dirty="0" smtClean="0">
                <a:solidFill>
                  <a:schemeClr val="tx1"/>
                </a:solidFill>
              </a:rPr>
              <a:t>Ministra</a:t>
            </a:r>
            <a:r>
              <a:rPr lang="pl-PL" altLang="pl-PL" sz="700" dirty="0">
                <a:solidFill>
                  <a:schemeClr val="tx1"/>
                </a:solidFill>
              </a:rPr>
              <a:t/>
            </a:r>
            <a:br>
              <a:rPr lang="pl-PL" altLang="pl-PL" sz="700" dirty="0">
                <a:solidFill>
                  <a:schemeClr val="tx1"/>
                </a:solidFill>
              </a:rPr>
            </a:br>
            <a:r>
              <a:rPr lang="pl-PL" altLang="pl-PL" sz="700" b="1" dirty="0">
                <a:solidFill>
                  <a:schemeClr val="tx1"/>
                </a:solidFill>
              </a:rPr>
              <a:t>BMI</a:t>
            </a:r>
            <a:endParaRPr lang="pl-PL" altLang="pl-PL" sz="7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2743201" y="404664"/>
            <a:ext cx="3543270" cy="784151"/>
          </a:xfrm>
          <a:prstGeom prst="rect">
            <a:avLst/>
          </a:prstGeom>
          <a:solidFill>
            <a:srgbClr val="DC0032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pl-PL" altLang="pl-PL" dirty="0">
                <a:solidFill>
                  <a:schemeClr val="bg1"/>
                </a:solidFill>
                <a:latin typeface="Calibri" panose="020F0502020204030204" pitchFamily="34" charset="0"/>
              </a:rPr>
              <a:t>Minister Finansów</a:t>
            </a:r>
            <a:r>
              <a:rPr lang="pl-PL" altLang="pl-PL" sz="1100" b="1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1100" b="1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1200" b="1" dirty="0">
                <a:solidFill>
                  <a:schemeClr val="bg1"/>
                </a:solidFill>
                <a:latin typeface="Calibri" panose="020F0502020204030204" pitchFamily="34" charset="0"/>
              </a:rPr>
              <a:t>Tadeusz Kościński</a:t>
            </a: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87145" y="764704"/>
            <a:ext cx="1081076" cy="424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sz="700" dirty="0">
                <a:solidFill>
                  <a:schemeClr val="tx1"/>
                </a:solidFill>
              </a:rPr>
              <a:t>Gabinet </a:t>
            </a:r>
            <a:br>
              <a:rPr lang="pl-PL" altLang="pl-PL" sz="700" dirty="0">
                <a:solidFill>
                  <a:schemeClr val="tx1"/>
                </a:solidFill>
              </a:rPr>
            </a:br>
            <a:r>
              <a:rPr lang="pl-PL" altLang="pl-PL" sz="700" dirty="0">
                <a:solidFill>
                  <a:schemeClr val="tx1"/>
                </a:solidFill>
              </a:rPr>
              <a:t>Polityczny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6448487" y="3933104"/>
            <a:ext cx="1081734" cy="42819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  <a:br>
              <a:rPr lang="pl-PL" altLang="pl-PL" sz="700" dirty="0">
                <a:latin typeface="Calibri" panose="020F0502020204030204" pitchFamily="34" charset="0"/>
              </a:rPr>
            </a:br>
            <a:r>
              <a:rPr lang="pl-PL" altLang="pl-PL" sz="700" dirty="0">
                <a:latin typeface="Calibri" panose="020F0502020204030204" pitchFamily="34" charset="0"/>
              </a:rPr>
              <a:t>Zwalczania Przestępczości Ekonomicznej           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DZP</a:t>
            </a: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5211065" y="1292767"/>
            <a:ext cx="1098000" cy="857474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Sekretarz Stanu </a:t>
            </a:r>
          </a:p>
          <a:p>
            <a:pPr eaLnBrk="1" hangingPunct="1">
              <a:spcBef>
                <a:spcPts val="0"/>
              </a:spcBef>
            </a:pPr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Szef Krajowej Administracji Skarbowej</a:t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Magdalena Rzeczkowska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5211064" y="4508888"/>
            <a:ext cx="1107492" cy="43228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</a:t>
            </a:r>
            <a:r>
              <a:rPr lang="pl-PL" altLang="pl-PL" sz="700" dirty="0" smtClean="0">
                <a:latin typeface="Calibri" panose="020F0502020204030204" pitchFamily="34" charset="0"/>
              </a:rPr>
              <a:t>Komunikacji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i Promocji </a:t>
            </a:r>
            <a:r>
              <a:rPr lang="pl-PL" altLang="pl-PL" sz="700" b="1" dirty="0" smtClean="0">
                <a:latin typeface="Calibri" panose="020F0502020204030204" pitchFamily="34" charset="0"/>
              </a:rPr>
              <a:t>BKP 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550" i="1" dirty="0">
                <a:latin typeface="Calibri" panose="020F0502020204030204" pitchFamily="34" charset="0"/>
              </a:rPr>
              <a:t>w zakresie </a:t>
            </a:r>
            <a:r>
              <a:rPr lang="pl-PL" sz="550" i="1" dirty="0">
                <a:latin typeface="Calibri" panose="020F0502020204030204" pitchFamily="34" charset="0"/>
              </a:rPr>
              <a:t>działalności </a:t>
            </a:r>
            <a:r>
              <a:rPr lang="pl-PL" sz="550" i="1" dirty="0" err="1">
                <a:latin typeface="Calibri" panose="020F0502020204030204" pitchFamily="34" charset="0"/>
              </a:rPr>
              <a:t>informacyjno</a:t>
            </a:r>
            <a:r>
              <a:rPr lang="pl-PL" sz="550" i="1" dirty="0">
                <a:latin typeface="Calibri" panose="020F0502020204030204" pitchFamily="34" charset="0"/>
              </a:rPr>
              <a:t>–promocyjnej </a:t>
            </a:r>
            <a:r>
              <a:rPr lang="pl-PL" sz="550" i="1" dirty="0" smtClean="0">
                <a:latin typeface="Calibri" panose="020F0502020204030204" pitchFamily="34" charset="0"/>
              </a:rPr>
              <a:t>KAS</a:t>
            </a:r>
            <a:endParaRPr lang="pl-PL" altLang="pl-PL" sz="550" b="1" i="1" dirty="0">
              <a:latin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3973639" y="3364083"/>
            <a:ext cx="1088827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Kluczowych Podmiotów                     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DKP</a:t>
            </a:r>
            <a:endParaRPr lang="pl-PL" altLang="pl-PL" sz="7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7685912" y="764704"/>
            <a:ext cx="1088045" cy="424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  <a:endParaRPr lang="pl-PL" altLang="pl-PL" sz="7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Analityki Danych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 i Zarządzania Strategicznego                  </a:t>
            </a:r>
            <a:r>
              <a:rPr lang="pl-PL" altLang="pl-PL" sz="700" b="1" dirty="0" smtClean="0">
                <a:latin typeface="Calibri" panose="020F0502020204030204" pitchFamily="34" charset="0"/>
              </a:rPr>
              <a:t>DAD</a:t>
            </a:r>
            <a:endParaRPr lang="pl-PL" altLang="pl-PL" sz="700" i="1" dirty="0" smtClean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211065" y="2807400"/>
            <a:ext cx="1093423" cy="43695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650" dirty="0">
                <a:latin typeface="Calibri" panose="020F0502020204030204" pitchFamily="34" charset="0"/>
              </a:rPr>
              <a:t>Departament Budżetu, Majątku </a:t>
            </a:r>
            <a:br>
              <a:rPr lang="pl-PL" altLang="pl-PL" sz="650" dirty="0">
                <a:latin typeface="Calibri" panose="020F0502020204030204" pitchFamily="34" charset="0"/>
              </a:rPr>
            </a:br>
            <a:r>
              <a:rPr lang="pl-PL" altLang="pl-PL" sz="650" dirty="0">
                <a:latin typeface="Calibri" panose="020F0502020204030204" pitchFamily="34" charset="0"/>
              </a:rPr>
              <a:t>i Kadr Krajowej Administracji Skarbowej </a:t>
            </a:r>
          </a:p>
          <a:p>
            <a:pPr eaLnBrk="1" hangingPunct="1"/>
            <a:r>
              <a:rPr lang="pl-PL" altLang="pl-PL" sz="650" b="1" dirty="0">
                <a:latin typeface="Calibri" panose="020F0502020204030204" pitchFamily="34" charset="0"/>
              </a:rPr>
              <a:t>DBM</a:t>
            </a: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8927913" y="4509168"/>
            <a:ext cx="10800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Kontroli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Audytu Wewnętrznego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BKA</a:t>
            </a:r>
            <a:endParaRPr lang="pl-PL" altLang="pl-PL" sz="7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3973639" y="4509168"/>
            <a:ext cx="1088827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  <a:endParaRPr lang="pl-PL" altLang="pl-PL" sz="7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Relacji z </a:t>
            </a:r>
            <a:r>
              <a:rPr lang="pl-PL" altLang="pl-PL" sz="700" dirty="0">
                <a:latin typeface="Calibri" panose="020F0502020204030204" pitchFamily="34" charset="0"/>
              </a:rPr>
              <a:t>Klientami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DRK</a:t>
            </a:r>
            <a:endParaRPr lang="pl-PL" altLang="pl-PL" sz="7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8927913" y="5085232"/>
            <a:ext cx="10800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Zarządzania Informatyzacją i Projektami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DIP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6448488" y="2260900"/>
            <a:ext cx="1091601" cy="44033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Ryzyka Podatkowego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DRP</a:t>
            </a: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6448488" y="2805294"/>
            <a:ext cx="1085112" cy="43905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DNK</a:t>
            </a: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1514044" y="764704"/>
            <a:ext cx="1094115" cy="41399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Inspekcji Wewnętrznej                                    </a:t>
            </a:r>
            <a:r>
              <a:rPr lang="pl-PL" altLang="pl-PL" sz="700" b="1" dirty="0">
                <a:latin typeface="Calibri" panose="020F0502020204030204" pitchFamily="34" charset="0"/>
              </a:rPr>
              <a:t>BIW </a:t>
            </a:r>
            <a:r>
              <a:rPr lang="pl-PL" altLang="pl-PL" sz="500" b="1" dirty="0">
                <a:latin typeface="Calibri" panose="020F0502020204030204" pitchFamily="34" charset="0"/>
              </a:rPr>
              <a:t/>
            </a:r>
            <a:br>
              <a:rPr lang="pl-PL" altLang="pl-PL" sz="500" b="1" dirty="0">
                <a:latin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5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zakresie </a:t>
            </a: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określonym  </a:t>
            </a:r>
            <a:b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art. </a:t>
            </a:r>
            <a:r>
              <a:rPr lang="pl-PL" sz="55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12d </a:t>
            </a: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ustawy o </a:t>
            </a:r>
            <a:r>
              <a:rPr lang="pl-PL" sz="55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KAS</a:t>
            </a:r>
            <a:endParaRPr lang="pl-PL" altLang="pl-PL" sz="55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3973641" y="1286241"/>
            <a:ext cx="1098000" cy="864000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Podsekretarz Stanu </a:t>
            </a: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Zastępca Szefa Krajowej Administracji Skarbowej</a:t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Anna Chałupa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1" name="Rectangle 342"/>
          <p:cNvSpPr>
            <a:spLocks noChangeArrowheads="1"/>
          </p:cNvSpPr>
          <p:nvPr/>
        </p:nvSpPr>
        <p:spPr bwMode="auto">
          <a:xfrm>
            <a:off x="2745568" y="1286241"/>
            <a:ext cx="1098000" cy="864000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r>
              <a:rPr lang="pl-PL" altLang="pl-PL" sz="750" dirty="0" smtClean="0">
                <a:solidFill>
                  <a:schemeClr val="bg1"/>
                </a:solidFill>
                <a:latin typeface="Calibri" panose="020F0502020204030204" pitchFamily="34" charset="0"/>
              </a:rPr>
              <a:t>Podsekretarz Stanu</a:t>
            </a:r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</a:p>
          <a:p>
            <a:pPr eaLnBrk="1" hangingPunct="1"/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Jan Sarnowski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2743200" y="3933104"/>
            <a:ext cx="1094042" cy="42819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Analiz Podatkowych </a:t>
            </a:r>
          </a:p>
          <a:p>
            <a:pPr eaLnBrk="1" hangingPunct="1"/>
            <a:r>
              <a:rPr lang="pl-PL" altLang="pl-PL" sz="700" b="1" dirty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6448487" y="3355976"/>
            <a:ext cx="1081735" cy="423424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Poboru Opłat Drogowych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DPO</a:t>
            </a: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5211065" y="2263777"/>
            <a:ext cx="1095158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Departament </a:t>
            </a:r>
            <a:r>
              <a:rPr lang="pl-PL" altLang="pl-PL" sz="700" dirty="0">
                <a:latin typeface="Calibri" panose="020F0502020204030204" pitchFamily="34" charset="0"/>
              </a:rPr>
              <a:t>Organizacji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Współpracy </a:t>
            </a:r>
            <a:r>
              <a:rPr lang="pl-PL" altLang="pl-PL" sz="700" dirty="0" smtClean="0">
                <a:latin typeface="Calibri" panose="020F0502020204030204" pitchFamily="34" charset="0"/>
              </a:rPr>
              <a:t>Międzynarodowej KAS</a:t>
            </a:r>
            <a:endParaRPr lang="pl-PL" altLang="pl-PL" sz="7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DOM</a:t>
            </a: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3973639" y="3929303"/>
            <a:ext cx="1081712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Orzecznictwa Podatkowego                                </a:t>
            </a:r>
            <a:r>
              <a:rPr lang="pl-PL" altLang="pl-PL" sz="700" b="1" dirty="0">
                <a:latin typeface="Calibri" panose="020F0502020204030204" pitchFamily="34" charset="0"/>
              </a:rPr>
              <a:t>DOP</a:t>
            </a: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6448489" y="1286240"/>
            <a:ext cx="1098000" cy="850373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Podsekretarz Stanu </a:t>
            </a: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Zastępca Szefa Krajowej Administracji Skarbowej</a:t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Mariusz Gojny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0" name="Rectangle 342"/>
          <p:cNvSpPr>
            <a:spLocks noChangeArrowheads="1"/>
          </p:cNvSpPr>
          <p:nvPr/>
        </p:nvSpPr>
        <p:spPr bwMode="auto">
          <a:xfrm>
            <a:off x="1514045" y="1292767"/>
            <a:ext cx="1098000" cy="864000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r>
              <a:rPr lang="pl-PL" altLang="pl-PL" sz="7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Sekretarz Stanu</a:t>
            </a:r>
          </a:p>
          <a:p>
            <a:pPr eaLnBrk="1" hangingPunct="1"/>
            <a: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Artur Soboń </a:t>
            </a:r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4" name="Text Box 294"/>
          <p:cNvSpPr txBox="1">
            <a:spLocks noChangeArrowheads="1"/>
          </p:cNvSpPr>
          <p:nvPr/>
        </p:nvSpPr>
        <p:spPr bwMode="auto">
          <a:xfrm>
            <a:off x="1514044" y="2265536"/>
            <a:ext cx="1094115" cy="44010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Polityki Podatkowej </a:t>
            </a: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DSP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85" name="Text Box 345"/>
          <p:cNvSpPr txBox="1">
            <a:spLocks noChangeArrowheads="1"/>
          </p:cNvSpPr>
          <p:nvPr/>
        </p:nvSpPr>
        <p:spPr bwMode="auto">
          <a:xfrm>
            <a:off x="1500667" y="2825944"/>
            <a:ext cx="1107492" cy="43157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</a:t>
            </a:r>
            <a:r>
              <a:rPr lang="pl-PL" altLang="pl-PL" sz="700" dirty="0" smtClean="0">
                <a:latin typeface="Calibri" panose="020F0502020204030204" pitchFamily="34" charset="0"/>
              </a:rPr>
              <a:t>Komunikacji 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i Promocji </a:t>
            </a:r>
            <a:r>
              <a:rPr lang="pl-PL" altLang="pl-PL" sz="700" b="1" dirty="0" smtClean="0">
                <a:latin typeface="Calibri" panose="020F0502020204030204" pitchFamily="34" charset="0"/>
              </a:rPr>
              <a:t>BKP 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sz="550" i="1" dirty="0" smtClean="0">
                <a:latin typeface="Calibri" panose="020F0502020204030204" pitchFamily="34" charset="0"/>
              </a:rPr>
              <a:t>z wyłączeniem działalności </a:t>
            </a:r>
            <a:r>
              <a:rPr lang="pl-PL" sz="550" i="1" dirty="0" err="1">
                <a:latin typeface="Calibri" panose="020F0502020204030204" pitchFamily="34" charset="0"/>
              </a:rPr>
              <a:t>informacyjno</a:t>
            </a:r>
            <a:r>
              <a:rPr lang="pl-PL" sz="550" i="1" dirty="0">
                <a:latin typeface="Calibri" panose="020F0502020204030204" pitchFamily="34" charset="0"/>
              </a:rPr>
              <a:t>–promocyjnej </a:t>
            </a:r>
            <a:r>
              <a:rPr lang="pl-PL" sz="550" i="1" dirty="0" smtClean="0">
                <a:latin typeface="Calibri" panose="020F0502020204030204" pitchFamily="34" charset="0"/>
              </a:rPr>
              <a:t>KAS</a:t>
            </a:r>
            <a:r>
              <a:rPr lang="pl-PL" altLang="pl-PL" sz="550" b="1" i="1" dirty="0" smtClean="0">
                <a:latin typeface="Calibri" panose="020F0502020204030204" pitchFamily="34" charset="0"/>
              </a:rPr>
              <a:t> </a:t>
            </a:r>
            <a:endParaRPr lang="pl-PL" altLang="pl-PL" sz="550" b="1" i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D4F992F-09A8-4BCD-8E9F-8D0A2ACBDFD0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17467</TotalTime>
  <Words>269</Words>
  <Application>Microsoft Office PowerPoint</Application>
  <PresentationFormat>Slajdy 35 mm</PresentationFormat>
  <Paragraphs>147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Waniek Michał</cp:lastModifiedBy>
  <cp:revision>1483</cp:revision>
  <cp:lastPrinted>2022-01-04T08:35:16Z</cp:lastPrinted>
  <dcterms:created xsi:type="dcterms:W3CDTF">2006-06-26T12:00:33Z</dcterms:created>
  <dcterms:modified xsi:type="dcterms:W3CDTF">2022-01-26T13:56:38Z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MF\GIHJ;Pawlak Ewa</vt:lpwstr>
  </property>
  <property fmtid="{D5CDD505-2E9C-101B-9397-08002B2CF9AE}" pid="5" name="MFClassificationDate">
    <vt:lpwstr>2022-01-04T14:59:43.4735580+01:00</vt:lpwstr>
  </property>
  <property fmtid="{D5CDD505-2E9C-101B-9397-08002B2CF9AE}" pid="6" name="MFClassifiedBySID">
    <vt:lpwstr>MF\S-1-5-21-1525952054-1005573771-2909822258-243679</vt:lpwstr>
  </property>
  <property fmtid="{D5CDD505-2E9C-101B-9397-08002B2CF9AE}" pid="7" name="MFGRNItemId">
    <vt:lpwstr>GRN-569a127c-acaf-42a7-840d-e6b3b70d7784</vt:lpwstr>
  </property>
  <property fmtid="{D5CDD505-2E9C-101B-9397-08002B2CF9AE}" pid="8" name="MFHash">
    <vt:lpwstr>WffuaNkZHjlylgoUCOM0Due3Mg9uJJ7nxkh235wukpM=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