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3"/>
  </p:notesMasterIdLst>
  <p:handoutMasterIdLst>
    <p:handoutMasterId r:id="rId24"/>
  </p:handoutMasterIdLst>
  <p:sldIdLst>
    <p:sldId id="256" r:id="rId5"/>
    <p:sldId id="411" r:id="rId6"/>
    <p:sldId id="415" r:id="rId7"/>
    <p:sldId id="364" r:id="rId8"/>
    <p:sldId id="414" r:id="rId9"/>
    <p:sldId id="416" r:id="rId10"/>
    <p:sldId id="426" r:id="rId11"/>
    <p:sldId id="417" r:id="rId12"/>
    <p:sldId id="410" r:id="rId13"/>
    <p:sldId id="419" r:id="rId14"/>
    <p:sldId id="424" r:id="rId15"/>
    <p:sldId id="402" r:id="rId16"/>
    <p:sldId id="422" r:id="rId17"/>
    <p:sldId id="418" r:id="rId18"/>
    <p:sldId id="420" r:id="rId19"/>
    <p:sldId id="425" r:id="rId20"/>
    <p:sldId id="423" r:id="rId21"/>
    <p:sldId id="361" r:id="rId22"/>
  </p:sldIdLst>
  <p:sldSz cx="9144000" cy="5143500" type="screen16x9"/>
  <p:notesSz cx="6794500" cy="9931400"/>
  <p:defaultTex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B302C179-C49D-44C0-ACAB-90FCA72E82EE}">
          <p14:sldIdLst>
            <p14:sldId id="256"/>
            <p14:sldId id="411"/>
          </p14:sldIdLst>
        </p14:section>
        <p14:section name="Sekcja bez tytułu" id="{24723E0E-16BD-4E6B-8E57-771FB05A141A}">
          <p14:sldIdLst>
            <p14:sldId id="415"/>
            <p14:sldId id="364"/>
            <p14:sldId id="414"/>
            <p14:sldId id="416"/>
            <p14:sldId id="426"/>
            <p14:sldId id="417"/>
            <p14:sldId id="410"/>
            <p14:sldId id="419"/>
            <p14:sldId id="424"/>
            <p14:sldId id="402"/>
            <p14:sldId id="422"/>
            <p14:sldId id="418"/>
            <p14:sldId id="420"/>
            <p14:sldId id="425"/>
            <p14:sldId id="423"/>
            <p14:sldId id="361"/>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5CF848-9AC5-F589-E392-64D4048E8F5F}" name="Marta Panasiuk" initials="MP" userId="S::wojcikmarta@cppc.gov.pl::9b0a6ef9-d284-42a9-8515-d6d9fbe9c880" providerId="AD"/>
  <p188:author id="{FBE96C81-FB8E-8752-EED4-552E3F204A06}" name="Sławomir Zubiak" initials="SZ" userId="S::szubiak@cppc.gov.pl::0def3340-4e4f-460d-ba70-3720a8b384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BFE"/>
    <a:srgbClr val="BE4102"/>
    <a:srgbClr val="003399"/>
    <a:srgbClr val="002073"/>
    <a:srgbClr val="3D49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77384F-9F25-473D-89B5-E562F101EAB5}" v="28" dt="2024-10-18T09:47:10.784"/>
    <p1510:client id="{2A380B5A-83B9-4ABA-99BB-F3BEA0D1A199}" v="21" vWet="22" dt="2024-10-18T07:10:51.019"/>
    <p1510:client id="{3228F3EF-4D20-49DE-BC95-5E3A819A5D35}" v="19" dt="2024-10-18T07:13:15.613"/>
    <p1510:client id="{FDC405BD-54B2-4AC3-8A5F-05BF10EC8422}" v="3" dt="2024-10-18T07:12:10.503"/>
  </p1510:revLst>
</p1510:revInfo>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0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Haines-Powell" userId="0fedd514-1054-446b-8e6d-26c27166ab06" providerId="ADAL" clId="{0977384F-9F25-473D-89B5-E562F101EAB5}"/>
    <pc:docChg chg="modSld">
      <pc:chgData name="Anna Haines-Powell" userId="0fedd514-1054-446b-8e6d-26c27166ab06" providerId="ADAL" clId="{0977384F-9F25-473D-89B5-E562F101EAB5}" dt="2024-10-18T09:47:10.784" v="27" actId="20577"/>
      <pc:docMkLst>
        <pc:docMk/>
      </pc:docMkLst>
      <pc:sldChg chg="modSp mod">
        <pc:chgData name="Anna Haines-Powell" userId="0fedd514-1054-446b-8e6d-26c27166ab06" providerId="ADAL" clId="{0977384F-9F25-473D-89B5-E562F101EAB5}" dt="2024-10-18T09:47:10.784" v="27" actId="20577"/>
        <pc:sldMkLst>
          <pc:docMk/>
          <pc:sldMk cId="994968068" sldId="424"/>
        </pc:sldMkLst>
        <pc:graphicFrameChg chg="modGraphic">
          <ac:chgData name="Anna Haines-Powell" userId="0fedd514-1054-446b-8e6d-26c27166ab06" providerId="ADAL" clId="{0977384F-9F25-473D-89B5-E562F101EAB5}" dt="2024-10-18T09:47:10.784" v="27" actId="20577"/>
          <ac:graphicFrameMkLst>
            <pc:docMk/>
            <pc:sldMk cId="994968068" sldId="424"/>
            <ac:graphicFrameMk id="12" creationId="{7BD4BA78-77FD-A0B5-DAD1-E4DE1B7A4EF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8131F2C1-44D2-4ED7-BA3C-B03516C6025E}"/>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Symbol zastępczy daty 2">
            <a:extLst>
              <a:ext uri="{FF2B5EF4-FFF2-40B4-BE49-F238E27FC236}">
                <a16:creationId xmlns:a16="http://schemas.microsoft.com/office/drawing/2014/main" id="{BCC6A2F8-6413-4BD6-9670-42A3AD914D75}"/>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56A9981C-0199-4C1C-BF55-B9D1845E24AB}" type="datetimeFigureOut">
              <a:rPr lang="en-US" smtClean="0"/>
              <a:t>10/21/2024</a:t>
            </a:fld>
            <a:endParaRPr lang="en-US"/>
          </a:p>
        </p:txBody>
      </p:sp>
      <p:sp>
        <p:nvSpPr>
          <p:cNvPr id="4" name="Symbol zastępczy stopki 3">
            <a:extLst>
              <a:ext uri="{FF2B5EF4-FFF2-40B4-BE49-F238E27FC236}">
                <a16:creationId xmlns:a16="http://schemas.microsoft.com/office/drawing/2014/main" id="{37BF2785-6379-4E0D-AD4C-F5805D984620}"/>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5" name="Symbol zastępczy numeru slajdu 4">
            <a:extLst>
              <a:ext uri="{FF2B5EF4-FFF2-40B4-BE49-F238E27FC236}">
                <a16:creationId xmlns:a16="http://schemas.microsoft.com/office/drawing/2014/main" id="{656C95A6-4C19-47FE-AA18-9E2DB5F9CD1D}"/>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65B82100-07E7-4199-BF42-570F551AA8C6}" type="slidenum">
              <a:rPr lang="en-US" smtClean="0"/>
              <a:t>‹#›</a:t>
            </a:fld>
            <a:endParaRPr lang="en-US"/>
          </a:p>
        </p:txBody>
      </p:sp>
    </p:spTree>
    <p:extLst>
      <p:ext uri="{BB962C8B-B14F-4D97-AF65-F5344CB8AC3E}">
        <p14:creationId xmlns:p14="http://schemas.microsoft.com/office/powerpoint/2010/main" val="2292223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7EEEFF2B-0721-7148-92D1-1650B5B78E9F}" type="datetimeFigureOut">
              <a:rPr lang="pl-PL" smtClean="0"/>
              <a:t>21.10.2024</a:t>
            </a:fld>
            <a:endParaRPr lang="pl-PL"/>
          </a:p>
        </p:txBody>
      </p:sp>
      <p:sp>
        <p:nvSpPr>
          <p:cNvPr id="4" name="Symbol zastępczy obrazu slajdu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715792" rtl="0" eaLnBrk="1" latinLnBrk="0" hangingPunct="1">
      <a:defRPr sz="939" kern="1200">
        <a:solidFill>
          <a:schemeClr val="tx1"/>
        </a:solidFill>
        <a:latin typeface="+mn-lt"/>
        <a:ea typeface="+mn-ea"/>
        <a:cs typeface="+mn-cs"/>
      </a:defRPr>
    </a:lvl1pPr>
    <a:lvl2pPr marL="357896" algn="l" defTabSz="715792" rtl="0" eaLnBrk="1" latinLnBrk="0" hangingPunct="1">
      <a:defRPr sz="939" kern="1200">
        <a:solidFill>
          <a:schemeClr val="tx1"/>
        </a:solidFill>
        <a:latin typeface="+mn-lt"/>
        <a:ea typeface="+mn-ea"/>
        <a:cs typeface="+mn-cs"/>
      </a:defRPr>
    </a:lvl2pPr>
    <a:lvl3pPr marL="715792" algn="l" defTabSz="715792" rtl="0" eaLnBrk="1" latinLnBrk="0" hangingPunct="1">
      <a:defRPr sz="939" kern="1200">
        <a:solidFill>
          <a:schemeClr val="tx1"/>
        </a:solidFill>
        <a:latin typeface="+mn-lt"/>
        <a:ea typeface="+mn-ea"/>
        <a:cs typeface="+mn-cs"/>
      </a:defRPr>
    </a:lvl3pPr>
    <a:lvl4pPr marL="1073688" algn="l" defTabSz="715792" rtl="0" eaLnBrk="1" latinLnBrk="0" hangingPunct="1">
      <a:defRPr sz="939" kern="1200">
        <a:solidFill>
          <a:schemeClr val="tx1"/>
        </a:solidFill>
        <a:latin typeface="+mn-lt"/>
        <a:ea typeface="+mn-ea"/>
        <a:cs typeface="+mn-cs"/>
      </a:defRPr>
    </a:lvl4pPr>
    <a:lvl5pPr marL="1431585" algn="l" defTabSz="715792" rtl="0" eaLnBrk="1" latinLnBrk="0" hangingPunct="1">
      <a:defRPr sz="939" kern="1200">
        <a:solidFill>
          <a:schemeClr val="tx1"/>
        </a:solidFill>
        <a:latin typeface="+mn-lt"/>
        <a:ea typeface="+mn-ea"/>
        <a:cs typeface="+mn-cs"/>
      </a:defRPr>
    </a:lvl5pPr>
    <a:lvl6pPr marL="1789481" algn="l" defTabSz="715792" rtl="0" eaLnBrk="1" latinLnBrk="0" hangingPunct="1">
      <a:defRPr sz="939" kern="1200">
        <a:solidFill>
          <a:schemeClr val="tx1"/>
        </a:solidFill>
        <a:latin typeface="+mn-lt"/>
        <a:ea typeface="+mn-ea"/>
        <a:cs typeface="+mn-cs"/>
      </a:defRPr>
    </a:lvl6pPr>
    <a:lvl7pPr marL="2147377" algn="l" defTabSz="715792" rtl="0" eaLnBrk="1" latinLnBrk="0" hangingPunct="1">
      <a:defRPr sz="939" kern="1200">
        <a:solidFill>
          <a:schemeClr val="tx1"/>
        </a:solidFill>
        <a:latin typeface="+mn-lt"/>
        <a:ea typeface="+mn-ea"/>
        <a:cs typeface="+mn-cs"/>
      </a:defRPr>
    </a:lvl7pPr>
    <a:lvl8pPr marL="2505273" algn="l" defTabSz="715792" rtl="0" eaLnBrk="1" latinLnBrk="0" hangingPunct="1">
      <a:defRPr sz="939" kern="1200">
        <a:solidFill>
          <a:schemeClr val="tx1"/>
        </a:solidFill>
        <a:latin typeface="+mn-lt"/>
        <a:ea typeface="+mn-ea"/>
        <a:cs typeface="+mn-cs"/>
      </a:defRPr>
    </a:lvl8pPr>
    <a:lvl9pPr marL="2863169" algn="l" defTabSz="715792" rtl="0" eaLnBrk="1" latinLnBrk="0" hangingPunct="1">
      <a:defRPr sz="9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10</a:t>
            </a:fld>
            <a:endParaRPr lang="pl-PL"/>
          </a:p>
        </p:txBody>
      </p:sp>
    </p:spTree>
    <p:extLst>
      <p:ext uri="{BB962C8B-B14F-4D97-AF65-F5344CB8AC3E}">
        <p14:creationId xmlns:p14="http://schemas.microsoft.com/office/powerpoint/2010/main" val="353646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12</a:t>
            </a:fld>
            <a:endParaRPr lang="pl-PL"/>
          </a:p>
        </p:txBody>
      </p:sp>
    </p:spTree>
    <p:extLst>
      <p:ext uri="{BB962C8B-B14F-4D97-AF65-F5344CB8AC3E}">
        <p14:creationId xmlns:p14="http://schemas.microsoft.com/office/powerpoint/2010/main" val="163203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Udział Pożyczki w koszcie realizowanego przedsięwzięcia rozwojowego może stanowić</a:t>
            </a:r>
            <a:r>
              <a:rPr lang="pl-PL" b="1"/>
              <a:t> do 100% jego wartości.</a:t>
            </a:r>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17</a:t>
            </a:fld>
            <a:endParaRPr lang="pl-PL"/>
          </a:p>
        </p:txBody>
      </p:sp>
    </p:spTree>
    <p:extLst>
      <p:ext uri="{BB962C8B-B14F-4D97-AF65-F5344CB8AC3E}">
        <p14:creationId xmlns:p14="http://schemas.microsoft.com/office/powerpoint/2010/main" val="30853030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9.png"/><Relationship Id="rId2" Type="http://schemas.openxmlformats.org/officeDocument/2006/relationships/image" Target="../media/image11.png"/><Relationship Id="rId16"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7.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877995" y="1342959"/>
            <a:ext cx="7388942" cy="294361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264484" cy="19687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2">
            <a:alphaModFix amt="55000"/>
            <a:extLst>
              <a:ext uri="{28A0092B-C50C-407E-A947-70E740481C1C}">
                <a14:useLocalDpi xmlns:a14="http://schemas.microsoft.com/office/drawing/2010/main" val="0"/>
              </a:ext>
            </a:extLst>
          </a:blip>
          <a:stretch>
            <a:fillRect/>
          </a:stretch>
        </p:blipFill>
        <p:spPr>
          <a:xfrm>
            <a:off x="511114" y="367681"/>
            <a:ext cx="800100" cy="8001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1800941" y="367681"/>
            <a:ext cx="800100" cy="8001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3090767" y="367681"/>
            <a:ext cx="800100" cy="800100"/>
          </a:xfrm>
          <a:prstGeom prst="rect">
            <a:avLst/>
          </a:prstGeom>
        </p:spPr>
      </p:pic>
      <p:sp>
        <p:nvSpPr>
          <p:cNvPr id="2" name="Title 1"/>
          <p:cNvSpPr>
            <a:spLocks noGrp="1"/>
          </p:cNvSpPr>
          <p:nvPr>
            <p:ph type="ctrTitle"/>
          </p:nvPr>
        </p:nvSpPr>
        <p:spPr>
          <a:xfrm>
            <a:off x="1185249" y="2081379"/>
            <a:ext cx="6773550" cy="753648"/>
          </a:xfrm>
        </p:spPr>
        <p:txBody>
          <a:bodyPr anchor="t" anchorCtr="0">
            <a:normAutofit/>
          </a:bodyPr>
          <a:lstStyle>
            <a:lvl1pPr algn="l">
              <a:lnSpc>
                <a:spcPts val="2722"/>
              </a:lnSpc>
              <a:defRPr sz="2177"/>
            </a:lvl1pPr>
          </a:lstStyle>
          <a:p>
            <a:r>
              <a:rPr lang="pl-PL"/>
              <a:t>Kliknij, aby edytować styl</a:t>
            </a:r>
            <a:endParaRPr lang="en-US"/>
          </a:p>
        </p:txBody>
      </p:sp>
      <p:sp>
        <p:nvSpPr>
          <p:cNvPr id="3" name="Subtitle 2"/>
          <p:cNvSpPr>
            <a:spLocks noGrp="1"/>
          </p:cNvSpPr>
          <p:nvPr>
            <p:ph type="subTitle" idx="1"/>
          </p:nvPr>
        </p:nvSpPr>
        <p:spPr>
          <a:xfrm>
            <a:off x="1185259" y="3307899"/>
            <a:ext cx="6773483" cy="734817"/>
          </a:xfrm>
        </p:spPr>
        <p:txBody>
          <a:bodyPr>
            <a:normAutofit/>
          </a:bodyPr>
          <a:lstStyle>
            <a:lvl1pPr marL="0" indent="0" algn="l">
              <a:lnSpc>
                <a:spcPts val="2381"/>
              </a:lnSpc>
              <a:buNone/>
              <a:defRPr sz="1905" b="1">
                <a:solidFill>
                  <a:schemeClr val="tx2"/>
                </a:solidFill>
              </a:defRPr>
            </a:lvl1pPr>
            <a:lvl2pPr marL="342903" indent="0" algn="ctr">
              <a:buNone/>
              <a:defRPr sz="1500"/>
            </a:lvl2pPr>
            <a:lvl3pPr marL="685804" indent="0" algn="ctr">
              <a:buNone/>
              <a:defRPr sz="1350"/>
            </a:lvl3pPr>
            <a:lvl4pPr marL="1028707" indent="0" algn="ctr">
              <a:buNone/>
              <a:defRPr sz="1200"/>
            </a:lvl4pPr>
            <a:lvl5pPr marL="1371609" indent="0" algn="ctr">
              <a:buNone/>
              <a:defRPr sz="1200"/>
            </a:lvl5pPr>
            <a:lvl6pPr marL="1714511" indent="0" algn="ctr">
              <a:buNone/>
              <a:defRPr sz="1200"/>
            </a:lvl6pPr>
            <a:lvl7pPr marL="2057413" indent="0" algn="ctr">
              <a:buNone/>
              <a:defRPr sz="1200"/>
            </a:lvl7pPr>
            <a:lvl8pPr marL="2400316" indent="0" algn="ctr">
              <a:buNone/>
              <a:defRPr sz="1200"/>
            </a:lvl8pPr>
            <a:lvl9pPr marL="2743218" indent="0" algn="ctr">
              <a:buNone/>
              <a:defRPr sz="1200"/>
            </a:lvl9pPr>
          </a:lstStyle>
          <a:p>
            <a:r>
              <a:rPr lang="pl-PL"/>
              <a:t>Kliknij, aby edytować styl wzorca podtytułu</a:t>
            </a:r>
            <a:endParaRPr lang="en-US"/>
          </a:p>
        </p:txBody>
      </p:sp>
      <p:sp>
        <p:nvSpPr>
          <p:cNvPr id="4" name="Date Placeholder 3"/>
          <p:cNvSpPr>
            <a:spLocks noGrp="1"/>
          </p:cNvSpPr>
          <p:nvPr>
            <p:ph type="dt" sz="half" idx="10"/>
          </p:nvPr>
        </p:nvSpPr>
        <p:spPr>
          <a:xfrm>
            <a:off x="6726719" y="367682"/>
            <a:ext cx="1539287" cy="237532"/>
          </a:xfrm>
          <a:prstGeom prst="rect">
            <a:avLst/>
          </a:prstGeom>
        </p:spPr>
        <p:txBody>
          <a:bodyPr lIns="0" tIns="0" rIns="0" bIns="0"/>
          <a:lstStyle>
            <a:lvl1pPr algn="r">
              <a:lnSpc>
                <a:spcPts val="1225"/>
              </a:lnSpc>
              <a:defRPr sz="953">
                <a:solidFill>
                  <a:schemeClr val="tx2"/>
                </a:solidFill>
                <a:latin typeface="Open Sans" pitchFamily="2" charset="0"/>
                <a:ea typeface="Open Sans" pitchFamily="2" charset="0"/>
                <a:cs typeface="Open Sans" pitchFamily="2" charset="0"/>
              </a:defRPr>
            </a:lvl1pPr>
          </a:lstStyle>
          <a:p>
            <a:endParaRPr lang="pl-PL"/>
          </a:p>
        </p:txBody>
      </p:sp>
      <p:pic>
        <p:nvPicPr>
          <p:cNvPr id="8" name="Obraz 7">
            <a:extLst>
              <a:ext uri="{FF2B5EF4-FFF2-40B4-BE49-F238E27FC236}">
                <a16:creationId xmlns:a16="http://schemas.microsoft.com/office/drawing/2014/main" id="{500FFCFA-D3A4-40A4-E76C-99575547246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7343" y="4334772"/>
            <a:ext cx="1402632" cy="821194"/>
          </a:xfrm>
          <a:prstGeom prst="rect">
            <a:avLst/>
          </a:prstGeom>
        </p:spPr>
      </p:pic>
      <p:pic>
        <p:nvPicPr>
          <p:cNvPr id="10" name="Obraz 9">
            <a:extLst>
              <a:ext uri="{FF2B5EF4-FFF2-40B4-BE49-F238E27FC236}">
                <a16:creationId xmlns:a16="http://schemas.microsoft.com/office/drawing/2014/main" id="{DC91A070-16DB-C0E1-0B7B-93924541A6E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19261" y="4334772"/>
            <a:ext cx="2278263" cy="821194"/>
          </a:xfrm>
          <a:prstGeom prst="rect">
            <a:avLst/>
          </a:prstGeom>
        </p:spPr>
      </p:pic>
      <p:pic>
        <p:nvPicPr>
          <p:cNvPr id="12" name="Obraz 11">
            <a:extLst>
              <a:ext uri="{FF2B5EF4-FFF2-40B4-BE49-F238E27FC236}">
                <a16:creationId xmlns:a16="http://schemas.microsoft.com/office/drawing/2014/main" id="{AB280FEF-799B-B9CA-10D2-815DA71DA2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83813" y="4334316"/>
            <a:ext cx="1937739" cy="822352"/>
          </a:xfrm>
          <a:prstGeom prst="rect">
            <a:avLst/>
          </a:prstGeom>
        </p:spPr>
      </p:pic>
      <p:pic>
        <p:nvPicPr>
          <p:cNvPr id="7" name="Obraz 6">
            <a:extLst>
              <a:ext uri="{FF2B5EF4-FFF2-40B4-BE49-F238E27FC236}">
                <a16:creationId xmlns:a16="http://schemas.microsoft.com/office/drawing/2014/main" id="{D99AC2CA-7069-4A8E-9D19-13E7BFB1BE1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77063" y="1342959"/>
            <a:ext cx="3387422" cy="624285"/>
          </a:xfrm>
          <a:prstGeom prst="rect">
            <a:avLst/>
          </a:prstGeom>
        </p:spPr>
      </p:pic>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65"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867427" y="1"/>
            <a:ext cx="7399510" cy="3671963"/>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 name="connsiteX0" fmla="*/ 0 w 8640763"/>
              <a:gd name="connsiteY0" fmla="*/ 0 h 5221288"/>
              <a:gd name="connsiteX1" fmla="*/ 8640763 w 8640763"/>
              <a:gd name="connsiteY1" fmla="*/ 0 h 5221288"/>
              <a:gd name="connsiteX2" fmla="*/ 8640763 w 8640763"/>
              <a:gd name="connsiteY2" fmla="*/ 4500563 h 5221288"/>
              <a:gd name="connsiteX3" fmla="*/ 1443576 w 8640763"/>
              <a:gd name="connsiteY3" fmla="*/ 4369045 h 5221288"/>
              <a:gd name="connsiteX4" fmla="*/ 1439863 w 8640763"/>
              <a:gd name="connsiteY4" fmla="*/ 5221288 h 5221288"/>
              <a:gd name="connsiteX5" fmla="*/ 0 w 8640763"/>
              <a:gd name="connsiteY5" fmla="*/ 5221288 h 5221288"/>
              <a:gd name="connsiteX6" fmla="*/ 0 w 8640763"/>
              <a:gd name="connsiteY6" fmla="*/ 0 h 5221288"/>
              <a:gd name="connsiteX0" fmla="*/ 0 w 8640763"/>
              <a:gd name="connsiteY0" fmla="*/ 0 h 5221288"/>
              <a:gd name="connsiteX1" fmla="*/ 8640763 w 8640763"/>
              <a:gd name="connsiteY1" fmla="*/ 0 h 5221288"/>
              <a:gd name="connsiteX2" fmla="*/ 8629626 w 8640763"/>
              <a:gd name="connsiteY2" fmla="*/ 4359975 h 5221288"/>
              <a:gd name="connsiteX3" fmla="*/ 1443576 w 8640763"/>
              <a:gd name="connsiteY3" fmla="*/ 4369045 h 5221288"/>
              <a:gd name="connsiteX4" fmla="*/ 1439863 w 8640763"/>
              <a:gd name="connsiteY4" fmla="*/ 5221288 h 5221288"/>
              <a:gd name="connsiteX5" fmla="*/ 0 w 8640763"/>
              <a:gd name="connsiteY5" fmla="*/ 5221288 h 5221288"/>
              <a:gd name="connsiteX6" fmla="*/ 0 w 8640763"/>
              <a:gd name="connsiteY6" fmla="*/ 0 h 5221288"/>
              <a:gd name="connsiteX0" fmla="*/ 0 w 8640763"/>
              <a:gd name="connsiteY0" fmla="*/ 0 h 5231492"/>
              <a:gd name="connsiteX1" fmla="*/ 8640763 w 8640763"/>
              <a:gd name="connsiteY1" fmla="*/ 0 h 5231492"/>
              <a:gd name="connsiteX2" fmla="*/ 8629626 w 8640763"/>
              <a:gd name="connsiteY2" fmla="*/ 4359975 h 5231492"/>
              <a:gd name="connsiteX3" fmla="*/ 1443576 w 8640763"/>
              <a:gd name="connsiteY3" fmla="*/ 4369045 h 5231492"/>
              <a:gd name="connsiteX4" fmla="*/ 1439863 w 8640763"/>
              <a:gd name="connsiteY4" fmla="*/ 5231492 h 5231492"/>
              <a:gd name="connsiteX5" fmla="*/ 0 w 8640763"/>
              <a:gd name="connsiteY5" fmla="*/ 5221288 h 5231492"/>
              <a:gd name="connsiteX6" fmla="*/ 0 w 8640763"/>
              <a:gd name="connsiteY6" fmla="*/ 0 h 5231492"/>
              <a:gd name="connsiteX0" fmla="*/ 0 w 8640763"/>
              <a:gd name="connsiteY0" fmla="*/ 0 h 5231492"/>
              <a:gd name="connsiteX1" fmla="*/ 8640763 w 8640763"/>
              <a:gd name="connsiteY1" fmla="*/ 0 h 5231492"/>
              <a:gd name="connsiteX2" fmla="*/ 8629626 w 8640763"/>
              <a:gd name="connsiteY2" fmla="*/ 4359975 h 5231492"/>
              <a:gd name="connsiteX3" fmla="*/ 1443576 w 8640763"/>
              <a:gd name="connsiteY3" fmla="*/ 4369045 h 5231492"/>
              <a:gd name="connsiteX4" fmla="*/ 1439863 w 8640763"/>
              <a:gd name="connsiteY4" fmla="*/ 5231492 h 5231492"/>
              <a:gd name="connsiteX5" fmla="*/ 8353 w 8640763"/>
              <a:gd name="connsiteY5" fmla="*/ 5211085 h 5231492"/>
              <a:gd name="connsiteX6" fmla="*/ 0 w 8640763"/>
              <a:gd name="connsiteY6" fmla="*/ 0 h 5231492"/>
              <a:gd name="connsiteX0" fmla="*/ 0 w 8640763"/>
              <a:gd name="connsiteY0" fmla="*/ 0 h 5240109"/>
              <a:gd name="connsiteX1" fmla="*/ 8640763 w 8640763"/>
              <a:gd name="connsiteY1" fmla="*/ 0 h 5240109"/>
              <a:gd name="connsiteX2" fmla="*/ 8629626 w 8640763"/>
              <a:gd name="connsiteY2" fmla="*/ 4359975 h 5240109"/>
              <a:gd name="connsiteX3" fmla="*/ 1443576 w 8640763"/>
              <a:gd name="connsiteY3" fmla="*/ 4369045 h 5240109"/>
              <a:gd name="connsiteX4" fmla="*/ 1439863 w 8640763"/>
              <a:gd name="connsiteY4" fmla="*/ 5231492 h 5240109"/>
              <a:gd name="connsiteX5" fmla="*/ 8353 w 8640763"/>
              <a:gd name="connsiteY5" fmla="*/ 5240109 h 5240109"/>
              <a:gd name="connsiteX6" fmla="*/ 0 w 8640763"/>
              <a:gd name="connsiteY6" fmla="*/ 0 h 5240109"/>
              <a:gd name="connsiteX0" fmla="*/ 0 w 8640763"/>
              <a:gd name="connsiteY0" fmla="*/ 0 h 5232853"/>
              <a:gd name="connsiteX1" fmla="*/ 8640763 w 8640763"/>
              <a:gd name="connsiteY1" fmla="*/ 0 h 5232853"/>
              <a:gd name="connsiteX2" fmla="*/ 8629626 w 8640763"/>
              <a:gd name="connsiteY2" fmla="*/ 4359975 h 5232853"/>
              <a:gd name="connsiteX3" fmla="*/ 1443576 w 8640763"/>
              <a:gd name="connsiteY3" fmla="*/ 4369045 h 5232853"/>
              <a:gd name="connsiteX4" fmla="*/ 1439863 w 8640763"/>
              <a:gd name="connsiteY4" fmla="*/ 5231492 h 5232853"/>
              <a:gd name="connsiteX5" fmla="*/ 8353 w 8640763"/>
              <a:gd name="connsiteY5" fmla="*/ 5232853 h 5232853"/>
              <a:gd name="connsiteX6" fmla="*/ 0 w 8640763"/>
              <a:gd name="connsiteY6" fmla="*/ 0 h 5232853"/>
              <a:gd name="connsiteX0" fmla="*/ 0 w 8640763"/>
              <a:gd name="connsiteY0" fmla="*/ 0 h 5232853"/>
              <a:gd name="connsiteX1" fmla="*/ 8640763 w 8640763"/>
              <a:gd name="connsiteY1" fmla="*/ 0 h 5232853"/>
              <a:gd name="connsiteX2" fmla="*/ 8629626 w 8640763"/>
              <a:gd name="connsiteY2" fmla="*/ 4359975 h 5232853"/>
              <a:gd name="connsiteX3" fmla="*/ 1443576 w 8640763"/>
              <a:gd name="connsiteY3" fmla="*/ 4369045 h 5232853"/>
              <a:gd name="connsiteX4" fmla="*/ 1439863 w 8640763"/>
              <a:gd name="connsiteY4" fmla="*/ 5231492 h 5232853"/>
              <a:gd name="connsiteX5" fmla="*/ 8353 w 8640763"/>
              <a:gd name="connsiteY5" fmla="*/ 5232853 h 5232853"/>
              <a:gd name="connsiteX6" fmla="*/ 0 w 8640763"/>
              <a:gd name="connsiteY6" fmla="*/ 0 h 5232853"/>
              <a:gd name="connsiteX0" fmla="*/ 0 w 8640763"/>
              <a:gd name="connsiteY0" fmla="*/ 0 h 5249632"/>
              <a:gd name="connsiteX1" fmla="*/ 8640763 w 8640763"/>
              <a:gd name="connsiteY1" fmla="*/ 0 h 5249632"/>
              <a:gd name="connsiteX2" fmla="*/ 8629626 w 8640763"/>
              <a:gd name="connsiteY2" fmla="*/ 4359975 h 5249632"/>
              <a:gd name="connsiteX3" fmla="*/ 1443576 w 8640763"/>
              <a:gd name="connsiteY3" fmla="*/ 4369045 h 5249632"/>
              <a:gd name="connsiteX4" fmla="*/ 1449764 w 8640763"/>
              <a:gd name="connsiteY4" fmla="*/ 5249632 h 5249632"/>
              <a:gd name="connsiteX5" fmla="*/ 8353 w 8640763"/>
              <a:gd name="connsiteY5" fmla="*/ 5232853 h 5249632"/>
              <a:gd name="connsiteX6" fmla="*/ 0 w 8640763"/>
              <a:gd name="connsiteY6" fmla="*/ 0 h 5249632"/>
              <a:gd name="connsiteX0" fmla="*/ 0 w 8640763"/>
              <a:gd name="connsiteY0" fmla="*/ 0 h 5250993"/>
              <a:gd name="connsiteX1" fmla="*/ 8640763 w 8640763"/>
              <a:gd name="connsiteY1" fmla="*/ 0 h 5250993"/>
              <a:gd name="connsiteX2" fmla="*/ 8629626 w 8640763"/>
              <a:gd name="connsiteY2" fmla="*/ 4359975 h 5250993"/>
              <a:gd name="connsiteX3" fmla="*/ 1443576 w 8640763"/>
              <a:gd name="connsiteY3" fmla="*/ 4369045 h 5250993"/>
              <a:gd name="connsiteX4" fmla="*/ 1449764 w 8640763"/>
              <a:gd name="connsiteY4" fmla="*/ 5249632 h 5250993"/>
              <a:gd name="connsiteX5" fmla="*/ 3404 w 8640763"/>
              <a:gd name="connsiteY5" fmla="*/ 5250993 h 5250993"/>
              <a:gd name="connsiteX6" fmla="*/ 0 w 8640763"/>
              <a:gd name="connsiteY6" fmla="*/ 0 h 5250993"/>
              <a:gd name="connsiteX0" fmla="*/ 0 w 8640763"/>
              <a:gd name="connsiteY0" fmla="*/ 0 h 5250993"/>
              <a:gd name="connsiteX1" fmla="*/ 8640763 w 8640763"/>
              <a:gd name="connsiteY1" fmla="*/ 0 h 5250993"/>
              <a:gd name="connsiteX2" fmla="*/ 8629626 w 8640763"/>
              <a:gd name="connsiteY2" fmla="*/ 4359975 h 5250993"/>
              <a:gd name="connsiteX3" fmla="*/ 1443576 w 8640763"/>
              <a:gd name="connsiteY3" fmla="*/ 4369045 h 5250993"/>
              <a:gd name="connsiteX4" fmla="*/ 1443824 w 8640763"/>
              <a:gd name="connsiteY4" fmla="*/ 5242376 h 5250993"/>
              <a:gd name="connsiteX5" fmla="*/ 3404 w 8640763"/>
              <a:gd name="connsiteY5" fmla="*/ 5250993 h 5250993"/>
              <a:gd name="connsiteX6" fmla="*/ 0 w 8640763"/>
              <a:gd name="connsiteY6" fmla="*/ 0 h 5250993"/>
              <a:gd name="connsiteX0" fmla="*/ 8843 w 8649606"/>
              <a:gd name="connsiteY0" fmla="*/ 0 h 5242376"/>
              <a:gd name="connsiteX1" fmla="*/ 8649606 w 8649606"/>
              <a:gd name="connsiteY1" fmla="*/ 0 h 5242376"/>
              <a:gd name="connsiteX2" fmla="*/ 8638469 w 8649606"/>
              <a:gd name="connsiteY2" fmla="*/ 4359975 h 5242376"/>
              <a:gd name="connsiteX3" fmla="*/ 1452419 w 8649606"/>
              <a:gd name="connsiteY3" fmla="*/ 4369045 h 5242376"/>
              <a:gd name="connsiteX4" fmla="*/ 1452667 w 8649606"/>
              <a:gd name="connsiteY4" fmla="*/ 5242376 h 5242376"/>
              <a:gd name="connsiteX5" fmla="*/ 367 w 8649606"/>
              <a:gd name="connsiteY5" fmla="*/ 5236481 h 5242376"/>
              <a:gd name="connsiteX6" fmla="*/ 8843 w 8649606"/>
              <a:gd name="connsiteY6" fmla="*/ 0 h 5242376"/>
              <a:gd name="connsiteX0" fmla="*/ 8843 w 8649606"/>
              <a:gd name="connsiteY0" fmla="*/ 0 h 5250993"/>
              <a:gd name="connsiteX1" fmla="*/ 8649606 w 8649606"/>
              <a:gd name="connsiteY1" fmla="*/ 0 h 5250993"/>
              <a:gd name="connsiteX2" fmla="*/ 8638469 w 8649606"/>
              <a:gd name="connsiteY2" fmla="*/ 4359975 h 5250993"/>
              <a:gd name="connsiteX3" fmla="*/ 1452419 w 8649606"/>
              <a:gd name="connsiteY3" fmla="*/ 4369045 h 5250993"/>
              <a:gd name="connsiteX4" fmla="*/ 1452667 w 8649606"/>
              <a:gd name="connsiteY4" fmla="*/ 5242376 h 5250993"/>
              <a:gd name="connsiteX5" fmla="*/ 367 w 8649606"/>
              <a:gd name="connsiteY5" fmla="*/ 5250993 h 5250993"/>
              <a:gd name="connsiteX6" fmla="*/ 8843 w 8649606"/>
              <a:gd name="connsiteY6" fmla="*/ 0 h 5250993"/>
              <a:gd name="connsiteX0" fmla="*/ 11268 w 8652031"/>
              <a:gd name="connsiteY0" fmla="*/ 0 h 5250993"/>
              <a:gd name="connsiteX1" fmla="*/ 8652031 w 8652031"/>
              <a:gd name="connsiteY1" fmla="*/ 0 h 5250993"/>
              <a:gd name="connsiteX2" fmla="*/ 8640894 w 8652031"/>
              <a:gd name="connsiteY2" fmla="*/ 4359975 h 5250993"/>
              <a:gd name="connsiteX3" fmla="*/ 1454844 w 8652031"/>
              <a:gd name="connsiteY3" fmla="*/ 4369045 h 5250993"/>
              <a:gd name="connsiteX4" fmla="*/ 1455092 w 8652031"/>
              <a:gd name="connsiteY4" fmla="*/ 5242376 h 5250993"/>
              <a:gd name="connsiteX5" fmla="*/ 317 w 8652031"/>
              <a:gd name="connsiteY5" fmla="*/ 5250993 h 5250993"/>
              <a:gd name="connsiteX6" fmla="*/ 11268 w 8652031"/>
              <a:gd name="connsiteY6" fmla="*/ 0 h 5250993"/>
              <a:gd name="connsiteX0" fmla="*/ 11268 w 8652031"/>
              <a:gd name="connsiteY0" fmla="*/ 0 h 5244947"/>
              <a:gd name="connsiteX1" fmla="*/ 8652031 w 8652031"/>
              <a:gd name="connsiteY1" fmla="*/ 0 h 5244947"/>
              <a:gd name="connsiteX2" fmla="*/ 8640894 w 8652031"/>
              <a:gd name="connsiteY2" fmla="*/ 4359975 h 5244947"/>
              <a:gd name="connsiteX3" fmla="*/ 1454844 w 8652031"/>
              <a:gd name="connsiteY3" fmla="*/ 4369045 h 5244947"/>
              <a:gd name="connsiteX4" fmla="*/ 1455092 w 8652031"/>
              <a:gd name="connsiteY4" fmla="*/ 5242376 h 5244947"/>
              <a:gd name="connsiteX5" fmla="*/ 317 w 8652031"/>
              <a:gd name="connsiteY5" fmla="*/ 5244947 h 5244947"/>
              <a:gd name="connsiteX6" fmla="*/ 11268 w 8652031"/>
              <a:gd name="connsiteY6" fmla="*/ 0 h 5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2031" h="5244947">
                <a:moveTo>
                  <a:pt x="11268" y="0"/>
                </a:moveTo>
                <a:lnTo>
                  <a:pt x="8652031" y="0"/>
                </a:lnTo>
                <a:cubicBezTo>
                  <a:pt x="8648319" y="1453325"/>
                  <a:pt x="8644606" y="2906650"/>
                  <a:pt x="8640894" y="4359975"/>
                </a:cubicBezTo>
                <a:lnTo>
                  <a:pt x="1454844" y="4369045"/>
                </a:lnTo>
                <a:cubicBezTo>
                  <a:pt x="1453606" y="4653126"/>
                  <a:pt x="1456330" y="4958295"/>
                  <a:pt x="1455092" y="5242376"/>
                </a:cubicBezTo>
                <a:lnTo>
                  <a:pt x="317" y="5244947"/>
                </a:lnTo>
                <a:cubicBezTo>
                  <a:pt x="-2467" y="3507919"/>
                  <a:pt x="14052" y="1737028"/>
                  <a:pt x="11268" y="0"/>
                </a:cubicBez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680"/>
            </a:lvl1pPr>
          </a:lstStyle>
          <a:p>
            <a:r>
              <a:rPr lang="pl-PL"/>
              <a:t>Kliknij ikonę, aby dodać obraz</a:t>
            </a:r>
          </a:p>
        </p:txBody>
      </p:sp>
      <p:sp>
        <p:nvSpPr>
          <p:cNvPr id="12" name="Prostokąt 11">
            <a:extLst>
              <a:ext uri="{FF2B5EF4-FFF2-40B4-BE49-F238E27FC236}">
                <a16:creationId xmlns:a16="http://schemas.microsoft.com/office/drawing/2014/main" id="{F8E39A3A-22D6-B8ED-2F58-16F69704FFAA}"/>
              </a:ext>
            </a:extLst>
          </p:cNvPr>
          <p:cNvSpPr/>
          <p:nvPr userDrawn="1"/>
        </p:nvSpPr>
        <p:spPr>
          <a:xfrm>
            <a:off x="2108483" y="3050061"/>
            <a:ext cx="7035518" cy="1236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483768" y="3747872"/>
            <a:ext cx="6465290" cy="480062"/>
          </a:xfrm>
        </p:spPr>
        <p:txBody>
          <a:bodyPr/>
          <a:lstStyle/>
          <a:p>
            <a:r>
              <a:rPr lang="pl-PL"/>
              <a:t>Kliknij, aby edytować styl</a:t>
            </a:r>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343" y="4334772"/>
            <a:ext cx="1402632" cy="821194"/>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19261" y="4334772"/>
            <a:ext cx="2278263" cy="821194"/>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83813" y="4334316"/>
            <a:ext cx="1937739" cy="822352"/>
          </a:xfrm>
          <a:prstGeom prst="rect">
            <a:avLst/>
          </a:prstGeom>
        </p:spPr>
      </p:pic>
      <p:pic>
        <p:nvPicPr>
          <p:cNvPr id="13" name="Obraz 12">
            <a:extLst>
              <a:ext uri="{FF2B5EF4-FFF2-40B4-BE49-F238E27FC236}">
                <a16:creationId xmlns:a16="http://schemas.microsoft.com/office/drawing/2014/main" id="{9997DB1B-7AEA-45AB-A95E-349DEBEE204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08483" y="3050061"/>
            <a:ext cx="3387422" cy="624285"/>
          </a:xfrm>
          <a:prstGeom prst="rect">
            <a:avLst/>
          </a:prstGeom>
        </p:spPr>
      </p:pic>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30" name="Prostokąt 29">
            <a:extLst>
              <a:ext uri="{FF2B5EF4-FFF2-40B4-BE49-F238E27FC236}">
                <a16:creationId xmlns:a16="http://schemas.microsoft.com/office/drawing/2014/main" id="{C0CA1683-BBD7-49B1-A28E-B898DDE62117}"/>
              </a:ext>
            </a:extLst>
          </p:cNvPr>
          <p:cNvSpPr/>
          <p:nvPr userDrawn="1"/>
        </p:nvSpPr>
        <p:spPr>
          <a:xfrm>
            <a:off x="1" y="0"/>
            <a:ext cx="4264484" cy="19687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9" name="Prostokąt 8">
            <a:extLst>
              <a:ext uri="{FF2B5EF4-FFF2-40B4-BE49-F238E27FC236}">
                <a16:creationId xmlns:a16="http://schemas.microsoft.com/office/drawing/2014/main" id="{A63EBD56-4A88-4F5C-BEAF-A33740721C44}"/>
              </a:ext>
            </a:extLst>
          </p:cNvPr>
          <p:cNvSpPr/>
          <p:nvPr userDrawn="1"/>
        </p:nvSpPr>
        <p:spPr>
          <a:xfrm>
            <a:off x="877064" y="1349596"/>
            <a:ext cx="7389873" cy="293697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2" name="Title 1"/>
          <p:cNvSpPr>
            <a:spLocks noGrp="1"/>
          </p:cNvSpPr>
          <p:nvPr>
            <p:ph type="ctrTitle"/>
          </p:nvPr>
        </p:nvSpPr>
        <p:spPr>
          <a:xfrm>
            <a:off x="1185249" y="2088941"/>
            <a:ext cx="6773550" cy="740100"/>
          </a:xfrm>
        </p:spPr>
        <p:txBody>
          <a:bodyPr anchor="t" anchorCtr="0">
            <a:normAutofit/>
          </a:bodyPr>
          <a:lstStyle>
            <a:lvl1pPr algn="l">
              <a:lnSpc>
                <a:spcPts val="2722"/>
              </a:lnSpc>
              <a:defRPr sz="2177"/>
            </a:lvl1pPr>
          </a:lstStyle>
          <a:p>
            <a:r>
              <a:rPr lang="pl-PL"/>
              <a:t>Kliknij, aby edytować styl</a:t>
            </a:r>
            <a:endParaRPr lang="en-US"/>
          </a:p>
        </p:txBody>
      </p:sp>
      <p:sp>
        <p:nvSpPr>
          <p:cNvPr id="3" name="Subtitle 2"/>
          <p:cNvSpPr>
            <a:spLocks noGrp="1"/>
          </p:cNvSpPr>
          <p:nvPr>
            <p:ph type="subTitle" idx="1"/>
          </p:nvPr>
        </p:nvSpPr>
        <p:spPr>
          <a:xfrm>
            <a:off x="1185259" y="3307899"/>
            <a:ext cx="6773483" cy="734817"/>
          </a:xfrm>
        </p:spPr>
        <p:txBody>
          <a:bodyPr>
            <a:normAutofit/>
          </a:bodyPr>
          <a:lstStyle>
            <a:lvl1pPr marL="0" indent="0" algn="l">
              <a:lnSpc>
                <a:spcPts val="2381"/>
              </a:lnSpc>
              <a:buNone/>
              <a:defRPr sz="1905" b="1">
                <a:solidFill>
                  <a:schemeClr val="tx2"/>
                </a:solidFill>
              </a:defRPr>
            </a:lvl1pPr>
            <a:lvl2pPr marL="342903" indent="0" algn="ctr">
              <a:buNone/>
              <a:defRPr sz="1500"/>
            </a:lvl2pPr>
            <a:lvl3pPr marL="685804" indent="0" algn="ctr">
              <a:buNone/>
              <a:defRPr sz="1350"/>
            </a:lvl3pPr>
            <a:lvl4pPr marL="1028707" indent="0" algn="ctr">
              <a:buNone/>
              <a:defRPr sz="1200"/>
            </a:lvl4pPr>
            <a:lvl5pPr marL="1371609" indent="0" algn="ctr">
              <a:buNone/>
              <a:defRPr sz="1200"/>
            </a:lvl5pPr>
            <a:lvl6pPr marL="1714511" indent="0" algn="ctr">
              <a:buNone/>
              <a:defRPr sz="1200"/>
            </a:lvl6pPr>
            <a:lvl7pPr marL="2057413" indent="0" algn="ctr">
              <a:buNone/>
              <a:defRPr sz="1200"/>
            </a:lvl7pPr>
            <a:lvl8pPr marL="2400316" indent="0" algn="ctr">
              <a:buNone/>
              <a:defRPr sz="1200"/>
            </a:lvl8pPr>
            <a:lvl9pPr marL="2743218" indent="0" algn="ctr">
              <a:buNone/>
              <a:defRPr sz="1200"/>
            </a:lvl9pPr>
          </a:lstStyle>
          <a:p>
            <a:r>
              <a:rPr lang="pl-PL"/>
              <a:t>Kliknij, aby edytować styl wzorca podtytułu</a:t>
            </a:r>
            <a:endParaRPr lang="en-US"/>
          </a:p>
        </p:txBody>
      </p:sp>
      <p:sp>
        <p:nvSpPr>
          <p:cNvPr id="4" name="Date Placeholder 3"/>
          <p:cNvSpPr>
            <a:spLocks noGrp="1"/>
          </p:cNvSpPr>
          <p:nvPr>
            <p:ph type="dt" sz="half" idx="10"/>
          </p:nvPr>
        </p:nvSpPr>
        <p:spPr>
          <a:xfrm>
            <a:off x="6726719" y="367682"/>
            <a:ext cx="1539287" cy="237532"/>
          </a:xfrm>
          <a:prstGeom prst="rect">
            <a:avLst/>
          </a:prstGeom>
        </p:spPr>
        <p:txBody>
          <a:bodyPr lIns="0" tIns="0" rIns="0" bIns="0"/>
          <a:lstStyle>
            <a:lvl1pPr algn="r">
              <a:lnSpc>
                <a:spcPts val="1225"/>
              </a:lnSpc>
              <a:defRPr sz="953">
                <a:solidFill>
                  <a:schemeClr val="tx2"/>
                </a:solidFill>
                <a:latin typeface="Open Sans" pitchFamily="2" charset="0"/>
                <a:ea typeface="Open Sans" pitchFamily="2" charset="0"/>
                <a:cs typeface="Open Sans" pitchFamily="2" charset="0"/>
              </a:defRPr>
            </a:lvl1pPr>
          </a:lstStyle>
          <a:p>
            <a:endParaRPr lang="pl-PL"/>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2">
            <a:alphaModFix amt="55000"/>
            <a:extLst>
              <a:ext uri="{28A0092B-C50C-407E-A947-70E740481C1C}">
                <a14:useLocalDpi xmlns:a14="http://schemas.microsoft.com/office/drawing/2010/main" val="0"/>
              </a:ext>
            </a:extLst>
          </a:blip>
          <a:stretch>
            <a:fillRect/>
          </a:stretch>
        </p:blipFill>
        <p:spPr>
          <a:xfrm>
            <a:off x="402576" y="824802"/>
            <a:ext cx="342900" cy="3429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1011924" y="349553"/>
            <a:ext cx="342900" cy="3429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024976" y="824802"/>
            <a:ext cx="342900" cy="3429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492560" y="344396"/>
            <a:ext cx="342900" cy="3429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395536" y="349552"/>
            <a:ext cx="342900" cy="3429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1643979" y="831921"/>
            <a:ext cx="342900" cy="3429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251489" y="347988"/>
            <a:ext cx="342900" cy="3429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69293" y="342342"/>
            <a:ext cx="342900" cy="3429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1633684" y="339502"/>
            <a:ext cx="342900" cy="3429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867398" y="829987"/>
            <a:ext cx="342900" cy="3429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492413" y="829009"/>
            <a:ext cx="342900" cy="3429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2251489" y="829009"/>
            <a:ext cx="342900" cy="342900"/>
          </a:xfrm>
          <a:prstGeom prst="rect">
            <a:avLst/>
          </a:prstGeom>
        </p:spPr>
      </p:pic>
      <p:pic>
        <p:nvPicPr>
          <p:cNvPr id="32" name="Obraz 31">
            <a:extLst>
              <a:ext uri="{FF2B5EF4-FFF2-40B4-BE49-F238E27FC236}">
                <a16:creationId xmlns:a16="http://schemas.microsoft.com/office/drawing/2014/main" id="{A2E34B4B-2F98-4123-BCC4-081E05CD7DB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77063" y="1342959"/>
            <a:ext cx="3387422" cy="624285"/>
          </a:xfrm>
          <a:prstGeom prst="rect">
            <a:avLst/>
          </a:prstGeom>
        </p:spPr>
      </p:pic>
      <p:pic>
        <p:nvPicPr>
          <p:cNvPr id="34" name="Obraz 33">
            <a:extLst>
              <a:ext uri="{FF2B5EF4-FFF2-40B4-BE49-F238E27FC236}">
                <a16:creationId xmlns:a16="http://schemas.microsoft.com/office/drawing/2014/main" id="{2B8C7807-531F-4621-B53E-F62BE86700D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77343" y="4334772"/>
            <a:ext cx="1402632" cy="821194"/>
          </a:xfrm>
          <a:prstGeom prst="rect">
            <a:avLst/>
          </a:prstGeom>
        </p:spPr>
      </p:pic>
      <p:pic>
        <p:nvPicPr>
          <p:cNvPr id="36" name="Obraz 35">
            <a:extLst>
              <a:ext uri="{FF2B5EF4-FFF2-40B4-BE49-F238E27FC236}">
                <a16:creationId xmlns:a16="http://schemas.microsoft.com/office/drawing/2014/main" id="{B49339D9-C6B3-4A84-9FE3-CB89355BAB4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219261" y="4334772"/>
            <a:ext cx="2278263" cy="821194"/>
          </a:xfrm>
          <a:prstGeom prst="rect">
            <a:avLst/>
          </a:prstGeom>
        </p:spPr>
      </p:pic>
      <p:pic>
        <p:nvPicPr>
          <p:cNvPr id="38" name="Obraz 37">
            <a:extLst>
              <a:ext uri="{FF2B5EF4-FFF2-40B4-BE49-F238E27FC236}">
                <a16:creationId xmlns:a16="http://schemas.microsoft.com/office/drawing/2014/main" id="{0E48CF08-3797-41AA-99F6-9E7EFBC357D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183813" y="4334316"/>
            <a:ext cx="1937739" cy="822352"/>
          </a:xfrm>
          <a:prstGeom prst="rect">
            <a:avLst/>
          </a:prstGeom>
        </p:spPr>
      </p:pic>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65"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bg>
      <p:bgRef idx="1001">
        <a:schemeClr val="bg1"/>
      </p:bgRef>
    </p:bg>
    <p:spTree>
      <p:nvGrpSpPr>
        <p:cNvPr id="1" name=""/>
        <p:cNvGrpSpPr/>
        <p:nvPr/>
      </p:nvGrpSpPr>
      <p:grpSpPr>
        <a:xfrm>
          <a:off x="0" y="0"/>
          <a:ext cx="0" cy="0"/>
          <a:chOff x="0" y="0"/>
          <a:chExt cx="0" cy="0"/>
        </a:xfrm>
      </p:grpSpPr>
      <p:sp>
        <p:nvSpPr>
          <p:cNvPr id="17" name="Symbol zastępczy obrazu 8">
            <a:extLst>
              <a:ext uri="{FF2B5EF4-FFF2-40B4-BE49-F238E27FC236}">
                <a16:creationId xmlns:a16="http://schemas.microsoft.com/office/drawing/2014/main" id="{5DB7025B-8E3D-400F-9C76-C0A26B301144}"/>
              </a:ext>
            </a:extLst>
          </p:cNvPr>
          <p:cNvSpPr>
            <a:spLocks noGrp="1"/>
          </p:cNvSpPr>
          <p:nvPr>
            <p:ph type="pic" sz="quarter" idx="11"/>
          </p:nvPr>
        </p:nvSpPr>
        <p:spPr>
          <a:xfrm>
            <a:off x="9026" y="9407"/>
            <a:ext cx="5850822" cy="3687291"/>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 name="connsiteX0" fmla="*/ 0 w 6835775"/>
              <a:gd name="connsiteY0" fmla="*/ 0 h 4859338"/>
              <a:gd name="connsiteX1" fmla="*/ 6835775 w 6835775"/>
              <a:gd name="connsiteY1" fmla="*/ 0 h 4859338"/>
              <a:gd name="connsiteX2" fmla="*/ 6835775 w 6835775"/>
              <a:gd name="connsiteY2" fmla="*/ 4500563 h 4859338"/>
              <a:gd name="connsiteX3" fmla="*/ 2176475 w 6835775"/>
              <a:gd name="connsiteY3" fmla="*/ 4232329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249635 h 4859338"/>
              <a:gd name="connsiteX3" fmla="*/ 2176475 w 6835775"/>
              <a:gd name="connsiteY3" fmla="*/ 4232329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249635 h 4859338"/>
              <a:gd name="connsiteX3" fmla="*/ 2162707 w 6835775"/>
              <a:gd name="connsiteY3" fmla="*/ 4111191 h 4859338"/>
              <a:gd name="connsiteX4" fmla="*/ 2155824 w 6835775"/>
              <a:gd name="connsiteY4" fmla="*/ 4859338 h 4859338"/>
              <a:gd name="connsiteX5" fmla="*/ 0 w 6835775"/>
              <a:gd name="connsiteY5" fmla="*/ 4859338 h 4859338"/>
              <a:gd name="connsiteX6" fmla="*/ 0 w 6835775"/>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62707 w 6836438"/>
              <a:gd name="connsiteY3" fmla="*/ 4111191 h 4859338"/>
              <a:gd name="connsiteX4" fmla="*/ 2155824 w 6836438"/>
              <a:gd name="connsiteY4" fmla="*/ 4859338 h 4859338"/>
              <a:gd name="connsiteX5" fmla="*/ 0 w 6836438"/>
              <a:gd name="connsiteY5" fmla="*/ 4859338 h 4859338"/>
              <a:gd name="connsiteX6" fmla="*/ 0 w 6836438"/>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76475 w 6836438"/>
              <a:gd name="connsiteY3" fmla="*/ 4059275 h 4859338"/>
              <a:gd name="connsiteX4" fmla="*/ 2155824 w 6836438"/>
              <a:gd name="connsiteY4" fmla="*/ 4859338 h 4859338"/>
              <a:gd name="connsiteX5" fmla="*/ 0 w 6836438"/>
              <a:gd name="connsiteY5" fmla="*/ 4859338 h 4859338"/>
              <a:gd name="connsiteX6" fmla="*/ 0 w 6836438"/>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62707 w 6836438"/>
              <a:gd name="connsiteY3" fmla="*/ 4059275 h 4859338"/>
              <a:gd name="connsiteX4" fmla="*/ 2155824 w 6836438"/>
              <a:gd name="connsiteY4" fmla="*/ 4859338 h 4859338"/>
              <a:gd name="connsiteX5" fmla="*/ 0 w 6836438"/>
              <a:gd name="connsiteY5" fmla="*/ 4859338 h 4859338"/>
              <a:gd name="connsiteX6" fmla="*/ 0 w 6836438"/>
              <a:gd name="connsiteY6" fmla="*/ 0 h 4859338"/>
              <a:gd name="connsiteX0" fmla="*/ 0 w 6835775"/>
              <a:gd name="connsiteY0" fmla="*/ 0 h 4859338"/>
              <a:gd name="connsiteX1" fmla="*/ 6835775 w 6835775"/>
              <a:gd name="connsiteY1" fmla="*/ 0 h 4859338"/>
              <a:gd name="connsiteX2" fmla="*/ 6828892 w 6835775"/>
              <a:gd name="connsiteY2" fmla="*/ 4076581 h 4859338"/>
              <a:gd name="connsiteX3" fmla="*/ 2162707 w 6835775"/>
              <a:gd name="connsiteY3" fmla="*/ 405927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050623 h 4859338"/>
              <a:gd name="connsiteX3" fmla="*/ 2162707 w 6835775"/>
              <a:gd name="connsiteY3" fmla="*/ 405927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050623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5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5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6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98126"/>
              <a:gd name="connsiteX1" fmla="*/ 6835775 w 6835775"/>
              <a:gd name="connsiteY1" fmla="*/ 0 h 4898126"/>
              <a:gd name="connsiteX2" fmla="*/ 6835011 w 6835775"/>
              <a:gd name="connsiteY2" fmla="*/ 4119846 h 4898126"/>
              <a:gd name="connsiteX3" fmla="*/ 2168826 w 6835775"/>
              <a:gd name="connsiteY3" fmla="*/ 4120805 h 4898126"/>
              <a:gd name="connsiteX4" fmla="*/ 2259079 w 6835775"/>
              <a:gd name="connsiteY4" fmla="*/ 4898126 h 4898126"/>
              <a:gd name="connsiteX5" fmla="*/ 0 w 6835775"/>
              <a:gd name="connsiteY5" fmla="*/ 4859338 h 4898126"/>
              <a:gd name="connsiteX6" fmla="*/ 0 w 6835775"/>
              <a:gd name="connsiteY6" fmla="*/ 0 h 4898126"/>
              <a:gd name="connsiteX0" fmla="*/ 0 w 6835775"/>
              <a:gd name="connsiteY0" fmla="*/ 0 h 4898126"/>
              <a:gd name="connsiteX1" fmla="*/ 6835775 w 6835775"/>
              <a:gd name="connsiteY1" fmla="*/ 0 h 4898126"/>
              <a:gd name="connsiteX2" fmla="*/ 6835011 w 6835775"/>
              <a:gd name="connsiteY2" fmla="*/ 4119846 h 4898126"/>
              <a:gd name="connsiteX3" fmla="*/ 2258314 w 6835775"/>
              <a:gd name="connsiteY3" fmla="*/ 4130502 h 4898126"/>
              <a:gd name="connsiteX4" fmla="*/ 2259079 w 6835775"/>
              <a:gd name="connsiteY4" fmla="*/ 4898126 h 4898126"/>
              <a:gd name="connsiteX5" fmla="*/ 0 w 6835775"/>
              <a:gd name="connsiteY5" fmla="*/ 4859338 h 4898126"/>
              <a:gd name="connsiteX6" fmla="*/ 0 w 6835775"/>
              <a:gd name="connsiteY6" fmla="*/ 0 h 4898126"/>
              <a:gd name="connsiteX0" fmla="*/ 0 w 6835775"/>
              <a:gd name="connsiteY0" fmla="*/ 0 h 4898126"/>
              <a:gd name="connsiteX1" fmla="*/ 6835775 w 6835775"/>
              <a:gd name="connsiteY1" fmla="*/ 0 h 4898126"/>
              <a:gd name="connsiteX2" fmla="*/ 6835011 w 6835775"/>
              <a:gd name="connsiteY2" fmla="*/ 4119846 h 4898126"/>
              <a:gd name="connsiteX3" fmla="*/ 2265198 w 6835775"/>
              <a:gd name="connsiteY3" fmla="*/ 4072319 h 4898126"/>
              <a:gd name="connsiteX4" fmla="*/ 2259079 w 6835775"/>
              <a:gd name="connsiteY4" fmla="*/ 4898126 h 4898126"/>
              <a:gd name="connsiteX5" fmla="*/ 0 w 6835775"/>
              <a:gd name="connsiteY5" fmla="*/ 4859338 h 4898126"/>
              <a:gd name="connsiteX6" fmla="*/ 0 w 6835775"/>
              <a:gd name="connsiteY6" fmla="*/ 0 h 4898126"/>
              <a:gd name="connsiteX0" fmla="*/ 0 w 6842219"/>
              <a:gd name="connsiteY0" fmla="*/ 0 h 4898126"/>
              <a:gd name="connsiteX1" fmla="*/ 6835775 w 6842219"/>
              <a:gd name="connsiteY1" fmla="*/ 0 h 4898126"/>
              <a:gd name="connsiteX2" fmla="*/ 6841895 w 6842219"/>
              <a:gd name="connsiteY2" fmla="*/ 4061663 h 4898126"/>
              <a:gd name="connsiteX3" fmla="*/ 2265198 w 6842219"/>
              <a:gd name="connsiteY3" fmla="*/ 4072319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61663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51966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13178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13178 h 4898126"/>
              <a:gd name="connsiteX3" fmla="*/ 2244548 w 6842219"/>
              <a:gd name="connsiteY3" fmla="*/ 4082018 h 4898126"/>
              <a:gd name="connsiteX4" fmla="*/ 2259079 w 6842219"/>
              <a:gd name="connsiteY4" fmla="*/ 4898126 h 4898126"/>
              <a:gd name="connsiteX5" fmla="*/ 0 w 6842219"/>
              <a:gd name="connsiteY5" fmla="*/ 4859338 h 4898126"/>
              <a:gd name="connsiteX6" fmla="*/ 0 w 6842219"/>
              <a:gd name="connsiteY6" fmla="*/ 0 h 4898126"/>
              <a:gd name="connsiteX0" fmla="*/ 0 w 6869529"/>
              <a:gd name="connsiteY0" fmla="*/ 0 h 4898126"/>
              <a:gd name="connsiteX1" fmla="*/ 6835775 w 6869529"/>
              <a:gd name="connsiteY1" fmla="*/ 0 h 4898126"/>
              <a:gd name="connsiteX2" fmla="*/ 6869430 w 6869529"/>
              <a:gd name="connsiteY2" fmla="*/ 4090754 h 4898126"/>
              <a:gd name="connsiteX3" fmla="*/ 2244548 w 6869529"/>
              <a:gd name="connsiteY3" fmla="*/ 4082018 h 4898126"/>
              <a:gd name="connsiteX4" fmla="*/ 2259079 w 6869529"/>
              <a:gd name="connsiteY4" fmla="*/ 4898126 h 4898126"/>
              <a:gd name="connsiteX5" fmla="*/ 0 w 6869529"/>
              <a:gd name="connsiteY5" fmla="*/ 4859338 h 4898126"/>
              <a:gd name="connsiteX6" fmla="*/ 0 w 6869529"/>
              <a:gd name="connsiteY6" fmla="*/ 0 h 4898126"/>
              <a:gd name="connsiteX0" fmla="*/ 0 w 6869529"/>
              <a:gd name="connsiteY0" fmla="*/ 0 h 4907822"/>
              <a:gd name="connsiteX1" fmla="*/ 6835775 w 6869529"/>
              <a:gd name="connsiteY1" fmla="*/ 0 h 4907822"/>
              <a:gd name="connsiteX2" fmla="*/ 6869430 w 6869529"/>
              <a:gd name="connsiteY2" fmla="*/ 4090754 h 4907822"/>
              <a:gd name="connsiteX3" fmla="*/ 2244548 w 6869529"/>
              <a:gd name="connsiteY3" fmla="*/ 4082018 h 4907822"/>
              <a:gd name="connsiteX4" fmla="*/ 2245312 w 6869529"/>
              <a:gd name="connsiteY4" fmla="*/ 4907822 h 4907822"/>
              <a:gd name="connsiteX5" fmla="*/ 0 w 6869529"/>
              <a:gd name="connsiteY5" fmla="*/ 4859338 h 4907822"/>
              <a:gd name="connsiteX6" fmla="*/ 0 w 6869529"/>
              <a:gd name="connsiteY6" fmla="*/ 0 h 4907822"/>
              <a:gd name="connsiteX0" fmla="*/ 0 w 6869529"/>
              <a:gd name="connsiteY0" fmla="*/ 0 h 4917518"/>
              <a:gd name="connsiteX1" fmla="*/ 6835775 w 6869529"/>
              <a:gd name="connsiteY1" fmla="*/ 0 h 4917518"/>
              <a:gd name="connsiteX2" fmla="*/ 6869430 w 6869529"/>
              <a:gd name="connsiteY2" fmla="*/ 4090754 h 4917518"/>
              <a:gd name="connsiteX3" fmla="*/ 2244548 w 6869529"/>
              <a:gd name="connsiteY3" fmla="*/ 4082018 h 4917518"/>
              <a:gd name="connsiteX4" fmla="*/ 2245312 w 6869529"/>
              <a:gd name="connsiteY4" fmla="*/ 4917518 h 4917518"/>
              <a:gd name="connsiteX5" fmla="*/ 0 w 6869529"/>
              <a:gd name="connsiteY5" fmla="*/ 4859338 h 4917518"/>
              <a:gd name="connsiteX6" fmla="*/ 0 w 6869529"/>
              <a:gd name="connsiteY6" fmla="*/ 0 h 4917518"/>
              <a:gd name="connsiteX0" fmla="*/ 0 w 6869529"/>
              <a:gd name="connsiteY0" fmla="*/ 0 h 4917518"/>
              <a:gd name="connsiteX1" fmla="*/ 6835775 w 6869529"/>
              <a:gd name="connsiteY1" fmla="*/ 0 h 4917518"/>
              <a:gd name="connsiteX2" fmla="*/ 6869430 w 6869529"/>
              <a:gd name="connsiteY2" fmla="*/ 4090754 h 4917518"/>
              <a:gd name="connsiteX3" fmla="*/ 2244548 w 6869529"/>
              <a:gd name="connsiteY3" fmla="*/ 4082018 h 4917518"/>
              <a:gd name="connsiteX4" fmla="*/ 2245312 w 6869529"/>
              <a:gd name="connsiteY4" fmla="*/ 4917518 h 4917518"/>
              <a:gd name="connsiteX5" fmla="*/ 0 w 6869529"/>
              <a:gd name="connsiteY5" fmla="*/ 4859338 h 4917518"/>
              <a:gd name="connsiteX6" fmla="*/ 0 w 6869529"/>
              <a:gd name="connsiteY6" fmla="*/ 0 h 4917518"/>
              <a:gd name="connsiteX0" fmla="*/ 0 w 6869529"/>
              <a:gd name="connsiteY0" fmla="*/ 0 h 4883040"/>
              <a:gd name="connsiteX1" fmla="*/ 6835775 w 6869529"/>
              <a:gd name="connsiteY1" fmla="*/ 0 h 4883040"/>
              <a:gd name="connsiteX2" fmla="*/ 6869430 w 6869529"/>
              <a:gd name="connsiteY2" fmla="*/ 4090754 h 4883040"/>
              <a:gd name="connsiteX3" fmla="*/ 2244548 w 6869529"/>
              <a:gd name="connsiteY3" fmla="*/ 4082018 h 4883040"/>
              <a:gd name="connsiteX4" fmla="*/ 2245312 w 6869529"/>
              <a:gd name="connsiteY4" fmla="*/ 4883040 h 4883040"/>
              <a:gd name="connsiteX5" fmla="*/ 0 w 6869529"/>
              <a:gd name="connsiteY5" fmla="*/ 4859338 h 4883040"/>
              <a:gd name="connsiteX6" fmla="*/ 0 w 6869529"/>
              <a:gd name="connsiteY6" fmla="*/ 0 h 4883040"/>
              <a:gd name="connsiteX0" fmla="*/ 0 w 6869529"/>
              <a:gd name="connsiteY0" fmla="*/ 0 h 4871547"/>
              <a:gd name="connsiteX1" fmla="*/ 6835775 w 6869529"/>
              <a:gd name="connsiteY1" fmla="*/ 0 h 4871547"/>
              <a:gd name="connsiteX2" fmla="*/ 6869430 w 6869529"/>
              <a:gd name="connsiteY2" fmla="*/ 4090754 h 4871547"/>
              <a:gd name="connsiteX3" fmla="*/ 2244548 w 6869529"/>
              <a:gd name="connsiteY3" fmla="*/ 4082018 h 4871547"/>
              <a:gd name="connsiteX4" fmla="*/ 2245312 w 6869529"/>
              <a:gd name="connsiteY4" fmla="*/ 4871547 h 4871547"/>
              <a:gd name="connsiteX5" fmla="*/ 0 w 6869529"/>
              <a:gd name="connsiteY5" fmla="*/ 4859338 h 4871547"/>
              <a:gd name="connsiteX6" fmla="*/ 0 w 6869529"/>
              <a:gd name="connsiteY6" fmla="*/ 0 h 4871547"/>
              <a:gd name="connsiteX0" fmla="*/ 0 w 6869529"/>
              <a:gd name="connsiteY0" fmla="*/ 0 h 4859338"/>
              <a:gd name="connsiteX1" fmla="*/ 6835775 w 6869529"/>
              <a:gd name="connsiteY1" fmla="*/ 0 h 4859338"/>
              <a:gd name="connsiteX2" fmla="*/ 6869430 w 6869529"/>
              <a:gd name="connsiteY2" fmla="*/ 4090754 h 4859338"/>
              <a:gd name="connsiteX3" fmla="*/ 2244548 w 6869529"/>
              <a:gd name="connsiteY3" fmla="*/ 4082018 h 4859338"/>
              <a:gd name="connsiteX4" fmla="*/ 2241233 w 6869529"/>
              <a:gd name="connsiteY4" fmla="*/ 4842815 h 4859338"/>
              <a:gd name="connsiteX5" fmla="*/ 0 w 6869529"/>
              <a:gd name="connsiteY5" fmla="*/ 4859338 h 4859338"/>
              <a:gd name="connsiteX6" fmla="*/ 0 w 6869529"/>
              <a:gd name="connsiteY6" fmla="*/ 0 h 4859338"/>
              <a:gd name="connsiteX0" fmla="*/ 0 w 6869529"/>
              <a:gd name="connsiteY0" fmla="*/ 0 h 4877294"/>
              <a:gd name="connsiteX1" fmla="*/ 6835775 w 6869529"/>
              <a:gd name="connsiteY1" fmla="*/ 0 h 4877294"/>
              <a:gd name="connsiteX2" fmla="*/ 6869430 w 6869529"/>
              <a:gd name="connsiteY2" fmla="*/ 4090754 h 4877294"/>
              <a:gd name="connsiteX3" fmla="*/ 2244548 w 6869529"/>
              <a:gd name="connsiteY3" fmla="*/ 4082018 h 4877294"/>
              <a:gd name="connsiteX4" fmla="*/ 2237154 w 6869529"/>
              <a:gd name="connsiteY4" fmla="*/ 4877294 h 4877294"/>
              <a:gd name="connsiteX5" fmla="*/ 0 w 6869529"/>
              <a:gd name="connsiteY5" fmla="*/ 4859338 h 4877294"/>
              <a:gd name="connsiteX6" fmla="*/ 0 w 6869529"/>
              <a:gd name="connsiteY6" fmla="*/ 0 h 4877294"/>
              <a:gd name="connsiteX0" fmla="*/ 0 w 6869529"/>
              <a:gd name="connsiteY0" fmla="*/ 0 h 4860055"/>
              <a:gd name="connsiteX1" fmla="*/ 6835775 w 6869529"/>
              <a:gd name="connsiteY1" fmla="*/ 0 h 4860055"/>
              <a:gd name="connsiteX2" fmla="*/ 6869430 w 6869529"/>
              <a:gd name="connsiteY2" fmla="*/ 4090754 h 4860055"/>
              <a:gd name="connsiteX3" fmla="*/ 2244548 w 6869529"/>
              <a:gd name="connsiteY3" fmla="*/ 4082018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56786 w 6869529"/>
              <a:gd name="connsiteY3" fmla="*/ 4093510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4944 w 6869529"/>
              <a:gd name="connsiteY3" fmla="*/ 4093510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0865 w 6869529"/>
              <a:gd name="connsiteY3" fmla="*/ 4087764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4944 w 6869529"/>
              <a:gd name="connsiteY3" fmla="*/ 4030301 h 4860055"/>
              <a:gd name="connsiteX4" fmla="*/ 2261629 w 6869529"/>
              <a:gd name="connsiteY4" fmla="*/ 4860055 h 4860055"/>
              <a:gd name="connsiteX5" fmla="*/ 0 w 6869529"/>
              <a:gd name="connsiteY5" fmla="*/ 4859338 h 4860055"/>
              <a:gd name="connsiteX6" fmla="*/ 0 w 6869529"/>
              <a:gd name="connsiteY6" fmla="*/ 0 h 4860055"/>
              <a:gd name="connsiteX0" fmla="*/ 0 w 6869530"/>
              <a:gd name="connsiteY0" fmla="*/ 0 h 4860055"/>
              <a:gd name="connsiteX1" fmla="*/ 6835775 w 6869530"/>
              <a:gd name="connsiteY1" fmla="*/ 0 h 4860055"/>
              <a:gd name="connsiteX2" fmla="*/ 6869431 w 6869530"/>
              <a:gd name="connsiteY2" fmla="*/ 4073515 h 4860055"/>
              <a:gd name="connsiteX3" fmla="*/ 2264944 w 6869530"/>
              <a:gd name="connsiteY3" fmla="*/ 4030301 h 4860055"/>
              <a:gd name="connsiteX4" fmla="*/ 2261629 w 6869530"/>
              <a:gd name="connsiteY4" fmla="*/ 4860055 h 4860055"/>
              <a:gd name="connsiteX5" fmla="*/ 0 w 6869530"/>
              <a:gd name="connsiteY5" fmla="*/ 4859338 h 4860055"/>
              <a:gd name="connsiteX6" fmla="*/ 0 w 6869530"/>
              <a:gd name="connsiteY6" fmla="*/ 0 h 4860055"/>
              <a:gd name="connsiteX0" fmla="*/ 0 w 6873601"/>
              <a:gd name="connsiteY0" fmla="*/ 0 h 4860055"/>
              <a:gd name="connsiteX1" fmla="*/ 6835775 w 6873601"/>
              <a:gd name="connsiteY1" fmla="*/ 0 h 4860055"/>
              <a:gd name="connsiteX2" fmla="*/ 6873511 w 6873601"/>
              <a:gd name="connsiteY2" fmla="*/ 4062022 h 4860055"/>
              <a:gd name="connsiteX3" fmla="*/ 2264944 w 6873601"/>
              <a:gd name="connsiteY3" fmla="*/ 4030301 h 4860055"/>
              <a:gd name="connsiteX4" fmla="*/ 2261629 w 6873601"/>
              <a:gd name="connsiteY4" fmla="*/ 4860055 h 4860055"/>
              <a:gd name="connsiteX5" fmla="*/ 0 w 6873601"/>
              <a:gd name="connsiteY5" fmla="*/ 4859338 h 4860055"/>
              <a:gd name="connsiteX6" fmla="*/ 0 w 6873601"/>
              <a:gd name="connsiteY6" fmla="*/ 0 h 4860055"/>
              <a:gd name="connsiteX0" fmla="*/ 0 w 6877673"/>
              <a:gd name="connsiteY0" fmla="*/ 0 h 4860055"/>
              <a:gd name="connsiteX1" fmla="*/ 6835775 w 6877673"/>
              <a:gd name="connsiteY1" fmla="*/ 0 h 4860055"/>
              <a:gd name="connsiteX2" fmla="*/ 6877591 w 6877673"/>
              <a:gd name="connsiteY2" fmla="*/ 4085007 h 4860055"/>
              <a:gd name="connsiteX3" fmla="*/ 2264944 w 6877673"/>
              <a:gd name="connsiteY3" fmla="*/ 4030301 h 4860055"/>
              <a:gd name="connsiteX4" fmla="*/ 2261629 w 6877673"/>
              <a:gd name="connsiteY4" fmla="*/ 4860055 h 4860055"/>
              <a:gd name="connsiteX5" fmla="*/ 0 w 6877673"/>
              <a:gd name="connsiteY5" fmla="*/ 4859338 h 4860055"/>
              <a:gd name="connsiteX6" fmla="*/ 0 w 6877673"/>
              <a:gd name="connsiteY6" fmla="*/ 0 h 4860055"/>
              <a:gd name="connsiteX0" fmla="*/ 0 w 6881745"/>
              <a:gd name="connsiteY0" fmla="*/ 0 h 4860055"/>
              <a:gd name="connsiteX1" fmla="*/ 6835775 w 6881745"/>
              <a:gd name="connsiteY1" fmla="*/ 0 h 4860055"/>
              <a:gd name="connsiteX2" fmla="*/ 6881670 w 6881745"/>
              <a:gd name="connsiteY2" fmla="*/ 4079260 h 4860055"/>
              <a:gd name="connsiteX3" fmla="*/ 2264944 w 6881745"/>
              <a:gd name="connsiteY3" fmla="*/ 4030301 h 4860055"/>
              <a:gd name="connsiteX4" fmla="*/ 2261629 w 6881745"/>
              <a:gd name="connsiteY4" fmla="*/ 4860055 h 4860055"/>
              <a:gd name="connsiteX5" fmla="*/ 0 w 6881745"/>
              <a:gd name="connsiteY5" fmla="*/ 4859338 h 4860055"/>
              <a:gd name="connsiteX6" fmla="*/ 0 w 6881745"/>
              <a:gd name="connsiteY6" fmla="*/ 0 h 4860055"/>
              <a:gd name="connsiteX0" fmla="*/ 0 w 6869531"/>
              <a:gd name="connsiteY0" fmla="*/ 0 h 4860055"/>
              <a:gd name="connsiteX1" fmla="*/ 6835775 w 6869531"/>
              <a:gd name="connsiteY1" fmla="*/ 0 h 4860055"/>
              <a:gd name="connsiteX2" fmla="*/ 6869432 w 6869531"/>
              <a:gd name="connsiteY2" fmla="*/ 4050527 h 4860055"/>
              <a:gd name="connsiteX3" fmla="*/ 2264944 w 6869531"/>
              <a:gd name="connsiteY3" fmla="*/ 4030301 h 4860055"/>
              <a:gd name="connsiteX4" fmla="*/ 2261629 w 6869531"/>
              <a:gd name="connsiteY4" fmla="*/ 4860055 h 4860055"/>
              <a:gd name="connsiteX5" fmla="*/ 0 w 6869531"/>
              <a:gd name="connsiteY5" fmla="*/ 4859338 h 4860055"/>
              <a:gd name="connsiteX6" fmla="*/ 0 w 6869531"/>
              <a:gd name="connsiteY6" fmla="*/ 0 h 4860055"/>
              <a:gd name="connsiteX0" fmla="*/ 0 w 6855816"/>
              <a:gd name="connsiteY0" fmla="*/ 0 h 4860055"/>
              <a:gd name="connsiteX1" fmla="*/ 6835775 w 6855816"/>
              <a:gd name="connsiteY1" fmla="*/ 0 h 4860055"/>
              <a:gd name="connsiteX2" fmla="*/ 6855665 w 6855816"/>
              <a:gd name="connsiteY2" fmla="*/ 4089315 h 4860055"/>
              <a:gd name="connsiteX3" fmla="*/ 2264944 w 6855816"/>
              <a:gd name="connsiteY3" fmla="*/ 4030301 h 4860055"/>
              <a:gd name="connsiteX4" fmla="*/ 2261629 w 6855816"/>
              <a:gd name="connsiteY4" fmla="*/ 4860055 h 4860055"/>
              <a:gd name="connsiteX5" fmla="*/ 0 w 6855816"/>
              <a:gd name="connsiteY5" fmla="*/ 4859338 h 4860055"/>
              <a:gd name="connsiteX6" fmla="*/ 0 w 6855816"/>
              <a:gd name="connsiteY6" fmla="*/ 0 h 4860055"/>
              <a:gd name="connsiteX0" fmla="*/ 0 w 6855817"/>
              <a:gd name="connsiteY0" fmla="*/ 0 h 4860055"/>
              <a:gd name="connsiteX1" fmla="*/ 6835775 w 6855817"/>
              <a:gd name="connsiteY1" fmla="*/ 0 h 4860055"/>
              <a:gd name="connsiteX2" fmla="*/ 6855666 w 6855817"/>
              <a:gd name="connsiteY2" fmla="*/ 4079618 h 4860055"/>
              <a:gd name="connsiteX3" fmla="*/ 2264944 w 6855817"/>
              <a:gd name="connsiteY3" fmla="*/ 4030301 h 4860055"/>
              <a:gd name="connsiteX4" fmla="*/ 2261629 w 6855817"/>
              <a:gd name="connsiteY4" fmla="*/ 4860055 h 4860055"/>
              <a:gd name="connsiteX5" fmla="*/ 0 w 6855817"/>
              <a:gd name="connsiteY5" fmla="*/ 4859338 h 4860055"/>
              <a:gd name="connsiteX6" fmla="*/ 0 w 6855817"/>
              <a:gd name="connsiteY6" fmla="*/ 0 h 4860055"/>
              <a:gd name="connsiteX0" fmla="*/ 0 w 6883275"/>
              <a:gd name="connsiteY0" fmla="*/ 0 h 4860055"/>
              <a:gd name="connsiteX1" fmla="*/ 6835775 w 6883275"/>
              <a:gd name="connsiteY1" fmla="*/ 0 h 4860055"/>
              <a:gd name="connsiteX2" fmla="*/ 6883202 w 6883275"/>
              <a:gd name="connsiteY2" fmla="*/ 4050527 h 4860055"/>
              <a:gd name="connsiteX3" fmla="*/ 2264944 w 6883275"/>
              <a:gd name="connsiteY3" fmla="*/ 4030301 h 4860055"/>
              <a:gd name="connsiteX4" fmla="*/ 2261629 w 6883275"/>
              <a:gd name="connsiteY4" fmla="*/ 4860055 h 4860055"/>
              <a:gd name="connsiteX5" fmla="*/ 0 w 6883275"/>
              <a:gd name="connsiteY5" fmla="*/ 4859338 h 4860055"/>
              <a:gd name="connsiteX6" fmla="*/ 0 w 6883275"/>
              <a:gd name="connsiteY6" fmla="*/ 0 h 4860055"/>
              <a:gd name="connsiteX0" fmla="*/ 0 w 6848989"/>
              <a:gd name="connsiteY0" fmla="*/ 0 h 4860055"/>
              <a:gd name="connsiteX1" fmla="*/ 6835775 w 6848989"/>
              <a:gd name="connsiteY1" fmla="*/ 0 h 4860055"/>
              <a:gd name="connsiteX2" fmla="*/ 6848783 w 6848989"/>
              <a:gd name="connsiteY2" fmla="*/ 4069921 h 4860055"/>
              <a:gd name="connsiteX3" fmla="*/ 2264944 w 6848989"/>
              <a:gd name="connsiteY3" fmla="*/ 4030301 h 4860055"/>
              <a:gd name="connsiteX4" fmla="*/ 2261629 w 6848989"/>
              <a:gd name="connsiteY4" fmla="*/ 4860055 h 4860055"/>
              <a:gd name="connsiteX5" fmla="*/ 0 w 6848989"/>
              <a:gd name="connsiteY5" fmla="*/ 4859338 h 4860055"/>
              <a:gd name="connsiteX6" fmla="*/ 0 w 6848989"/>
              <a:gd name="connsiteY6" fmla="*/ 0 h 4860055"/>
              <a:gd name="connsiteX0" fmla="*/ 0 w 6855818"/>
              <a:gd name="connsiteY0" fmla="*/ 0 h 4860055"/>
              <a:gd name="connsiteX1" fmla="*/ 6835775 w 6855818"/>
              <a:gd name="connsiteY1" fmla="*/ 0 h 4860055"/>
              <a:gd name="connsiteX2" fmla="*/ 6855667 w 6855818"/>
              <a:gd name="connsiteY2" fmla="*/ 4040830 h 4860055"/>
              <a:gd name="connsiteX3" fmla="*/ 2264944 w 6855818"/>
              <a:gd name="connsiteY3" fmla="*/ 4030301 h 4860055"/>
              <a:gd name="connsiteX4" fmla="*/ 2261629 w 6855818"/>
              <a:gd name="connsiteY4" fmla="*/ 4860055 h 4860055"/>
              <a:gd name="connsiteX5" fmla="*/ 0 w 6855818"/>
              <a:gd name="connsiteY5" fmla="*/ 4859338 h 4860055"/>
              <a:gd name="connsiteX6" fmla="*/ 0 w 6855818"/>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264944 w 6842225"/>
              <a:gd name="connsiteY3" fmla="*/ 4030301 h 4860055"/>
              <a:gd name="connsiteX4" fmla="*/ 2261629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264944 w 6842225"/>
              <a:gd name="connsiteY3" fmla="*/ 4030301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40666 w 6842225"/>
              <a:gd name="connsiteY3" fmla="*/ 4049279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13131 w 6842225"/>
              <a:gd name="connsiteY3" fmla="*/ 4049279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13131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20015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26134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47874 h 4860055"/>
              <a:gd name="connsiteX3" fmla="*/ 2326134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35775"/>
              <a:gd name="connsiteY0" fmla="*/ 0 h 4860055"/>
              <a:gd name="connsiteX1" fmla="*/ 6835775 w 6835775"/>
              <a:gd name="connsiteY1" fmla="*/ 0 h 4860055"/>
              <a:gd name="connsiteX2" fmla="*/ 5663990 w 6835775"/>
              <a:gd name="connsiteY2" fmla="*/ 4085937 h 4860055"/>
              <a:gd name="connsiteX3" fmla="*/ 2326134 w 6835775"/>
              <a:gd name="connsiteY3" fmla="*/ 4049279 h 4860055"/>
              <a:gd name="connsiteX4" fmla="*/ 2323582 w 6835775"/>
              <a:gd name="connsiteY4" fmla="*/ 4860055 h 4860055"/>
              <a:gd name="connsiteX5" fmla="*/ 0 w 6835775"/>
              <a:gd name="connsiteY5" fmla="*/ 4859338 h 4860055"/>
              <a:gd name="connsiteX6" fmla="*/ 0 w 6835775"/>
              <a:gd name="connsiteY6" fmla="*/ 0 h 4860055"/>
              <a:gd name="connsiteX0" fmla="*/ 0 w 5694962"/>
              <a:gd name="connsiteY0" fmla="*/ 0 h 4860055"/>
              <a:gd name="connsiteX1" fmla="*/ 5694962 w 5694962"/>
              <a:gd name="connsiteY1" fmla="*/ 0 h 4860055"/>
              <a:gd name="connsiteX2" fmla="*/ 5663990 w 5694962"/>
              <a:gd name="connsiteY2" fmla="*/ 4085937 h 4860055"/>
              <a:gd name="connsiteX3" fmla="*/ 2326134 w 5694962"/>
              <a:gd name="connsiteY3" fmla="*/ 4049279 h 4860055"/>
              <a:gd name="connsiteX4" fmla="*/ 2323582 w 5694962"/>
              <a:gd name="connsiteY4" fmla="*/ 4860055 h 4860055"/>
              <a:gd name="connsiteX5" fmla="*/ 0 w 5694962"/>
              <a:gd name="connsiteY5" fmla="*/ 4859338 h 4860055"/>
              <a:gd name="connsiteX6" fmla="*/ 0 w 5694962"/>
              <a:gd name="connsiteY6" fmla="*/ 0 h 4860055"/>
              <a:gd name="connsiteX0" fmla="*/ 0 w 5694962"/>
              <a:gd name="connsiteY0" fmla="*/ 0 h 4860055"/>
              <a:gd name="connsiteX1" fmla="*/ 5694962 w 5694962"/>
              <a:gd name="connsiteY1" fmla="*/ 0 h 4860055"/>
              <a:gd name="connsiteX2" fmla="*/ 5663990 w 5694962"/>
              <a:gd name="connsiteY2" fmla="*/ 4085937 h 4860055"/>
              <a:gd name="connsiteX3" fmla="*/ 2326134 w 5694962"/>
              <a:gd name="connsiteY3" fmla="*/ 4049279 h 4860055"/>
              <a:gd name="connsiteX4" fmla="*/ 2323582 w 5694962"/>
              <a:gd name="connsiteY4" fmla="*/ 4860055 h 4860055"/>
              <a:gd name="connsiteX5" fmla="*/ 0 w 5694962"/>
              <a:gd name="connsiteY5" fmla="*/ 4859338 h 4860055"/>
              <a:gd name="connsiteX6" fmla="*/ 0 w 5694962"/>
              <a:gd name="connsiteY6" fmla="*/ 0 h 4860055"/>
              <a:gd name="connsiteX0" fmla="*/ 0 w 5722787"/>
              <a:gd name="connsiteY0" fmla="*/ 0 h 4860055"/>
              <a:gd name="connsiteX1" fmla="*/ 5722787 w 5722787"/>
              <a:gd name="connsiteY1" fmla="*/ 0 h 4860055"/>
              <a:gd name="connsiteX2" fmla="*/ 5663990 w 5722787"/>
              <a:gd name="connsiteY2" fmla="*/ 4085937 h 4860055"/>
              <a:gd name="connsiteX3" fmla="*/ 2326134 w 5722787"/>
              <a:gd name="connsiteY3" fmla="*/ 4049279 h 4860055"/>
              <a:gd name="connsiteX4" fmla="*/ 2323582 w 5722787"/>
              <a:gd name="connsiteY4" fmla="*/ 4860055 h 4860055"/>
              <a:gd name="connsiteX5" fmla="*/ 0 w 5722787"/>
              <a:gd name="connsiteY5" fmla="*/ 4859338 h 4860055"/>
              <a:gd name="connsiteX6" fmla="*/ 0 w 5722787"/>
              <a:gd name="connsiteY6" fmla="*/ 0 h 4860055"/>
              <a:gd name="connsiteX0" fmla="*/ 0 w 5667138"/>
              <a:gd name="connsiteY0" fmla="*/ 0 h 4860055"/>
              <a:gd name="connsiteX1" fmla="*/ 5667138 w 5667138"/>
              <a:gd name="connsiteY1" fmla="*/ 0 h 4860055"/>
              <a:gd name="connsiteX2" fmla="*/ 5663990 w 5667138"/>
              <a:gd name="connsiteY2" fmla="*/ 4085937 h 4860055"/>
              <a:gd name="connsiteX3" fmla="*/ 2326134 w 5667138"/>
              <a:gd name="connsiteY3" fmla="*/ 4049279 h 4860055"/>
              <a:gd name="connsiteX4" fmla="*/ 2323582 w 5667138"/>
              <a:gd name="connsiteY4" fmla="*/ 4860055 h 4860055"/>
              <a:gd name="connsiteX5" fmla="*/ 0 w 5667138"/>
              <a:gd name="connsiteY5" fmla="*/ 4859338 h 4860055"/>
              <a:gd name="connsiteX6" fmla="*/ 0 w 5667138"/>
              <a:gd name="connsiteY6" fmla="*/ 0 h 4860055"/>
              <a:gd name="connsiteX0" fmla="*/ 0 w 5667138"/>
              <a:gd name="connsiteY0" fmla="*/ 0 h 4860055"/>
              <a:gd name="connsiteX1" fmla="*/ 5667138 w 5667138"/>
              <a:gd name="connsiteY1" fmla="*/ 0 h 4860055"/>
              <a:gd name="connsiteX2" fmla="*/ 5626890 w 5667138"/>
              <a:gd name="connsiteY2" fmla="*/ 4073249 h 4860055"/>
              <a:gd name="connsiteX3" fmla="*/ 2326134 w 5667138"/>
              <a:gd name="connsiteY3" fmla="*/ 4049279 h 4860055"/>
              <a:gd name="connsiteX4" fmla="*/ 2323582 w 5667138"/>
              <a:gd name="connsiteY4" fmla="*/ 4860055 h 4860055"/>
              <a:gd name="connsiteX5" fmla="*/ 0 w 5667138"/>
              <a:gd name="connsiteY5" fmla="*/ 4859338 h 4860055"/>
              <a:gd name="connsiteX6" fmla="*/ 0 w 5667138"/>
              <a:gd name="connsiteY6" fmla="*/ 0 h 4860055"/>
              <a:gd name="connsiteX0" fmla="*/ 0 w 5639314"/>
              <a:gd name="connsiteY0" fmla="*/ 0 h 4860055"/>
              <a:gd name="connsiteX1" fmla="*/ 5639314 w 5639314"/>
              <a:gd name="connsiteY1" fmla="*/ 0 h 4860055"/>
              <a:gd name="connsiteX2" fmla="*/ 5626890 w 5639314"/>
              <a:gd name="connsiteY2" fmla="*/ 4073249 h 4860055"/>
              <a:gd name="connsiteX3" fmla="*/ 2326134 w 5639314"/>
              <a:gd name="connsiteY3" fmla="*/ 4049279 h 4860055"/>
              <a:gd name="connsiteX4" fmla="*/ 2323582 w 5639314"/>
              <a:gd name="connsiteY4" fmla="*/ 4860055 h 4860055"/>
              <a:gd name="connsiteX5" fmla="*/ 0 w 5639314"/>
              <a:gd name="connsiteY5" fmla="*/ 4859338 h 4860055"/>
              <a:gd name="connsiteX6" fmla="*/ 0 w 5639314"/>
              <a:gd name="connsiteY6" fmla="*/ 0 h 4860055"/>
              <a:gd name="connsiteX0" fmla="*/ 0 w 5639314"/>
              <a:gd name="connsiteY0" fmla="*/ 0 h 4860055"/>
              <a:gd name="connsiteX1" fmla="*/ 5639314 w 5639314"/>
              <a:gd name="connsiteY1" fmla="*/ 0 h 4860055"/>
              <a:gd name="connsiteX2" fmla="*/ 5626890 w 5639314"/>
              <a:gd name="connsiteY2" fmla="*/ 4073249 h 4860055"/>
              <a:gd name="connsiteX3" fmla="*/ 2326134 w 5639314"/>
              <a:gd name="connsiteY3" fmla="*/ 4049279 h 4860055"/>
              <a:gd name="connsiteX4" fmla="*/ 2323582 w 5639314"/>
              <a:gd name="connsiteY4" fmla="*/ 4860055 h 4860055"/>
              <a:gd name="connsiteX5" fmla="*/ 0 w 5639314"/>
              <a:gd name="connsiteY5" fmla="*/ 4859338 h 4860055"/>
              <a:gd name="connsiteX6" fmla="*/ 0 w 5639314"/>
              <a:gd name="connsiteY6" fmla="*/ 0 h 4860055"/>
              <a:gd name="connsiteX0" fmla="*/ 0 w 5627214"/>
              <a:gd name="connsiteY0" fmla="*/ 0 h 4860055"/>
              <a:gd name="connsiteX1" fmla="*/ 5620764 w 5627214"/>
              <a:gd name="connsiteY1" fmla="*/ 0 h 4860055"/>
              <a:gd name="connsiteX2" fmla="*/ 5626890 w 5627214"/>
              <a:gd name="connsiteY2" fmla="*/ 4073249 h 4860055"/>
              <a:gd name="connsiteX3" fmla="*/ 2326134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27214"/>
              <a:gd name="connsiteY0" fmla="*/ 0 h 4860055"/>
              <a:gd name="connsiteX1" fmla="*/ 5620764 w 5627214"/>
              <a:gd name="connsiteY1" fmla="*/ 0 h 4860055"/>
              <a:gd name="connsiteX2" fmla="*/ 5626890 w 5627214"/>
              <a:gd name="connsiteY2" fmla="*/ 4039768 h 4860055"/>
              <a:gd name="connsiteX3" fmla="*/ 2326134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27214"/>
              <a:gd name="connsiteY0" fmla="*/ 0 h 4860055"/>
              <a:gd name="connsiteX1" fmla="*/ 5620764 w 5627214"/>
              <a:gd name="connsiteY1" fmla="*/ 0 h 4860055"/>
              <a:gd name="connsiteX2" fmla="*/ 5626890 w 5627214"/>
              <a:gd name="connsiteY2" fmla="*/ 4039768 h 4860055"/>
              <a:gd name="connsiteX3" fmla="*/ 2332253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39289"/>
              <a:gd name="connsiteY0" fmla="*/ 0 h 4860055"/>
              <a:gd name="connsiteX1" fmla="*/ 5620764 w 5639289"/>
              <a:gd name="connsiteY1" fmla="*/ 0 h 4860055"/>
              <a:gd name="connsiteX2" fmla="*/ 5639128 w 5639289"/>
              <a:gd name="connsiteY2" fmla="*/ 4056509 h 4860055"/>
              <a:gd name="connsiteX3" fmla="*/ 2332253 w 5639289"/>
              <a:gd name="connsiteY3" fmla="*/ 4049279 h 4860055"/>
              <a:gd name="connsiteX4" fmla="*/ 2323582 w 5639289"/>
              <a:gd name="connsiteY4" fmla="*/ 4860055 h 4860055"/>
              <a:gd name="connsiteX5" fmla="*/ 0 w 5639289"/>
              <a:gd name="connsiteY5" fmla="*/ 4859338 h 4860055"/>
              <a:gd name="connsiteX6" fmla="*/ 0 w 5639289"/>
              <a:gd name="connsiteY6" fmla="*/ 0 h 4860055"/>
              <a:gd name="connsiteX0" fmla="*/ 0 w 5639289"/>
              <a:gd name="connsiteY0" fmla="*/ 0 h 4860055"/>
              <a:gd name="connsiteX1" fmla="*/ 5620764 w 5639289"/>
              <a:gd name="connsiteY1" fmla="*/ 0 h 4860055"/>
              <a:gd name="connsiteX2" fmla="*/ 5639128 w 5639289"/>
              <a:gd name="connsiteY2" fmla="*/ 4056509 h 4860055"/>
              <a:gd name="connsiteX3" fmla="*/ 2326134 w 5639289"/>
              <a:gd name="connsiteY3" fmla="*/ 4032538 h 4860055"/>
              <a:gd name="connsiteX4" fmla="*/ 2323582 w 5639289"/>
              <a:gd name="connsiteY4" fmla="*/ 4860055 h 4860055"/>
              <a:gd name="connsiteX5" fmla="*/ 0 w 5639289"/>
              <a:gd name="connsiteY5" fmla="*/ 4859338 h 4860055"/>
              <a:gd name="connsiteX6" fmla="*/ 0 w 5639289"/>
              <a:gd name="connsiteY6" fmla="*/ 0 h 4860055"/>
              <a:gd name="connsiteX0" fmla="*/ 0 w 5651473"/>
              <a:gd name="connsiteY0" fmla="*/ 0 h 4860055"/>
              <a:gd name="connsiteX1" fmla="*/ 5620764 w 5651473"/>
              <a:gd name="connsiteY1" fmla="*/ 0 h 4860055"/>
              <a:gd name="connsiteX2" fmla="*/ 5651366 w 5651473"/>
              <a:gd name="connsiteY2" fmla="*/ 4048139 h 4860055"/>
              <a:gd name="connsiteX3" fmla="*/ 2326134 w 5651473"/>
              <a:gd name="connsiteY3" fmla="*/ 4032538 h 4860055"/>
              <a:gd name="connsiteX4" fmla="*/ 2323582 w 5651473"/>
              <a:gd name="connsiteY4" fmla="*/ 4860055 h 4860055"/>
              <a:gd name="connsiteX5" fmla="*/ 0 w 5651473"/>
              <a:gd name="connsiteY5" fmla="*/ 4859338 h 4860055"/>
              <a:gd name="connsiteX6" fmla="*/ 0 w 5651473"/>
              <a:gd name="connsiteY6" fmla="*/ 0 h 4860055"/>
              <a:gd name="connsiteX0" fmla="*/ 0 w 5627215"/>
              <a:gd name="connsiteY0" fmla="*/ 0 h 4860055"/>
              <a:gd name="connsiteX1" fmla="*/ 5620764 w 5627215"/>
              <a:gd name="connsiteY1" fmla="*/ 0 h 4860055"/>
              <a:gd name="connsiteX2" fmla="*/ 5626891 w 5627215"/>
              <a:gd name="connsiteY2" fmla="*/ 4048139 h 4860055"/>
              <a:gd name="connsiteX3" fmla="*/ 2326134 w 5627215"/>
              <a:gd name="connsiteY3" fmla="*/ 4032538 h 4860055"/>
              <a:gd name="connsiteX4" fmla="*/ 2323582 w 5627215"/>
              <a:gd name="connsiteY4" fmla="*/ 4860055 h 4860055"/>
              <a:gd name="connsiteX5" fmla="*/ 0 w 5627215"/>
              <a:gd name="connsiteY5" fmla="*/ 4859338 h 4860055"/>
              <a:gd name="connsiteX6" fmla="*/ 0 w 5627215"/>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26134 w 5627552"/>
              <a:gd name="connsiteY3" fmla="*/ 4032538 h 4860055"/>
              <a:gd name="connsiteX4" fmla="*/ 2323582 w 5627552"/>
              <a:gd name="connsiteY4" fmla="*/ 4860055 h 4860055"/>
              <a:gd name="connsiteX5" fmla="*/ 0 w 5627552"/>
              <a:gd name="connsiteY5" fmla="*/ 4859338 h 4860055"/>
              <a:gd name="connsiteX6" fmla="*/ 0 w 5627552"/>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33018 w 5627552"/>
              <a:gd name="connsiteY3" fmla="*/ 4041955 h 4860055"/>
              <a:gd name="connsiteX4" fmla="*/ 2323582 w 5627552"/>
              <a:gd name="connsiteY4" fmla="*/ 4860055 h 4860055"/>
              <a:gd name="connsiteX5" fmla="*/ 0 w 5627552"/>
              <a:gd name="connsiteY5" fmla="*/ 4859338 h 4860055"/>
              <a:gd name="connsiteX6" fmla="*/ 0 w 5627552"/>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26135 w 5627552"/>
              <a:gd name="connsiteY3" fmla="*/ 4041955 h 4860055"/>
              <a:gd name="connsiteX4" fmla="*/ 2323582 w 5627552"/>
              <a:gd name="connsiteY4" fmla="*/ 4860055 h 4860055"/>
              <a:gd name="connsiteX5" fmla="*/ 0 w 5627552"/>
              <a:gd name="connsiteY5" fmla="*/ 4859338 h 4860055"/>
              <a:gd name="connsiteX6" fmla="*/ 0 w 5627552"/>
              <a:gd name="connsiteY6" fmla="*/ 0 h 4860055"/>
              <a:gd name="connsiteX0" fmla="*/ 0 w 5634079"/>
              <a:gd name="connsiteY0" fmla="*/ 0 h 4860055"/>
              <a:gd name="connsiteX1" fmla="*/ 5626884 w 5634079"/>
              <a:gd name="connsiteY1" fmla="*/ 16741 h 4860055"/>
              <a:gd name="connsiteX2" fmla="*/ 5633775 w 5634079"/>
              <a:gd name="connsiteY2" fmla="*/ 4048139 h 4860055"/>
              <a:gd name="connsiteX3" fmla="*/ 2326135 w 5634079"/>
              <a:gd name="connsiteY3" fmla="*/ 4041955 h 4860055"/>
              <a:gd name="connsiteX4" fmla="*/ 2323582 w 5634079"/>
              <a:gd name="connsiteY4" fmla="*/ 4860055 h 4860055"/>
              <a:gd name="connsiteX5" fmla="*/ 0 w 5634079"/>
              <a:gd name="connsiteY5" fmla="*/ 4859338 h 4860055"/>
              <a:gd name="connsiteX6" fmla="*/ 0 w 5634079"/>
              <a:gd name="connsiteY6" fmla="*/ 0 h 4860055"/>
              <a:gd name="connsiteX0" fmla="*/ 0 w 5634436"/>
              <a:gd name="connsiteY0" fmla="*/ 2093 h 4862148"/>
              <a:gd name="connsiteX1" fmla="*/ 5633768 w 5634436"/>
              <a:gd name="connsiteY1" fmla="*/ 0 h 4862148"/>
              <a:gd name="connsiteX2" fmla="*/ 5633775 w 5634436"/>
              <a:gd name="connsiteY2" fmla="*/ 4050232 h 4862148"/>
              <a:gd name="connsiteX3" fmla="*/ 2326135 w 5634436"/>
              <a:gd name="connsiteY3" fmla="*/ 4044048 h 4862148"/>
              <a:gd name="connsiteX4" fmla="*/ 2323582 w 5634436"/>
              <a:gd name="connsiteY4" fmla="*/ 4862148 h 4862148"/>
              <a:gd name="connsiteX5" fmla="*/ 0 w 5634436"/>
              <a:gd name="connsiteY5" fmla="*/ 4861431 h 4862148"/>
              <a:gd name="connsiteX6" fmla="*/ 0 w 5634436"/>
              <a:gd name="connsiteY6" fmla="*/ 2093 h 4862148"/>
              <a:gd name="connsiteX0" fmla="*/ 0 w 5647740"/>
              <a:gd name="connsiteY0" fmla="*/ 2093 h 4862148"/>
              <a:gd name="connsiteX1" fmla="*/ 5633768 w 5647740"/>
              <a:gd name="connsiteY1" fmla="*/ 0 h 4862148"/>
              <a:gd name="connsiteX2" fmla="*/ 5647542 w 5647740"/>
              <a:gd name="connsiteY2" fmla="*/ 4050232 h 4862148"/>
              <a:gd name="connsiteX3" fmla="*/ 2326135 w 5647740"/>
              <a:gd name="connsiteY3" fmla="*/ 4044048 h 4862148"/>
              <a:gd name="connsiteX4" fmla="*/ 2323582 w 5647740"/>
              <a:gd name="connsiteY4" fmla="*/ 4862148 h 4862148"/>
              <a:gd name="connsiteX5" fmla="*/ 0 w 5647740"/>
              <a:gd name="connsiteY5" fmla="*/ 4861431 h 4862148"/>
              <a:gd name="connsiteX6" fmla="*/ 0 w 5647740"/>
              <a:gd name="connsiteY6" fmla="*/ 2093 h 4862148"/>
              <a:gd name="connsiteX0" fmla="*/ 0 w 5661303"/>
              <a:gd name="connsiteY0" fmla="*/ 2093 h 4862148"/>
              <a:gd name="connsiteX1" fmla="*/ 5661303 w 5661303"/>
              <a:gd name="connsiteY1" fmla="*/ 0 h 4862148"/>
              <a:gd name="connsiteX2" fmla="*/ 5647542 w 5661303"/>
              <a:gd name="connsiteY2" fmla="*/ 4050232 h 4862148"/>
              <a:gd name="connsiteX3" fmla="*/ 2326135 w 5661303"/>
              <a:gd name="connsiteY3" fmla="*/ 4044048 h 4862148"/>
              <a:gd name="connsiteX4" fmla="*/ 2323582 w 5661303"/>
              <a:gd name="connsiteY4" fmla="*/ 4862148 h 4862148"/>
              <a:gd name="connsiteX5" fmla="*/ 0 w 5661303"/>
              <a:gd name="connsiteY5" fmla="*/ 4861431 h 4862148"/>
              <a:gd name="connsiteX6" fmla="*/ 0 w 5661303"/>
              <a:gd name="connsiteY6" fmla="*/ 2093 h 4862148"/>
              <a:gd name="connsiteX0" fmla="*/ 0 w 5661303"/>
              <a:gd name="connsiteY0" fmla="*/ 2093 h 4862148"/>
              <a:gd name="connsiteX1" fmla="*/ 5661303 w 5661303"/>
              <a:gd name="connsiteY1" fmla="*/ 0 h 4862148"/>
              <a:gd name="connsiteX2" fmla="*/ 5647542 w 5661303"/>
              <a:gd name="connsiteY2" fmla="*/ 4050232 h 4862148"/>
              <a:gd name="connsiteX3" fmla="*/ 2326135 w 5661303"/>
              <a:gd name="connsiteY3" fmla="*/ 4044048 h 4862148"/>
              <a:gd name="connsiteX4" fmla="*/ 2323582 w 5661303"/>
              <a:gd name="connsiteY4" fmla="*/ 4862148 h 4862148"/>
              <a:gd name="connsiteX5" fmla="*/ 0 w 5661303"/>
              <a:gd name="connsiteY5" fmla="*/ 4861431 h 4862148"/>
              <a:gd name="connsiteX6" fmla="*/ 0 w 5661303"/>
              <a:gd name="connsiteY6" fmla="*/ 2093 h 4862148"/>
              <a:gd name="connsiteX0" fmla="*/ 0 w 5654419"/>
              <a:gd name="connsiteY0" fmla="*/ 2093 h 4862148"/>
              <a:gd name="connsiteX1" fmla="*/ 5654419 w 5654419"/>
              <a:gd name="connsiteY1" fmla="*/ 0 h 4862148"/>
              <a:gd name="connsiteX2" fmla="*/ 5647542 w 5654419"/>
              <a:gd name="connsiteY2" fmla="*/ 4050232 h 4862148"/>
              <a:gd name="connsiteX3" fmla="*/ 2326135 w 5654419"/>
              <a:gd name="connsiteY3" fmla="*/ 4044048 h 4862148"/>
              <a:gd name="connsiteX4" fmla="*/ 2323582 w 5654419"/>
              <a:gd name="connsiteY4" fmla="*/ 4862148 h 4862148"/>
              <a:gd name="connsiteX5" fmla="*/ 0 w 5654419"/>
              <a:gd name="connsiteY5" fmla="*/ 4861431 h 4862148"/>
              <a:gd name="connsiteX6" fmla="*/ 0 w 5654419"/>
              <a:gd name="connsiteY6" fmla="*/ 2093 h 4862148"/>
              <a:gd name="connsiteX0" fmla="*/ 0 w 5647846"/>
              <a:gd name="connsiteY0" fmla="*/ 0 h 4860055"/>
              <a:gd name="connsiteX1" fmla="*/ 5640652 w 5647846"/>
              <a:gd name="connsiteY1" fmla="*/ 7323 h 4860055"/>
              <a:gd name="connsiteX2" fmla="*/ 5647542 w 5647846"/>
              <a:gd name="connsiteY2" fmla="*/ 4048139 h 4860055"/>
              <a:gd name="connsiteX3" fmla="*/ 2326135 w 5647846"/>
              <a:gd name="connsiteY3" fmla="*/ 4041955 h 4860055"/>
              <a:gd name="connsiteX4" fmla="*/ 2323582 w 5647846"/>
              <a:gd name="connsiteY4" fmla="*/ 4860055 h 4860055"/>
              <a:gd name="connsiteX5" fmla="*/ 0 w 5647846"/>
              <a:gd name="connsiteY5" fmla="*/ 4859338 h 4860055"/>
              <a:gd name="connsiteX6" fmla="*/ 0 w 5647846"/>
              <a:gd name="connsiteY6" fmla="*/ 0 h 4860055"/>
              <a:gd name="connsiteX0" fmla="*/ 0 w 5654419"/>
              <a:gd name="connsiteY0" fmla="*/ 11510 h 4871565"/>
              <a:gd name="connsiteX1" fmla="*/ 5654419 w 5654419"/>
              <a:gd name="connsiteY1" fmla="*/ 0 h 4871565"/>
              <a:gd name="connsiteX2" fmla="*/ 5647542 w 5654419"/>
              <a:gd name="connsiteY2" fmla="*/ 4059649 h 4871565"/>
              <a:gd name="connsiteX3" fmla="*/ 2326135 w 5654419"/>
              <a:gd name="connsiteY3" fmla="*/ 4053465 h 4871565"/>
              <a:gd name="connsiteX4" fmla="*/ 2323582 w 5654419"/>
              <a:gd name="connsiteY4" fmla="*/ 4871565 h 4871565"/>
              <a:gd name="connsiteX5" fmla="*/ 0 w 5654419"/>
              <a:gd name="connsiteY5" fmla="*/ 4870848 h 4871565"/>
              <a:gd name="connsiteX6" fmla="*/ 0 w 5654419"/>
              <a:gd name="connsiteY6" fmla="*/ 11510 h 4871565"/>
              <a:gd name="connsiteX0" fmla="*/ 0 w 5654419"/>
              <a:gd name="connsiteY0" fmla="*/ 11510 h 4871565"/>
              <a:gd name="connsiteX1" fmla="*/ 5654419 w 5654419"/>
              <a:gd name="connsiteY1" fmla="*/ 0 h 4871565"/>
              <a:gd name="connsiteX2" fmla="*/ 5633774 w 5654419"/>
              <a:gd name="connsiteY2" fmla="*/ 4050232 h 4871565"/>
              <a:gd name="connsiteX3" fmla="*/ 2326135 w 5654419"/>
              <a:gd name="connsiteY3" fmla="*/ 4053465 h 4871565"/>
              <a:gd name="connsiteX4" fmla="*/ 2323582 w 5654419"/>
              <a:gd name="connsiteY4" fmla="*/ 4871565 h 4871565"/>
              <a:gd name="connsiteX5" fmla="*/ 0 w 5654419"/>
              <a:gd name="connsiteY5" fmla="*/ 4870848 h 4871565"/>
              <a:gd name="connsiteX6" fmla="*/ 0 w 5654419"/>
              <a:gd name="connsiteY6" fmla="*/ 11510 h 4871565"/>
              <a:gd name="connsiteX0" fmla="*/ 0 w 5640651"/>
              <a:gd name="connsiteY0" fmla="*/ 11510 h 4871565"/>
              <a:gd name="connsiteX1" fmla="*/ 5640651 w 5640651"/>
              <a:gd name="connsiteY1" fmla="*/ 0 h 4871565"/>
              <a:gd name="connsiteX2" fmla="*/ 5633774 w 5640651"/>
              <a:gd name="connsiteY2" fmla="*/ 4050232 h 4871565"/>
              <a:gd name="connsiteX3" fmla="*/ 2326135 w 5640651"/>
              <a:gd name="connsiteY3" fmla="*/ 4053465 h 4871565"/>
              <a:gd name="connsiteX4" fmla="*/ 2323582 w 5640651"/>
              <a:gd name="connsiteY4" fmla="*/ 4871565 h 4871565"/>
              <a:gd name="connsiteX5" fmla="*/ 0 w 5640651"/>
              <a:gd name="connsiteY5" fmla="*/ 4870848 h 4871565"/>
              <a:gd name="connsiteX6" fmla="*/ 0 w 5640651"/>
              <a:gd name="connsiteY6" fmla="*/ 11510 h 4871565"/>
              <a:gd name="connsiteX0" fmla="*/ 0 w 5640651"/>
              <a:gd name="connsiteY0" fmla="*/ 11510 h 4871565"/>
              <a:gd name="connsiteX1" fmla="*/ 5640651 w 5640651"/>
              <a:gd name="connsiteY1" fmla="*/ 0 h 4871565"/>
              <a:gd name="connsiteX2" fmla="*/ 5626890 w 5640651"/>
              <a:gd name="connsiteY2" fmla="*/ 4031398 h 4871565"/>
              <a:gd name="connsiteX3" fmla="*/ 2326135 w 5640651"/>
              <a:gd name="connsiteY3" fmla="*/ 4053465 h 4871565"/>
              <a:gd name="connsiteX4" fmla="*/ 2323582 w 5640651"/>
              <a:gd name="connsiteY4" fmla="*/ 4871565 h 4871565"/>
              <a:gd name="connsiteX5" fmla="*/ 0 w 5640651"/>
              <a:gd name="connsiteY5" fmla="*/ 4870848 h 4871565"/>
              <a:gd name="connsiteX6" fmla="*/ 0 w 5640651"/>
              <a:gd name="connsiteY6" fmla="*/ 11510 h 4871565"/>
              <a:gd name="connsiteX0" fmla="*/ 0 w 5633768"/>
              <a:gd name="connsiteY0" fmla="*/ 11510 h 4871565"/>
              <a:gd name="connsiteX1" fmla="*/ 5633768 w 5633768"/>
              <a:gd name="connsiteY1" fmla="*/ 0 h 4871565"/>
              <a:gd name="connsiteX2" fmla="*/ 5626890 w 5633768"/>
              <a:gd name="connsiteY2" fmla="*/ 4031398 h 4871565"/>
              <a:gd name="connsiteX3" fmla="*/ 2326135 w 5633768"/>
              <a:gd name="connsiteY3" fmla="*/ 4053465 h 4871565"/>
              <a:gd name="connsiteX4" fmla="*/ 2323582 w 5633768"/>
              <a:gd name="connsiteY4" fmla="*/ 4871565 h 4871565"/>
              <a:gd name="connsiteX5" fmla="*/ 0 w 5633768"/>
              <a:gd name="connsiteY5" fmla="*/ 4870848 h 4871565"/>
              <a:gd name="connsiteX6" fmla="*/ 0 w 5633768"/>
              <a:gd name="connsiteY6" fmla="*/ 11510 h 4871565"/>
              <a:gd name="connsiteX0" fmla="*/ 0 w 5627194"/>
              <a:gd name="connsiteY0" fmla="*/ 11510 h 4871565"/>
              <a:gd name="connsiteX1" fmla="*/ 5620001 w 5627194"/>
              <a:gd name="connsiteY1" fmla="*/ 0 h 4871565"/>
              <a:gd name="connsiteX2" fmla="*/ 5626890 w 5627194"/>
              <a:gd name="connsiteY2" fmla="*/ 4031398 h 4871565"/>
              <a:gd name="connsiteX3" fmla="*/ 2326135 w 5627194"/>
              <a:gd name="connsiteY3" fmla="*/ 4053465 h 4871565"/>
              <a:gd name="connsiteX4" fmla="*/ 2323582 w 5627194"/>
              <a:gd name="connsiteY4" fmla="*/ 4871565 h 4871565"/>
              <a:gd name="connsiteX5" fmla="*/ 0 w 5627194"/>
              <a:gd name="connsiteY5" fmla="*/ 4870848 h 4871565"/>
              <a:gd name="connsiteX6" fmla="*/ 0 w 5627194"/>
              <a:gd name="connsiteY6" fmla="*/ 11510 h 4871565"/>
              <a:gd name="connsiteX0" fmla="*/ 0 w 5620001"/>
              <a:gd name="connsiteY0" fmla="*/ 11510 h 4871565"/>
              <a:gd name="connsiteX1" fmla="*/ 5620001 w 5620001"/>
              <a:gd name="connsiteY1" fmla="*/ 0 h 4871565"/>
              <a:gd name="connsiteX2" fmla="*/ 5606240 w 5620001"/>
              <a:gd name="connsiteY2" fmla="*/ 4031398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001"/>
              <a:gd name="connsiteY0" fmla="*/ 11510 h 4871565"/>
              <a:gd name="connsiteX1" fmla="*/ 5620001 w 5620001"/>
              <a:gd name="connsiteY1" fmla="*/ 0 h 4871565"/>
              <a:gd name="connsiteX2" fmla="*/ 5613124 w 5620001"/>
              <a:gd name="connsiteY2" fmla="*/ 4050232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001"/>
              <a:gd name="connsiteY0" fmla="*/ 11510 h 4871565"/>
              <a:gd name="connsiteX1" fmla="*/ 5620001 w 5620001"/>
              <a:gd name="connsiteY1" fmla="*/ 0 h 4871565"/>
              <a:gd name="connsiteX2" fmla="*/ 5606240 w 5620001"/>
              <a:gd name="connsiteY2" fmla="*/ 4050232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7194"/>
              <a:gd name="connsiteY0" fmla="*/ 11510 h 4871565"/>
              <a:gd name="connsiteX1" fmla="*/ 5620001 w 5627194"/>
              <a:gd name="connsiteY1" fmla="*/ 0 h 4871565"/>
              <a:gd name="connsiteX2" fmla="*/ 5626890 w 5627194"/>
              <a:gd name="connsiteY2" fmla="*/ 4050232 h 4871565"/>
              <a:gd name="connsiteX3" fmla="*/ 2326135 w 5627194"/>
              <a:gd name="connsiteY3" fmla="*/ 4053465 h 4871565"/>
              <a:gd name="connsiteX4" fmla="*/ 2323582 w 5627194"/>
              <a:gd name="connsiteY4" fmla="*/ 4871565 h 4871565"/>
              <a:gd name="connsiteX5" fmla="*/ 0 w 5627194"/>
              <a:gd name="connsiteY5" fmla="*/ 4870848 h 4871565"/>
              <a:gd name="connsiteX6" fmla="*/ 0 w 5627194"/>
              <a:gd name="connsiteY6" fmla="*/ 11510 h 4871565"/>
              <a:gd name="connsiteX0" fmla="*/ 0 w 5633770"/>
              <a:gd name="connsiteY0" fmla="*/ 11510 h 4871565"/>
              <a:gd name="connsiteX1" fmla="*/ 5633770 w 5633770"/>
              <a:gd name="connsiteY1" fmla="*/ 0 h 4871565"/>
              <a:gd name="connsiteX2" fmla="*/ 5626890 w 5633770"/>
              <a:gd name="connsiteY2" fmla="*/ 4050232 h 4871565"/>
              <a:gd name="connsiteX3" fmla="*/ 2326135 w 5633770"/>
              <a:gd name="connsiteY3" fmla="*/ 4053465 h 4871565"/>
              <a:gd name="connsiteX4" fmla="*/ 2323582 w 5633770"/>
              <a:gd name="connsiteY4" fmla="*/ 4871565 h 4871565"/>
              <a:gd name="connsiteX5" fmla="*/ 0 w 5633770"/>
              <a:gd name="connsiteY5" fmla="*/ 4870848 h 4871565"/>
              <a:gd name="connsiteX6" fmla="*/ 0 w 5633770"/>
              <a:gd name="connsiteY6" fmla="*/ 11510 h 4871565"/>
              <a:gd name="connsiteX0" fmla="*/ 0 w 5633770"/>
              <a:gd name="connsiteY0" fmla="*/ 11510 h 4871565"/>
              <a:gd name="connsiteX1" fmla="*/ 5633770 w 5633770"/>
              <a:gd name="connsiteY1" fmla="*/ 0 h 4871565"/>
              <a:gd name="connsiteX2" fmla="*/ 5626890 w 5633770"/>
              <a:gd name="connsiteY2" fmla="*/ 4050232 h 4871565"/>
              <a:gd name="connsiteX3" fmla="*/ 2326135 w 5633770"/>
              <a:gd name="connsiteY3" fmla="*/ 4053465 h 4871565"/>
              <a:gd name="connsiteX4" fmla="*/ 2323582 w 5633770"/>
              <a:gd name="connsiteY4" fmla="*/ 4871565 h 4871565"/>
              <a:gd name="connsiteX5" fmla="*/ 0 w 5633770"/>
              <a:gd name="connsiteY5" fmla="*/ 4870848 h 4871565"/>
              <a:gd name="connsiteX6" fmla="*/ 0 w 5633770"/>
              <a:gd name="connsiteY6" fmla="*/ 11510 h 4871565"/>
              <a:gd name="connsiteX0" fmla="*/ 0 w 5646008"/>
              <a:gd name="connsiteY0" fmla="*/ 11510 h 4871565"/>
              <a:gd name="connsiteX1" fmla="*/ 5646008 w 5646008"/>
              <a:gd name="connsiteY1" fmla="*/ 0 h 4871565"/>
              <a:gd name="connsiteX2" fmla="*/ 5626890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46008"/>
              <a:gd name="connsiteY0" fmla="*/ 11510 h 4871565"/>
              <a:gd name="connsiteX1" fmla="*/ 5646008 w 5646008"/>
              <a:gd name="connsiteY1" fmla="*/ 0 h 4871565"/>
              <a:gd name="connsiteX2" fmla="*/ 5626890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46008"/>
              <a:gd name="connsiteY0" fmla="*/ 11510 h 4871565"/>
              <a:gd name="connsiteX1" fmla="*/ 5646008 w 5646008"/>
              <a:gd name="connsiteY1" fmla="*/ 0 h 4871565"/>
              <a:gd name="connsiteX2" fmla="*/ 5635048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62325"/>
              <a:gd name="connsiteY0" fmla="*/ 11510 h 4871565"/>
              <a:gd name="connsiteX1" fmla="*/ 5662325 w 5662325"/>
              <a:gd name="connsiteY1" fmla="*/ 0 h 4871565"/>
              <a:gd name="connsiteX2" fmla="*/ 5635048 w 5662325"/>
              <a:gd name="connsiteY2" fmla="*/ 4050232 h 4871565"/>
              <a:gd name="connsiteX3" fmla="*/ 2326135 w 5662325"/>
              <a:gd name="connsiteY3" fmla="*/ 4053465 h 4871565"/>
              <a:gd name="connsiteX4" fmla="*/ 2323582 w 5662325"/>
              <a:gd name="connsiteY4" fmla="*/ 4871565 h 4871565"/>
              <a:gd name="connsiteX5" fmla="*/ 0 w 5662325"/>
              <a:gd name="connsiteY5" fmla="*/ 4870848 h 4871565"/>
              <a:gd name="connsiteX6" fmla="*/ 0 w 5662325"/>
              <a:gd name="connsiteY6" fmla="*/ 11510 h 4871565"/>
              <a:gd name="connsiteX0" fmla="*/ 0 w 5637850"/>
              <a:gd name="connsiteY0" fmla="*/ 351 h 4860406"/>
              <a:gd name="connsiteX1" fmla="*/ 5637850 w 5637850"/>
              <a:gd name="connsiteY1" fmla="*/ 0 h 4860406"/>
              <a:gd name="connsiteX2" fmla="*/ 5635048 w 5637850"/>
              <a:gd name="connsiteY2" fmla="*/ 4039073 h 4860406"/>
              <a:gd name="connsiteX3" fmla="*/ 2326135 w 5637850"/>
              <a:gd name="connsiteY3" fmla="*/ 4042306 h 4860406"/>
              <a:gd name="connsiteX4" fmla="*/ 2323582 w 5637850"/>
              <a:gd name="connsiteY4" fmla="*/ 4860406 h 4860406"/>
              <a:gd name="connsiteX5" fmla="*/ 0 w 5637850"/>
              <a:gd name="connsiteY5" fmla="*/ 4859689 h 4860406"/>
              <a:gd name="connsiteX6" fmla="*/ 0 w 5637850"/>
              <a:gd name="connsiteY6" fmla="*/ 351 h 486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7850" h="4860406">
                <a:moveTo>
                  <a:pt x="0" y="351"/>
                </a:moveTo>
                <a:lnTo>
                  <a:pt x="5637850" y="0"/>
                </a:lnTo>
                <a:cubicBezTo>
                  <a:pt x="5635556" y="1416545"/>
                  <a:pt x="5637342" y="2622528"/>
                  <a:pt x="5635048" y="4039073"/>
                </a:cubicBezTo>
                <a:lnTo>
                  <a:pt x="2326135" y="4042306"/>
                </a:lnTo>
                <a:cubicBezTo>
                  <a:pt x="2323841" y="4291688"/>
                  <a:pt x="2325876" y="4611024"/>
                  <a:pt x="2323582" y="4860406"/>
                </a:cubicBezTo>
                <a:lnTo>
                  <a:pt x="0" y="4859689"/>
                </a:lnTo>
                <a:lnTo>
                  <a:pt x="0" y="351"/>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680"/>
            </a:lvl1pPr>
          </a:lstStyle>
          <a:p>
            <a:r>
              <a:rPr lang="pl-PL"/>
              <a:t>Kliknij ikonę, aby dodać obraz</a:t>
            </a:r>
          </a:p>
        </p:txBody>
      </p:sp>
      <p:sp>
        <p:nvSpPr>
          <p:cNvPr id="4" name="Date Placeholder 3"/>
          <p:cNvSpPr>
            <a:spLocks noGrp="1"/>
          </p:cNvSpPr>
          <p:nvPr>
            <p:ph type="dt" sz="half" idx="10"/>
          </p:nvPr>
        </p:nvSpPr>
        <p:spPr>
          <a:xfrm>
            <a:off x="6727649" y="367239"/>
            <a:ext cx="1539287" cy="249515"/>
          </a:xfrm>
          <a:prstGeom prst="rect">
            <a:avLst/>
          </a:prstGeom>
        </p:spPr>
        <p:txBody>
          <a:bodyPr lIns="0" tIns="0" rIns="0" bIns="0"/>
          <a:lstStyle>
            <a:lvl1pPr algn="r">
              <a:lnSpc>
                <a:spcPts val="1225"/>
              </a:lnSpc>
              <a:defRPr sz="953">
                <a:solidFill>
                  <a:schemeClr val="tx2"/>
                </a:solidFill>
                <a:latin typeface="Open Sans" pitchFamily="2" charset="0"/>
                <a:ea typeface="Open Sans" pitchFamily="2" charset="0"/>
                <a:cs typeface="Open Sans" pitchFamily="2" charset="0"/>
              </a:defRPr>
            </a:lvl1pPr>
          </a:lstStyle>
          <a:p>
            <a:endParaRPr lang="pl-PL"/>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342" y="4334772"/>
            <a:ext cx="1402632" cy="821194"/>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19261" y="4334773"/>
            <a:ext cx="2278263" cy="821194"/>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83812" y="4334315"/>
            <a:ext cx="1937739" cy="822352"/>
          </a:xfrm>
          <a:prstGeom prst="rect">
            <a:avLst/>
          </a:prstGeom>
        </p:spPr>
      </p:pic>
      <p:sp>
        <p:nvSpPr>
          <p:cNvPr id="13" name="Prostokąt 12">
            <a:extLst>
              <a:ext uri="{FF2B5EF4-FFF2-40B4-BE49-F238E27FC236}">
                <a16:creationId xmlns:a16="http://schemas.microsoft.com/office/drawing/2014/main" id="{38965D1A-9BC8-2AB7-6B73-C2BBDA5D66AA}"/>
              </a:ext>
            </a:extLst>
          </p:cNvPr>
          <p:cNvSpPr/>
          <p:nvPr userDrawn="1"/>
        </p:nvSpPr>
        <p:spPr>
          <a:xfrm>
            <a:off x="2411760" y="3062122"/>
            <a:ext cx="5976664" cy="1272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2" name="Title 1"/>
          <p:cNvSpPr>
            <a:spLocks noGrp="1"/>
          </p:cNvSpPr>
          <p:nvPr>
            <p:ph type="ctrTitle"/>
          </p:nvPr>
        </p:nvSpPr>
        <p:spPr>
          <a:xfrm>
            <a:off x="2570934" y="3790039"/>
            <a:ext cx="5245249" cy="441262"/>
          </a:xfrm>
        </p:spPr>
        <p:txBody>
          <a:bodyPr anchor="t" anchorCtr="0">
            <a:normAutofit/>
          </a:bodyPr>
          <a:lstStyle>
            <a:lvl1pPr algn="l">
              <a:lnSpc>
                <a:spcPts val="2381"/>
              </a:lnSpc>
              <a:defRPr sz="1905"/>
            </a:lvl1pPr>
          </a:lstStyle>
          <a:p>
            <a:r>
              <a:rPr lang="pl-PL"/>
              <a:t>Kliknij, aby edytować styl</a:t>
            </a:r>
            <a:endParaRPr lang="en-US"/>
          </a:p>
        </p:txBody>
      </p:sp>
      <p:pic>
        <p:nvPicPr>
          <p:cNvPr id="11" name="Obraz 10">
            <a:extLst>
              <a:ext uri="{FF2B5EF4-FFF2-40B4-BE49-F238E27FC236}">
                <a16:creationId xmlns:a16="http://schemas.microsoft.com/office/drawing/2014/main" id="{00077315-1D70-4F03-A08B-B97A5ED5F4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11760" y="3062122"/>
            <a:ext cx="3444545" cy="634812"/>
          </a:xfrm>
          <a:prstGeom prst="rect">
            <a:avLst/>
          </a:prstGeom>
        </p:spPr>
      </p:pic>
    </p:spTree>
    <p:extLst>
      <p:ext uri="{BB962C8B-B14F-4D97-AF65-F5344CB8AC3E}">
        <p14:creationId xmlns:p14="http://schemas.microsoft.com/office/powerpoint/2010/main" val="1633935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64"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416677" y="3062122"/>
            <a:ext cx="6154381" cy="1469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572943" y="0"/>
            <a:ext cx="5850420" cy="3306227"/>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 name="connsiteX0" fmla="*/ 0 w 6835775"/>
              <a:gd name="connsiteY0" fmla="*/ 0 h 4859338"/>
              <a:gd name="connsiteX1" fmla="*/ 6835775 w 6835775"/>
              <a:gd name="connsiteY1" fmla="*/ 0 h 4859338"/>
              <a:gd name="connsiteX2" fmla="*/ 6835775 w 6835775"/>
              <a:gd name="connsiteY2" fmla="*/ 4500563 h 4859338"/>
              <a:gd name="connsiteX3" fmla="*/ 2145924 w 6835775"/>
              <a:gd name="connsiteY3" fmla="*/ 4519230 h 4859338"/>
              <a:gd name="connsiteX4" fmla="*/ 2155824 w 6835775"/>
              <a:gd name="connsiteY4" fmla="*/ 4859338 h 4859338"/>
              <a:gd name="connsiteX5" fmla="*/ 0 w 6835775"/>
              <a:gd name="connsiteY5" fmla="*/ 4859338 h 4859338"/>
              <a:gd name="connsiteX6" fmla="*/ 0 w 6835775"/>
              <a:gd name="connsiteY6" fmla="*/ 0 h 4859338"/>
              <a:gd name="connsiteX0" fmla="*/ 0 w 6840726"/>
              <a:gd name="connsiteY0" fmla="*/ 0 h 4859338"/>
              <a:gd name="connsiteX1" fmla="*/ 6835775 w 6840726"/>
              <a:gd name="connsiteY1" fmla="*/ 0 h 4859338"/>
              <a:gd name="connsiteX2" fmla="*/ 6840726 w 6840726"/>
              <a:gd name="connsiteY2" fmla="*/ 4513008 h 4859338"/>
              <a:gd name="connsiteX3" fmla="*/ 2145924 w 6840726"/>
              <a:gd name="connsiteY3" fmla="*/ 4519230 h 4859338"/>
              <a:gd name="connsiteX4" fmla="*/ 2155824 w 6840726"/>
              <a:gd name="connsiteY4" fmla="*/ 4859338 h 4859338"/>
              <a:gd name="connsiteX5" fmla="*/ 0 w 6840726"/>
              <a:gd name="connsiteY5" fmla="*/ 4859338 h 4859338"/>
              <a:gd name="connsiteX6" fmla="*/ 0 w 6840726"/>
              <a:gd name="connsiteY6" fmla="*/ 0 h 4859338"/>
              <a:gd name="connsiteX0" fmla="*/ 0 w 6840726"/>
              <a:gd name="connsiteY0" fmla="*/ 0 h 4859338"/>
              <a:gd name="connsiteX1" fmla="*/ 6835775 w 6840726"/>
              <a:gd name="connsiteY1" fmla="*/ 0 h 4859338"/>
              <a:gd name="connsiteX2" fmla="*/ 6840726 w 6840726"/>
              <a:gd name="connsiteY2" fmla="*/ 4513008 h 4859338"/>
              <a:gd name="connsiteX3" fmla="*/ 2155825 w 6840726"/>
              <a:gd name="connsiteY3" fmla="*/ 4519230 h 4859338"/>
              <a:gd name="connsiteX4" fmla="*/ 2155824 w 6840726"/>
              <a:gd name="connsiteY4" fmla="*/ 4859338 h 4859338"/>
              <a:gd name="connsiteX5" fmla="*/ 0 w 6840726"/>
              <a:gd name="connsiteY5" fmla="*/ 4859338 h 4859338"/>
              <a:gd name="connsiteX6" fmla="*/ 0 w 6840726"/>
              <a:gd name="connsiteY6" fmla="*/ 0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0726" h="4859338">
                <a:moveTo>
                  <a:pt x="0" y="0"/>
                </a:moveTo>
                <a:lnTo>
                  <a:pt x="6835775" y="0"/>
                </a:lnTo>
                <a:cubicBezTo>
                  <a:pt x="6837425" y="1504336"/>
                  <a:pt x="6839076" y="3008672"/>
                  <a:pt x="6840726" y="4513008"/>
                </a:cubicBezTo>
                <a:lnTo>
                  <a:pt x="2155825" y="4519230"/>
                </a:lnTo>
                <a:cubicBezTo>
                  <a:pt x="2155825" y="4632599"/>
                  <a:pt x="2155824" y="4745969"/>
                  <a:pt x="2155824" y="4859338"/>
                </a:cubicBezTo>
                <a:lnTo>
                  <a:pt x="0" y="4859338"/>
                </a:lnTo>
                <a:lnTo>
                  <a:pt x="0" y="0"/>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680"/>
            </a:lvl1pPr>
          </a:lstStyle>
          <a:p>
            <a:r>
              <a:rPr lang="pl-PL"/>
              <a:t>Kliknij ikonę, aby dodać obraz</a:t>
            </a:r>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339901" y="3062122"/>
            <a:ext cx="3079227" cy="244527"/>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416678" y="3062122"/>
            <a:ext cx="923225" cy="244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2" name="Title 1"/>
          <p:cNvSpPr>
            <a:spLocks noGrp="1"/>
          </p:cNvSpPr>
          <p:nvPr>
            <p:ph type="ctrTitle"/>
          </p:nvPr>
        </p:nvSpPr>
        <p:spPr>
          <a:xfrm>
            <a:off x="2724871" y="3535097"/>
            <a:ext cx="5542066" cy="898396"/>
          </a:xfrm>
        </p:spPr>
        <p:txBody>
          <a:bodyPr anchor="t" anchorCtr="0">
            <a:normAutofit/>
          </a:bodyPr>
          <a:lstStyle>
            <a:lvl1pPr algn="l">
              <a:lnSpc>
                <a:spcPts val="2381"/>
              </a:lnSpc>
              <a:defRPr sz="1905"/>
            </a:lvl1pPr>
          </a:lstStyle>
          <a:p>
            <a:r>
              <a:rPr lang="pl-PL"/>
              <a:t>Kliknij, aby edytować styl</a:t>
            </a:r>
            <a:endParaRPr lang="en-US"/>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65"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877389" y="1347054"/>
            <a:ext cx="3540668" cy="3184221"/>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4725942" y="1346902"/>
            <a:ext cx="3540668" cy="318436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4572000" y="612237"/>
            <a:ext cx="3694610" cy="734818"/>
          </a:xfrm>
        </p:spPr>
        <p:txBody>
          <a:bodyPr/>
          <a:lstStyle/>
          <a:p>
            <a:r>
              <a:rPr lang="pl-PL"/>
              <a:t>Kliknij, aby edytować styl</a:t>
            </a:r>
            <a:endParaRPr lang="en-US"/>
          </a:p>
        </p:txBody>
      </p:sp>
      <p:sp>
        <p:nvSpPr>
          <p:cNvPr id="3" name="Content Placeholder 2"/>
          <p:cNvSpPr>
            <a:spLocks noGrp="1"/>
          </p:cNvSpPr>
          <p:nvPr>
            <p:ph sz="half" idx="1"/>
          </p:nvPr>
        </p:nvSpPr>
        <p:spPr>
          <a:xfrm>
            <a:off x="4571999" y="1347054"/>
            <a:ext cx="3694937" cy="3184210"/>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612425"/>
            <a:ext cx="4264485" cy="3918839"/>
          </a:xfrm>
          <a:solidFill>
            <a:schemeClr val="bg1">
              <a:lumMod val="95000"/>
            </a:schemeClr>
          </a:solidFill>
        </p:spPr>
        <p:txBody>
          <a:bodyPr anchor="ctr" anchorCtr="0"/>
          <a:lstStyle>
            <a:lvl1pPr algn="ctr">
              <a:buFont typeface="Arial" panose="020B0604020202020204" pitchFamily="34" charset="0"/>
              <a:buNone/>
              <a:defRPr sz="680"/>
            </a:lvl1pPr>
          </a:lstStyle>
          <a:p>
            <a:r>
              <a:rPr lang="pl-PL"/>
              <a:t>Kliknij ikonę, aby dodać</a:t>
            </a:r>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630E28BA-19A4-6182-CE10-65107EDF6B75}"/>
              </a:ext>
            </a:extLst>
          </p:cNvPr>
          <p:cNvSpPr/>
          <p:nvPr userDrawn="1"/>
        </p:nvSpPr>
        <p:spPr>
          <a:xfrm>
            <a:off x="7342649" y="5021448"/>
            <a:ext cx="924287"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877389" y="1347054"/>
            <a:ext cx="3540668" cy="3184221"/>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4725942" y="1346902"/>
            <a:ext cx="3540668" cy="318436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E363107C-97A9-9A5D-A2A2-E6ABB7ED4C62}"/>
              </a:ext>
            </a:extLst>
          </p:cNvPr>
          <p:cNvSpPr/>
          <p:nvPr userDrawn="1"/>
        </p:nvSpPr>
        <p:spPr>
          <a:xfrm>
            <a:off x="7342649" y="5021448"/>
            <a:ext cx="924287"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064" y="612237"/>
            <a:ext cx="7389546" cy="734818"/>
          </a:xfrm>
          <a:prstGeom prst="rect">
            <a:avLst/>
          </a:prstGeom>
        </p:spPr>
        <p:txBody>
          <a:bodyPr vert="horz" lIns="0" tIns="0" rIns="0" bIns="0" rtlCol="0" anchor="t" anchorCtr="0">
            <a:normAutofit/>
          </a:bodyPr>
          <a:lstStyle/>
          <a:p>
            <a:r>
              <a:rPr lang="pl-PL"/>
              <a:t>Kliknij, aby edytować styl</a:t>
            </a:r>
            <a:endParaRPr lang="en-US"/>
          </a:p>
        </p:txBody>
      </p:sp>
      <p:sp>
        <p:nvSpPr>
          <p:cNvPr id="3" name="Text Placeholder 2"/>
          <p:cNvSpPr>
            <a:spLocks noGrp="1"/>
          </p:cNvSpPr>
          <p:nvPr>
            <p:ph type="body" idx="1"/>
          </p:nvPr>
        </p:nvSpPr>
        <p:spPr>
          <a:xfrm>
            <a:off x="877390" y="1347054"/>
            <a:ext cx="7389547" cy="3184210"/>
          </a:xfrm>
          <a:prstGeom prst="rect">
            <a:avLst/>
          </a:prstGeom>
        </p:spPr>
        <p:txBody>
          <a:bodyPr vert="horz" lIns="0" tIns="0" rIns="0" bIns="0" rtlCol="0">
            <a:normAutofit/>
          </a:bodyPr>
          <a:lstStyle/>
          <a:p>
            <a:pPr lvl="0"/>
            <a:r>
              <a:rPr lang="pl-PL"/>
              <a:t>Kliknij, aby edytować style wzorca tekstu</a:t>
            </a:r>
          </a:p>
          <a:p>
            <a:pPr lvl="1"/>
            <a:r>
              <a:rPr lang="pl-PL"/>
              <a:t>Drugi poziom</a:t>
            </a:r>
          </a:p>
          <a:p>
            <a:pPr lvl="2"/>
            <a:r>
              <a:rPr lang="pl-PL"/>
              <a:t>Trzeci poziom</a:t>
            </a:r>
            <a:endParaRPr lang="en-US"/>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877359" y="0"/>
            <a:ext cx="924287" cy="122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1801646" y="0"/>
            <a:ext cx="6464963"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7342353" y="4776201"/>
            <a:ext cx="923653" cy="122470"/>
          </a:xfrm>
          <a:prstGeom prst="rect">
            <a:avLst/>
          </a:prstGeom>
          <a:noFill/>
        </p:spPr>
        <p:txBody>
          <a:bodyPr vert="horz" lIns="0" tIns="72000" rIns="0" bIns="72000" rtlCol="0" anchor="ctr" anchorCtr="0"/>
          <a:lstStyle>
            <a:lvl1pPr algn="r">
              <a:defRPr sz="68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a:p>
        </p:txBody>
      </p:sp>
      <p:sp>
        <p:nvSpPr>
          <p:cNvPr id="7" name="Prostokąt 6">
            <a:extLst>
              <a:ext uri="{FF2B5EF4-FFF2-40B4-BE49-F238E27FC236}">
                <a16:creationId xmlns:a16="http://schemas.microsoft.com/office/drawing/2014/main" id="{4C2A84FB-402E-BB6C-632B-D1ADD49B7D8C}"/>
              </a:ext>
            </a:extLst>
          </p:cNvPr>
          <p:cNvSpPr/>
          <p:nvPr userDrawn="1"/>
        </p:nvSpPr>
        <p:spPr>
          <a:xfrm>
            <a:off x="7342649" y="5021448"/>
            <a:ext cx="924287"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sldNum="0" hdr="0" ftr="0" dt="0"/>
  <p:txStyles>
    <p:titleStyle>
      <a:lvl1pPr algn="l" defTabSz="685804" rtl="0" eaLnBrk="1" latinLnBrk="0" hangingPunct="1">
        <a:lnSpc>
          <a:spcPts val="2449"/>
        </a:lnSpc>
        <a:spcBef>
          <a:spcPct val="0"/>
        </a:spcBef>
        <a:buNone/>
        <a:defRPr sz="1905" b="1" kern="1200">
          <a:solidFill>
            <a:schemeClr val="tx2"/>
          </a:solidFill>
          <a:latin typeface="Open Sans" pitchFamily="2" charset="0"/>
          <a:ea typeface="Open Sans" pitchFamily="2" charset="0"/>
          <a:cs typeface="Open Sans" pitchFamily="2" charset="0"/>
        </a:defRPr>
      </a:lvl1pPr>
    </p:titleStyle>
    <p:bodyStyle>
      <a:lvl1pPr marL="171451" indent="-171451" algn="l" defTabSz="685804" rtl="0" eaLnBrk="1" latinLnBrk="0" hangingPunct="1">
        <a:lnSpc>
          <a:spcPts val="1633"/>
        </a:lnSpc>
        <a:spcBef>
          <a:spcPts val="750"/>
        </a:spcBef>
        <a:buClr>
          <a:schemeClr val="accent1"/>
        </a:buClr>
        <a:buFontTx/>
        <a:buBlip>
          <a:blip r:embed="rId12"/>
        </a:buBlip>
        <a:defRPr sz="1225" kern="1200">
          <a:solidFill>
            <a:schemeClr val="tx1"/>
          </a:solidFill>
          <a:latin typeface="Open Sans" pitchFamily="2" charset="0"/>
          <a:ea typeface="Open Sans" pitchFamily="2" charset="0"/>
          <a:cs typeface="Open Sans" pitchFamily="2" charset="0"/>
        </a:defRPr>
      </a:lvl1pPr>
      <a:lvl2pPr marL="514353" indent="-171451" algn="l" defTabSz="685804" rtl="0" eaLnBrk="1" latinLnBrk="0" hangingPunct="1">
        <a:lnSpc>
          <a:spcPts val="1633"/>
        </a:lnSpc>
        <a:spcBef>
          <a:spcPts val="375"/>
        </a:spcBef>
        <a:buFontTx/>
        <a:buBlip>
          <a:blip r:embed="rId13"/>
        </a:buBlip>
        <a:defRPr sz="1225" kern="1200">
          <a:solidFill>
            <a:schemeClr val="tx1"/>
          </a:solidFill>
          <a:latin typeface="Open Sans" pitchFamily="2" charset="0"/>
          <a:ea typeface="Open Sans" pitchFamily="2" charset="0"/>
          <a:cs typeface="Open Sans" pitchFamily="2" charset="0"/>
        </a:defRPr>
      </a:lvl2pPr>
      <a:lvl3pPr marL="857256" indent="-171451" algn="l" defTabSz="685804" rtl="0" eaLnBrk="1" latinLnBrk="0" hangingPunct="1">
        <a:lnSpc>
          <a:spcPts val="1633"/>
        </a:lnSpc>
        <a:spcBef>
          <a:spcPts val="375"/>
        </a:spcBef>
        <a:buFontTx/>
        <a:buBlip>
          <a:blip r:embed="rId14"/>
        </a:buBlip>
        <a:defRPr sz="1225" kern="1200">
          <a:solidFill>
            <a:schemeClr val="tx1"/>
          </a:solidFill>
          <a:latin typeface="Open Sans" pitchFamily="2" charset="0"/>
          <a:ea typeface="Open Sans" pitchFamily="2" charset="0"/>
          <a:cs typeface="Open Sans" pitchFamily="2" charset="0"/>
        </a:defRPr>
      </a:lvl3pPr>
      <a:lvl4pPr marL="1200158" indent="-171451" algn="l" defTabSz="685804" rtl="0" eaLnBrk="1" latinLnBrk="0" hangingPunct="1">
        <a:lnSpc>
          <a:spcPts val="1633"/>
        </a:lnSpc>
        <a:spcBef>
          <a:spcPts val="375"/>
        </a:spcBef>
        <a:buFont typeface="Arial" panose="020B0604020202020204" pitchFamily="34" charset="0"/>
        <a:buChar char="•"/>
        <a:defRPr sz="1225" kern="1200">
          <a:solidFill>
            <a:schemeClr val="tx1"/>
          </a:solidFill>
          <a:latin typeface="Open Sans" pitchFamily="2" charset="0"/>
          <a:ea typeface="Open Sans" pitchFamily="2" charset="0"/>
          <a:cs typeface="Open Sans" pitchFamily="2" charset="0"/>
        </a:defRPr>
      </a:lvl4pPr>
      <a:lvl5pPr marL="1543060" indent="-171451" algn="l" defTabSz="685804" rtl="0" eaLnBrk="1" latinLnBrk="0" hangingPunct="1">
        <a:lnSpc>
          <a:spcPts val="1633"/>
        </a:lnSpc>
        <a:spcBef>
          <a:spcPts val="375"/>
        </a:spcBef>
        <a:buFont typeface="Arial" panose="020B0604020202020204" pitchFamily="34" charset="0"/>
        <a:buChar char="•"/>
        <a:defRPr sz="1225" kern="1200">
          <a:solidFill>
            <a:schemeClr val="tx1"/>
          </a:solidFill>
          <a:latin typeface="Open Sans" pitchFamily="2" charset="0"/>
          <a:ea typeface="Open Sans" pitchFamily="2" charset="0"/>
          <a:cs typeface="Open Sans" pitchFamily="2" charset="0"/>
        </a:defRPr>
      </a:lvl5pPr>
      <a:lvl6pPr marL="1885963"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65"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67"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69"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4" rtl="0" eaLnBrk="1" latinLnBrk="0" hangingPunct="1">
        <a:defRPr sz="1350" kern="1200">
          <a:solidFill>
            <a:schemeClr val="tx1"/>
          </a:solidFill>
          <a:latin typeface="+mn-lt"/>
          <a:ea typeface="+mn-ea"/>
          <a:cs typeface="+mn-cs"/>
        </a:defRPr>
      </a:lvl1pPr>
      <a:lvl2pPr marL="342903" algn="l" defTabSz="685804" rtl="0" eaLnBrk="1" latinLnBrk="0" hangingPunct="1">
        <a:defRPr sz="1350" kern="1200">
          <a:solidFill>
            <a:schemeClr val="tx1"/>
          </a:solidFill>
          <a:latin typeface="+mn-lt"/>
          <a:ea typeface="+mn-ea"/>
          <a:cs typeface="+mn-cs"/>
        </a:defRPr>
      </a:lvl2pPr>
      <a:lvl3pPr marL="685804" algn="l" defTabSz="685804" rtl="0" eaLnBrk="1" latinLnBrk="0" hangingPunct="1">
        <a:defRPr sz="1350" kern="1200">
          <a:solidFill>
            <a:schemeClr val="tx1"/>
          </a:solidFill>
          <a:latin typeface="+mn-lt"/>
          <a:ea typeface="+mn-ea"/>
          <a:cs typeface="+mn-cs"/>
        </a:defRPr>
      </a:lvl3pPr>
      <a:lvl4pPr marL="1028707" algn="l" defTabSz="685804" rtl="0" eaLnBrk="1" latinLnBrk="0" hangingPunct="1">
        <a:defRPr sz="1350" kern="1200">
          <a:solidFill>
            <a:schemeClr val="tx1"/>
          </a:solidFill>
          <a:latin typeface="+mn-lt"/>
          <a:ea typeface="+mn-ea"/>
          <a:cs typeface="+mn-cs"/>
        </a:defRPr>
      </a:lvl4pPr>
      <a:lvl5pPr marL="1371609" algn="l" defTabSz="685804" rtl="0" eaLnBrk="1" latinLnBrk="0" hangingPunct="1">
        <a:defRPr sz="1350" kern="1200">
          <a:solidFill>
            <a:schemeClr val="tx1"/>
          </a:solidFill>
          <a:latin typeface="+mn-lt"/>
          <a:ea typeface="+mn-ea"/>
          <a:cs typeface="+mn-cs"/>
        </a:defRPr>
      </a:lvl5pPr>
      <a:lvl6pPr marL="1714511" algn="l" defTabSz="685804" rtl="0" eaLnBrk="1" latinLnBrk="0" hangingPunct="1">
        <a:defRPr sz="1350" kern="1200">
          <a:solidFill>
            <a:schemeClr val="tx1"/>
          </a:solidFill>
          <a:latin typeface="+mn-lt"/>
          <a:ea typeface="+mn-ea"/>
          <a:cs typeface="+mn-cs"/>
        </a:defRPr>
      </a:lvl6pPr>
      <a:lvl7pPr marL="2057413" algn="l" defTabSz="685804" rtl="0" eaLnBrk="1" latinLnBrk="0" hangingPunct="1">
        <a:defRPr sz="1350" kern="1200">
          <a:solidFill>
            <a:schemeClr val="tx1"/>
          </a:solidFill>
          <a:latin typeface="+mn-lt"/>
          <a:ea typeface="+mn-ea"/>
          <a:cs typeface="+mn-cs"/>
        </a:defRPr>
      </a:lvl7pPr>
      <a:lvl8pPr marL="2400316" algn="l" defTabSz="685804" rtl="0" eaLnBrk="1" latinLnBrk="0" hangingPunct="1">
        <a:defRPr sz="1350" kern="1200">
          <a:solidFill>
            <a:schemeClr val="tx1"/>
          </a:solidFill>
          <a:latin typeface="+mn-lt"/>
          <a:ea typeface="+mn-ea"/>
          <a:cs typeface="+mn-cs"/>
        </a:defRPr>
      </a:lvl8pPr>
      <a:lvl9pPr marL="2743218" algn="l" defTabSz="68580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5" userDrawn="1">
          <p15:clr>
            <a:srgbClr val="F26B43"/>
          </p15:clr>
        </p15:guide>
        <p15:guide id="2" pos="358" userDrawn="1">
          <p15:clr>
            <a:srgbClr val="F26B43"/>
          </p15:clr>
        </p15:guide>
        <p15:guide id="3" pos="552" userDrawn="1">
          <p15:clr>
            <a:srgbClr val="F26B43"/>
          </p15:clr>
        </p15:guide>
        <p15:guide id="4" pos="747" userDrawn="1">
          <p15:clr>
            <a:srgbClr val="F26B43"/>
          </p15:clr>
        </p15:guide>
        <p15:guide id="5" pos="941" userDrawn="1">
          <p15:clr>
            <a:srgbClr val="F26B43"/>
          </p15:clr>
        </p15:guide>
        <p15:guide id="6" pos="1135" userDrawn="1">
          <p15:clr>
            <a:srgbClr val="F26B43"/>
          </p15:clr>
        </p15:guide>
        <p15:guide id="7" pos="1328" userDrawn="1">
          <p15:clr>
            <a:srgbClr val="F26B43"/>
          </p15:clr>
        </p15:guide>
        <p15:guide id="8" pos="1522" userDrawn="1">
          <p15:clr>
            <a:srgbClr val="F26B43"/>
          </p15:clr>
        </p15:guide>
        <p15:guide id="9" pos="1716" userDrawn="1">
          <p15:clr>
            <a:srgbClr val="F26B43"/>
          </p15:clr>
        </p15:guide>
        <p15:guide id="10" pos="1911" userDrawn="1">
          <p15:clr>
            <a:srgbClr val="F26B43"/>
          </p15:clr>
        </p15:guide>
        <p15:guide id="11" pos="2104" userDrawn="1">
          <p15:clr>
            <a:srgbClr val="F26B43"/>
          </p15:clr>
        </p15:guide>
        <p15:guide id="12" pos="2298" userDrawn="1">
          <p15:clr>
            <a:srgbClr val="F26B43"/>
          </p15:clr>
        </p15:guide>
        <p15:guide id="13" pos="2492" userDrawn="1">
          <p15:clr>
            <a:srgbClr val="F26B43"/>
          </p15:clr>
        </p15:guide>
        <p15:guide id="14" pos="2686" userDrawn="1">
          <p15:clr>
            <a:srgbClr val="F26B43"/>
          </p15:clr>
        </p15:guide>
        <p15:guide id="15" pos="2880" userDrawn="1">
          <p15:clr>
            <a:srgbClr val="F26B43"/>
          </p15:clr>
        </p15:guide>
        <p15:guide id="16" pos="3074" userDrawn="1">
          <p15:clr>
            <a:srgbClr val="F26B43"/>
          </p15:clr>
        </p15:guide>
        <p15:guide id="17" pos="3268" userDrawn="1">
          <p15:clr>
            <a:srgbClr val="F26B43"/>
          </p15:clr>
        </p15:guide>
        <p15:guide id="18" pos="3462" userDrawn="1">
          <p15:clr>
            <a:srgbClr val="F26B43"/>
          </p15:clr>
        </p15:guide>
        <p15:guide id="19" pos="3656" userDrawn="1">
          <p15:clr>
            <a:srgbClr val="F26B43"/>
          </p15:clr>
        </p15:guide>
        <p15:guide id="20" pos="3849" userDrawn="1">
          <p15:clr>
            <a:srgbClr val="F26B43"/>
          </p15:clr>
        </p15:guide>
        <p15:guide id="21" pos="4044" userDrawn="1">
          <p15:clr>
            <a:srgbClr val="F26B43"/>
          </p15:clr>
        </p15:guide>
        <p15:guide id="22" pos="4238" userDrawn="1">
          <p15:clr>
            <a:srgbClr val="F26B43"/>
          </p15:clr>
        </p15:guide>
        <p15:guide id="23" pos="4432" userDrawn="1">
          <p15:clr>
            <a:srgbClr val="F26B43"/>
          </p15:clr>
        </p15:guide>
        <p15:guide id="24" pos="4625" userDrawn="1">
          <p15:clr>
            <a:srgbClr val="F26B43"/>
          </p15:clr>
        </p15:guide>
        <p15:guide id="25" pos="4819" userDrawn="1">
          <p15:clr>
            <a:srgbClr val="F26B43"/>
          </p15:clr>
        </p15:guide>
        <p15:guide id="26" pos="5013" userDrawn="1">
          <p15:clr>
            <a:srgbClr val="F26B43"/>
          </p15:clr>
        </p15:guide>
        <p15:guide id="27" pos="5208" userDrawn="1">
          <p15:clr>
            <a:srgbClr val="F26B43"/>
          </p15:clr>
        </p15:guide>
        <p15:guide id="28" pos="5402" userDrawn="1">
          <p15:clr>
            <a:srgbClr val="F26B43"/>
          </p15:clr>
        </p15:guide>
        <p15:guide id="29" pos="5595" userDrawn="1">
          <p15:clr>
            <a:srgbClr val="F26B43"/>
          </p15:clr>
        </p15:guide>
        <p15:guide id="30" orient="horz" pos="77" userDrawn="1">
          <p15:clr>
            <a:srgbClr val="F26B43"/>
          </p15:clr>
        </p15:guide>
        <p15:guide id="31" orient="horz" pos="231" userDrawn="1">
          <p15:clr>
            <a:srgbClr val="F26B43"/>
          </p15:clr>
        </p15:guide>
        <p15:guide id="32" orient="horz" pos="386" userDrawn="1">
          <p15:clr>
            <a:srgbClr val="F26B43"/>
          </p15:clr>
        </p15:guide>
        <p15:guide id="33" orient="horz" pos="540" userDrawn="1">
          <p15:clr>
            <a:srgbClr val="F26B43"/>
          </p15:clr>
        </p15:guide>
        <p15:guide id="34" orient="horz" pos="694" userDrawn="1">
          <p15:clr>
            <a:srgbClr val="F26B43"/>
          </p15:clr>
        </p15:guide>
        <p15:guide id="35" orient="horz" pos="848" userDrawn="1">
          <p15:clr>
            <a:srgbClr val="F26B43"/>
          </p15:clr>
        </p15:guide>
        <p15:guide id="36" orient="horz" pos="1003" userDrawn="1">
          <p15:clr>
            <a:srgbClr val="F26B43"/>
          </p15:clr>
        </p15:guide>
        <p15:guide id="37" orient="horz" pos="1157" userDrawn="1">
          <p15:clr>
            <a:srgbClr val="F26B43"/>
          </p15:clr>
        </p15:guide>
        <p15:guide id="38" orient="horz" pos="1311" userDrawn="1">
          <p15:clr>
            <a:srgbClr val="F26B43"/>
          </p15:clr>
        </p15:guide>
        <p15:guide id="39" orient="horz" pos="1466" userDrawn="1">
          <p15:clr>
            <a:srgbClr val="F26B43"/>
          </p15:clr>
        </p15:guide>
        <p15:guide id="40" orient="horz" pos="1620" userDrawn="1">
          <p15:clr>
            <a:srgbClr val="F26B43"/>
          </p15:clr>
        </p15:guide>
        <p15:guide id="41" orient="horz" pos="1774" userDrawn="1">
          <p15:clr>
            <a:srgbClr val="F26B43"/>
          </p15:clr>
        </p15:guide>
        <p15:guide id="42" orient="horz" pos="1929" userDrawn="1">
          <p15:clr>
            <a:srgbClr val="F26B43"/>
          </p15:clr>
        </p15:guide>
        <p15:guide id="43" orient="horz" pos="2083" userDrawn="1">
          <p15:clr>
            <a:srgbClr val="F26B43"/>
          </p15:clr>
        </p15:guide>
        <p15:guide id="44" orient="horz" pos="2237" userDrawn="1">
          <p15:clr>
            <a:srgbClr val="F26B43"/>
          </p15:clr>
        </p15:guide>
        <p15:guide id="45" orient="horz" pos="2392" userDrawn="1">
          <p15:clr>
            <a:srgbClr val="F26B43"/>
          </p15:clr>
        </p15:guide>
        <p15:guide id="46" orient="horz" pos="2546" userDrawn="1">
          <p15:clr>
            <a:srgbClr val="F26B43"/>
          </p15:clr>
        </p15:guide>
        <p15:guide id="47" orient="horz" pos="2700" userDrawn="1">
          <p15:clr>
            <a:srgbClr val="F26B43"/>
          </p15:clr>
        </p15:guide>
        <p15:guide id="48" orient="horz" pos="2854" userDrawn="1">
          <p15:clr>
            <a:srgbClr val="F26B43"/>
          </p15:clr>
        </p15:guide>
        <p15:guide id="49" orient="horz" pos="3009" userDrawn="1">
          <p15:clr>
            <a:srgbClr val="F26B43"/>
          </p15:clr>
        </p15:guide>
        <p15:guide id="50" orient="horz" pos="31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sv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9.xml"/><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33.sv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F33F18E-394A-4875-831B-31657E1ED194}"/>
              </a:ext>
            </a:extLst>
          </p:cNvPr>
          <p:cNvSpPr>
            <a:spLocks noGrp="1"/>
          </p:cNvSpPr>
          <p:nvPr>
            <p:ph type="ctrTitle"/>
          </p:nvPr>
        </p:nvSpPr>
        <p:spPr>
          <a:xfrm>
            <a:off x="1185201" y="1796988"/>
            <a:ext cx="6773550" cy="774762"/>
          </a:xfrm>
        </p:spPr>
        <p:txBody>
          <a:bodyPr>
            <a:normAutofit fontScale="90000"/>
          </a:bodyPr>
          <a:lstStyle/>
          <a:p>
            <a:pPr algn="ctr">
              <a:lnSpc>
                <a:spcPct val="100000"/>
              </a:lnSpc>
            </a:pPr>
            <a:br>
              <a:rPr lang="pl-PL" sz="2000"/>
            </a:br>
            <a:r>
              <a:rPr lang="pl-PL" sz="2700"/>
              <a:t>KPO i FERC </a:t>
            </a:r>
            <a:br>
              <a:rPr lang="pl-PL" sz="2700"/>
            </a:br>
            <a:br>
              <a:rPr lang="pl-PL" sz="2700"/>
            </a:br>
            <a:endParaRPr lang="pl-PL" sz="2700"/>
          </a:p>
        </p:txBody>
      </p:sp>
      <p:sp>
        <p:nvSpPr>
          <p:cNvPr id="6" name="Podtytuł 5">
            <a:extLst>
              <a:ext uri="{FF2B5EF4-FFF2-40B4-BE49-F238E27FC236}">
                <a16:creationId xmlns:a16="http://schemas.microsoft.com/office/drawing/2014/main" id="{98442F97-59AD-4C59-AFE5-5C69181711B8}"/>
              </a:ext>
            </a:extLst>
          </p:cNvPr>
          <p:cNvSpPr>
            <a:spLocks noGrp="1"/>
          </p:cNvSpPr>
          <p:nvPr>
            <p:ph type="subTitle" idx="1"/>
          </p:nvPr>
        </p:nvSpPr>
        <p:spPr>
          <a:xfrm>
            <a:off x="1185268" y="2452568"/>
            <a:ext cx="6773483" cy="894903"/>
          </a:xfrm>
        </p:spPr>
        <p:txBody>
          <a:bodyPr>
            <a:normAutofit/>
          </a:bodyPr>
          <a:lstStyle/>
          <a:p>
            <a:pPr algn="ctr">
              <a:spcAft>
                <a:spcPts val="1200"/>
              </a:spcAft>
            </a:pPr>
            <a:r>
              <a:rPr lang="pl-PL" sz="1100"/>
              <a:t>Zapewnienie dostępu do bardzo szybkiego </a:t>
            </a:r>
            <a:r>
              <a:rPr lang="pl-PL" sz="1100" err="1"/>
              <a:t>internetu</a:t>
            </a:r>
            <a:r>
              <a:rPr lang="pl-PL" sz="1100"/>
              <a:t> oraz ultra-szybkiego </a:t>
            </a:r>
            <a:r>
              <a:rPr lang="pl-PL" sz="1100" err="1"/>
              <a:t>internetu</a:t>
            </a:r>
            <a:br>
              <a:rPr lang="pl-PL" sz="1100"/>
            </a:br>
            <a:r>
              <a:rPr lang="pl-PL" sz="1100"/>
              <a:t>szerokopasmowego na obszarach białych plam</a:t>
            </a:r>
            <a:endParaRPr lang="pl-PL" sz="1400"/>
          </a:p>
        </p:txBody>
      </p:sp>
      <p:sp>
        <p:nvSpPr>
          <p:cNvPr id="4" name="Tytuł 2">
            <a:extLst>
              <a:ext uri="{FF2B5EF4-FFF2-40B4-BE49-F238E27FC236}">
                <a16:creationId xmlns:a16="http://schemas.microsoft.com/office/drawing/2014/main" id="{2062FB7D-FD15-91B7-0A98-E32C41F851E7}"/>
              </a:ext>
            </a:extLst>
          </p:cNvPr>
          <p:cNvSpPr txBox="1">
            <a:spLocks/>
          </p:cNvSpPr>
          <p:nvPr/>
        </p:nvSpPr>
        <p:spPr>
          <a:xfrm>
            <a:off x="1185201" y="3175676"/>
            <a:ext cx="6773550" cy="774762"/>
          </a:xfrm>
          <a:prstGeom prst="rect">
            <a:avLst/>
          </a:prstGeom>
        </p:spPr>
        <p:txBody>
          <a:bodyPr vert="horz" lIns="0" tIns="0" rIns="0" bIns="0" rtlCol="0" anchor="t" anchorCtr="0">
            <a:normAutofit fontScale="37500" lnSpcReduction="20000"/>
          </a:bodyPr>
          <a:lstStyle>
            <a:lvl1pPr algn="l" defTabSz="685804" rtl="0" eaLnBrk="1" latinLnBrk="0" hangingPunct="1">
              <a:lnSpc>
                <a:spcPts val="2722"/>
              </a:lnSpc>
              <a:spcBef>
                <a:spcPct val="0"/>
              </a:spcBef>
              <a:buNone/>
              <a:defRPr sz="2177" b="1" kern="1200">
                <a:solidFill>
                  <a:schemeClr val="tx2"/>
                </a:solidFill>
                <a:latin typeface="Open Sans" pitchFamily="2" charset="0"/>
                <a:ea typeface="Open Sans" pitchFamily="2" charset="0"/>
                <a:cs typeface="Open Sans" pitchFamily="2" charset="0"/>
              </a:defRPr>
            </a:lvl1pPr>
          </a:lstStyle>
          <a:p>
            <a:pPr algn="ctr">
              <a:lnSpc>
                <a:spcPct val="100000"/>
              </a:lnSpc>
            </a:pPr>
            <a:br>
              <a:rPr lang="pl-PL" sz="2000"/>
            </a:br>
            <a:r>
              <a:rPr lang="pl-PL" sz="2000"/>
              <a:t>Z</a:t>
            </a:r>
            <a:r>
              <a:rPr lang="pl-PL" sz="2000">
                <a:effectLst/>
              </a:rPr>
              <a:t>agadnienia dotyczące barier inwestycyjnych, kamieni milowych i planów naprawczych oraz ponownego wykorzystania środków zwróconych z inwestycji telekomunikacyjnych w POPC.</a:t>
            </a:r>
          </a:p>
          <a:p>
            <a:pPr algn="ctr">
              <a:lnSpc>
                <a:spcPct val="100000"/>
              </a:lnSpc>
            </a:pPr>
            <a:endParaRPr lang="pl-PL" sz="2300"/>
          </a:p>
          <a:p>
            <a:pPr algn="ctr">
              <a:lnSpc>
                <a:spcPct val="100000"/>
              </a:lnSpc>
            </a:pPr>
            <a:r>
              <a:rPr lang="pl-PL" sz="2300"/>
              <a:t>Spotkanie z ostatecznymi odbiorcami wsparcia i beneficjentami 18.10.2024 r.</a:t>
            </a:r>
            <a:br>
              <a:rPr lang="pl-PL" sz="2700"/>
            </a:br>
            <a:br>
              <a:rPr lang="pl-PL" sz="2700"/>
            </a:br>
            <a:endParaRPr lang="pl-PL" sz="2700"/>
          </a:p>
        </p:txBody>
      </p:sp>
      <p:grpSp>
        <p:nvGrpSpPr>
          <p:cNvPr id="5" name="Grupa 4">
            <a:extLst>
              <a:ext uri="{FF2B5EF4-FFF2-40B4-BE49-F238E27FC236}">
                <a16:creationId xmlns:a16="http://schemas.microsoft.com/office/drawing/2014/main" id="{BE9E5212-4BE7-483C-2A19-4B60E56E9FE6}"/>
              </a:ext>
            </a:extLst>
          </p:cNvPr>
          <p:cNvGrpSpPr>
            <a:grpSpLocks noGrp="1" noUngrp="1" noRot="1" noMove="1" noResize="1"/>
          </p:cNvGrpSpPr>
          <p:nvPr/>
        </p:nvGrpSpPr>
        <p:grpSpPr>
          <a:xfrm>
            <a:off x="0" y="4409437"/>
            <a:ext cx="9144000" cy="734063"/>
            <a:chOff x="0" y="4409437"/>
            <a:chExt cx="9144000" cy="734063"/>
          </a:xfrm>
        </p:grpSpPr>
        <p:sp>
          <p:nvSpPr>
            <p:cNvPr id="7" name="Prostokąt 6">
              <a:extLst>
                <a:ext uri="{FF2B5EF4-FFF2-40B4-BE49-F238E27FC236}">
                  <a16:creationId xmlns:a16="http://schemas.microsoft.com/office/drawing/2014/main" id="{4EDF3A1E-4355-D1EA-24C9-7B615BFE099E}"/>
                </a:ext>
              </a:extLst>
            </p:cNvPr>
            <p:cNvSpPr>
              <a:spLocks noGrp="1" noRot="1" noMove="1" noResize="1" noEditPoints="1" noAdjustHandles="1" noChangeArrowheads="1" noChangeShapeType="1"/>
            </p:cNvSpPr>
            <p:nvPr/>
          </p:nvSpPr>
          <p:spPr>
            <a:xfrm>
              <a:off x="0" y="4409437"/>
              <a:ext cx="9144000" cy="734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descr="Obraz zawierający tekst, zrzut ekranu, Czcionka">
              <a:extLst>
                <a:ext uri="{FF2B5EF4-FFF2-40B4-BE49-F238E27FC236}">
                  <a16:creationId xmlns:a16="http://schemas.microsoft.com/office/drawing/2014/main" id="{F024C0AF-B0CF-3C96-CA6A-D122B23296D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46217" y="4409437"/>
              <a:ext cx="4251518" cy="599398"/>
            </a:xfrm>
            <a:prstGeom prst="rect">
              <a:avLst/>
            </a:prstGeom>
          </p:spPr>
        </p:pic>
      </p:grpSp>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8B6FAE-E029-4A9B-2030-3DA0CEB0D963}"/>
              </a:ext>
            </a:extLst>
          </p:cNvPr>
          <p:cNvSpPr>
            <a:spLocks noGrp="1"/>
          </p:cNvSpPr>
          <p:nvPr>
            <p:ph type="title"/>
          </p:nvPr>
        </p:nvSpPr>
        <p:spPr>
          <a:xfrm>
            <a:off x="1901450" y="612237"/>
            <a:ext cx="6365160" cy="713252"/>
          </a:xfrm>
        </p:spPr>
        <p:txBody>
          <a:bodyPr anchor="t">
            <a:normAutofit/>
          </a:bodyPr>
          <a:lstStyle/>
          <a:p>
            <a:r>
              <a:rPr lang="pl-PL" i="0" u="none" strike="noStrike" baseline="0"/>
              <a:t>Kamienie milowe – ważne informacje </a:t>
            </a:r>
            <a:endParaRPr lang="pl-PL"/>
          </a:p>
        </p:txBody>
      </p:sp>
      <p:pic>
        <p:nvPicPr>
          <p:cNvPr id="6" name="Obraz 5" descr="Obraz zawierający czarne, ciemność&#10;&#10;Opis wygenerowany automatycznie">
            <a:extLst>
              <a:ext uri="{FF2B5EF4-FFF2-40B4-BE49-F238E27FC236}">
                <a16:creationId xmlns:a16="http://schemas.microsoft.com/office/drawing/2014/main" id="{5CDE320D-5821-9B4B-5295-5EA5D614AEEA}"/>
              </a:ext>
            </a:extLst>
          </p:cNvPr>
          <p:cNvPicPr>
            <a:picLocks noChangeAspect="1"/>
          </p:cNvPicPr>
          <p:nvPr/>
        </p:nvPicPr>
        <p:blipFill>
          <a:blip r:embed="rId3"/>
          <a:stretch>
            <a:fillRect/>
          </a:stretch>
        </p:blipFill>
        <p:spPr>
          <a:xfrm>
            <a:off x="177631" y="1461629"/>
            <a:ext cx="1566769" cy="1631467"/>
          </a:xfrm>
          <a:prstGeom prst="rect">
            <a:avLst/>
          </a:prstGeom>
          <a:noFill/>
        </p:spPr>
      </p:pic>
      <p:sp>
        <p:nvSpPr>
          <p:cNvPr id="3" name="Symbol zastępczy zawartości 2">
            <a:extLst>
              <a:ext uri="{FF2B5EF4-FFF2-40B4-BE49-F238E27FC236}">
                <a16:creationId xmlns:a16="http://schemas.microsoft.com/office/drawing/2014/main" id="{C5241822-654A-1204-2FA6-A82AD530136D}"/>
              </a:ext>
            </a:extLst>
          </p:cNvPr>
          <p:cNvSpPr>
            <a:spLocks noGrp="1"/>
          </p:cNvSpPr>
          <p:nvPr>
            <p:ph sz="half" idx="2"/>
          </p:nvPr>
        </p:nvSpPr>
        <p:spPr>
          <a:xfrm>
            <a:off x="1890009" y="1325336"/>
            <a:ext cx="6376601" cy="3205928"/>
          </a:xfrm>
        </p:spPr>
        <p:txBody>
          <a:bodyPr vert="horz" lIns="0" tIns="0" rIns="0" bIns="0" rtlCol="0" anchor="t">
            <a:normAutofit/>
          </a:bodyPr>
          <a:lstStyle/>
          <a:p>
            <a:pPr marL="171450" indent="-171450">
              <a:buFont typeface="Wingdings"/>
              <a:buChar char="ü"/>
            </a:pPr>
            <a:r>
              <a:rPr lang="pl-PL" sz="1600" b="0" i="0">
                <a:effectLst/>
                <a:latin typeface="Calibri"/>
                <a:ea typeface="Open Sans"/>
                <a:cs typeface="Open Sans"/>
              </a:rPr>
              <a:t>W ramach KPO1 </a:t>
            </a:r>
            <a:r>
              <a:rPr lang="pl-PL" sz="1600" b="1" i="0">
                <a:effectLst/>
                <a:latin typeface="Calibri"/>
                <a:ea typeface="Open Sans"/>
                <a:cs typeface="Open Sans"/>
              </a:rPr>
              <a:t>warunkiem otrzymania waloryzacji </a:t>
            </a:r>
            <a:r>
              <a:rPr lang="pl-PL" sz="1600" b="0" i="0">
                <a:effectLst/>
                <a:latin typeface="Calibri"/>
                <a:ea typeface="Open Sans"/>
                <a:cs typeface="Open Sans"/>
              </a:rPr>
              <a:t>jest </a:t>
            </a:r>
            <a:r>
              <a:rPr lang="pl-PL" sz="1600" b="1" i="0">
                <a:effectLst/>
                <a:latin typeface="Calibri"/>
                <a:ea typeface="Open Sans"/>
                <a:cs typeface="Open Sans"/>
              </a:rPr>
              <a:t>terminowe </a:t>
            </a:r>
            <a:r>
              <a:rPr lang="pl-PL" sz="1600" b="0" i="0">
                <a:effectLst/>
                <a:latin typeface="Calibri"/>
                <a:ea typeface="Open Sans"/>
                <a:cs typeface="Open Sans"/>
              </a:rPr>
              <a:t>osiągnięcie </a:t>
            </a:r>
            <a:r>
              <a:rPr lang="pl-PL" sz="1600" b="1" i="0">
                <a:effectLst/>
                <a:latin typeface="Calibri"/>
                <a:ea typeface="Open Sans"/>
                <a:cs typeface="Open Sans"/>
              </a:rPr>
              <a:t>kamieni milowych</a:t>
            </a:r>
            <a:r>
              <a:rPr lang="pl-PL" sz="1600" b="0" i="0">
                <a:effectLst/>
                <a:latin typeface="Calibri"/>
                <a:ea typeface="Open Sans"/>
                <a:cs typeface="Open Sans"/>
              </a:rPr>
              <a:t> oraz złożenie wniosku o aneks.</a:t>
            </a:r>
          </a:p>
          <a:p>
            <a:pPr marL="171450" indent="-171450">
              <a:buFont typeface="Wingdings"/>
              <a:buChar char="ü"/>
            </a:pPr>
            <a:r>
              <a:rPr lang="pl-PL" sz="1600">
                <a:latin typeface="Calibri"/>
                <a:ea typeface="Open Sans"/>
                <a:cs typeface="Open Sans"/>
              </a:rPr>
              <a:t>W</a:t>
            </a:r>
            <a:r>
              <a:rPr lang="pl-PL" sz="1600" i="0">
                <a:effectLst/>
                <a:latin typeface="Calibri"/>
                <a:ea typeface="Open Sans"/>
                <a:cs typeface="Open Sans"/>
              </a:rPr>
              <a:t> ramach KPO2 oraz FERC </a:t>
            </a:r>
            <a:r>
              <a:rPr lang="pl-PL" sz="1600" b="1" i="0">
                <a:effectLst/>
                <a:latin typeface="Calibri"/>
                <a:ea typeface="Open Sans"/>
                <a:cs typeface="Open Sans"/>
              </a:rPr>
              <a:t>waloryzacja nie jest uzależniona od terminowej realizacji kamieni </a:t>
            </a:r>
            <a:r>
              <a:rPr lang="pl-PL" sz="1600" b="0" i="0">
                <a:effectLst/>
                <a:latin typeface="Calibri"/>
                <a:ea typeface="Open Sans"/>
                <a:cs typeface="Open Sans"/>
              </a:rPr>
              <a:t>milowych oraz dotyczy wszystkich OOW/Beneficjentów, którzy przystąpią do podpisania aneksu.</a:t>
            </a:r>
            <a:endParaRPr lang="pl-PL" sz="1600">
              <a:latin typeface="Calibri"/>
              <a:ea typeface="Open Sans"/>
              <a:cs typeface="Open Sans"/>
            </a:endParaRPr>
          </a:p>
          <a:p>
            <a:pPr marL="171450" indent="-171450">
              <a:buFont typeface="Wingdings"/>
              <a:buChar char="ü"/>
            </a:pPr>
            <a:r>
              <a:rPr lang="pl-PL" sz="1600">
                <a:latin typeface="Calibri"/>
                <a:ea typeface="Open Sans"/>
                <a:cs typeface="Open Sans"/>
              </a:rPr>
              <a:t>OOW/Beneficjenci mają obowiązek realizacji kamieni milowych zaplanowanych w zadaniu 2 (jeśli dotyczy) </a:t>
            </a:r>
            <a:r>
              <a:rPr lang="pl-PL" sz="1600" b="1">
                <a:latin typeface="Calibri"/>
                <a:ea typeface="Open Sans"/>
                <a:cs typeface="Open Sans"/>
              </a:rPr>
              <a:t>równolegle i proporcjonalnie</a:t>
            </a:r>
            <a:r>
              <a:rPr lang="pl-PL" sz="1600">
                <a:latin typeface="Calibri"/>
                <a:ea typeface="Open Sans"/>
                <a:cs typeface="Open Sans"/>
              </a:rPr>
              <a:t> do realizacji kamieni milowych zaplanowanych w zadaniu 1</a:t>
            </a:r>
            <a:r>
              <a:rPr lang="pl-PL" sz="1200">
                <a:latin typeface="Open Sans"/>
                <a:ea typeface="Open Sans"/>
                <a:cs typeface="Open Sans"/>
              </a:rPr>
              <a:t>.</a:t>
            </a:r>
          </a:p>
          <a:p>
            <a:pPr marL="0" indent="0">
              <a:buNone/>
            </a:pPr>
            <a:endParaRPr lang="pl-PL"/>
          </a:p>
        </p:txBody>
      </p:sp>
    </p:spTree>
    <p:extLst>
      <p:ext uri="{BB962C8B-B14F-4D97-AF65-F5344CB8AC3E}">
        <p14:creationId xmlns:p14="http://schemas.microsoft.com/office/powerpoint/2010/main" val="423796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037BAD-489F-0963-9684-469DE673EB18}"/>
              </a:ext>
            </a:extLst>
          </p:cNvPr>
          <p:cNvSpPr>
            <a:spLocks noGrp="1"/>
          </p:cNvSpPr>
          <p:nvPr>
            <p:ph type="title"/>
          </p:nvPr>
        </p:nvSpPr>
        <p:spPr>
          <a:xfrm>
            <a:off x="877064" y="612237"/>
            <a:ext cx="7378763" cy="443676"/>
          </a:xfrm>
        </p:spPr>
        <p:txBody>
          <a:bodyPr>
            <a:normAutofit/>
          </a:bodyPr>
          <a:lstStyle/>
          <a:p>
            <a:pPr algn="ctr"/>
            <a:r>
              <a:rPr lang="pl-PL" i="0" u="none" strike="noStrike" baseline="0"/>
              <a:t>Kamienie milowe – terminy osiągnięcia w podziale na KPO/FERC</a:t>
            </a:r>
            <a:endParaRPr lang="pl-PL"/>
          </a:p>
        </p:txBody>
      </p:sp>
      <p:graphicFrame>
        <p:nvGraphicFramePr>
          <p:cNvPr id="12" name="Symbol zastępczy zawartości 11">
            <a:extLst>
              <a:ext uri="{FF2B5EF4-FFF2-40B4-BE49-F238E27FC236}">
                <a16:creationId xmlns:a16="http://schemas.microsoft.com/office/drawing/2014/main" id="{7BD4BA78-77FD-A0B5-DAD1-E4DE1B7A4EF9}"/>
              </a:ext>
            </a:extLst>
          </p:cNvPr>
          <p:cNvGraphicFramePr>
            <a:graphicFrameLocks noGrp="1"/>
          </p:cNvGraphicFramePr>
          <p:nvPr>
            <p:ph idx="1"/>
            <p:extLst>
              <p:ext uri="{D42A27DB-BD31-4B8C-83A1-F6EECF244321}">
                <p14:modId xmlns:p14="http://schemas.microsoft.com/office/powerpoint/2010/main" val="2461604881"/>
              </p:ext>
            </p:extLst>
          </p:nvPr>
        </p:nvGraphicFramePr>
        <p:xfrm>
          <a:off x="877888" y="1347788"/>
          <a:ext cx="7456453" cy="3105304"/>
        </p:xfrm>
        <a:graphic>
          <a:graphicData uri="http://schemas.openxmlformats.org/drawingml/2006/table">
            <a:tbl>
              <a:tblPr firstRow="1" bandRow="1">
                <a:tableStyleId>{00A15C55-8517-42AA-B614-E9B94910E393}</a:tableStyleId>
              </a:tblPr>
              <a:tblGrid>
                <a:gridCol w="1002820">
                  <a:extLst>
                    <a:ext uri="{9D8B030D-6E8A-4147-A177-3AD203B41FA5}">
                      <a16:colId xmlns:a16="http://schemas.microsoft.com/office/drawing/2014/main" val="3802253788"/>
                    </a:ext>
                  </a:extLst>
                </a:gridCol>
                <a:gridCol w="1471880">
                  <a:extLst>
                    <a:ext uri="{9D8B030D-6E8A-4147-A177-3AD203B41FA5}">
                      <a16:colId xmlns:a16="http://schemas.microsoft.com/office/drawing/2014/main" val="133368268"/>
                    </a:ext>
                  </a:extLst>
                </a:gridCol>
                <a:gridCol w="1471881">
                  <a:extLst>
                    <a:ext uri="{9D8B030D-6E8A-4147-A177-3AD203B41FA5}">
                      <a16:colId xmlns:a16="http://schemas.microsoft.com/office/drawing/2014/main" val="3013854688"/>
                    </a:ext>
                  </a:extLst>
                </a:gridCol>
                <a:gridCol w="3509872">
                  <a:extLst>
                    <a:ext uri="{9D8B030D-6E8A-4147-A177-3AD203B41FA5}">
                      <a16:colId xmlns:a16="http://schemas.microsoft.com/office/drawing/2014/main" val="1271272340"/>
                    </a:ext>
                  </a:extLst>
                </a:gridCol>
              </a:tblGrid>
              <a:tr h="376944">
                <a:tc>
                  <a:txBody>
                    <a:bodyPr/>
                    <a:lstStyle/>
                    <a:p>
                      <a:endParaRPr lang="pl-PL"/>
                    </a:p>
                  </a:txBody>
                  <a:tcPr/>
                </a:tc>
                <a:tc>
                  <a:txBody>
                    <a:bodyPr/>
                    <a:lstStyle/>
                    <a:p>
                      <a:pPr algn="ctr"/>
                      <a:r>
                        <a:rPr lang="pl-PL"/>
                        <a:t>KPO 1</a:t>
                      </a:r>
                    </a:p>
                  </a:txBody>
                  <a:tcPr/>
                </a:tc>
                <a:tc>
                  <a:txBody>
                    <a:bodyPr/>
                    <a:lstStyle/>
                    <a:p>
                      <a:pPr algn="ctr"/>
                      <a:r>
                        <a:rPr lang="pl-PL"/>
                        <a:t>KPO 2</a:t>
                      </a:r>
                    </a:p>
                  </a:txBody>
                  <a:tcPr/>
                </a:tc>
                <a:tc>
                  <a:txBody>
                    <a:bodyPr/>
                    <a:lstStyle/>
                    <a:p>
                      <a:pPr algn="ctr"/>
                      <a:r>
                        <a:rPr lang="pl-PL"/>
                        <a:t>FERC</a:t>
                      </a:r>
                    </a:p>
                  </a:txBody>
                  <a:tcPr/>
                </a:tc>
                <a:extLst>
                  <a:ext uri="{0D108BD9-81ED-4DB2-BD59-A6C34878D82A}">
                    <a16:rowId xmlns:a16="http://schemas.microsoft.com/office/drawing/2014/main" val="2283443827"/>
                  </a:ext>
                </a:extLst>
              </a:tr>
              <a:tr h="825688">
                <a:tc>
                  <a:txBody>
                    <a:bodyPr/>
                    <a:lstStyle/>
                    <a:p>
                      <a:pPr algn="ctr"/>
                      <a:r>
                        <a:rPr lang="pl-PL" sz="1000" b="1"/>
                        <a:t>Kamień milowy 1</a:t>
                      </a:r>
                    </a:p>
                  </a:txBody>
                  <a:tcPr/>
                </a:tc>
                <a:tc gridSpan="3">
                  <a:txBody>
                    <a:bodyPr/>
                    <a:lstStyle/>
                    <a:p>
                      <a:pPr lvl="0" algn="ctr">
                        <a:lnSpc>
                          <a:spcPct val="100000"/>
                        </a:lnSpc>
                        <a:spcBef>
                          <a:spcPts val="0"/>
                        </a:spcBef>
                        <a:spcAft>
                          <a:spcPts val="0"/>
                        </a:spcAft>
                        <a:buNone/>
                      </a:pPr>
                      <a:r>
                        <a:rPr lang="pl-PL" sz="1000" b="1" i="0" u="none" strike="noStrike" noProof="0">
                          <a:latin typeface="Calibri"/>
                        </a:rPr>
                        <a:t>12 miesięcy </a:t>
                      </a:r>
                      <a:r>
                        <a:rPr lang="pl-PL" sz="1000" b="0" i="0" u="none" strike="noStrike" noProof="0">
                          <a:latin typeface="Calibri"/>
                        </a:rPr>
                        <a:t>od podpisania umowy lub rozpoczęcia realizacji przedsięwzięcia/projektu (w zależności, które zdarzenie nastąpi wcześniej);</a:t>
                      </a:r>
                      <a:endParaRPr lang="pl-PL" sz="1000"/>
                    </a:p>
                    <a:p>
                      <a:pPr lvl="0" algn="ctr">
                        <a:lnSpc>
                          <a:spcPct val="100000"/>
                        </a:lnSpc>
                        <a:spcBef>
                          <a:spcPts val="0"/>
                        </a:spcBef>
                        <a:spcAft>
                          <a:spcPts val="0"/>
                        </a:spcAft>
                        <a:buNone/>
                      </a:pPr>
                      <a:r>
                        <a:rPr lang="pl-PL" sz="1000" b="1" i="0" u="none" strike="noStrike" noProof="0">
                          <a:latin typeface="Calibri"/>
                        </a:rPr>
                        <a:t>wartość docelowa to: 15%</a:t>
                      </a:r>
                      <a:r>
                        <a:rPr lang="pl-PL" sz="1000" b="0" i="0" u="none" strike="noStrike" noProof="0">
                          <a:latin typeface="Calibri"/>
                        </a:rPr>
                        <a:t> ze 100% liczby punktów adresowych do objęcia zasięgiem dla Zadania 1 / realizacji wartości Inwestycji własnych dla Zadania 2</a:t>
                      </a:r>
                      <a:endParaRPr lang="pl-PL" sz="1000"/>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4242611482"/>
                  </a:ext>
                </a:extLst>
              </a:tr>
              <a:tr h="825688">
                <a:tc>
                  <a:txBody>
                    <a:bodyPr/>
                    <a:lstStyle/>
                    <a:p>
                      <a:pPr algn="ctr"/>
                      <a:r>
                        <a:rPr lang="pl-PL" sz="1000" b="1"/>
                        <a:t>Kamień milowy 2</a:t>
                      </a:r>
                    </a:p>
                  </a:txBody>
                  <a:tcPr/>
                </a:tc>
                <a:tc gridSpan="3">
                  <a:txBody>
                    <a:bodyPr/>
                    <a:lstStyle/>
                    <a:p>
                      <a:pPr lvl="0" algn="ctr">
                        <a:lnSpc>
                          <a:spcPct val="100000"/>
                        </a:lnSpc>
                        <a:spcBef>
                          <a:spcPts val="0"/>
                        </a:spcBef>
                        <a:spcAft>
                          <a:spcPts val="0"/>
                        </a:spcAft>
                        <a:buNone/>
                      </a:pPr>
                      <a:r>
                        <a:rPr lang="pl-PL" sz="1000" b="1" i="0" u="none" strike="noStrike" noProof="0" dirty="0">
                          <a:latin typeface="Calibri"/>
                        </a:rPr>
                        <a:t>24 miesiące </a:t>
                      </a:r>
                      <a:r>
                        <a:rPr lang="pl-PL" sz="1000" b="0" i="0" u="none" strike="noStrike" noProof="0" dirty="0">
                          <a:latin typeface="Calibri"/>
                        </a:rPr>
                        <a:t>od podpisania umowy lub rozpoczęcia realizacji przedsięwzięcia/projektu (w zależności, które zdarzenie nastąpi wcześniej);</a:t>
                      </a:r>
                      <a:endParaRPr lang="pl-PL" sz="1000" dirty="0"/>
                    </a:p>
                    <a:p>
                      <a:pPr lvl="0" algn="ctr">
                        <a:buNone/>
                      </a:pPr>
                      <a:r>
                        <a:rPr lang="pl-PL" sz="1000" b="1" i="0" u="none" strike="noStrike" noProof="0" dirty="0">
                          <a:latin typeface="Calibri"/>
                        </a:rPr>
                        <a:t>wartość docelowa to: 35% </a:t>
                      </a:r>
                      <a:r>
                        <a:rPr lang="pl-PL" sz="1000" b="0" i="0" u="none" strike="noStrike" noProof="0" dirty="0">
                          <a:latin typeface="Calibri"/>
                        </a:rPr>
                        <a:t>ze 100% liczby punktów adresowych do objęcia zasięgiem dla Zadania 1/ realizacji wartości Inwestycji własnych dla Zadania 2</a:t>
                      </a:r>
                      <a:endParaRPr lang="pl-PL" sz="1000" dirty="0"/>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440735248"/>
                  </a:ext>
                </a:extLst>
              </a:tr>
              <a:tr h="1076984">
                <a:tc>
                  <a:txBody>
                    <a:bodyPr/>
                    <a:lstStyle/>
                    <a:p>
                      <a:pPr algn="ctr"/>
                      <a:r>
                        <a:rPr lang="pl-PL" sz="1000" b="1"/>
                        <a:t>Kamień milowy 3</a:t>
                      </a:r>
                    </a:p>
                  </a:txBody>
                  <a:tcPr/>
                </a:tc>
                <a:tc gridSpan="2">
                  <a:txBody>
                    <a:bodyPr/>
                    <a:lstStyle/>
                    <a:p>
                      <a:pPr lvl="0" algn="ctr">
                        <a:lnSpc>
                          <a:spcPct val="100000"/>
                        </a:lnSpc>
                        <a:spcBef>
                          <a:spcPts val="0"/>
                        </a:spcBef>
                        <a:spcAft>
                          <a:spcPts val="0"/>
                        </a:spcAft>
                        <a:buNone/>
                      </a:pPr>
                      <a:r>
                        <a:rPr lang="pl-PL" sz="1000" b="1" i="0" u="none" strike="noStrike" noProof="0" dirty="0">
                          <a:latin typeface="Calibri"/>
                        </a:rPr>
                        <a:t>do 30.06.2026 r.</a:t>
                      </a:r>
                      <a:r>
                        <a:rPr lang="pl-PL" sz="1000" b="0" i="0" u="none" strike="noStrike" noProof="0" dirty="0">
                          <a:latin typeface="Calibri"/>
                        </a:rPr>
                        <a:t> </a:t>
                      </a:r>
                      <a:endParaRPr lang="pl-PL" sz="1000" dirty="0"/>
                    </a:p>
                    <a:p>
                      <a:pPr lvl="0" algn="ctr">
                        <a:buNone/>
                      </a:pPr>
                      <a:r>
                        <a:rPr lang="pl-PL" sz="1000" b="0" i="0" u="none" strike="noStrike" noProof="0" dirty="0">
                          <a:latin typeface="Calibri"/>
                        </a:rPr>
                        <a:t>wartość docelowa to: 100% liczby punktów adresowych do objęcia zasięgiem dla Zadania 1/ realizacji wartości Inwestycji własnych dla Zadania 2</a:t>
                      </a:r>
                      <a:endParaRPr lang="pl-PL" sz="1000" dirty="0"/>
                    </a:p>
                  </a:txBody>
                  <a:tcPr/>
                </a:tc>
                <a:tc hMerge="1">
                  <a:txBody>
                    <a:bodyPr/>
                    <a:lstStyle/>
                    <a:p>
                      <a:endParaRPr lang="pl-PL"/>
                    </a:p>
                  </a:txBody>
                  <a:tcPr/>
                </a:tc>
                <a:tc>
                  <a:txBody>
                    <a:bodyPr/>
                    <a:lstStyle/>
                    <a:p>
                      <a:pPr lvl="0" algn="ctr">
                        <a:lnSpc>
                          <a:spcPct val="100000"/>
                        </a:lnSpc>
                        <a:spcBef>
                          <a:spcPts val="0"/>
                        </a:spcBef>
                        <a:spcAft>
                          <a:spcPts val="0"/>
                        </a:spcAft>
                        <a:buNone/>
                      </a:pPr>
                      <a:r>
                        <a:rPr lang="pl-PL" sz="1000" b="1" i="0" u="none" strike="noStrike" noProof="0" dirty="0">
                          <a:latin typeface="Calibri"/>
                        </a:rPr>
                        <a:t>36 miesięcy</a:t>
                      </a:r>
                      <a:r>
                        <a:rPr lang="pl-PL" sz="1000" b="0" i="0" u="none" strike="noStrike" noProof="0" dirty="0">
                          <a:latin typeface="Calibri"/>
                        </a:rPr>
                        <a:t> od podpisania </a:t>
                      </a:r>
                      <a:r>
                        <a:rPr lang="pl-PL" sz="1000" b="0" i="0" u="none" strike="noStrike" noProof="0" dirty="0" err="1">
                          <a:latin typeface="Calibri"/>
                        </a:rPr>
                        <a:t>UoD</a:t>
                      </a:r>
                      <a:r>
                        <a:rPr lang="pl-PL" sz="1000" b="0" i="0" u="none" strike="noStrike" noProof="0" dirty="0">
                          <a:latin typeface="Calibri"/>
                        </a:rPr>
                        <a:t> lub rozpoczęcia realizacji Projektu (w zależności, które zdarzenie nastąpi wcześniej), </a:t>
                      </a:r>
                      <a:endParaRPr lang="pl-PL" sz="1000" dirty="0"/>
                    </a:p>
                    <a:p>
                      <a:pPr lvl="0" algn="ctr">
                        <a:buNone/>
                      </a:pPr>
                      <a:r>
                        <a:rPr lang="pl-PL" sz="1000" b="0" i="0" u="none" strike="noStrike" noProof="0" dirty="0">
                          <a:latin typeface="Calibri"/>
                        </a:rPr>
                        <a:t>wartość docelowa to: 100% liczby punktów adresowych do objęcia zasięgiem dla Zadania 1 / realizacji wartości Inwestycji własnych dla Zadania 2</a:t>
                      </a:r>
                      <a:endParaRPr lang="pl-PL" sz="1000" dirty="0"/>
                    </a:p>
                  </a:txBody>
                  <a:tcPr/>
                </a:tc>
                <a:extLst>
                  <a:ext uri="{0D108BD9-81ED-4DB2-BD59-A6C34878D82A}">
                    <a16:rowId xmlns:a16="http://schemas.microsoft.com/office/drawing/2014/main" val="951435504"/>
                  </a:ext>
                </a:extLst>
              </a:tr>
            </a:tbl>
          </a:graphicData>
        </a:graphic>
      </p:graphicFrame>
      <p:pic>
        <p:nvPicPr>
          <p:cNvPr id="18" name="Grafika 17" descr="Włączone światła z wypełnieniem pełnym">
            <a:extLst>
              <a:ext uri="{FF2B5EF4-FFF2-40B4-BE49-F238E27FC236}">
                <a16:creationId xmlns:a16="http://schemas.microsoft.com/office/drawing/2014/main" id="{16837E26-F37F-06EA-3E57-E341A1A94E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14344"/>
            <a:ext cx="1152128" cy="1152128"/>
          </a:xfrm>
          <a:prstGeom prst="rect">
            <a:avLst/>
          </a:prstGeom>
        </p:spPr>
      </p:pic>
    </p:spTree>
    <p:extLst>
      <p:ext uri="{BB962C8B-B14F-4D97-AF65-F5344CB8AC3E}">
        <p14:creationId xmlns:p14="http://schemas.microsoft.com/office/powerpoint/2010/main" val="99496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4571999" y="432943"/>
            <a:ext cx="3694610" cy="734818"/>
          </a:xfrm>
        </p:spPr>
        <p:txBody>
          <a:bodyPr anchor="t">
            <a:normAutofit/>
          </a:bodyPr>
          <a:lstStyle/>
          <a:p>
            <a:r>
              <a:rPr lang="pl-PL" sz="1400" i="0" u="none" strike="noStrike" baseline="0">
                <a:solidFill>
                  <a:schemeClr val="accent1">
                    <a:lumMod val="76000"/>
                  </a:schemeClr>
                </a:solidFill>
                <a:latin typeface="Open Sans"/>
                <a:ea typeface="Open Sans"/>
                <a:cs typeface="Open Sans"/>
              </a:rPr>
              <a:t>Kamienie milowe – informowanie o wykonaniu</a:t>
            </a:r>
            <a:endParaRPr lang="pl-PL" sz="1400" u="sng">
              <a:solidFill>
                <a:schemeClr val="accent1">
                  <a:lumMod val="76000"/>
                </a:schemeClr>
              </a:solidFill>
              <a:latin typeface="Open Sans"/>
              <a:ea typeface="Open Sans"/>
              <a:cs typeface="Open Sans"/>
            </a:endParaRP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sz="half" idx="1"/>
          </p:nvPr>
        </p:nvSpPr>
        <p:spPr>
          <a:xfrm>
            <a:off x="4455458" y="1077524"/>
            <a:ext cx="4572001" cy="3453740"/>
          </a:xfrm>
        </p:spPr>
        <p:txBody>
          <a:bodyPr vert="horz" lIns="0" tIns="0" rIns="0" bIns="0" rtlCol="0" anchor="t">
            <a:noAutofit/>
          </a:bodyPr>
          <a:lstStyle/>
          <a:p>
            <a:pPr marL="171450" indent="-171450">
              <a:lnSpc>
                <a:spcPct val="150000"/>
              </a:lnSpc>
              <a:buFont typeface="Wingdings"/>
              <a:buChar char="ü"/>
            </a:pPr>
            <a:r>
              <a:rPr lang="pl-PL" sz="1300">
                <a:latin typeface="Calibri"/>
                <a:ea typeface="Open Sans"/>
                <a:cs typeface="Open Sans"/>
              </a:rPr>
              <a:t>Najpóźniej w ostatnim dniu na osiągnięcie kamienia milowego, należy złożyć do CPPC oświadczenie potwierdzające z określeniem wartości osiągniętego wskaźnika</a:t>
            </a:r>
            <a:endParaRPr lang="pl-PL"/>
          </a:p>
          <a:p>
            <a:pPr marL="171450" indent="-171450">
              <a:lnSpc>
                <a:spcPct val="150000"/>
              </a:lnSpc>
              <a:buFont typeface="Wingdings"/>
              <a:buChar char="ü"/>
            </a:pPr>
            <a:r>
              <a:rPr lang="pl-PL" sz="1300">
                <a:latin typeface="Calibri"/>
                <a:ea typeface="Open Sans"/>
                <a:cs typeface="Open Sans"/>
              </a:rPr>
              <a:t>Należy złożyć raport w systemie SIMBA obrazujący, które punkty adresowe zostały wykonane – raport składany zgodnie z przyjętym harmonogramem, tj. do 10 dnia miesiąca</a:t>
            </a:r>
          </a:p>
          <a:p>
            <a:pPr marL="171450" indent="-171450">
              <a:lnSpc>
                <a:spcPct val="150000"/>
              </a:lnSpc>
              <a:buFont typeface="Wingdings"/>
              <a:buChar char="ü"/>
            </a:pPr>
            <a:r>
              <a:rPr lang="pl-PL" sz="1300">
                <a:latin typeface="Calibri"/>
                <a:ea typeface="Open Sans"/>
                <a:cs typeface="Open Sans"/>
              </a:rPr>
              <a:t>Wniosek o płatność, w którym rozliczone będą punkty adresowe osiągnięte w danym kamieniu należy złożyć najpóźniej w terminie miesiąca od dnia osiągnięcia kamienia milowego</a:t>
            </a:r>
          </a:p>
        </p:txBody>
      </p:sp>
      <p:pic>
        <p:nvPicPr>
          <p:cNvPr id="7" name="Obraz 6" descr="Dokumenty i tablet na biurku">
            <a:extLst>
              <a:ext uri="{FF2B5EF4-FFF2-40B4-BE49-F238E27FC236}">
                <a16:creationId xmlns:a16="http://schemas.microsoft.com/office/drawing/2014/main" id="{B44C4428-6EAB-6136-6136-4DA6F4688345}"/>
              </a:ext>
            </a:extLst>
          </p:cNvPr>
          <p:cNvPicPr>
            <a:picLocks noChangeAspect="1"/>
          </p:cNvPicPr>
          <p:nvPr/>
        </p:nvPicPr>
        <p:blipFill rotWithShape="1">
          <a:blip r:embed="rId3">
            <a:extLst>
              <a:ext uri="{28A0092B-C50C-407E-A947-70E740481C1C}">
                <a14:useLocalDpi xmlns:a14="http://schemas.microsoft.com/office/drawing/2010/main" val="0"/>
              </a:ext>
            </a:extLst>
          </a:blip>
          <a:srcRect l="26422" r="939" b="-2"/>
          <a:stretch/>
        </p:blipFill>
        <p:spPr>
          <a:xfrm>
            <a:off x="584947" y="896537"/>
            <a:ext cx="3645920" cy="3350426"/>
          </a:xfrm>
          <a:prstGeom prst="rect">
            <a:avLst/>
          </a:prstGeom>
          <a:noFill/>
        </p:spPr>
      </p:pic>
    </p:spTree>
    <p:extLst>
      <p:ext uri="{BB962C8B-B14F-4D97-AF65-F5344CB8AC3E}">
        <p14:creationId xmlns:p14="http://schemas.microsoft.com/office/powerpoint/2010/main" val="699762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C671F9-4B5A-79A5-806E-2B75E4C6C3CC}"/>
              </a:ext>
            </a:extLst>
          </p:cNvPr>
          <p:cNvSpPr>
            <a:spLocks noGrp="1"/>
          </p:cNvSpPr>
          <p:nvPr>
            <p:ph type="title"/>
          </p:nvPr>
        </p:nvSpPr>
        <p:spPr/>
        <p:txBody>
          <a:bodyPr>
            <a:normAutofit/>
          </a:bodyPr>
          <a:lstStyle/>
          <a:p>
            <a:pPr algn="ctr"/>
            <a:r>
              <a:rPr lang="pl-PL" sz="1900">
                <a:solidFill>
                  <a:schemeClr val="accent2">
                    <a:lumMod val="25000"/>
                  </a:schemeClr>
                </a:solidFill>
                <a:latin typeface="Open Sans"/>
                <a:ea typeface="Open Sans"/>
                <a:cs typeface="Open Sans"/>
              </a:rPr>
              <a:t>Plan naprawczy</a:t>
            </a:r>
          </a:p>
        </p:txBody>
      </p:sp>
      <p:sp>
        <p:nvSpPr>
          <p:cNvPr id="3" name="Symbol zastępczy zawartości 2">
            <a:extLst>
              <a:ext uri="{FF2B5EF4-FFF2-40B4-BE49-F238E27FC236}">
                <a16:creationId xmlns:a16="http://schemas.microsoft.com/office/drawing/2014/main" id="{6E0AA2E9-EC78-6B46-72B3-27106440C636}"/>
              </a:ext>
            </a:extLst>
          </p:cNvPr>
          <p:cNvSpPr>
            <a:spLocks noGrp="1"/>
          </p:cNvSpPr>
          <p:nvPr>
            <p:ph idx="1"/>
          </p:nvPr>
        </p:nvSpPr>
        <p:spPr>
          <a:xfrm>
            <a:off x="3918858" y="1347053"/>
            <a:ext cx="4633876" cy="3011816"/>
          </a:xfrm>
        </p:spPr>
        <p:txBody>
          <a:bodyPr>
            <a:normAutofit/>
          </a:bodyPr>
          <a:lstStyle/>
          <a:p>
            <a:pPr>
              <a:buFont typeface="Wingdings" panose="05000000000000000000" pitchFamily="2" charset="2"/>
              <a:buChar char="ü"/>
            </a:pPr>
            <a:r>
              <a:rPr lang="pl-PL" sz="1600">
                <a:latin typeface="Calibri"/>
                <a:ea typeface="Open Sans"/>
                <a:cs typeface="Open Sans"/>
              </a:rPr>
              <a:t>W przypadku, gdy OOW/Beneficjent nie realizuje kamieni milowych w terminach określonych w umowie, zobowiązany jest do przedstawienia </a:t>
            </a:r>
            <a:r>
              <a:rPr lang="pl-PL" sz="1600" b="1">
                <a:latin typeface="Calibri"/>
                <a:ea typeface="Open Sans"/>
                <a:cs typeface="Open Sans"/>
              </a:rPr>
              <a:t>planu naprawczego</a:t>
            </a:r>
            <a:r>
              <a:rPr lang="pl-PL" sz="1600">
                <a:latin typeface="Calibri"/>
                <a:ea typeface="Open Sans"/>
                <a:cs typeface="Open Sans"/>
              </a:rPr>
              <a:t>.</a:t>
            </a:r>
            <a:endParaRPr lang="pl-PL" sz="1600" b="0" i="0" u="none" strike="noStrike" baseline="0">
              <a:solidFill>
                <a:srgbClr val="000000"/>
              </a:solidFill>
              <a:latin typeface="Calibri" panose="020F0502020204030204" pitchFamily="34" charset="0"/>
            </a:endParaRPr>
          </a:p>
          <a:p>
            <a:pPr>
              <a:buFont typeface="Wingdings" panose="05000000000000000000" pitchFamily="2" charset="2"/>
              <a:buChar char="ü"/>
            </a:pPr>
            <a:r>
              <a:rPr lang="pl-PL" sz="1600">
                <a:latin typeface="Calibri"/>
                <a:ea typeface="Open Sans"/>
                <a:cs typeface="Open Sans"/>
              </a:rPr>
              <a:t>Jeśli pomimo wdrożenia planu naprawczego OOW/Beneficjent nie osiągnie kamienia milowego w terminie do 6 miesięcy od wyznaczonego terminu jego osiągnięcia, CPPC podda pod ponowną analizę wykonalność przedsięwzięcia/projektu oraz przyczyny nierealizowania kamienia milowego. </a:t>
            </a:r>
          </a:p>
        </p:txBody>
      </p:sp>
      <p:pic>
        <p:nvPicPr>
          <p:cNvPr id="5" name="Obraz 4" descr="Obraz zawierający kreskówka, obuwie, zrzut ekranu, tekst&#10;&#10;Opis wygenerowany automatycznie">
            <a:extLst>
              <a:ext uri="{FF2B5EF4-FFF2-40B4-BE49-F238E27FC236}">
                <a16:creationId xmlns:a16="http://schemas.microsoft.com/office/drawing/2014/main" id="{AD667660-BA12-D12C-6B2E-1BA5AAAC2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693" y="1247219"/>
            <a:ext cx="3166310" cy="1832866"/>
          </a:xfrm>
          <a:prstGeom prst="rect">
            <a:avLst/>
          </a:prstGeom>
        </p:spPr>
      </p:pic>
    </p:spTree>
    <p:extLst>
      <p:ext uri="{BB962C8B-B14F-4D97-AF65-F5344CB8AC3E}">
        <p14:creationId xmlns:p14="http://schemas.microsoft.com/office/powerpoint/2010/main" val="3607605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D10ABB-ECD4-A690-AE81-3D93E9E8AF1B}"/>
              </a:ext>
            </a:extLst>
          </p:cNvPr>
          <p:cNvSpPr>
            <a:spLocks noGrp="1"/>
          </p:cNvSpPr>
          <p:nvPr>
            <p:ph type="title"/>
          </p:nvPr>
        </p:nvSpPr>
        <p:spPr>
          <a:xfrm>
            <a:off x="1773798" y="208430"/>
            <a:ext cx="5756556" cy="323314"/>
          </a:xfrm>
        </p:spPr>
        <p:txBody>
          <a:bodyPr anchor="t">
            <a:noAutofit/>
          </a:bodyPr>
          <a:lstStyle/>
          <a:p>
            <a:pPr algn="ctr"/>
            <a:r>
              <a:rPr lang="pl-PL" sz="1400"/>
              <a:t>Przykładowy wzór planu naprawczego*</a:t>
            </a:r>
          </a:p>
        </p:txBody>
      </p:sp>
      <p:pic>
        <p:nvPicPr>
          <p:cNvPr id="5" name="Symbol zastępczy zawartości 4" descr="Obraz zawierający tekst, zrzut ekranu, dokument, Czcionka&#10;&#10;Opis wygenerowany automatycznie">
            <a:extLst>
              <a:ext uri="{FF2B5EF4-FFF2-40B4-BE49-F238E27FC236}">
                <a16:creationId xmlns:a16="http://schemas.microsoft.com/office/drawing/2014/main" id="{983A68F1-875B-6999-35FA-5A6107F2348F}"/>
              </a:ext>
            </a:extLst>
          </p:cNvPr>
          <p:cNvPicPr>
            <a:picLocks noGrp="1" noChangeAspect="1"/>
          </p:cNvPicPr>
          <p:nvPr>
            <p:ph idx="1"/>
          </p:nvPr>
        </p:nvPicPr>
        <p:blipFill>
          <a:blip r:embed="rId2"/>
          <a:stretch/>
        </p:blipFill>
        <p:spPr>
          <a:xfrm>
            <a:off x="1203158" y="476876"/>
            <a:ext cx="6407675" cy="4368586"/>
          </a:xfrm>
          <a:noFill/>
        </p:spPr>
      </p:pic>
      <p:sp>
        <p:nvSpPr>
          <p:cNvPr id="3" name="pole tekstowe 2">
            <a:extLst>
              <a:ext uri="{FF2B5EF4-FFF2-40B4-BE49-F238E27FC236}">
                <a16:creationId xmlns:a16="http://schemas.microsoft.com/office/drawing/2014/main" id="{AE8419AF-A53C-8CDB-1775-CB2EC12DB9A7}"/>
              </a:ext>
            </a:extLst>
          </p:cNvPr>
          <p:cNvSpPr txBox="1"/>
          <p:nvPr/>
        </p:nvSpPr>
        <p:spPr>
          <a:xfrm>
            <a:off x="1251285" y="4845462"/>
            <a:ext cx="5156391" cy="246221"/>
          </a:xfrm>
          <a:prstGeom prst="rect">
            <a:avLst/>
          </a:prstGeom>
          <a:noFill/>
        </p:spPr>
        <p:txBody>
          <a:bodyPr wrap="square" rtlCol="0">
            <a:spAutoFit/>
          </a:bodyPr>
          <a:lstStyle/>
          <a:p>
            <a:r>
              <a:rPr lang="pl-PL" sz="1000"/>
              <a:t>*wzór dla KPO zawierający nazewnictwo i oznaczenia dotyczące KPO</a:t>
            </a:r>
          </a:p>
        </p:txBody>
      </p:sp>
    </p:spTree>
    <p:extLst>
      <p:ext uri="{BB962C8B-B14F-4D97-AF65-F5344CB8AC3E}">
        <p14:creationId xmlns:p14="http://schemas.microsoft.com/office/powerpoint/2010/main" val="387450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407455-FF61-2FF4-BDAA-EFD3C2B51267}"/>
              </a:ext>
            </a:extLst>
          </p:cNvPr>
          <p:cNvSpPr>
            <a:spLocks noGrp="1"/>
          </p:cNvSpPr>
          <p:nvPr>
            <p:ph type="ctrTitle"/>
          </p:nvPr>
        </p:nvSpPr>
        <p:spPr/>
        <p:txBody>
          <a:bodyPr>
            <a:normAutofit fontScale="90000"/>
          </a:bodyPr>
          <a:lstStyle/>
          <a:p>
            <a:r>
              <a:rPr lang="pl-PL"/>
              <a:t>Ponowne wykorzystanie zasobów zwróconych z inwestycji telekomunikacyjnych z POPC </a:t>
            </a:r>
            <a:br>
              <a:rPr lang="pl-PL"/>
            </a:br>
            <a:r>
              <a:rPr lang="pl-PL"/>
              <a:t>– nowe pożyczki</a:t>
            </a:r>
          </a:p>
        </p:txBody>
      </p:sp>
      <p:grpSp>
        <p:nvGrpSpPr>
          <p:cNvPr id="3" name="Grupa 2">
            <a:extLst>
              <a:ext uri="{FF2B5EF4-FFF2-40B4-BE49-F238E27FC236}">
                <a16:creationId xmlns:a16="http://schemas.microsoft.com/office/drawing/2014/main" id="{B6E29AB0-9901-FB33-5F93-8D44ED9457B4}"/>
              </a:ext>
            </a:extLst>
          </p:cNvPr>
          <p:cNvGrpSpPr>
            <a:grpSpLocks noGrp="1" noUngrp="1" noRot="1" noMove="1" noResize="1"/>
          </p:cNvGrpSpPr>
          <p:nvPr/>
        </p:nvGrpSpPr>
        <p:grpSpPr>
          <a:xfrm>
            <a:off x="0" y="4409437"/>
            <a:ext cx="9144000" cy="734063"/>
            <a:chOff x="0" y="4409437"/>
            <a:chExt cx="9144000" cy="734063"/>
          </a:xfrm>
        </p:grpSpPr>
        <p:sp>
          <p:nvSpPr>
            <p:cNvPr id="5" name="Prostokąt 4">
              <a:extLst>
                <a:ext uri="{FF2B5EF4-FFF2-40B4-BE49-F238E27FC236}">
                  <a16:creationId xmlns:a16="http://schemas.microsoft.com/office/drawing/2014/main" id="{1BD37EB2-B283-9284-CE53-99276874D571}"/>
                </a:ext>
              </a:extLst>
            </p:cNvPr>
            <p:cNvSpPr>
              <a:spLocks noGrp="1" noRot="1" noMove="1" noResize="1" noEditPoints="1" noAdjustHandles="1" noChangeArrowheads="1" noChangeShapeType="1"/>
            </p:cNvSpPr>
            <p:nvPr/>
          </p:nvSpPr>
          <p:spPr>
            <a:xfrm>
              <a:off x="0" y="4409437"/>
              <a:ext cx="9144000" cy="734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descr="Obraz zawierający tekst, zrzut ekranu, Czcionka">
              <a:extLst>
                <a:ext uri="{FF2B5EF4-FFF2-40B4-BE49-F238E27FC236}">
                  <a16:creationId xmlns:a16="http://schemas.microsoft.com/office/drawing/2014/main" id="{988DB19F-562B-A285-FD5D-918E4907708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46217" y="4409437"/>
              <a:ext cx="4251518" cy="599398"/>
            </a:xfrm>
            <a:prstGeom prst="rect">
              <a:avLst/>
            </a:prstGeom>
          </p:spPr>
        </p:pic>
      </p:grpSp>
    </p:spTree>
    <p:extLst>
      <p:ext uri="{BB962C8B-B14F-4D97-AF65-F5344CB8AC3E}">
        <p14:creationId xmlns:p14="http://schemas.microsoft.com/office/powerpoint/2010/main" val="917294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8EE70CD0-C8EA-B5B1-A329-942B9047E9DE}"/>
              </a:ext>
            </a:extLst>
          </p:cNvPr>
          <p:cNvSpPr txBox="1"/>
          <p:nvPr/>
        </p:nvSpPr>
        <p:spPr>
          <a:xfrm>
            <a:off x="288758" y="463122"/>
            <a:ext cx="8489482" cy="3263842"/>
          </a:xfrm>
          <a:prstGeom prst="rect">
            <a:avLst/>
          </a:prstGeom>
          <a:noFill/>
        </p:spPr>
        <p:txBody>
          <a:bodyPr wrap="square">
            <a:spAutoFit/>
          </a:bodyPr>
          <a:lstStyle/>
          <a:p>
            <a:r>
              <a:rPr lang="pl-PL" sz="1600" kern="0">
                <a:ea typeface="Aptos" panose="020B0004020202020204" pitchFamily="34" charset="0"/>
                <a:cs typeface="Times New Roman" panose="02020603050405020304" pitchFamily="18" charset="0"/>
              </a:rPr>
              <a:t>T</a:t>
            </a:r>
            <a:r>
              <a:rPr lang="pl-PL" sz="1600" b="0" kern="0">
                <a:solidFill>
                  <a:schemeClr val="tx1"/>
                </a:solidFill>
                <a:effectLst/>
                <a:latin typeface="+mn-lt"/>
                <a:ea typeface="Aptos" panose="020B0004020202020204" pitchFamily="34" charset="0"/>
                <a:cs typeface="Times New Roman" panose="02020603050405020304" pitchFamily="18" charset="0"/>
              </a:rPr>
              <a:t>rwają prace nad przygotowaniem oferty (pożyczek) sfinansowanej z zasobów zwracanych z pożyczek przyznanych w ramach instrumentów finansowych POPC.</a:t>
            </a:r>
          </a:p>
          <a:p>
            <a:endParaRPr lang="pl-PL" sz="1600" kern="0">
              <a:cs typeface="Times New Roman" panose="02020603050405020304" pitchFamily="18" charset="0"/>
            </a:endParaRPr>
          </a:p>
          <a:p>
            <a:pPr marL="285750" indent="-285750">
              <a:buFont typeface="Wingdings" panose="05000000000000000000" pitchFamily="2" charset="2"/>
              <a:buChar char="ü"/>
            </a:pPr>
            <a:r>
              <a:rPr lang="pl-PL" sz="1600" b="0" kern="0">
                <a:solidFill>
                  <a:schemeClr val="tx1"/>
                </a:solidFill>
                <a:effectLst/>
                <a:latin typeface="+mn-lt"/>
                <a:ea typeface="Aptos" panose="020B0004020202020204" pitchFamily="34" charset="0"/>
                <a:cs typeface="Times New Roman" panose="02020603050405020304" pitchFamily="18" charset="0"/>
              </a:rPr>
              <a:t>Planowana alokacja: ok </a:t>
            </a:r>
            <a:r>
              <a:rPr lang="pl-PL" sz="1600" b="0">
                <a:solidFill>
                  <a:schemeClr val="tx1"/>
                </a:solidFill>
                <a:effectLst/>
                <a:latin typeface="+mn-lt"/>
              </a:rPr>
              <a:t>350 mln PLN</a:t>
            </a:r>
          </a:p>
          <a:p>
            <a:endParaRPr lang="pl-PL" sz="1600" b="0">
              <a:solidFill>
                <a:schemeClr val="tx1"/>
              </a:solidFill>
              <a:effectLst/>
              <a:latin typeface="+mn-lt"/>
            </a:endParaRPr>
          </a:p>
          <a:p>
            <a:pPr marL="285750" indent="-285750">
              <a:buFont typeface="Wingdings" panose="05000000000000000000" pitchFamily="2" charset="2"/>
              <a:buChar char="ü"/>
            </a:pPr>
            <a:r>
              <a:rPr lang="pl-PL" sz="1600" b="0">
                <a:solidFill>
                  <a:schemeClr val="tx1"/>
                </a:solidFill>
                <a:effectLst/>
                <a:latin typeface="+mn-lt"/>
              </a:rPr>
              <a:t>Dla kogo: </a:t>
            </a:r>
            <a:r>
              <a:rPr lang="pl-PL" sz="1600">
                <a:effectLst/>
              </a:rPr>
              <a:t>p</a:t>
            </a:r>
            <a:r>
              <a:rPr lang="pl-PL" sz="1600" b="0">
                <a:solidFill>
                  <a:schemeClr val="tx1"/>
                </a:solidFill>
                <a:effectLst/>
                <a:latin typeface="+mn-lt"/>
              </a:rPr>
              <a:t>ożyczki dla przedsiębiorstw telekomunikacyjnych i JST.</a:t>
            </a:r>
          </a:p>
          <a:p>
            <a:pPr marL="285750" indent="-285750">
              <a:buFont typeface="Wingdings" panose="05000000000000000000" pitchFamily="2" charset="2"/>
              <a:buChar char="ü"/>
            </a:pPr>
            <a:endParaRPr lang="pl-PL" sz="1600"/>
          </a:p>
          <a:p>
            <a:pPr marL="285750" indent="-285750">
              <a:buFont typeface="Wingdings" panose="05000000000000000000" pitchFamily="2" charset="2"/>
              <a:buChar char="ü"/>
            </a:pPr>
            <a:r>
              <a:rPr lang="pl-PL" sz="1600" b="0">
                <a:solidFill>
                  <a:schemeClr val="tx1"/>
                </a:solidFill>
                <a:effectLst/>
                <a:latin typeface="+mn-lt"/>
              </a:rPr>
              <a:t>Rodzaje </a:t>
            </a:r>
            <a:r>
              <a:rPr lang="pl-PL" sz="1600" b="0">
                <a:solidFill>
                  <a:schemeClr val="tx1"/>
                </a:solidFill>
                <a:latin typeface="+mn-lt"/>
              </a:rPr>
              <a:t>pożyczek: inwestycyjne; płynnościowe; na przyłącza abonenckie.</a:t>
            </a:r>
          </a:p>
          <a:p>
            <a:endParaRPr lang="pl-PL" sz="1600">
              <a:effectLst/>
            </a:endParaRPr>
          </a:p>
          <a:p>
            <a:endParaRPr lang="pl-PL" sz="1600" b="0">
              <a:solidFill>
                <a:schemeClr val="tx1"/>
              </a:solidFill>
              <a:latin typeface="+mn-lt"/>
            </a:endParaRPr>
          </a:p>
          <a:p>
            <a:endParaRPr lang="pl-PL" sz="1600"/>
          </a:p>
          <a:p>
            <a:endParaRPr lang="pl-PL" sz="1600" b="0">
              <a:solidFill>
                <a:schemeClr val="tx1"/>
              </a:solidFill>
              <a:effectLst/>
              <a:latin typeface="+mn-lt"/>
            </a:endParaRPr>
          </a:p>
          <a:p>
            <a:pPr marL="285750" indent="-285750">
              <a:buFont typeface="Wingdings" panose="05000000000000000000" pitchFamily="2" charset="2"/>
              <a:buChar char="ü"/>
            </a:pPr>
            <a:endParaRPr lang="pl-PL"/>
          </a:p>
        </p:txBody>
      </p:sp>
      <p:pic>
        <p:nvPicPr>
          <p:cNvPr id="7" name="Grafika 6" descr="Włączone światła z wypełnieniem pełnym">
            <a:extLst>
              <a:ext uri="{FF2B5EF4-FFF2-40B4-BE49-F238E27FC236}">
                <a16:creationId xmlns:a16="http://schemas.microsoft.com/office/drawing/2014/main" id="{732A7B18-A355-CBFB-F479-D416A08871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8884" y="3014193"/>
            <a:ext cx="1152128" cy="1152128"/>
          </a:xfrm>
          <a:prstGeom prst="rect">
            <a:avLst/>
          </a:prstGeom>
        </p:spPr>
      </p:pic>
      <p:sp>
        <p:nvSpPr>
          <p:cNvPr id="9" name="pole tekstowe 8">
            <a:extLst>
              <a:ext uri="{FF2B5EF4-FFF2-40B4-BE49-F238E27FC236}">
                <a16:creationId xmlns:a16="http://schemas.microsoft.com/office/drawing/2014/main" id="{23A7F955-86D6-7FBF-D40C-743D8B1D2E29}"/>
              </a:ext>
            </a:extLst>
          </p:cNvPr>
          <p:cNvSpPr txBox="1"/>
          <p:nvPr/>
        </p:nvSpPr>
        <p:spPr>
          <a:xfrm>
            <a:off x="1824824" y="2805427"/>
            <a:ext cx="6953416" cy="1569660"/>
          </a:xfrm>
          <a:prstGeom prst="rect">
            <a:avLst/>
          </a:prstGeom>
          <a:noFill/>
        </p:spPr>
        <p:txBody>
          <a:bodyPr wrap="square">
            <a:spAutoFit/>
          </a:bodyPr>
          <a:lstStyle/>
          <a:p>
            <a:r>
              <a:rPr lang="pl-PL" sz="1600" b="0" kern="0">
                <a:solidFill>
                  <a:schemeClr val="tx1"/>
                </a:solidFill>
                <a:cs typeface="Times New Roman" panose="02020603050405020304" pitchFamily="18" charset="0"/>
              </a:rPr>
              <a:t>Tak jak </a:t>
            </a:r>
            <a:r>
              <a:rPr lang="pl-PL" sz="1600" kern="0">
                <a:cs typeface="Times New Roman" panose="02020603050405020304" pitchFamily="18" charset="0"/>
              </a:rPr>
              <a:t>w przypadku wsparcia w </a:t>
            </a:r>
            <a:r>
              <a:rPr lang="pl-PL" sz="1600" b="0" kern="0">
                <a:solidFill>
                  <a:schemeClr val="tx1"/>
                </a:solidFill>
                <a:effectLst/>
                <a:ea typeface="Aptos" panose="020B0004020202020204" pitchFamily="34" charset="0"/>
                <a:cs typeface="Times New Roman" panose="02020603050405020304" pitchFamily="18" charset="0"/>
              </a:rPr>
              <a:t>POPC pożyczki mają umożliwić przedsiębiorcom telekomunikacyjnym wsparcie przedsięwzięć uwzględniających budowę, rozbudowę oraz przebudowę infrastruktury telekomunikacyjnej, zapewniającą szerokopasmowy dostęp do szybkiego Internetu</a:t>
            </a:r>
            <a:r>
              <a:rPr lang="pl-PL" sz="1600" b="0" kern="100">
                <a:solidFill>
                  <a:schemeClr val="tx1"/>
                </a:solidFill>
                <a:effectLst/>
                <a:ea typeface="Aptos" panose="020B0004020202020204" pitchFamily="34" charset="0"/>
                <a:cs typeface="Times New Roman" panose="02020603050405020304" pitchFamily="18" charset="0"/>
              </a:rPr>
              <a:t> </a:t>
            </a:r>
            <a:r>
              <a:rPr lang="pl-PL" sz="1600" b="0" kern="0">
                <a:solidFill>
                  <a:schemeClr val="tx1"/>
                </a:solidFill>
                <a:effectLst/>
                <a:ea typeface="Aptos" panose="020B0004020202020204" pitchFamily="34" charset="0"/>
              </a:rPr>
              <a:t>na wsparcie bieżącej działalności (finansowanie płynnościowe). Nowym rozwiązaniem jest wsparcie inwestycji na przyłącza abonenckie.</a:t>
            </a:r>
            <a:endParaRPr lang="pl-PL" sz="1600" b="0">
              <a:solidFill>
                <a:schemeClr val="tx1"/>
              </a:solidFill>
              <a:effectLst/>
            </a:endParaRPr>
          </a:p>
        </p:txBody>
      </p:sp>
    </p:spTree>
    <p:extLst>
      <p:ext uri="{BB962C8B-B14F-4D97-AF65-F5344CB8AC3E}">
        <p14:creationId xmlns:p14="http://schemas.microsoft.com/office/powerpoint/2010/main" val="2794519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288B0F-EEFE-8429-7E88-D542663C44EA}"/>
              </a:ext>
            </a:extLst>
          </p:cNvPr>
          <p:cNvSpPr>
            <a:spLocks noGrp="1"/>
          </p:cNvSpPr>
          <p:nvPr>
            <p:ph type="title"/>
          </p:nvPr>
        </p:nvSpPr>
        <p:spPr>
          <a:xfrm>
            <a:off x="1227875" y="232574"/>
            <a:ext cx="7343631" cy="4470055"/>
          </a:xfrm>
        </p:spPr>
        <p:txBody>
          <a:bodyPr>
            <a:normAutofit/>
          </a:bodyPr>
          <a:lstStyle/>
          <a:p>
            <a:br>
              <a:rPr lang="pl-PL" sz="2000" b="0">
                <a:solidFill>
                  <a:schemeClr val="tx1"/>
                </a:solidFill>
                <a:latin typeface="+mn-lt"/>
              </a:rPr>
            </a:br>
            <a:r>
              <a:rPr lang="pl-PL" sz="2000" b="0">
                <a:solidFill>
                  <a:schemeClr val="tx1"/>
                </a:solidFill>
                <a:latin typeface="+mn-lt"/>
              </a:rPr>
              <a:t>Rozważane jest zastosowanie w ramach udzielonych pożyczek wsparcia w postaci umorzenia części kapitału pozostającego do spłaty lub wprowadzenie preferencyjnego oprocentowania. Szczególne zasady wsparcia byłyby odjęte pomocą de </a:t>
            </a:r>
            <a:r>
              <a:rPr lang="pl-PL" sz="2000" b="0" err="1">
                <a:solidFill>
                  <a:schemeClr val="tx1"/>
                </a:solidFill>
                <a:latin typeface="+mn-lt"/>
              </a:rPr>
              <a:t>minimis</a:t>
            </a:r>
            <a:r>
              <a:rPr lang="pl-PL" sz="2000" b="0">
                <a:solidFill>
                  <a:schemeClr val="tx1"/>
                </a:solidFill>
                <a:latin typeface="+mn-lt"/>
              </a:rPr>
              <a:t>.</a:t>
            </a:r>
            <a:br>
              <a:rPr lang="pl-PL" sz="2000" b="0">
                <a:solidFill>
                  <a:schemeClr val="tx1"/>
                </a:solidFill>
                <a:latin typeface="+mn-lt"/>
              </a:rPr>
            </a:br>
            <a:br>
              <a:rPr lang="pl-PL" sz="2000" b="0">
                <a:solidFill>
                  <a:schemeClr val="tx1"/>
                </a:solidFill>
                <a:latin typeface="+mn-lt"/>
              </a:rPr>
            </a:br>
            <a:br>
              <a:rPr lang="pl-PL" sz="2000" b="0">
                <a:solidFill>
                  <a:schemeClr val="tx1"/>
                </a:solidFill>
                <a:latin typeface="+mn-lt"/>
              </a:rPr>
            </a:br>
            <a:br>
              <a:rPr lang="pl-PL" sz="2000" b="0">
                <a:solidFill>
                  <a:schemeClr val="tx1"/>
                </a:solidFill>
                <a:latin typeface="+mn-lt"/>
              </a:rPr>
            </a:br>
            <a:r>
              <a:rPr lang="pl-PL" sz="2000" b="0">
                <a:solidFill>
                  <a:schemeClr val="tx1"/>
                </a:solidFill>
                <a:latin typeface="+mn-lt"/>
              </a:rPr>
              <a:t>Planujemy konsultacje zasad wsparcia (parametryzacji instrumentu oraz katalogu wydatków kwalifikowalnych) na przełomie listopada i grudnia.</a:t>
            </a:r>
            <a:br>
              <a:rPr lang="pl-PL"/>
            </a:br>
            <a:br>
              <a:rPr lang="pl-PL"/>
            </a:br>
            <a:endParaRPr lang="pl-PL"/>
          </a:p>
        </p:txBody>
      </p:sp>
      <p:pic>
        <p:nvPicPr>
          <p:cNvPr id="3" name="Grafika 2" descr="Włączone światła z wypełnieniem pełnym">
            <a:extLst>
              <a:ext uri="{FF2B5EF4-FFF2-40B4-BE49-F238E27FC236}">
                <a16:creationId xmlns:a16="http://schemas.microsoft.com/office/drawing/2014/main" id="{D57D803B-74D9-0FA2-DCE3-97E11B0691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47" y="1719657"/>
            <a:ext cx="1152128" cy="1152128"/>
          </a:xfrm>
          <a:prstGeom prst="rect">
            <a:avLst/>
          </a:prstGeom>
        </p:spPr>
      </p:pic>
    </p:spTree>
    <p:extLst>
      <p:ext uri="{BB962C8B-B14F-4D97-AF65-F5344CB8AC3E}">
        <p14:creationId xmlns:p14="http://schemas.microsoft.com/office/powerpoint/2010/main" val="263217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01A5A8-1DE8-4F2F-9F76-A398C21971C3}"/>
              </a:ext>
            </a:extLst>
          </p:cNvPr>
          <p:cNvSpPr>
            <a:spLocks noGrp="1"/>
          </p:cNvSpPr>
          <p:nvPr>
            <p:ph type="ctrTitle"/>
          </p:nvPr>
        </p:nvSpPr>
        <p:spPr>
          <a:xfrm>
            <a:off x="1185225" y="2507121"/>
            <a:ext cx="6773550" cy="547967"/>
          </a:xfrm>
        </p:spPr>
        <p:txBody>
          <a:bodyPr>
            <a:normAutofit fontScale="90000"/>
          </a:bodyPr>
          <a:lstStyle/>
          <a:p>
            <a:pPr algn="ctr"/>
            <a:r>
              <a:rPr lang="pl-PL" sz="2800">
                <a:latin typeface="Open Sans" panose="020B0606030504020204" pitchFamily="34" charset="0"/>
                <a:ea typeface="Open Sans" panose="020B0606030504020204" pitchFamily="34" charset="0"/>
                <a:cs typeface="Open Sans" panose="020B0606030504020204" pitchFamily="34" charset="0"/>
              </a:rPr>
              <a:t>Dziękujemy za uwagę</a:t>
            </a:r>
            <a:br>
              <a:rPr lang="pl-PL" sz="1800">
                <a:latin typeface="Open Sans" panose="020B0606030504020204" pitchFamily="34" charset="0"/>
                <a:ea typeface="Open Sans" panose="020B0606030504020204" pitchFamily="34" charset="0"/>
                <a:cs typeface="Open Sans" panose="020B0606030504020204" pitchFamily="34" charset="0"/>
              </a:rPr>
            </a:br>
            <a:endParaRPr lang="pl-PL" sz="1800">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upa 2">
            <a:extLst>
              <a:ext uri="{FF2B5EF4-FFF2-40B4-BE49-F238E27FC236}">
                <a16:creationId xmlns:a16="http://schemas.microsoft.com/office/drawing/2014/main" id="{DC106C3E-C150-A135-8F9F-96188FF410AF}"/>
              </a:ext>
            </a:extLst>
          </p:cNvPr>
          <p:cNvGrpSpPr>
            <a:grpSpLocks noGrp="1" noUngrp="1" noRot="1" noMove="1" noResize="1"/>
          </p:cNvGrpSpPr>
          <p:nvPr/>
        </p:nvGrpSpPr>
        <p:grpSpPr>
          <a:xfrm>
            <a:off x="0" y="4409437"/>
            <a:ext cx="9144000" cy="734063"/>
            <a:chOff x="0" y="4409437"/>
            <a:chExt cx="9144000" cy="734063"/>
          </a:xfrm>
        </p:grpSpPr>
        <p:sp>
          <p:nvSpPr>
            <p:cNvPr id="5" name="Prostokąt 4">
              <a:extLst>
                <a:ext uri="{FF2B5EF4-FFF2-40B4-BE49-F238E27FC236}">
                  <a16:creationId xmlns:a16="http://schemas.microsoft.com/office/drawing/2014/main" id="{2BDC47DD-6137-DF87-3C4F-26ECCAD6095E}"/>
                </a:ext>
              </a:extLst>
            </p:cNvPr>
            <p:cNvSpPr>
              <a:spLocks noGrp="1" noRot="1" noMove="1" noResize="1" noEditPoints="1" noAdjustHandles="1" noChangeArrowheads="1" noChangeShapeType="1"/>
            </p:cNvSpPr>
            <p:nvPr/>
          </p:nvSpPr>
          <p:spPr>
            <a:xfrm>
              <a:off x="0" y="4409437"/>
              <a:ext cx="9144000" cy="734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descr="Obraz zawierający tekst, zrzut ekranu, Czcionka">
              <a:extLst>
                <a:ext uri="{FF2B5EF4-FFF2-40B4-BE49-F238E27FC236}">
                  <a16:creationId xmlns:a16="http://schemas.microsoft.com/office/drawing/2014/main" id="{5234F6E0-1035-AF9C-C6AB-67F6A8D2F3C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46217" y="4409437"/>
              <a:ext cx="4251518" cy="599398"/>
            </a:xfrm>
            <a:prstGeom prst="rect">
              <a:avLst/>
            </a:prstGeom>
          </p:spPr>
        </p:pic>
      </p:grpSp>
    </p:spTree>
    <p:extLst>
      <p:ext uri="{BB962C8B-B14F-4D97-AF65-F5344CB8AC3E}">
        <p14:creationId xmlns:p14="http://schemas.microsoft.com/office/powerpoint/2010/main" val="380359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01A5A8-1DE8-4F2F-9F76-A398C21971C3}"/>
              </a:ext>
            </a:extLst>
          </p:cNvPr>
          <p:cNvSpPr>
            <a:spLocks noGrp="1"/>
          </p:cNvSpPr>
          <p:nvPr>
            <p:ph type="ctrTitle"/>
          </p:nvPr>
        </p:nvSpPr>
        <p:spPr>
          <a:xfrm>
            <a:off x="1185225" y="2507121"/>
            <a:ext cx="6773550" cy="547967"/>
          </a:xfrm>
        </p:spPr>
        <p:txBody>
          <a:bodyPr>
            <a:normAutofit/>
          </a:bodyPr>
          <a:lstStyle/>
          <a:p>
            <a:pPr algn="ctr"/>
            <a:r>
              <a:rPr lang="pl-PL" sz="2800">
                <a:latin typeface="Open Sans" panose="020B0606030504020204" pitchFamily="34" charset="0"/>
                <a:ea typeface="Open Sans" panose="020B0606030504020204" pitchFamily="34" charset="0"/>
                <a:cs typeface="Open Sans" panose="020B0606030504020204" pitchFamily="34" charset="0"/>
              </a:rPr>
              <a:t>Bariery inwestycyjne</a:t>
            </a:r>
            <a:endParaRPr lang="pl-PL" sz="1800">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upa 2">
            <a:extLst>
              <a:ext uri="{FF2B5EF4-FFF2-40B4-BE49-F238E27FC236}">
                <a16:creationId xmlns:a16="http://schemas.microsoft.com/office/drawing/2014/main" id="{959015F5-6F31-43FD-F4AC-895E313A2C30}"/>
              </a:ext>
            </a:extLst>
          </p:cNvPr>
          <p:cNvGrpSpPr>
            <a:grpSpLocks noGrp="1" noUngrp="1" noRot="1" noMove="1" noResize="1"/>
          </p:cNvGrpSpPr>
          <p:nvPr/>
        </p:nvGrpSpPr>
        <p:grpSpPr>
          <a:xfrm>
            <a:off x="0" y="4409437"/>
            <a:ext cx="9144000" cy="734063"/>
            <a:chOff x="0" y="4409437"/>
            <a:chExt cx="9144000" cy="734063"/>
          </a:xfrm>
        </p:grpSpPr>
        <p:sp>
          <p:nvSpPr>
            <p:cNvPr id="5" name="Prostokąt 4">
              <a:extLst>
                <a:ext uri="{FF2B5EF4-FFF2-40B4-BE49-F238E27FC236}">
                  <a16:creationId xmlns:a16="http://schemas.microsoft.com/office/drawing/2014/main" id="{9F221ED6-E8BA-43BE-CCD8-56E692739410}"/>
                </a:ext>
              </a:extLst>
            </p:cNvPr>
            <p:cNvSpPr>
              <a:spLocks noGrp="1" noRot="1" noMove="1" noResize="1" noEditPoints="1" noAdjustHandles="1" noChangeArrowheads="1" noChangeShapeType="1"/>
            </p:cNvSpPr>
            <p:nvPr/>
          </p:nvSpPr>
          <p:spPr>
            <a:xfrm>
              <a:off x="0" y="4409437"/>
              <a:ext cx="9144000" cy="734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descr="Obraz zawierający tekst, zrzut ekranu, Czcionka">
              <a:extLst>
                <a:ext uri="{FF2B5EF4-FFF2-40B4-BE49-F238E27FC236}">
                  <a16:creationId xmlns:a16="http://schemas.microsoft.com/office/drawing/2014/main" id="{384CDD97-197D-3153-CC85-11CA4965A01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46217" y="4409437"/>
              <a:ext cx="4251518" cy="599398"/>
            </a:xfrm>
            <a:prstGeom prst="rect">
              <a:avLst/>
            </a:prstGeom>
          </p:spPr>
        </p:pic>
      </p:grpSp>
    </p:spTree>
    <p:extLst>
      <p:ext uri="{BB962C8B-B14F-4D97-AF65-F5344CB8AC3E}">
        <p14:creationId xmlns:p14="http://schemas.microsoft.com/office/powerpoint/2010/main" val="200528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3329D8-1E63-7D2F-A811-DE197412E1F2}"/>
              </a:ext>
            </a:extLst>
          </p:cNvPr>
          <p:cNvSpPr>
            <a:spLocks noGrp="1"/>
          </p:cNvSpPr>
          <p:nvPr>
            <p:ph type="title"/>
          </p:nvPr>
        </p:nvSpPr>
        <p:spPr>
          <a:xfrm>
            <a:off x="877064" y="612237"/>
            <a:ext cx="7389546" cy="1604316"/>
          </a:xfrm>
        </p:spPr>
        <p:txBody>
          <a:bodyPr>
            <a:normAutofit fontScale="90000"/>
          </a:bodyPr>
          <a:lstStyle/>
          <a:p>
            <a:pPr lvl="0"/>
            <a:r>
              <a:rPr lang="pl-PL" sz="1600" b="0">
                <a:solidFill>
                  <a:schemeClr val="tx1"/>
                </a:solidFill>
                <a:latin typeface="Calibri" panose="020F0502020204030204" pitchFamily="34" charset="0"/>
              </a:rPr>
              <a:t>Na obszarze projektowym należy objąć zasięgiem szerokopasmowego dostępu do </a:t>
            </a:r>
            <a:r>
              <a:rPr lang="pl-PL" sz="1600" b="0" err="1">
                <a:solidFill>
                  <a:schemeClr val="tx1"/>
                </a:solidFill>
                <a:latin typeface="Calibri" panose="020F0502020204030204" pitchFamily="34" charset="0"/>
              </a:rPr>
              <a:t>internetu</a:t>
            </a:r>
            <a:r>
              <a:rPr lang="pl-PL" sz="1600" b="0">
                <a:solidFill>
                  <a:schemeClr val="tx1"/>
                </a:solidFill>
                <a:latin typeface="Calibri" panose="020F0502020204030204" pitchFamily="34" charset="0"/>
              </a:rPr>
              <a:t> </a:t>
            </a:r>
            <a:r>
              <a:rPr lang="pl-PL" sz="1600">
                <a:solidFill>
                  <a:schemeClr val="tx1"/>
                </a:solidFill>
                <a:latin typeface="Calibri" panose="020F0502020204030204" pitchFamily="34" charset="0"/>
              </a:rPr>
              <a:t>100% wyznaczonych punktów adresowych. </a:t>
            </a:r>
            <a:br>
              <a:rPr lang="pl-PL" sz="1600">
                <a:solidFill>
                  <a:schemeClr val="tx1"/>
                </a:solidFill>
                <a:latin typeface="Calibri" panose="020F0502020204030204" pitchFamily="34" charset="0"/>
              </a:rPr>
            </a:br>
            <a:r>
              <a:rPr lang="pl-PL" sz="1600" b="0">
                <a:solidFill>
                  <a:schemeClr val="tx1"/>
                </a:solidFill>
                <a:latin typeface="+mn-lt"/>
              </a:rPr>
              <a:t>Jeśli wystąpią przesłanki wynikające z barier inwestycyjnych, o których mowa w Umowie OOW/Beneficjent przekazuje do CPPC informacje w tym zakresie wraz z dokumentami potwierdzającymi wystąpienie barier inwestycyjnych zgodnie z załącznikiem nr 7 do Umowy. </a:t>
            </a:r>
            <a:br>
              <a:rPr lang="en-US" sz="1200"/>
            </a:br>
            <a:endParaRPr lang="pl-PL" sz="1200">
              <a:latin typeface="+mj-lt"/>
            </a:endParaRPr>
          </a:p>
        </p:txBody>
      </p:sp>
      <p:pic>
        <p:nvPicPr>
          <p:cNvPr id="6" name="Symbol zastępczy zawartości 5">
            <a:extLst>
              <a:ext uri="{FF2B5EF4-FFF2-40B4-BE49-F238E27FC236}">
                <a16:creationId xmlns:a16="http://schemas.microsoft.com/office/drawing/2014/main" id="{5793E219-0E9E-269B-0E18-750AA280D2CD}"/>
              </a:ext>
            </a:extLst>
          </p:cNvPr>
          <p:cNvPicPr>
            <a:picLocks noGrp="1" noChangeAspect="1"/>
          </p:cNvPicPr>
          <p:nvPr>
            <p:ph idx="1"/>
          </p:nvPr>
        </p:nvPicPr>
        <p:blipFill>
          <a:blip r:embed="rId2"/>
          <a:stretch>
            <a:fillRect/>
          </a:stretch>
        </p:blipFill>
        <p:spPr>
          <a:xfrm>
            <a:off x="2731154" y="2216553"/>
            <a:ext cx="3359187" cy="506012"/>
          </a:xfrm>
          <a:prstGeom prst="rect">
            <a:avLst/>
          </a:prstGeom>
        </p:spPr>
      </p:pic>
      <p:cxnSp>
        <p:nvCxnSpPr>
          <p:cNvPr id="7" name="Łącznik: łamany 6">
            <a:extLst>
              <a:ext uri="{FF2B5EF4-FFF2-40B4-BE49-F238E27FC236}">
                <a16:creationId xmlns:a16="http://schemas.microsoft.com/office/drawing/2014/main" id="{C8334024-D533-0513-5DD9-2478DDFDD671}"/>
              </a:ext>
            </a:extLst>
          </p:cNvPr>
          <p:cNvCxnSpPr>
            <a:cxnSpLocks/>
          </p:cNvCxnSpPr>
          <p:nvPr/>
        </p:nvCxnSpPr>
        <p:spPr>
          <a:xfrm rot="5400000">
            <a:off x="2908654" y="2672515"/>
            <a:ext cx="1039067" cy="837537"/>
          </a:xfrm>
          <a:prstGeom prst="bentConnector3">
            <a:avLst>
              <a:gd name="adj1" fmla="val 50000"/>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łamany 8">
            <a:extLst>
              <a:ext uri="{FF2B5EF4-FFF2-40B4-BE49-F238E27FC236}">
                <a16:creationId xmlns:a16="http://schemas.microsoft.com/office/drawing/2014/main" id="{F3F494A3-4AA9-F5AB-2CB4-1BB981421D0B}"/>
              </a:ext>
            </a:extLst>
          </p:cNvPr>
          <p:cNvCxnSpPr>
            <a:cxnSpLocks/>
          </p:cNvCxnSpPr>
          <p:nvPr/>
        </p:nvCxnSpPr>
        <p:spPr>
          <a:xfrm rot="16200000" flipH="1">
            <a:off x="4879654" y="2691555"/>
            <a:ext cx="1057512" cy="781013"/>
          </a:xfrm>
          <a:prstGeom prst="bentConnector3">
            <a:avLst>
              <a:gd name="adj1" fmla="val 50000"/>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id="{DDEAE348-D8E9-054F-3609-A11C85DF6245}"/>
              </a:ext>
            </a:extLst>
          </p:cNvPr>
          <p:cNvSpPr txBox="1"/>
          <p:nvPr/>
        </p:nvSpPr>
        <p:spPr>
          <a:xfrm>
            <a:off x="955651" y="3610817"/>
            <a:ext cx="2900756" cy="954107"/>
          </a:xfrm>
          <a:prstGeom prst="rect">
            <a:avLst/>
          </a:prstGeom>
          <a:noFill/>
        </p:spPr>
        <p:txBody>
          <a:bodyPr wrap="square" lIns="91440" tIns="45720" rIns="91440" bIns="45720" anchor="t">
            <a:spAutoFit/>
          </a:bodyPr>
          <a:lstStyle/>
          <a:p>
            <a:pPr lvl="0"/>
            <a:r>
              <a:rPr lang="pl-PL" sz="1400"/>
              <a:t>Wyłączenie punktu adresowego z przedsięwzięcia/projektu oraz pomniejszenie zakresu rzeczowego i dofinansowania </a:t>
            </a:r>
            <a:endParaRPr lang="pl-PL" sz="1400" b="1">
              <a:solidFill>
                <a:srgbClr val="000000"/>
              </a:solidFill>
              <a:latin typeface="Calibri" panose="020F0502020204030204" pitchFamily="34" charset="0"/>
            </a:endParaRPr>
          </a:p>
        </p:txBody>
      </p:sp>
      <p:sp>
        <p:nvSpPr>
          <p:cNvPr id="12" name="pole tekstowe 11">
            <a:extLst>
              <a:ext uri="{FF2B5EF4-FFF2-40B4-BE49-F238E27FC236}">
                <a16:creationId xmlns:a16="http://schemas.microsoft.com/office/drawing/2014/main" id="{25C2E84E-EB3D-D581-C79C-E39F16E2A992}"/>
              </a:ext>
            </a:extLst>
          </p:cNvPr>
          <p:cNvSpPr txBox="1"/>
          <p:nvPr/>
        </p:nvSpPr>
        <p:spPr>
          <a:xfrm>
            <a:off x="5011456" y="3610817"/>
            <a:ext cx="2276260" cy="692497"/>
          </a:xfrm>
          <a:prstGeom prst="rect">
            <a:avLst/>
          </a:prstGeom>
          <a:noFill/>
        </p:spPr>
        <p:txBody>
          <a:bodyPr wrap="square" lIns="91440" tIns="45720" rIns="91440" bIns="45720" anchor="t">
            <a:spAutoFit/>
          </a:bodyPr>
          <a:lstStyle/>
          <a:p>
            <a:r>
              <a:rPr lang="pl-PL" sz="1400"/>
              <a:t>Wymiana na punkty adresowe z Listy dodatkowej</a:t>
            </a:r>
          </a:p>
          <a:p>
            <a:pPr lvl="0"/>
            <a:endParaRPr lang="pl-PL" sz="1100" b="1">
              <a:solidFill>
                <a:srgbClr val="000000"/>
              </a:solidFill>
              <a:latin typeface="Calibri" panose="020F0502020204030204" pitchFamily="34" charset="0"/>
            </a:endParaRPr>
          </a:p>
        </p:txBody>
      </p:sp>
    </p:spTree>
    <p:extLst>
      <p:ext uri="{BB962C8B-B14F-4D97-AF65-F5344CB8AC3E}">
        <p14:creationId xmlns:p14="http://schemas.microsoft.com/office/powerpoint/2010/main" val="364161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293019" y="612237"/>
            <a:ext cx="6686549" cy="479372"/>
          </a:xfrm>
        </p:spPr>
        <p:txBody>
          <a:bodyPr anchor="t">
            <a:normAutofit/>
          </a:bodyPr>
          <a:lstStyle/>
          <a:p>
            <a:pPr algn="ctr"/>
            <a:r>
              <a:rPr lang="pl-PL" sz="1800" i="0" u="none" strike="noStrike" baseline="0">
                <a:latin typeface="Calibri" panose="020F0502020204030204" pitchFamily="34" charset="0"/>
              </a:rPr>
              <a:t>Wyczernienia kwartalne</a:t>
            </a:r>
            <a:endParaRPr lang="pl-PL" sz="1800" u="sng">
              <a:latin typeface="Calibri" panose="020F0502020204030204" pitchFamily="34" charset="0"/>
            </a:endParaRP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sz="half" idx="1"/>
          </p:nvPr>
        </p:nvSpPr>
        <p:spPr>
          <a:xfrm>
            <a:off x="1073972" y="1091609"/>
            <a:ext cx="6815135" cy="2686509"/>
          </a:xfrm>
        </p:spPr>
        <p:txBody>
          <a:bodyPr vert="horz" lIns="0" tIns="0" rIns="0" bIns="0" rtlCol="0" anchor="t">
            <a:normAutofit/>
          </a:bodyPr>
          <a:lstStyle/>
          <a:p>
            <a:pPr marL="0" indent="0">
              <a:buNone/>
            </a:pPr>
            <a:endParaRPr lang="pl-PL" sz="1500" b="0" i="0" u="none" strike="noStrike" baseline="0">
              <a:solidFill>
                <a:srgbClr val="000000"/>
              </a:solidFill>
              <a:latin typeface="Calibri" panose="020F0502020204030204" pitchFamily="34" charset="0"/>
            </a:endParaRPr>
          </a:p>
          <a:p>
            <a:pPr marL="171450" indent="-171450" rtl="0">
              <a:buFont typeface="Arial" panose="020B0604020202020204" pitchFamily="34" charset="0"/>
              <a:buChar char="•"/>
            </a:pPr>
            <a:r>
              <a:rPr lang="pl-PL" sz="1500">
                <a:effectLst/>
                <a:latin typeface="Calibri"/>
                <a:ea typeface="Times New Roman" panose="02020603050405020304" pitchFamily="18" charset="0"/>
                <a:cs typeface="Open Sans"/>
              </a:rPr>
              <a:t>Raz na kwartał CPPC informuje o wyczernionych punktach adresowych niespełniających definicji białej plamy określonych w Rozporządzeniach Ministra Cyfryzacji.</a:t>
            </a:r>
          </a:p>
          <a:p>
            <a:pPr marL="171450" indent="-171450" rtl="0">
              <a:buFont typeface="Arial" panose="020B0604020202020204" pitchFamily="34" charset="0"/>
              <a:buChar char="•"/>
            </a:pPr>
            <a:r>
              <a:rPr lang="pl-PL" sz="1500">
                <a:effectLst/>
                <a:latin typeface="Calibri"/>
                <a:ea typeface="Times New Roman" panose="02020603050405020304" pitchFamily="18" charset="0"/>
                <a:cs typeface="Open Sans"/>
              </a:rPr>
              <a:t>Wyczernienia są określne na podstawie informacji przekazywanych przez operatorów telekomunikacyjnych do SIDUSIS oraz PIT.</a:t>
            </a:r>
          </a:p>
          <a:p>
            <a:pPr marL="171450" indent="-171450" rtl="0">
              <a:buFont typeface="Arial" panose="020B0604020202020204" pitchFamily="34" charset="0"/>
              <a:buChar char="•"/>
            </a:pPr>
            <a:r>
              <a:rPr lang="pl-PL" sz="1500">
                <a:latin typeface="Calibri"/>
                <a:ea typeface="Times New Roman" panose="02020603050405020304" pitchFamily="18" charset="0"/>
                <a:cs typeface="Open Sans"/>
              </a:rPr>
              <a:t>Wyczernienia nie obejmują</a:t>
            </a:r>
            <a:r>
              <a:rPr lang="pl-PL" sz="1500">
                <a:effectLst/>
                <a:latin typeface="Calibri"/>
                <a:ea typeface="Times New Roman" panose="02020603050405020304" pitchFamily="18" charset="0"/>
                <a:cs typeface="Open Sans"/>
              </a:rPr>
              <a:t>: </a:t>
            </a:r>
          </a:p>
          <a:p>
            <a:pPr marL="857250" lvl="2" indent="-171450">
              <a:buFont typeface="Arial" panose="020B0604020202020204" pitchFamily="34" charset="0"/>
              <a:buChar char="•"/>
            </a:pPr>
            <a:r>
              <a:rPr lang="pl-PL" sz="1500">
                <a:effectLst/>
                <a:latin typeface="Calibri"/>
                <a:ea typeface="Times New Roman" panose="02020603050405020304" pitchFamily="18" charset="0"/>
                <a:cs typeface="Open Sans"/>
              </a:rPr>
              <a:t>punktów adresowych oznaczonych na dzień uzupełnienia baz jako wykonane;</a:t>
            </a:r>
          </a:p>
          <a:p>
            <a:pPr marL="857250" lvl="2" indent="-171450">
              <a:buFont typeface="Arial" panose="020B0604020202020204" pitchFamily="34" charset="0"/>
              <a:buChar char="•"/>
            </a:pPr>
            <a:r>
              <a:rPr lang="pl-PL" sz="1500">
                <a:effectLst/>
                <a:latin typeface="Calibri"/>
                <a:ea typeface="Times New Roman" panose="02020603050405020304" pitchFamily="18" charset="0"/>
                <a:cs typeface="Open Sans"/>
              </a:rPr>
              <a:t>punktów adresowych, dla których sprawozdano w systemie SIDUSIS/PIT zasięg teoretyczny. </a:t>
            </a:r>
            <a:endParaRPr lang="pl-PL" sz="1200">
              <a:latin typeface="Calibri"/>
              <a:cs typeface="Open Sans"/>
            </a:endParaRPr>
          </a:p>
          <a:p>
            <a:pPr marL="171450" indent="-171450" algn="ctr" rtl="0">
              <a:buFont typeface="Arial" panose="020B0604020202020204" pitchFamily="34" charset="0"/>
              <a:buChar char="•"/>
            </a:pPr>
            <a:endParaRPr lang="pl-PL" sz="1800">
              <a:effectLst/>
              <a:latin typeface="Calibri" panose="020F0502020204030204" pitchFamily="34" charset="0"/>
              <a:ea typeface="Times New Roman" panose="02020603050405020304" pitchFamily="18" charset="0"/>
            </a:endParaRPr>
          </a:p>
          <a:p>
            <a:pPr marL="171450" indent="-171450" algn="ctr" rtl="0">
              <a:buFont typeface="Arial" panose="020B0604020202020204" pitchFamily="34" charset="0"/>
              <a:buChar char="•"/>
            </a:pPr>
            <a:endParaRPr lang="pl-PL" sz="1400">
              <a:effectLst/>
              <a:latin typeface="+mn-lt"/>
            </a:endParaRPr>
          </a:p>
          <a:p>
            <a:pPr marL="342900" lvl="1" indent="0">
              <a:lnSpc>
                <a:spcPct val="150000"/>
              </a:lnSpc>
              <a:buNone/>
            </a:pPr>
            <a:endParaRPr lang="pl-PL" sz="14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fika 9" descr="Żarówka i koło zębate z wypełnieniem pełnym">
            <a:extLst>
              <a:ext uri="{FF2B5EF4-FFF2-40B4-BE49-F238E27FC236}">
                <a16:creationId xmlns:a16="http://schemas.microsoft.com/office/drawing/2014/main" id="{D50C5A7D-5CD0-0AF2-1783-C5F4B2A6A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6916" y="359152"/>
            <a:ext cx="847610" cy="847610"/>
          </a:xfrm>
          <a:prstGeom prst="rect">
            <a:avLst/>
          </a:prstGeom>
        </p:spPr>
      </p:pic>
      <p:sp>
        <p:nvSpPr>
          <p:cNvPr id="4" name="pole tekstowe 3">
            <a:extLst>
              <a:ext uri="{FF2B5EF4-FFF2-40B4-BE49-F238E27FC236}">
                <a16:creationId xmlns:a16="http://schemas.microsoft.com/office/drawing/2014/main" id="{DBB8FDEE-A3E0-A571-5AA7-7257ECB72350}"/>
              </a:ext>
            </a:extLst>
          </p:cNvPr>
          <p:cNvSpPr txBox="1"/>
          <p:nvPr/>
        </p:nvSpPr>
        <p:spPr>
          <a:xfrm>
            <a:off x="754104" y="4051890"/>
            <a:ext cx="7454872" cy="502702"/>
          </a:xfrm>
          <a:prstGeom prst="rect">
            <a:avLst/>
          </a:prstGeom>
          <a:noFill/>
        </p:spPr>
        <p:txBody>
          <a:bodyPr wrap="square" rtlCol="0">
            <a:spAutoFit/>
          </a:bodyPr>
          <a:lstStyle/>
          <a:p>
            <a:pPr marL="685800" lvl="2" indent="0">
              <a:lnSpc>
                <a:spcPts val="1632"/>
              </a:lnSpc>
              <a:buNone/>
            </a:pPr>
            <a:r>
              <a:rPr lang="pl-PL" sz="1400">
                <a:effectLst/>
                <a:latin typeface="Calibri"/>
                <a:ea typeface="Times New Roman" panose="02020603050405020304" pitchFamily="18" charset="0"/>
                <a:cs typeface="Open Sans"/>
              </a:rPr>
              <a:t>Punkty adresowe wyczernione zgodnie ze stanem na 30.06.2024 r., posiadające zasięg teoretyczny </a:t>
            </a:r>
            <a:r>
              <a:rPr lang="pl-PL" sz="1400" b="1">
                <a:effectLst/>
                <a:latin typeface="Calibri"/>
                <a:ea typeface="Times New Roman" panose="02020603050405020304" pitchFamily="18" charset="0"/>
                <a:cs typeface="Open Sans"/>
              </a:rPr>
              <a:t>zostaną przywrócone</a:t>
            </a:r>
            <a:r>
              <a:rPr lang="pl-PL" sz="1400">
                <a:effectLst/>
                <a:latin typeface="Calibri"/>
                <a:ea typeface="Times New Roman" panose="02020603050405020304" pitchFamily="18" charset="0"/>
                <a:cs typeface="Open Sans"/>
              </a:rPr>
              <a:t> do realizacji.</a:t>
            </a:r>
            <a:endParaRPr lang="pl-PL" sz="1100">
              <a:latin typeface="Calibri"/>
              <a:cs typeface="Open Sans"/>
            </a:endParaRPr>
          </a:p>
        </p:txBody>
      </p:sp>
      <p:pic>
        <p:nvPicPr>
          <p:cNvPr id="7" name="Grafika 6" descr="Włączone światła z wypełnieniem pełnym">
            <a:extLst>
              <a:ext uri="{FF2B5EF4-FFF2-40B4-BE49-F238E27FC236}">
                <a16:creationId xmlns:a16="http://schemas.microsoft.com/office/drawing/2014/main" id="{C10BE552-42EA-64C1-F787-76A8912EF7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3193" y="3681426"/>
            <a:ext cx="1152128" cy="1152128"/>
          </a:xfrm>
          <a:prstGeom prst="rect">
            <a:avLst/>
          </a:prstGeom>
        </p:spPr>
      </p:pic>
      <p:cxnSp>
        <p:nvCxnSpPr>
          <p:cNvPr id="3" name="Łącznik prosty 2">
            <a:extLst>
              <a:ext uri="{FF2B5EF4-FFF2-40B4-BE49-F238E27FC236}">
                <a16:creationId xmlns:a16="http://schemas.microsoft.com/office/drawing/2014/main" id="{BFC4354F-F479-DD36-7CF4-826EC39D224B}"/>
              </a:ext>
            </a:extLst>
          </p:cNvPr>
          <p:cNvCxnSpPr/>
          <p:nvPr/>
        </p:nvCxnSpPr>
        <p:spPr>
          <a:xfrm>
            <a:off x="1425321" y="4051891"/>
            <a:ext cx="66392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AC899843-FFAC-B401-5AC9-9E2EEB16C513}"/>
              </a:ext>
            </a:extLst>
          </p:cNvPr>
          <p:cNvCxnSpPr/>
          <p:nvPr/>
        </p:nvCxnSpPr>
        <p:spPr>
          <a:xfrm>
            <a:off x="1474593" y="4558143"/>
            <a:ext cx="663927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545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D94791F-194F-B9B5-03F3-C60B6363B4DF}"/>
              </a:ext>
            </a:extLst>
          </p:cNvPr>
          <p:cNvSpPr>
            <a:spLocks noGrp="1"/>
          </p:cNvSpPr>
          <p:nvPr>
            <p:ph idx="1"/>
          </p:nvPr>
        </p:nvSpPr>
        <p:spPr>
          <a:xfrm>
            <a:off x="909739" y="1303922"/>
            <a:ext cx="7367981" cy="3329955"/>
          </a:xfrm>
        </p:spPr>
        <p:txBody>
          <a:bodyPr vert="horz" lIns="0" tIns="0" rIns="0" bIns="0" rtlCol="0" anchor="t">
            <a:normAutofit/>
          </a:bodyPr>
          <a:lstStyle/>
          <a:p>
            <a:pPr marL="0" indent="0">
              <a:buNone/>
            </a:pPr>
            <a:endParaRPr lang="pl-PL"/>
          </a:p>
          <a:p>
            <a:pPr marL="0" indent="0">
              <a:buNone/>
            </a:pPr>
            <a:endParaRPr lang="pl-PL"/>
          </a:p>
          <a:p>
            <a:pPr marL="0" indent="0">
              <a:buNone/>
            </a:pPr>
            <a:endParaRPr lang="pl-PL"/>
          </a:p>
          <a:p>
            <a:pPr marL="0" indent="0">
              <a:buNone/>
            </a:pPr>
            <a:endParaRPr lang="pl-PL"/>
          </a:p>
          <a:p>
            <a:pPr marL="0" indent="0">
              <a:buNone/>
            </a:pPr>
            <a:endParaRPr lang="pl-PL" sz="1200" b="1">
              <a:latin typeface="Open Sans"/>
              <a:ea typeface="Open Sans"/>
              <a:cs typeface="Open Sans"/>
            </a:endParaRPr>
          </a:p>
          <a:p>
            <a:pPr marL="0" indent="0">
              <a:lnSpc>
                <a:spcPts val="1632"/>
              </a:lnSpc>
              <a:buNone/>
            </a:pPr>
            <a:endParaRPr lang="pl-PL" sz="1200" b="1">
              <a:latin typeface="Open Sans"/>
              <a:ea typeface="Open Sans"/>
              <a:cs typeface="Open Sans"/>
            </a:endParaRPr>
          </a:p>
          <a:p>
            <a:pPr marL="0" indent="0">
              <a:lnSpc>
                <a:spcPts val="1632"/>
              </a:lnSpc>
              <a:buNone/>
            </a:pPr>
            <a:endParaRPr lang="pl-PL" sz="1200" b="1">
              <a:latin typeface="Open Sans"/>
              <a:ea typeface="Open Sans"/>
              <a:cs typeface="Open Sans"/>
            </a:endParaRPr>
          </a:p>
          <a:p>
            <a:pPr marL="171450" indent="-171450">
              <a:lnSpc>
                <a:spcPts val="1632"/>
              </a:lnSpc>
              <a:buFont typeface="Wingdings"/>
              <a:buChar char="ü"/>
            </a:pPr>
            <a:endParaRPr lang="pl-PL" sz="1200" b="1">
              <a:latin typeface="Open Sans"/>
              <a:ea typeface="Open Sans"/>
              <a:cs typeface="Open Sans"/>
            </a:endParaRPr>
          </a:p>
          <a:p>
            <a:pPr marL="171450" indent="-171450">
              <a:lnSpc>
                <a:spcPts val="1632"/>
              </a:lnSpc>
              <a:buFont typeface="Wingdings"/>
              <a:buChar char="ü"/>
            </a:pPr>
            <a:endParaRPr lang="pl-PL" sz="1200" b="1"/>
          </a:p>
          <a:p>
            <a:pPr marL="0" indent="0">
              <a:buNone/>
            </a:pPr>
            <a:endParaRPr lang="pl-PL"/>
          </a:p>
        </p:txBody>
      </p:sp>
      <p:sp>
        <p:nvSpPr>
          <p:cNvPr id="4" name="Tytuł 4">
            <a:extLst>
              <a:ext uri="{FF2B5EF4-FFF2-40B4-BE49-F238E27FC236}">
                <a16:creationId xmlns:a16="http://schemas.microsoft.com/office/drawing/2014/main" id="{52FDFED4-5E9E-983C-EE83-40501FFB7B40}"/>
              </a:ext>
            </a:extLst>
          </p:cNvPr>
          <p:cNvSpPr>
            <a:spLocks noGrp="1"/>
          </p:cNvSpPr>
          <p:nvPr>
            <p:ph type="title"/>
          </p:nvPr>
        </p:nvSpPr>
        <p:spPr>
          <a:xfrm>
            <a:off x="876300" y="612775"/>
            <a:ext cx="7389813" cy="670315"/>
          </a:xfrm>
        </p:spPr>
        <p:txBody>
          <a:bodyPr anchor="t">
            <a:normAutofit fontScale="90000"/>
          </a:bodyPr>
          <a:lstStyle/>
          <a:p>
            <a:pPr algn="ctr"/>
            <a:r>
              <a:rPr lang="pl-PL" sz="1800">
                <a:effectLst/>
                <a:latin typeface="Calibri" panose="020F0502020204030204" pitchFamily="34" charset="0"/>
                <a:ea typeface="Times New Roman" panose="02020603050405020304" pitchFamily="18" charset="0"/>
                <a:cs typeface="Times New Roman" panose="02020603050405020304" pitchFamily="18" charset="0"/>
              </a:rPr>
              <a:t>Informacje o punktach adresowych objętych zasięgiem przez innych operatorów</a:t>
            </a:r>
            <a:br>
              <a:rPr lang="pl-PL" sz="1800">
                <a:effectLst/>
                <a:latin typeface="Calibri" panose="020F0502020204030204" pitchFamily="34" charset="0"/>
                <a:ea typeface="Times New Roman" panose="02020603050405020304" pitchFamily="18" charset="0"/>
                <a:cs typeface="Times New Roman" panose="02020603050405020304" pitchFamily="18" charset="0"/>
              </a:rPr>
            </a:br>
            <a:r>
              <a:rPr lang="pl-PL" sz="1800">
                <a:effectLst/>
                <a:latin typeface="Calibri" panose="020F0502020204030204" pitchFamily="34" charset="0"/>
                <a:ea typeface="Times New Roman" panose="02020603050405020304" pitchFamily="18" charset="0"/>
                <a:cs typeface="Times New Roman" panose="02020603050405020304" pitchFamily="18" charset="0"/>
              </a:rPr>
              <a:t>- na podstawie SIDUSIS</a:t>
            </a:r>
            <a:br>
              <a:rPr lang="pl-PL" sz="1800">
                <a:effectLst/>
                <a:latin typeface="Calibri" panose="020F0502020204030204" pitchFamily="34" charset="0"/>
                <a:ea typeface="Times New Roman" panose="02020603050405020304" pitchFamily="18" charset="0"/>
                <a:cs typeface="Times New Roman" panose="02020603050405020304" pitchFamily="18" charset="0"/>
              </a:rPr>
            </a:br>
            <a:br>
              <a:rPr lang="pl-PL" sz="1800">
                <a:effectLst/>
                <a:latin typeface="Calibri" panose="020F0502020204030204" pitchFamily="34" charset="0"/>
                <a:ea typeface="Times New Roman" panose="02020603050405020304" pitchFamily="18" charset="0"/>
                <a:cs typeface="Times New Roman" panose="02020603050405020304" pitchFamily="18" charset="0"/>
              </a:rPr>
            </a:br>
            <a:br>
              <a:rPr lang="pl-PL" sz="1800">
                <a:effectLst/>
                <a:latin typeface="Calibri" panose="020F0502020204030204" pitchFamily="34" charset="0"/>
                <a:ea typeface="Times New Roman" panose="02020603050405020304" pitchFamily="18" charset="0"/>
                <a:cs typeface="Times New Roman" panose="02020603050405020304" pitchFamily="18" charset="0"/>
              </a:rPr>
            </a:br>
            <a:endParaRPr lang="pl-PL" sz="2000">
              <a:latin typeface="Open Sans" panose="020B0606030504020204" pitchFamily="34" charset="0"/>
              <a:ea typeface="Open Sans" panose="020B0606030504020204" pitchFamily="34" charset="0"/>
              <a:cs typeface="Open Sans" panose="020B0606030504020204" pitchFamily="34" charset="0"/>
            </a:endParaRPr>
          </a:p>
        </p:txBody>
      </p:sp>
      <p:grpSp>
        <p:nvGrpSpPr>
          <p:cNvPr id="13" name="Grupa 12">
            <a:extLst>
              <a:ext uri="{FF2B5EF4-FFF2-40B4-BE49-F238E27FC236}">
                <a16:creationId xmlns:a16="http://schemas.microsoft.com/office/drawing/2014/main" id="{D9C05838-A9E3-2FE2-DBDE-955CE293A0A5}"/>
              </a:ext>
            </a:extLst>
          </p:cNvPr>
          <p:cNvGrpSpPr/>
          <p:nvPr/>
        </p:nvGrpSpPr>
        <p:grpSpPr>
          <a:xfrm>
            <a:off x="1033103" y="1490041"/>
            <a:ext cx="7248792" cy="1696460"/>
            <a:chOff x="332260" y="1418535"/>
            <a:chExt cx="7248792" cy="1985061"/>
          </a:xfrm>
        </p:grpSpPr>
        <p:sp>
          <p:nvSpPr>
            <p:cNvPr id="16" name="Dowolny kształt: kształt 15">
              <a:extLst>
                <a:ext uri="{FF2B5EF4-FFF2-40B4-BE49-F238E27FC236}">
                  <a16:creationId xmlns:a16="http://schemas.microsoft.com/office/drawing/2014/main" id="{2EDF64AD-AF6B-5164-BBB2-04272C7046DF}"/>
                </a:ext>
              </a:extLst>
            </p:cNvPr>
            <p:cNvSpPr/>
            <p:nvPr/>
          </p:nvSpPr>
          <p:spPr>
            <a:xfrm>
              <a:off x="332260" y="1779112"/>
              <a:ext cx="1710192" cy="1058055"/>
            </a:xfrm>
            <a:custGeom>
              <a:avLst/>
              <a:gdLst>
                <a:gd name="connsiteX0" fmla="*/ 0 w 1979767"/>
                <a:gd name="connsiteY0" fmla="*/ 0 h 603829"/>
                <a:gd name="connsiteX1" fmla="*/ 1979767 w 1979767"/>
                <a:gd name="connsiteY1" fmla="*/ 0 h 603829"/>
                <a:gd name="connsiteX2" fmla="*/ 1979767 w 1979767"/>
                <a:gd name="connsiteY2" fmla="*/ 603829 h 603829"/>
                <a:gd name="connsiteX3" fmla="*/ 0 w 1979767"/>
                <a:gd name="connsiteY3" fmla="*/ 603829 h 603829"/>
                <a:gd name="connsiteX4" fmla="*/ 0 w 1979767"/>
                <a:gd name="connsiteY4" fmla="*/ 0 h 603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767" h="603829">
                  <a:moveTo>
                    <a:pt x="0" y="0"/>
                  </a:moveTo>
                  <a:lnTo>
                    <a:pt x="1979767" y="0"/>
                  </a:lnTo>
                  <a:lnTo>
                    <a:pt x="1979767" y="603829"/>
                  </a:lnTo>
                  <a:lnTo>
                    <a:pt x="0" y="60382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a:solidFill>
                    <a:schemeClr val="tx2"/>
                  </a:solidFill>
                </a:rPr>
                <a:t>Informacja od CPPC o punktach „wyczernionych”</a:t>
              </a:r>
              <a:r>
                <a:rPr lang="pl-PL" sz="1400" kern="1200"/>
                <a:t> </a:t>
              </a:r>
            </a:p>
          </p:txBody>
        </p:sp>
        <p:sp>
          <p:nvSpPr>
            <p:cNvPr id="17" name="Dowolny kształt: kształt 16">
              <a:extLst>
                <a:ext uri="{FF2B5EF4-FFF2-40B4-BE49-F238E27FC236}">
                  <a16:creationId xmlns:a16="http://schemas.microsoft.com/office/drawing/2014/main" id="{45B314B1-5A51-615C-6229-4C23C500D008}"/>
                </a:ext>
              </a:extLst>
            </p:cNvPr>
            <p:cNvSpPr/>
            <p:nvPr/>
          </p:nvSpPr>
          <p:spPr>
            <a:xfrm>
              <a:off x="2633758" y="1791728"/>
              <a:ext cx="1375918" cy="1058055"/>
            </a:xfrm>
            <a:custGeom>
              <a:avLst/>
              <a:gdLst>
                <a:gd name="connsiteX0" fmla="*/ 0 w 1979767"/>
                <a:gd name="connsiteY0" fmla="*/ 0 h 603829"/>
                <a:gd name="connsiteX1" fmla="*/ 1979767 w 1979767"/>
                <a:gd name="connsiteY1" fmla="*/ 0 h 603829"/>
                <a:gd name="connsiteX2" fmla="*/ 1979767 w 1979767"/>
                <a:gd name="connsiteY2" fmla="*/ 603829 h 603829"/>
                <a:gd name="connsiteX3" fmla="*/ 0 w 1979767"/>
                <a:gd name="connsiteY3" fmla="*/ 603829 h 603829"/>
                <a:gd name="connsiteX4" fmla="*/ 0 w 1979767"/>
                <a:gd name="connsiteY4" fmla="*/ 0 h 603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767" h="603829">
                  <a:moveTo>
                    <a:pt x="0" y="0"/>
                  </a:moveTo>
                  <a:lnTo>
                    <a:pt x="1979767" y="0"/>
                  </a:lnTo>
                  <a:lnTo>
                    <a:pt x="1979767" y="603829"/>
                  </a:lnTo>
                  <a:lnTo>
                    <a:pt x="0" y="60382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a:solidFill>
                    <a:schemeClr val="tx2"/>
                  </a:solidFill>
                </a:rPr>
                <a:t>Analiza OOW / Beneficjenta </a:t>
              </a:r>
            </a:p>
          </p:txBody>
        </p:sp>
        <p:sp>
          <p:nvSpPr>
            <p:cNvPr id="18" name="Dowolny kształt: kształt 17">
              <a:extLst>
                <a:ext uri="{FF2B5EF4-FFF2-40B4-BE49-F238E27FC236}">
                  <a16:creationId xmlns:a16="http://schemas.microsoft.com/office/drawing/2014/main" id="{61D21A39-8C4F-A78D-D7B3-76FDB8668643}"/>
                </a:ext>
              </a:extLst>
            </p:cNvPr>
            <p:cNvSpPr/>
            <p:nvPr/>
          </p:nvSpPr>
          <p:spPr>
            <a:xfrm>
              <a:off x="4598465" y="1418535"/>
              <a:ext cx="2982587" cy="919263"/>
            </a:xfrm>
            <a:custGeom>
              <a:avLst/>
              <a:gdLst>
                <a:gd name="connsiteX0" fmla="*/ 0 w 1979767"/>
                <a:gd name="connsiteY0" fmla="*/ 0 h 603829"/>
                <a:gd name="connsiteX1" fmla="*/ 1979767 w 1979767"/>
                <a:gd name="connsiteY1" fmla="*/ 0 h 603829"/>
                <a:gd name="connsiteX2" fmla="*/ 1979767 w 1979767"/>
                <a:gd name="connsiteY2" fmla="*/ 603829 h 603829"/>
                <a:gd name="connsiteX3" fmla="*/ 0 w 1979767"/>
                <a:gd name="connsiteY3" fmla="*/ 603829 h 603829"/>
                <a:gd name="connsiteX4" fmla="*/ 0 w 1979767"/>
                <a:gd name="connsiteY4" fmla="*/ 0 h 603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767" h="603829">
                  <a:moveTo>
                    <a:pt x="0" y="0"/>
                  </a:moveTo>
                  <a:lnTo>
                    <a:pt x="1979767" y="0"/>
                  </a:lnTo>
                  <a:lnTo>
                    <a:pt x="1979767" y="603829"/>
                  </a:lnTo>
                  <a:lnTo>
                    <a:pt x="0" y="60382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pl-PL" sz="1400" kern="1200">
                  <a:solidFill>
                    <a:schemeClr val="tx2"/>
                  </a:solidFill>
                </a:rPr>
                <a:t>Pozostawienie punktó</a:t>
              </a:r>
              <a:r>
                <a:rPr lang="pl-PL" sz="1400">
                  <a:solidFill>
                    <a:schemeClr val="tx2"/>
                  </a:solidFill>
                </a:rPr>
                <a:t>w adresowych w przedsięwzięciu/projekcie </a:t>
              </a:r>
              <a:endParaRPr lang="pl-PL" sz="1400" kern="1200">
                <a:solidFill>
                  <a:schemeClr val="tx2"/>
                </a:solidFill>
              </a:endParaRPr>
            </a:p>
          </p:txBody>
        </p:sp>
        <p:sp>
          <p:nvSpPr>
            <p:cNvPr id="19" name="Dowolny kształt: kształt 18">
              <a:extLst>
                <a:ext uri="{FF2B5EF4-FFF2-40B4-BE49-F238E27FC236}">
                  <a16:creationId xmlns:a16="http://schemas.microsoft.com/office/drawing/2014/main" id="{B9C10B41-0290-1146-9D7A-1785E3B30728}"/>
                </a:ext>
              </a:extLst>
            </p:cNvPr>
            <p:cNvSpPr/>
            <p:nvPr/>
          </p:nvSpPr>
          <p:spPr>
            <a:xfrm>
              <a:off x="4598465" y="2459097"/>
              <a:ext cx="2982587" cy="944499"/>
            </a:xfrm>
            <a:custGeom>
              <a:avLst/>
              <a:gdLst>
                <a:gd name="connsiteX0" fmla="*/ 0 w 1979767"/>
                <a:gd name="connsiteY0" fmla="*/ 0 h 603829"/>
                <a:gd name="connsiteX1" fmla="*/ 1979767 w 1979767"/>
                <a:gd name="connsiteY1" fmla="*/ 0 h 603829"/>
                <a:gd name="connsiteX2" fmla="*/ 1979767 w 1979767"/>
                <a:gd name="connsiteY2" fmla="*/ 603829 h 603829"/>
                <a:gd name="connsiteX3" fmla="*/ 0 w 1979767"/>
                <a:gd name="connsiteY3" fmla="*/ 603829 h 603829"/>
                <a:gd name="connsiteX4" fmla="*/ 0 w 1979767"/>
                <a:gd name="connsiteY4" fmla="*/ 0 h 603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767" h="603829">
                  <a:moveTo>
                    <a:pt x="0" y="0"/>
                  </a:moveTo>
                  <a:lnTo>
                    <a:pt x="1979767" y="0"/>
                  </a:lnTo>
                  <a:lnTo>
                    <a:pt x="1979767" y="603829"/>
                  </a:lnTo>
                  <a:lnTo>
                    <a:pt x="0" y="60382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a:solidFill>
                    <a:schemeClr val="tx2"/>
                  </a:solidFill>
                </a:rPr>
                <a:t>Wyłączenie punktów adresowych z przedsięwzięcia/projektu</a:t>
              </a:r>
              <a:endParaRPr lang="pl-PL" sz="1400" kern="1200">
                <a:solidFill>
                  <a:schemeClr val="tx2"/>
                </a:solidFill>
              </a:endParaRPr>
            </a:p>
          </p:txBody>
        </p:sp>
      </p:grpSp>
      <p:cxnSp>
        <p:nvCxnSpPr>
          <p:cNvPr id="21" name="Łącznik prosty ze strzałką 20">
            <a:extLst>
              <a:ext uri="{FF2B5EF4-FFF2-40B4-BE49-F238E27FC236}">
                <a16:creationId xmlns:a16="http://schemas.microsoft.com/office/drawing/2014/main" id="{92F7417F-BFDB-8412-DDA1-93E7AE1443CB}"/>
              </a:ext>
            </a:extLst>
          </p:cNvPr>
          <p:cNvCxnSpPr>
            <a:cxnSpLocks/>
          </p:cNvCxnSpPr>
          <p:nvPr/>
        </p:nvCxnSpPr>
        <p:spPr>
          <a:xfrm>
            <a:off x="2743295" y="2214231"/>
            <a:ext cx="5885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Łącznik: łamany 4">
            <a:extLst>
              <a:ext uri="{FF2B5EF4-FFF2-40B4-BE49-F238E27FC236}">
                <a16:creationId xmlns:a16="http://schemas.microsoft.com/office/drawing/2014/main" id="{C3D938E0-5986-ADFD-FFC4-1AF34F576640}"/>
              </a:ext>
            </a:extLst>
          </p:cNvPr>
          <p:cNvCxnSpPr>
            <a:cxnSpLocks/>
          </p:cNvCxnSpPr>
          <p:nvPr/>
        </p:nvCxnSpPr>
        <p:spPr>
          <a:xfrm>
            <a:off x="4710519" y="2152023"/>
            <a:ext cx="615213" cy="5329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Łącznik: łamany 5">
            <a:extLst>
              <a:ext uri="{FF2B5EF4-FFF2-40B4-BE49-F238E27FC236}">
                <a16:creationId xmlns:a16="http://schemas.microsoft.com/office/drawing/2014/main" id="{F387CE7C-2DB2-C74C-257F-5374020CE661}"/>
              </a:ext>
            </a:extLst>
          </p:cNvPr>
          <p:cNvCxnSpPr>
            <a:cxnSpLocks/>
          </p:cNvCxnSpPr>
          <p:nvPr/>
        </p:nvCxnSpPr>
        <p:spPr>
          <a:xfrm flipV="1">
            <a:off x="4706344" y="1837159"/>
            <a:ext cx="603214" cy="3148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wal 8">
            <a:extLst>
              <a:ext uri="{FF2B5EF4-FFF2-40B4-BE49-F238E27FC236}">
                <a16:creationId xmlns:a16="http://schemas.microsoft.com/office/drawing/2014/main" id="{1B4EBA1E-8438-B209-E77E-8A77D89DEC24}"/>
              </a:ext>
            </a:extLst>
          </p:cNvPr>
          <p:cNvSpPr/>
          <p:nvPr/>
        </p:nvSpPr>
        <p:spPr>
          <a:xfrm>
            <a:off x="876300" y="3196696"/>
            <a:ext cx="1710192" cy="54672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l-PL"/>
              <a:t>W systemie SIMBA</a:t>
            </a:r>
          </a:p>
        </p:txBody>
      </p:sp>
      <p:sp>
        <p:nvSpPr>
          <p:cNvPr id="10" name="Owal 9">
            <a:extLst>
              <a:ext uri="{FF2B5EF4-FFF2-40B4-BE49-F238E27FC236}">
                <a16:creationId xmlns:a16="http://schemas.microsoft.com/office/drawing/2014/main" id="{63C442AE-286C-9318-D814-F17D773942AA}"/>
              </a:ext>
            </a:extLst>
          </p:cNvPr>
          <p:cNvSpPr/>
          <p:nvPr/>
        </p:nvSpPr>
        <p:spPr>
          <a:xfrm>
            <a:off x="3331846" y="3196696"/>
            <a:ext cx="1710192" cy="54672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l-PL"/>
              <a:t>W terminie 30 dni</a:t>
            </a:r>
          </a:p>
        </p:txBody>
      </p:sp>
      <p:cxnSp>
        <p:nvCxnSpPr>
          <p:cNvPr id="12" name="Łącznik prosty ze strzałką 11">
            <a:extLst>
              <a:ext uri="{FF2B5EF4-FFF2-40B4-BE49-F238E27FC236}">
                <a16:creationId xmlns:a16="http://schemas.microsoft.com/office/drawing/2014/main" id="{8B0DB3F4-CBB7-C259-1930-6C54E8E77B2B}"/>
              </a:ext>
            </a:extLst>
          </p:cNvPr>
          <p:cNvCxnSpPr/>
          <p:nvPr/>
        </p:nvCxnSpPr>
        <p:spPr>
          <a:xfrm>
            <a:off x="1793272" y="2782910"/>
            <a:ext cx="0" cy="297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id="{832DF949-1B4A-3967-994A-B1BFF27B583F}"/>
              </a:ext>
            </a:extLst>
          </p:cNvPr>
          <p:cNvCxnSpPr/>
          <p:nvPr/>
        </p:nvCxnSpPr>
        <p:spPr>
          <a:xfrm>
            <a:off x="4022560" y="2782910"/>
            <a:ext cx="0" cy="297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516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39D844-7E97-1818-7083-E56A46799B1C}"/>
              </a:ext>
            </a:extLst>
          </p:cNvPr>
          <p:cNvSpPr>
            <a:spLocks noGrp="1"/>
          </p:cNvSpPr>
          <p:nvPr>
            <p:ph type="title"/>
          </p:nvPr>
        </p:nvSpPr>
        <p:spPr>
          <a:xfrm>
            <a:off x="877065" y="174664"/>
            <a:ext cx="7389546" cy="1075764"/>
          </a:xfrm>
        </p:spPr>
        <p:txBody>
          <a:bodyPr anchor="t">
            <a:normAutofit fontScale="90000"/>
          </a:bodyPr>
          <a:lstStyle/>
          <a:p>
            <a:pPr algn="ctr"/>
            <a:r>
              <a:rPr lang="pl-PL"/>
              <a:t> Zmiany w SIMBA </a:t>
            </a:r>
            <a:br>
              <a:rPr lang="pl-PL"/>
            </a:br>
            <a:r>
              <a:rPr lang="pl-PL" sz="1300" kern="100">
                <a:effectLst/>
                <a:latin typeface="Aptos" panose="020B0004020202020204" pitchFamily="34" charset="0"/>
                <a:ea typeface="Aptos" panose="020B0004020202020204" pitchFamily="34" charset="0"/>
                <a:cs typeface="Times New Roman" panose="02020603050405020304" pitchFamily="18" charset="0"/>
              </a:rPr>
              <a:t>Proces przywracania przez OOW/Beneficjenta </a:t>
            </a:r>
            <a:r>
              <a:rPr lang="pl-PL" sz="1300" kern="100">
                <a:latin typeface="Aptos" panose="020B0004020202020204" pitchFamily="34" charset="0"/>
                <a:ea typeface="Aptos" panose="020B0004020202020204" pitchFamily="34" charset="0"/>
                <a:cs typeface="Times New Roman" panose="02020603050405020304" pitchFamily="18" charset="0"/>
              </a:rPr>
              <a:t>punktów adresowych</a:t>
            </a:r>
            <a:r>
              <a:rPr lang="pl-PL" sz="1300" kern="100">
                <a:effectLst/>
                <a:latin typeface="Aptos" panose="020B0004020202020204" pitchFamily="34" charset="0"/>
                <a:ea typeface="Aptos" panose="020B0004020202020204" pitchFamily="34" charset="0"/>
                <a:cs typeface="Times New Roman" panose="02020603050405020304" pitchFamily="18" charset="0"/>
              </a:rPr>
              <a:t> objętych barierą inwestycyjną na podstawie kwartalnych </a:t>
            </a:r>
            <a:r>
              <a:rPr lang="pl-PL" sz="1300" kern="100" err="1">
                <a:effectLst/>
                <a:latin typeface="Aptos" panose="020B0004020202020204" pitchFamily="34" charset="0"/>
                <a:ea typeface="Aptos" panose="020B0004020202020204" pitchFamily="34" charset="0"/>
                <a:cs typeface="Times New Roman" panose="02020603050405020304" pitchFamily="18" charset="0"/>
              </a:rPr>
              <a:t>wyczernień</a:t>
            </a:r>
            <a:br>
              <a:rPr lang="pl-PL" sz="1800" kern="100">
                <a:effectLst/>
                <a:latin typeface="Aptos" panose="020B0004020202020204" pitchFamily="34" charset="0"/>
                <a:ea typeface="Aptos" panose="020B0004020202020204" pitchFamily="34" charset="0"/>
                <a:cs typeface="Times New Roman" panose="02020603050405020304" pitchFamily="18" charset="0"/>
              </a:rPr>
            </a:br>
            <a:endParaRPr lang="pl-PL"/>
          </a:p>
        </p:txBody>
      </p:sp>
      <p:pic>
        <p:nvPicPr>
          <p:cNvPr id="7" name="Symbol zastępczy zawartości 6" descr="Pionowy mężczyzna głowa Lwa">
            <a:extLst>
              <a:ext uri="{FF2B5EF4-FFF2-40B4-BE49-F238E27FC236}">
                <a16:creationId xmlns:a16="http://schemas.microsoft.com/office/drawing/2014/main" id="{59EEB97E-8C23-C3E9-E959-13D51A06477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22365" r="1747" b="2"/>
          <a:stretch/>
        </p:blipFill>
        <p:spPr>
          <a:xfrm>
            <a:off x="299872" y="945264"/>
            <a:ext cx="1707683" cy="1535767"/>
          </a:xfrm>
          <a:noFill/>
        </p:spPr>
      </p:pic>
      <p:sp>
        <p:nvSpPr>
          <p:cNvPr id="13" name="Content Placeholder 3">
            <a:extLst>
              <a:ext uri="{FF2B5EF4-FFF2-40B4-BE49-F238E27FC236}">
                <a16:creationId xmlns:a16="http://schemas.microsoft.com/office/drawing/2014/main" id="{690D556C-255C-3C4F-2FC1-3676E571A29C}"/>
              </a:ext>
            </a:extLst>
          </p:cNvPr>
          <p:cNvSpPr>
            <a:spLocks noGrp="1"/>
          </p:cNvSpPr>
          <p:nvPr>
            <p:ph sz="half" idx="2"/>
          </p:nvPr>
        </p:nvSpPr>
        <p:spPr>
          <a:xfrm>
            <a:off x="2117558" y="1276259"/>
            <a:ext cx="6149053" cy="2068643"/>
          </a:xfrm>
        </p:spPr>
        <p:txBody>
          <a:bodyPr>
            <a:normAutofit/>
          </a:bodyPr>
          <a:lstStyle/>
          <a:p>
            <a:pPr>
              <a:buFont typeface="Wingdings" panose="05000000000000000000" pitchFamily="2" charset="2"/>
              <a:buChar char="ü"/>
            </a:pPr>
            <a:r>
              <a:rPr lang="pl-PL" sz="1400">
                <a:solidFill>
                  <a:srgbClr val="000000"/>
                </a:solidFill>
                <a:latin typeface="Calibri" panose="020F0502020204030204" pitchFamily="34" charset="0"/>
              </a:rPr>
              <a:t>Przywracanie punktów w </a:t>
            </a:r>
            <a:r>
              <a:rPr lang="pl-PL" sz="1400" err="1">
                <a:solidFill>
                  <a:srgbClr val="000000"/>
                </a:solidFill>
                <a:latin typeface="Calibri" panose="020F0502020204030204" pitchFamily="34" charset="0"/>
              </a:rPr>
              <a:t>miniSIMBA</a:t>
            </a:r>
            <a:r>
              <a:rPr lang="pl-PL" sz="1400">
                <a:solidFill>
                  <a:srgbClr val="000000"/>
                </a:solidFill>
                <a:latin typeface="Calibri" panose="020F0502020204030204" pitchFamily="34" charset="0"/>
              </a:rPr>
              <a:t> - dodatkowa zakładka dedykowana barierom</a:t>
            </a:r>
          </a:p>
          <a:p>
            <a:pPr>
              <a:buFont typeface="Wingdings" panose="05000000000000000000" pitchFamily="2" charset="2"/>
              <a:buChar char="ü"/>
            </a:pPr>
            <a:r>
              <a:rPr lang="pl-PL" sz="1400">
                <a:solidFill>
                  <a:srgbClr val="000000"/>
                </a:solidFill>
                <a:latin typeface="Calibri" panose="020F0502020204030204" pitchFamily="34" charset="0"/>
              </a:rPr>
              <a:t>Oznaczanie podstaw przywrócenia</a:t>
            </a:r>
          </a:p>
          <a:p>
            <a:pPr>
              <a:buFont typeface="Wingdings" panose="05000000000000000000" pitchFamily="2" charset="2"/>
              <a:buChar char="ü"/>
            </a:pPr>
            <a:r>
              <a:rPr lang="pl-PL" sz="1400">
                <a:solidFill>
                  <a:srgbClr val="000000"/>
                </a:solidFill>
                <a:latin typeface="Calibri" panose="020F0502020204030204" pitchFamily="34" charset="0"/>
              </a:rPr>
              <a:t>Złożenie oświadczenia o posiadaniu dokumentów - potwierdzenie posiadanie dokumentacji uzasadniającej zdjęcie bariery (dokumentacja musi potwierdzać, że przed uzyskaniem informacji o wyczernieniu zaistniały przesłanki uzasadniające pozostawienie punktów w realizacji)</a:t>
            </a:r>
          </a:p>
          <a:p>
            <a:pPr>
              <a:buFont typeface="Wingdings" panose="05000000000000000000" pitchFamily="2" charset="2"/>
              <a:buChar char="ü"/>
            </a:pPr>
            <a:r>
              <a:rPr lang="pl-PL" sz="1400">
                <a:solidFill>
                  <a:srgbClr val="000000"/>
                </a:solidFill>
                <a:latin typeface="Calibri" panose="020F0502020204030204" pitchFamily="34" charset="0"/>
              </a:rPr>
              <a:t>Import danych do SIMBA</a:t>
            </a:r>
          </a:p>
        </p:txBody>
      </p:sp>
      <p:sp>
        <p:nvSpPr>
          <p:cNvPr id="5" name="pole tekstowe 4">
            <a:extLst>
              <a:ext uri="{FF2B5EF4-FFF2-40B4-BE49-F238E27FC236}">
                <a16:creationId xmlns:a16="http://schemas.microsoft.com/office/drawing/2014/main" id="{1A5D113D-DA9A-C4D9-E7C2-F777CA905DA4}"/>
              </a:ext>
            </a:extLst>
          </p:cNvPr>
          <p:cNvSpPr txBox="1"/>
          <p:nvPr/>
        </p:nvSpPr>
        <p:spPr>
          <a:xfrm>
            <a:off x="299873" y="3370734"/>
            <a:ext cx="5805294" cy="309187"/>
          </a:xfrm>
          <a:prstGeom prst="rect">
            <a:avLst/>
          </a:prstGeom>
          <a:noFill/>
        </p:spPr>
        <p:txBody>
          <a:bodyPr wrap="square" rtlCol="0">
            <a:spAutoFit/>
          </a:bodyPr>
          <a:lstStyle/>
          <a:p>
            <a:r>
              <a:rPr lang="pl-PL"/>
              <a:t>Przywrócony przez OOW/Beneficjenta punkt adresowy wraca do realizacji.</a:t>
            </a:r>
          </a:p>
        </p:txBody>
      </p:sp>
      <p:sp>
        <p:nvSpPr>
          <p:cNvPr id="6" name="pole tekstowe 5">
            <a:extLst>
              <a:ext uri="{FF2B5EF4-FFF2-40B4-BE49-F238E27FC236}">
                <a16:creationId xmlns:a16="http://schemas.microsoft.com/office/drawing/2014/main" id="{8D75BE65-42DB-7699-F81F-DCC0EDC0BEB5}"/>
              </a:ext>
            </a:extLst>
          </p:cNvPr>
          <p:cNvSpPr txBox="1"/>
          <p:nvPr/>
        </p:nvSpPr>
        <p:spPr>
          <a:xfrm>
            <a:off x="1395663" y="4028733"/>
            <a:ext cx="6549934" cy="526041"/>
          </a:xfrm>
          <a:prstGeom prst="rect">
            <a:avLst/>
          </a:prstGeom>
          <a:noFill/>
        </p:spPr>
        <p:txBody>
          <a:bodyPr wrap="square" rtlCol="0">
            <a:spAutoFit/>
          </a:bodyPr>
          <a:lstStyle/>
          <a:p>
            <a:r>
              <a:rPr lang="pl-PL">
                <a:solidFill>
                  <a:srgbClr val="FF0000"/>
                </a:solidFill>
              </a:rPr>
              <a:t>Uwaga! </a:t>
            </a:r>
            <a:r>
              <a:rPr lang="pl-PL"/>
              <a:t>Weryfikacja oświadczeń będzie odbywała się na etapie oceny wniosku o płatność. </a:t>
            </a:r>
          </a:p>
        </p:txBody>
      </p:sp>
      <p:pic>
        <p:nvPicPr>
          <p:cNvPr id="8" name="Obraz 7">
            <a:extLst>
              <a:ext uri="{FF2B5EF4-FFF2-40B4-BE49-F238E27FC236}">
                <a16:creationId xmlns:a16="http://schemas.microsoft.com/office/drawing/2014/main" id="{C1442651-E601-71B6-3978-2AEF2722277B}"/>
              </a:ext>
            </a:extLst>
          </p:cNvPr>
          <p:cNvPicPr>
            <a:picLocks noChangeAspect="1"/>
          </p:cNvPicPr>
          <p:nvPr/>
        </p:nvPicPr>
        <p:blipFill>
          <a:blip r:embed="rId3"/>
          <a:stretch>
            <a:fillRect/>
          </a:stretch>
        </p:blipFill>
        <p:spPr>
          <a:xfrm>
            <a:off x="299872" y="3862838"/>
            <a:ext cx="914479" cy="914479"/>
          </a:xfrm>
          <a:prstGeom prst="rect">
            <a:avLst/>
          </a:prstGeom>
        </p:spPr>
      </p:pic>
      <p:cxnSp>
        <p:nvCxnSpPr>
          <p:cNvPr id="10" name="Łącznik prosty 9">
            <a:extLst>
              <a:ext uri="{FF2B5EF4-FFF2-40B4-BE49-F238E27FC236}">
                <a16:creationId xmlns:a16="http://schemas.microsoft.com/office/drawing/2014/main" id="{1D055B48-9D29-E84A-5421-AD9E0F742537}"/>
              </a:ext>
            </a:extLst>
          </p:cNvPr>
          <p:cNvCxnSpPr>
            <a:cxnSpLocks/>
          </p:cNvCxnSpPr>
          <p:nvPr/>
        </p:nvCxnSpPr>
        <p:spPr>
          <a:xfrm>
            <a:off x="1388788" y="4002901"/>
            <a:ext cx="0" cy="634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Łącznik prosty 11">
            <a:extLst>
              <a:ext uri="{FF2B5EF4-FFF2-40B4-BE49-F238E27FC236}">
                <a16:creationId xmlns:a16="http://schemas.microsoft.com/office/drawing/2014/main" id="{6F71300A-E5A8-C4C0-66F4-A0C6A55675E3}"/>
              </a:ext>
            </a:extLst>
          </p:cNvPr>
          <p:cNvCxnSpPr>
            <a:cxnSpLocks/>
          </p:cNvCxnSpPr>
          <p:nvPr/>
        </p:nvCxnSpPr>
        <p:spPr>
          <a:xfrm>
            <a:off x="7398848" y="4002900"/>
            <a:ext cx="0" cy="634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Łącznik prosty 13">
            <a:extLst>
              <a:ext uri="{FF2B5EF4-FFF2-40B4-BE49-F238E27FC236}">
                <a16:creationId xmlns:a16="http://schemas.microsoft.com/office/drawing/2014/main" id="{A1137A03-8F29-986A-D02C-8B5F0553F586}"/>
              </a:ext>
            </a:extLst>
          </p:cNvPr>
          <p:cNvCxnSpPr>
            <a:cxnSpLocks/>
          </p:cNvCxnSpPr>
          <p:nvPr/>
        </p:nvCxnSpPr>
        <p:spPr>
          <a:xfrm>
            <a:off x="1395663" y="4637258"/>
            <a:ext cx="60100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Łącznik prosty 16">
            <a:extLst>
              <a:ext uri="{FF2B5EF4-FFF2-40B4-BE49-F238E27FC236}">
                <a16:creationId xmlns:a16="http://schemas.microsoft.com/office/drawing/2014/main" id="{FD8A8A75-AC48-6E27-F240-8434DE079159}"/>
              </a:ext>
            </a:extLst>
          </p:cNvPr>
          <p:cNvCxnSpPr>
            <a:cxnSpLocks/>
          </p:cNvCxnSpPr>
          <p:nvPr/>
        </p:nvCxnSpPr>
        <p:spPr>
          <a:xfrm>
            <a:off x="1388788" y="4002901"/>
            <a:ext cx="601006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fika 2" descr="Włączone światła z wypełnieniem pełnym">
            <a:extLst>
              <a:ext uri="{FF2B5EF4-FFF2-40B4-BE49-F238E27FC236}">
                <a16:creationId xmlns:a16="http://schemas.microsoft.com/office/drawing/2014/main" id="{FF3031B2-C8EB-843A-0939-6F1D9CA9D7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53542" y="3213789"/>
            <a:ext cx="540379" cy="540379"/>
          </a:xfrm>
          <a:prstGeom prst="rect">
            <a:avLst/>
          </a:prstGeom>
        </p:spPr>
      </p:pic>
    </p:spTree>
    <p:extLst>
      <p:ext uri="{BB962C8B-B14F-4D97-AF65-F5344CB8AC3E}">
        <p14:creationId xmlns:p14="http://schemas.microsoft.com/office/powerpoint/2010/main" val="29431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4266C3-AFF7-53A8-B372-A88161BAF81E}"/>
              </a:ext>
            </a:extLst>
          </p:cNvPr>
          <p:cNvSpPr>
            <a:spLocks noGrp="1"/>
          </p:cNvSpPr>
          <p:nvPr>
            <p:ph type="title"/>
          </p:nvPr>
        </p:nvSpPr>
        <p:spPr>
          <a:xfrm>
            <a:off x="877064" y="612238"/>
            <a:ext cx="7389546" cy="549670"/>
          </a:xfrm>
        </p:spPr>
        <p:txBody>
          <a:bodyPr>
            <a:normAutofit fontScale="90000"/>
          </a:bodyPr>
          <a:lstStyle/>
          <a:p>
            <a:pPr algn="ctr"/>
            <a:r>
              <a:rPr lang="pl-PL" sz="1700" err="1">
                <a:latin typeface="Open Sans"/>
                <a:ea typeface="Open Sans"/>
                <a:cs typeface="Open Sans"/>
              </a:rPr>
              <a:t>miniSIMBA</a:t>
            </a:r>
            <a:r>
              <a:rPr lang="pl-PL" sz="1700">
                <a:latin typeface="Open Sans"/>
                <a:ea typeface="Open Sans"/>
                <a:cs typeface="Open Sans"/>
              </a:rPr>
              <a:t> </a:t>
            </a:r>
            <a:br>
              <a:rPr lang="pl-PL" sz="1700"/>
            </a:br>
            <a:endParaRPr lang="pl-PL" sz="1200">
              <a:latin typeface="Aptos"/>
              <a:ea typeface="Open Sans"/>
              <a:cs typeface="Open Sans"/>
            </a:endParaRPr>
          </a:p>
        </p:txBody>
      </p:sp>
      <p:pic>
        <p:nvPicPr>
          <p:cNvPr id="6" name="Symbol zastępczy zawartości 5">
            <a:extLst>
              <a:ext uri="{FF2B5EF4-FFF2-40B4-BE49-F238E27FC236}">
                <a16:creationId xmlns:a16="http://schemas.microsoft.com/office/drawing/2014/main" id="{CDAA00D2-7B31-9B74-C47C-635DE664403F}"/>
              </a:ext>
            </a:extLst>
          </p:cNvPr>
          <p:cNvPicPr>
            <a:picLocks noGrp="1" noChangeAspect="1"/>
          </p:cNvPicPr>
          <p:nvPr>
            <p:ph sz="half" idx="1"/>
          </p:nvPr>
        </p:nvPicPr>
        <p:blipFill>
          <a:blip r:embed="rId2"/>
          <a:stretch>
            <a:fillRect/>
          </a:stretch>
        </p:blipFill>
        <p:spPr>
          <a:xfrm>
            <a:off x="206290" y="1612974"/>
            <a:ext cx="8702211" cy="1822496"/>
          </a:xfrm>
        </p:spPr>
      </p:pic>
    </p:spTree>
    <p:extLst>
      <p:ext uri="{BB962C8B-B14F-4D97-AF65-F5344CB8AC3E}">
        <p14:creationId xmlns:p14="http://schemas.microsoft.com/office/powerpoint/2010/main" val="282508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42F977-05CC-FE38-6290-FF1E269D9945}"/>
              </a:ext>
            </a:extLst>
          </p:cNvPr>
          <p:cNvSpPr>
            <a:spLocks noGrp="1"/>
          </p:cNvSpPr>
          <p:nvPr>
            <p:ph type="title"/>
          </p:nvPr>
        </p:nvSpPr>
        <p:spPr>
          <a:xfrm>
            <a:off x="877064" y="612237"/>
            <a:ext cx="7389546" cy="885780"/>
          </a:xfrm>
        </p:spPr>
        <p:txBody>
          <a:bodyPr>
            <a:normAutofit fontScale="90000"/>
          </a:bodyPr>
          <a:lstStyle/>
          <a:p>
            <a:pPr algn="ctr"/>
            <a:r>
              <a:rPr lang="pl-PL" sz="1900">
                <a:latin typeface="Open Sans"/>
                <a:ea typeface="Open Sans"/>
                <a:cs typeface="Open Sans"/>
              </a:rPr>
              <a:t>Przesłanki uzasadniające pozostawienie punktów adresowych</a:t>
            </a:r>
            <a:br>
              <a:rPr lang="pl-PL" sz="1900">
                <a:latin typeface="Open Sans"/>
                <a:ea typeface="Open Sans"/>
                <a:cs typeface="Open Sans"/>
              </a:rPr>
            </a:br>
            <a:br>
              <a:rPr lang="pl-PL" sz="1900"/>
            </a:br>
            <a:br>
              <a:rPr lang="pl-PL" sz="1900"/>
            </a:br>
            <a:endParaRPr lang="pl-PL" sz="1900"/>
          </a:p>
        </p:txBody>
      </p:sp>
      <p:sp>
        <p:nvSpPr>
          <p:cNvPr id="3" name="Symbol zastępczy zawartości 2">
            <a:extLst>
              <a:ext uri="{FF2B5EF4-FFF2-40B4-BE49-F238E27FC236}">
                <a16:creationId xmlns:a16="http://schemas.microsoft.com/office/drawing/2014/main" id="{85DF0A24-6287-8240-EAAC-AB594CFCEA52}"/>
              </a:ext>
            </a:extLst>
          </p:cNvPr>
          <p:cNvSpPr>
            <a:spLocks noGrp="1"/>
          </p:cNvSpPr>
          <p:nvPr>
            <p:ph idx="1"/>
          </p:nvPr>
        </p:nvSpPr>
        <p:spPr/>
        <p:txBody>
          <a:bodyPr vert="horz" lIns="0" tIns="0" rIns="0" bIns="0" rtlCol="0" anchor="t">
            <a:normAutofit/>
          </a:bodyPr>
          <a:lstStyle/>
          <a:p>
            <a:pPr marL="171450" indent="-171450">
              <a:buFont typeface="Wingdings"/>
              <a:buChar char="ü"/>
            </a:pPr>
            <a:endParaRPr lang="pl-PL"/>
          </a:p>
          <a:p>
            <a:pPr marL="171450" indent="-171450">
              <a:lnSpc>
                <a:spcPts val="1632"/>
              </a:lnSpc>
              <a:buFont typeface="Wingdings"/>
              <a:buChar char="ü"/>
            </a:pPr>
            <a:endParaRPr lang="pl-PL" sz="1200"/>
          </a:p>
        </p:txBody>
      </p:sp>
      <p:sp>
        <p:nvSpPr>
          <p:cNvPr id="15" name="pole tekstowe 14">
            <a:extLst>
              <a:ext uri="{FF2B5EF4-FFF2-40B4-BE49-F238E27FC236}">
                <a16:creationId xmlns:a16="http://schemas.microsoft.com/office/drawing/2014/main" id="{DB50A899-929A-8C44-827B-1981BA5E02C7}"/>
              </a:ext>
            </a:extLst>
          </p:cNvPr>
          <p:cNvSpPr txBox="1"/>
          <p:nvPr/>
        </p:nvSpPr>
        <p:spPr>
          <a:xfrm>
            <a:off x="865147" y="1248622"/>
            <a:ext cx="740146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pl-PL" sz="1800">
                <a:cs typeface="Arial"/>
              </a:rPr>
              <a:t>podpisana umowa z GW na realizację wszystkich PA z obszaru,</a:t>
            </a:r>
            <a:r>
              <a:rPr lang="en-US" sz="1800">
                <a:cs typeface="Arial"/>
              </a:rPr>
              <a:t>​</a:t>
            </a:r>
            <a:endParaRPr lang="en-US" sz="1800">
              <a:ea typeface="Calibri"/>
              <a:cs typeface="Arial"/>
            </a:endParaRPr>
          </a:p>
          <a:p>
            <a:pPr marL="285750" indent="-285750">
              <a:buFont typeface="Wingdings"/>
              <a:buChar char="ü"/>
            </a:pPr>
            <a:r>
              <a:rPr lang="pl-PL" sz="1800">
                <a:cs typeface="Arial"/>
              </a:rPr>
              <a:t>rozpoczęte projektowanie przebiegu sieci,</a:t>
            </a:r>
            <a:r>
              <a:rPr lang="en-US" sz="1800">
                <a:cs typeface="Arial"/>
              </a:rPr>
              <a:t>​</a:t>
            </a:r>
            <a:endParaRPr lang="en-US" sz="1800">
              <a:ea typeface="Calibri"/>
              <a:cs typeface="Arial"/>
            </a:endParaRPr>
          </a:p>
          <a:p>
            <a:pPr marL="285750" indent="-285750">
              <a:buFont typeface="Wingdings"/>
              <a:buChar char="ü"/>
            </a:pPr>
            <a:r>
              <a:rPr lang="pl-PL" sz="1800">
                <a:cs typeface="Arial"/>
              </a:rPr>
              <a:t>dokonano zakupu materiałów i urządzeń niezbędnych do realizacji PA,​</a:t>
            </a:r>
            <a:endParaRPr lang="pl-PL" sz="1800">
              <a:ea typeface="Calibri"/>
              <a:cs typeface="Arial"/>
            </a:endParaRPr>
          </a:p>
          <a:p>
            <a:pPr marL="285750" indent="-285750">
              <a:buFont typeface="Wingdings"/>
              <a:buChar char="ü"/>
            </a:pPr>
            <a:r>
              <a:rPr lang="pl-PL" sz="1800">
                <a:cs typeface="Arial"/>
              </a:rPr>
              <a:t>rozpoczęta budowa,</a:t>
            </a:r>
            <a:r>
              <a:rPr lang="en-US" sz="1800">
                <a:cs typeface="Arial"/>
              </a:rPr>
              <a:t>​</a:t>
            </a:r>
            <a:endParaRPr lang="en-US" sz="1800">
              <a:ea typeface="Calibri"/>
              <a:cs typeface="Arial"/>
            </a:endParaRPr>
          </a:p>
          <a:p>
            <a:pPr marL="285750" indent="-285750">
              <a:buFont typeface="Wingdings"/>
              <a:buChar char="ü"/>
            </a:pPr>
            <a:r>
              <a:rPr lang="pl-PL" sz="1800">
                <a:cs typeface="Arial"/>
              </a:rPr>
              <a:t>budowa ukończona, dokonano odbiorów technicznych lub proces odbioru w toku,</a:t>
            </a:r>
            <a:r>
              <a:rPr lang="en-US" sz="1800">
                <a:cs typeface="Arial"/>
              </a:rPr>
              <a:t>​</a:t>
            </a:r>
            <a:endParaRPr lang="en-US" sz="1800">
              <a:ea typeface="Calibri"/>
              <a:cs typeface="Arial"/>
            </a:endParaRPr>
          </a:p>
          <a:p>
            <a:pPr marL="285750" indent="-285750">
              <a:buFont typeface="Wingdings"/>
              <a:buChar char="ü"/>
            </a:pPr>
            <a:r>
              <a:rPr lang="pl-PL" sz="1800">
                <a:cs typeface="Arial"/>
              </a:rPr>
              <a:t>koncepcja techniczna objęcia zasięgiem (PA znajduje się na trasie budowanej sieci do pozostałych PA, opłacalność budowy).</a:t>
            </a:r>
          </a:p>
          <a:p>
            <a:endParaRPr lang="pl-PL" sz="1800">
              <a:solidFill>
                <a:srgbClr val="002073"/>
              </a:solidFill>
              <a:ea typeface="Calibri"/>
              <a:cs typeface="Arial"/>
            </a:endParaRPr>
          </a:p>
        </p:txBody>
      </p:sp>
      <p:sp>
        <p:nvSpPr>
          <p:cNvPr id="11" name="pole tekstowe 10">
            <a:extLst>
              <a:ext uri="{FF2B5EF4-FFF2-40B4-BE49-F238E27FC236}">
                <a16:creationId xmlns:a16="http://schemas.microsoft.com/office/drawing/2014/main" id="{4D6ACBB0-5577-AB37-1B2D-B2FA324B33EF}"/>
              </a:ext>
            </a:extLst>
          </p:cNvPr>
          <p:cNvSpPr txBox="1"/>
          <p:nvPr/>
        </p:nvSpPr>
        <p:spPr>
          <a:xfrm>
            <a:off x="1796887" y="3980970"/>
            <a:ext cx="3580852" cy="555408"/>
          </a:xfrm>
          <a:prstGeom prst="rect">
            <a:avLst/>
          </a:prstGeom>
          <a:noFill/>
        </p:spPr>
        <p:txBody>
          <a:bodyPr wrap="none" rtlCol="0">
            <a:spAutoFit/>
          </a:bodyPr>
          <a:lstStyle/>
          <a:p>
            <a:r>
              <a:rPr lang="pl-PL" sz="1600">
                <a:ea typeface="Calibri"/>
                <a:cs typeface="Arial"/>
              </a:rPr>
              <a:t>Przesłanki będą do wyboru w </a:t>
            </a:r>
            <a:r>
              <a:rPr lang="pl-PL" sz="1600" err="1">
                <a:ea typeface="Calibri"/>
                <a:cs typeface="Arial"/>
              </a:rPr>
              <a:t>miniSIMBA</a:t>
            </a:r>
            <a:endParaRPr lang="pl-PL" sz="1600">
              <a:ea typeface="Calibri"/>
              <a:cs typeface="Arial"/>
            </a:endParaRPr>
          </a:p>
          <a:p>
            <a:endParaRPr lang="pl-PL"/>
          </a:p>
        </p:txBody>
      </p:sp>
      <p:pic>
        <p:nvPicPr>
          <p:cNvPr id="13" name="Grafika 12" descr="Włączone światła z wypełnieniem pełnym">
            <a:extLst>
              <a:ext uri="{FF2B5EF4-FFF2-40B4-BE49-F238E27FC236}">
                <a16:creationId xmlns:a16="http://schemas.microsoft.com/office/drawing/2014/main" id="{E6A303BB-C04F-EC13-2464-A836E64815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3050" y="3708439"/>
            <a:ext cx="919497" cy="919497"/>
          </a:xfrm>
          <a:prstGeom prst="rect">
            <a:avLst/>
          </a:prstGeom>
        </p:spPr>
      </p:pic>
      <p:pic>
        <p:nvPicPr>
          <p:cNvPr id="4" name="Grafika 3" descr="Lista kontrolna kontur">
            <a:extLst>
              <a:ext uri="{FF2B5EF4-FFF2-40B4-BE49-F238E27FC236}">
                <a16:creationId xmlns:a16="http://schemas.microsoft.com/office/drawing/2014/main" id="{A703854B-11F6-2B42-74A7-E54517B57E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06244" y="826051"/>
            <a:ext cx="1437755" cy="1587140"/>
          </a:xfrm>
          <a:prstGeom prst="rect">
            <a:avLst/>
          </a:prstGeom>
        </p:spPr>
      </p:pic>
      <p:cxnSp>
        <p:nvCxnSpPr>
          <p:cNvPr id="5" name="Łącznik prosty 4">
            <a:extLst>
              <a:ext uri="{FF2B5EF4-FFF2-40B4-BE49-F238E27FC236}">
                <a16:creationId xmlns:a16="http://schemas.microsoft.com/office/drawing/2014/main" id="{A53DD522-E51A-662D-8783-DC9BED80825E}"/>
              </a:ext>
            </a:extLst>
          </p:cNvPr>
          <p:cNvCxnSpPr>
            <a:cxnSpLocks/>
          </p:cNvCxnSpPr>
          <p:nvPr/>
        </p:nvCxnSpPr>
        <p:spPr>
          <a:xfrm>
            <a:off x="1796887" y="3962749"/>
            <a:ext cx="5425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Łącznik prosty 6">
            <a:extLst>
              <a:ext uri="{FF2B5EF4-FFF2-40B4-BE49-F238E27FC236}">
                <a16:creationId xmlns:a16="http://schemas.microsoft.com/office/drawing/2014/main" id="{5C46C9A6-913F-E490-12E8-FA627CF2C4F9}"/>
              </a:ext>
            </a:extLst>
          </p:cNvPr>
          <p:cNvCxnSpPr>
            <a:cxnSpLocks/>
          </p:cNvCxnSpPr>
          <p:nvPr/>
        </p:nvCxnSpPr>
        <p:spPr>
          <a:xfrm>
            <a:off x="1796887" y="4348669"/>
            <a:ext cx="542571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02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C01A5A8-1DE8-4F2F-9F76-A398C21971C3}"/>
              </a:ext>
            </a:extLst>
          </p:cNvPr>
          <p:cNvSpPr>
            <a:spLocks noGrp="1"/>
          </p:cNvSpPr>
          <p:nvPr>
            <p:ph type="ctrTitle"/>
          </p:nvPr>
        </p:nvSpPr>
        <p:spPr>
          <a:xfrm>
            <a:off x="1185225" y="2507121"/>
            <a:ext cx="6773550" cy="547967"/>
          </a:xfrm>
        </p:spPr>
        <p:txBody>
          <a:bodyPr>
            <a:normAutofit/>
          </a:bodyPr>
          <a:lstStyle/>
          <a:p>
            <a:pPr algn="ctr"/>
            <a:r>
              <a:rPr lang="pl-PL" sz="2800">
                <a:latin typeface="Open Sans" panose="020B0606030504020204" pitchFamily="34" charset="0"/>
                <a:ea typeface="Open Sans" panose="020B0606030504020204" pitchFamily="34" charset="0"/>
                <a:cs typeface="Open Sans" panose="020B0606030504020204" pitchFamily="34" charset="0"/>
              </a:rPr>
              <a:t>Kamienie milowe i plan naprawczy</a:t>
            </a:r>
            <a:endParaRPr lang="pl-PL" sz="1800">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upa 2">
            <a:extLst>
              <a:ext uri="{FF2B5EF4-FFF2-40B4-BE49-F238E27FC236}">
                <a16:creationId xmlns:a16="http://schemas.microsoft.com/office/drawing/2014/main" id="{B6237EDE-DE95-8714-06D0-F8BA09BBFDD2}"/>
              </a:ext>
            </a:extLst>
          </p:cNvPr>
          <p:cNvGrpSpPr>
            <a:grpSpLocks noGrp="1" noUngrp="1" noRot="1" noMove="1" noResize="1"/>
          </p:cNvGrpSpPr>
          <p:nvPr/>
        </p:nvGrpSpPr>
        <p:grpSpPr>
          <a:xfrm>
            <a:off x="0" y="4409437"/>
            <a:ext cx="9144000" cy="734063"/>
            <a:chOff x="0" y="4409437"/>
            <a:chExt cx="9144000" cy="734063"/>
          </a:xfrm>
        </p:grpSpPr>
        <p:sp>
          <p:nvSpPr>
            <p:cNvPr id="5" name="Prostokąt 4">
              <a:extLst>
                <a:ext uri="{FF2B5EF4-FFF2-40B4-BE49-F238E27FC236}">
                  <a16:creationId xmlns:a16="http://schemas.microsoft.com/office/drawing/2014/main" id="{AFC904DB-244B-3272-8435-D949E8CAC5CE}"/>
                </a:ext>
              </a:extLst>
            </p:cNvPr>
            <p:cNvSpPr>
              <a:spLocks noGrp="1" noRot="1" noMove="1" noResize="1" noEditPoints="1" noAdjustHandles="1" noChangeArrowheads="1" noChangeShapeType="1"/>
            </p:cNvSpPr>
            <p:nvPr/>
          </p:nvSpPr>
          <p:spPr>
            <a:xfrm>
              <a:off x="0" y="4409437"/>
              <a:ext cx="9144000" cy="734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descr="Obraz zawierający tekst, zrzut ekranu, Czcionka">
              <a:extLst>
                <a:ext uri="{FF2B5EF4-FFF2-40B4-BE49-F238E27FC236}">
                  <a16:creationId xmlns:a16="http://schemas.microsoft.com/office/drawing/2014/main" id="{24ED65DC-179C-0430-82EB-31B621E43F2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46217" y="4409437"/>
              <a:ext cx="4251518" cy="599398"/>
            </a:xfrm>
            <a:prstGeom prst="rect">
              <a:avLst/>
            </a:prstGeom>
          </p:spPr>
        </p:pic>
      </p:grpSp>
    </p:spTree>
    <p:extLst>
      <p:ext uri="{BB962C8B-B14F-4D97-AF65-F5344CB8AC3E}">
        <p14:creationId xmlns:p14="http://schemas.microsoft.com/office/powerpoint/2010/main" val="24855303"/>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799D898E1E6F040BD442E0C7616D4F7" ma:contentTypeVersion="11" ma:contentTypeDescription="Utwórz nowy dokument." ma:contentTypeScope="" ma:versionID="cb9f8fb12ecb176181ffad622d4f7ab2">
  <xsd:schema xmlns:xsd="http://www.w3.org/2001/XMLSchema" xmlns:xs="http://www.w3.org/2001/XMLSchema" xmlns:p="http://schemas.microsoft.com/office/2006/metadata/properties" xmlns:ns2="83783693-ef60-425a-b273-585e3fe453e9" xmlns:ns3="3361ad4d-7ab5-4428-8e8f-a55a688db929" targetNamespace="http://schemas.microsoft.com/office/2006/metadata/properties" ma:root="true" ma:fieldsID="2d233c887c4737f822d2eda039c83450" ns2:_="" ns3:_="">
    <xsd:import namespace="83783693-ef60-425a-b273-585e3fe453e9"/>
    <xsd:import namespace="3361ad4d-7ab5-4428-8e8f-a55a688db92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83693-ef60-425a-b273-585e3fe453e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Tagi obrazów" ma:readOnly="false" ma:fieldId="{5cf76f15-5ced-4ddc-b409-7134ff3c332f}" ma:taxonomyMulti="true" ma:sspId="cc6f6cad-d038-4c8c-a53d-3cb4c28787a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61ad4d-7ab5-4428-8e8f-a55a688db92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372394b-1633-40ed-88d1-f992bef83b33}" ma:internalName="TaxCatchAll" ma:showField="CatchAllData" ma:web="3361ad4d-7ab5-4428-8e8f-a55a688db9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361ad4d-7ab5-4428-8e8f-a55a688db929" xsi:nil="true"/>
    <lcf76f155ced4ddcb4097134ff3c332f xmlns="83783693-ef60-425a-b273-585e3fe453e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519063-2441-4738-8881-9E18583171E4}">
  <ds:schemaRefs>
    <ds:schemaRef ds:uri="http://schemas.microsoft.com/sharepoint/v3/contenttype/forms"/>
  </ds:schemaRefs>
</ds:datastoreItem>
</file>

<file path=customXml/itemProps2.xml><?xml version="1.0" encoding="utf-8"?>
<ds:datastoreItem xmlns:ds="http://schemas.openxmlformats.org/officeDocument/2006/customXml" ds:itemID="{9A9D17E4-20AD-4E6B-B623-D94F36DEE2E0}">
  <ds:schemaRefs>
    <ds:schemaRef ds:uri="3361ad4d-7ab5-4428-8e8f-a55a688db929"/>
    <ds:schemaRef ds:uri="83783693-ef60-425a-b273-585e3fe453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3CBCB4-F2C6-4E87-B3D9-F82C82D8AAD7}">
  <ds:schemaRefs>
    <ds:schemaRef ds:uri="3361ad4d-7ab5-4428-8e8f-a55a688db929"/>
    <ds:schemaRef ds:uri="83783693-ef60-425a-b273-585e3fe453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TotalTime>
  <Words>1048</Words>
  <Application>Microsoft Office PowerPoint</Application>
  <PresentationFormat>Pokaz na ekranie (16:9)</PresentationFormat>
  <Paragraphs>96</Paragraphs>
  <Slides>18</Slides>
  <Notes>3</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18</vt:i4>
      </vt:variant>
    </vt:vector>
  </HeadingPairs>
  <TitlesOfParts>
    <vt:vector size="25" baseType="lpstr">
      <vt:lpstr>Aptos</vt:lpstr>
      <vt:lpstr>Arial</vt:lpstr>
      <vt:lpstr>Calibri</vt:lpstr>
      <vt:lpstr>Open Sans</vt:lpstr>
      <vt:lpstr>Times New Roman</vt:lpstr>
      <vt:lpstr>Wingdings</vt:lpstr>
      <vt:lpstr>Motyw pakietu Office</vt:lpstr>
      <vt:lpstr> KPO i FERC   </vt:lpstr>
      <vt:lpstr>Bariery inwestycyjne</vt:lpstr>
      <vt:lpstr>Na obszarze projektowym należy objąć zasięgiem szerokopasmowego dostępu do internetu 100% wyznaczonych punktów adresowych.  Jeśli wystąpią przesłanki wynikające z barier inwestycyjnych, o których mowa w Umowie OOW/Beneficjent przekazuje do CPPC informacje w tym zakresie wraz z dokumentami potwierdzającymi wystąpienie barier inwestycyjnych zgodnie z załącznikiem nr 7 do Umowy.  </vt:lpstr>
      <vt:lpstr>Wyczernienia kwartalne</vt:lpstr>
      <vt:lpstr>Informacje o punktach adresowych objętych zasięgiem przez innych operatorów - na podstawie SIDUSIS   </vt:lpstr>
      <vt:lpstr> Zmiany w SIMBA  Proces przywracania przez OOW/Beneficjenta punktów adresowych objętych barierą inwestycyjną na podstawie kwartalnych wyczernień </vt:lpstr>
      <vt:lpstr>miniSIMBA  </vt:lpstr>
      <vt:lpstr>Przesłanki uzasadniające pozostawienie punktów adresowych   </vt:lpstr>
      <vt:lpstr>Kamienie milowe i plan naprawczy</vt:lpstr>
      <vt:lpstr>Kamienie milowe – ważne informacje </vt:lpstr>
      <vt:lpstr>Kamienie milowe – terminy osiągnięcia w podziale na KPO/FERC</vt:lpstr>
      <vt:lpstr>Kamienie milowe – informowanie o wykonaniu</vt:lpstr>
      <vt:lpstr>Plan naprawczy</vt:lpstr>
      <vt:lpstr>Przykładowy wzór planu naprawczego*</vt:lpstr>
      <vt:lpstr>Ponowne wykorzystanie zasobów zwróconych z inwestycji telekomunikacyjnych z POPC  – nowe pożyczki</vt:lpstr>
      <vt:lpstr>Prezentacja programu PowerPoint</vt:lpstr>
      <vt:lpstr> Rozważane jest zastosowanie w ramach udzielonych pożyczek wsparcia w postaci umorzenia części kapitału pozostającego do spłaty lub wprowadzenie preferencyjnego oprocentowania. Szczególne zasady wsparcia byłyby odjęte pomocą de minimis.    Planujemy konsultacje zasad wsparcia (parametryzacji instrumentu oraz katalogu wydatków kwalifikowalnych) na przełomie listopada i grudnia.  </vt:lpstr>
      <vt:lpstr>Dziękujemy za uwagę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dc:title>
  <dc:creator>Sowiński Piotr</dc:creator>
  <cp:lastModifiedBy>Agnieszka Węglińska</cp:lastModifiedBy>
  <cp:revision>4</cp:revision>
  <cp:lastPrinted>2024-05-08T07:47:21Z</cp:lastPrinted>
  <dcterms:created xsi:type="dcterms:W3CDTF">2022-06-22T09:40:44Z</dcterms:created>
  <dcterms:modified xsi:type="dcterms:W3CDTF">2024-10-21T11:01:55Z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0x0101000799D898E1E6F040BD442E0C7616D4F7</vt:lpwstr>
  </property>
</Properties>
</file>