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60" r:id="rId2"/>
    <p:sldId id="289" r:id="rId3"/>
    <p:sldId id="257" r:id="rId4"/>
    <p:sldId id="294" r:id="rId5"/>
    <p:sldId id="270" r:id="rId6"/>
    <p:sldId id="258" r:id="rId7"/>
    <p:sldId id="261" r:id="rId8"/>
    <p:sldId id="262" r:id="rId9"/>
    <p:sldId id="271" r:id="rId10"/>
    <p:sldId id="264" r:id="rId11"/>
    <p:sldId id="265" r:id="rId12"/>
    <p:sldId id="273" r:id="rId13"/>
    <p:sldId id="272" r:id="rId14"/>
    <p:sldId id="274" r:id="rId15"/>
    <p:sldId id="266" r:id="rId16"/>
    <p:sldId id="275" r:id="rId17"/>
    <p:sldId id="276" r:id="rId18"/>
    <p:sldId id="293" r:id="rId19"/>
    <p:sldId id="295" r:id="rId20"/>
    <p:sldId id="267" r:id="rId21"/>
    <p:sldId id="296" r:id="rId22"/>
    <p:sldId id="277" r:id="rId23"/>
    <p:sldId id="279" r:id="rId24"/>
    <p:sldId id="278" r:id="rId25"/>
    <p:sldId id="280" r:id="rId26"/>
    <p:sldId id="281" r:id="rId27"/>
    <p:sldId id="290" r:id="rId28"/>
    <p:sldId id="282" r:id="rId29"/>
    <p:sldId id="284" r:id="rId30"/>
    <p:sldId id="285" r:id="rId31"/>
    <p:sldId id="286" r:id="rId32"/>
    <p:sldId id="292" r:id="rId33"/>
    <p:sldId id="291" r:id="rId34"/>
    <p:sldId id="283" r:id="rId35"/>
    <p:sldId id="288" r:id="rId36"/>
    <p:sldId id="26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91C5E3"/>
    <a:srgbClr val="0062CC"/>
    <a:srgbClr val="F8F9FA"/>
    <a:srgbClr val="0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89003-2293-4A4A-95B3-A7FFA3ED78FD}" v="7" dt="2021-02-02T13:24:42.779"/>
    <p1510:client id="{69D9C24B-FE64-4693-9F02-F9B9335BA3F2}" v="3" dt="2021-02-02T13:32:34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6727" autoAdjust="0"/>
  </p:normalViewPr>
  <p:slideViewPr>
    <p:cSldViewPr snapToGrid="0">
      <p:cViewPr>
        <p:scale>
          <a:sx n="100" d="100"/>
          <a:sy n="100" d="100"/>
        </p:scale>
        <p:origin x="864" y="39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E2A88-793B-4B94-ACB8-91EB67266C52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8286A-D662-460E-B3C8-6FC1DD264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5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11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6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3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37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35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10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52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63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03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5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35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33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7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07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16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7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01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6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10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41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68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69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8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80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31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3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2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97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2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70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4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8286A-D662-460E-B3C8-6FC1DD2641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0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96D94-5092-41F0-B833-908F387B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47172-A1E2-4B87-AE9B-1857273EE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ACF9E-D512-4A56-8C31-73E964E8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F3C2-DC70-4A58-9164-FCE89CB79A2C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DC84A-EDD0-4945-A9BA-D6855874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268A9-3E5F-4D5E-B56D-4B525FD7E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3C46E-E6EE-48F9-B26D-910C361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9A303-0437-4F6C-A469-C668009D4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0D151-A7DF-453C-9C31-BD409F5D5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4993-50B5-4CE1-815A-4C9B5D60892B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E100-E8C6-4193-BDE1-B51D632C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7D02-F838-4B67-8648-DD91CCBB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F3057E-394F-41C3-ACC4-02D7CE605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24F05-65D8-498E-8E5F-1FDD79348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89CCE-6D0E-4BA4-8BC1-484BBB43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1CF6-AC78-4512-B8B8-7AA303877188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F377-17FA-44BB-B15A-AA7D68BC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B6217-1762-4603-9391-7B80F1FF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1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31ED-A178-47DF-9D30-3C2349EC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8CCC5-BC77-4E33-BC89-8C61B0ED3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F406B-9AC5-4BF0-8FD5-6621A734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5477-E57B-41AB-BFC5-9EEC04AB7624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9B9E-E58D-4F37-8D5B-77EEBBE2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F6D56-1A60-445B-94EA-96D4DA2E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DAF3-F28F-402C-A629-92164509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45ED-B1EE-485D-B031-BF4B3F06B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5AFDB-A97A-439D-95A0-AB6DE4AB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8367D-51AE-4D76-B07F-4157637BE500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1BC05-8C4D-45E1-BB7F-C6069EC3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3784-2B4F-4BDE-9023-62CCB292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5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1257-FEE3-4208-9DE5-43E7F112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37313-3C42-4CEA-B481-D0757DB57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4ADA8-8901-4973-B6E1-A143AC06B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67C0D-DBBE-41AB-93B0-DA53496A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CAFA-912D-4AA4-AF5C-95334BA6C528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5FBAC-24F4-4A02-A72E-6AF07A45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2B9A8-CE68-4C60-86C4-98065E4F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4CD2-F3EE-4D49-AB74-17A25E15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709C9-6B37-402D-97E8-25920B0C7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41219-F88E-4461-A2DD-0AF04D9D2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042F5-8352-4838-9C62-AFE281AD3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ECB7C8-3CAA-43EB-AD1B-EBEE01EDD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8367B-1278-40D6-B0D9-C7832C82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03A3-3477-4C00-A400-A8EC902EC9BE}" type="datetime1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05171A-CD58-4048-800F-2A3597CA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646D1-D756-4D0D-9A37-4BBE8B9F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83D2-035F-42DA-ABC0-2BB754C0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4E1B2-ECB8-4E8D-923F-72AB8DD4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E4BA6-DF49-4379-B3A3-BBE28BD45C31}" type="datetime1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76105-7C62-4A90-9988-A396685B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F479D-23EA-4175-9C29-D736FDE7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5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0CC58-292D-4EB5-8FD0-9C0512E1D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29A-93A5-48F8-A84C-EA538615C2C4}" type="datetime1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0F860-60DD-415F-B5CF-C76ABB18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940B0-A3E9-43A0-A6AC-12FE06238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0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FC28-8363-4A30-9395-A4ED6430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E3F85-9467-4702-8147-A3A49F000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DCC4D-4AB3-4726-B74E-891816808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31B28-C0E7-48A4-8B52-F2D5BEF60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A5E9-32D2-4C45-A81F-5AB53BA072FC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E8A1-0ECE-4482-B78C-973572EDB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F90E7-73CB-4BE9-989E-360A4FEC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E361-9D8F-4AD7-89A3-C0484AC1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ED5B5-F56C-4F43-80A5-95C70D8FA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CE880-864C-4698-8D6D-F145174A9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5046E-6C3E-47F9-A43F-1F5E865D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8020-5CC1-474C-AC80-06E6514A4FD0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13C29-F0D7-40C4-A940-4572229DC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725C0-92BB-4AE4-918E-D86B6108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4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F7EFC7-72D0-4571-AE0B-FA99B456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F4368-E8D1-4918-BBD3-FFEBAF759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9AD44-7823-4628-99CC-522F70C09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BE54-3A76-4C6A-8EA4-7ADA6120E8A8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B8BC4-3757-4E03-B4B8-55559C307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8D87-03D2-496B-B52F-B502AB503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D1AD-1982-4F1D-B180-DDE373E5D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3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3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3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3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21.xml"/><Relationship Id="rId18" Type="http://schemas.openxmlformats.org/officeDocument/2006/relationships/slide" Target="slide28.xml"/><Relationship Id="rId3" Type="http://schemas.openxmlformats.org/officeDocument/2006/relationships/slide" Target="slide3.xml"/><Relationship Id="rId21" Type="http://schemas.openxmlformats.org/officeDocument/2006/relationships/slide" Target="slide36.xml"/><Relationship Id="rId7" Type="http://schemas.openxmlformats.org/officeDocument/2006/relationships/slide" Target="slide5.xml"/><Relationship Id="rId12" Type="http://schemas.openxmlformats.org/officeDocument/2006/relationships/slide" Target="slide18.xml"/><Relationship Id="rId17" Type="http://schemas.openxmlformats.org/officeDocument/2006/relationships/slide" Target="slide27.xml"/><Relationship Id="rId2" Type="http://schemas.openxmlformats.org/officeDocument/2006/relationships/notesSlide" Target="../notesSlides/notesSlide3.xml"/><Relationship Id="rId16" Type="http://schemas.openxmlformats.org/officeDocument/2006/relationships/slide" Target="slide25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14.xml"/><Relationship Id="rId5" Type="http://schemas.openxmlformats.org/officeDocument/2006/relationships/image" Target="../media/image4.svg"/><Relationship Id="rId15" Type="http://schemas.openxmlformats.org/officeDocument/2006/relationships/slide" Target="slide23.xml"/><Relationship Id="rId10" Type="http://schemas.openxmlformats.org/officeDocument/2006/relationships/slide" Target="slide13.xml"/><Relationship Id="rId19" Type="http://schemas.openxmlformats.org/officeDocument/2006/relationships/slide" Target="slide34.xml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slide" Target="slide3.xm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slide" Target="slide3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.svg"/><Relationship Id="rId5" Type="http://schemas.openxmlformats.org/officeDocument/2006/relationships/image" Target="../media/image48.png"/><Relationship Id="rId10" Type="http://schemas.openxmlformats.org/officeDocument/2006/relationships/image" Target="../media/image3.png"/><Relationship Id="rId4" Type="http://schemas.openxmlformats.org/officeDocument/2006/relationships/image" Target="../media/image47.png"/><Relationship Id="rId9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slide" Target="slide3.xml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meetup-join/19%3ameeting_MjA2MmJiN2MtYmJiOC00ZjI3LWEzNzEtNDYwYWY2MTliNGM3%40thread.v2/0?context=%7b%22Tid%22%3a%22c43808a1-6b83-4d5a-b474-063fc2b52d43%22%2c%22Oid%22%3a%2248892ab1-8428-4892-a1be-79cfeb0a58fd%22%7d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10" Type="http://schemas.openxmlformats.org/officeDocument/2006/relationships/image" Target="../media/image4.svg"/><Relationship Id="rId4" Type="http://schemas.openxmlformats.org/officeDocument/2006/relationships/slide" Target="slide27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slide" Target="slide3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4.sv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20.sv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9067D6-1C84-4AC6-9E80-3711F59B6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57" y="2496938"/>
            <a:ext cx="3628788" cy="19302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030F549-15E0-4CFE-82E3-86B43435E87F}"/>
              </a:ext>
            </a:extLst>
          </p:cNvPr>
          <p:cNvSpPr txBox="1">
            <a:spLocks/>
          </p:cNvSpPr>
          <p:nvPr/>
        </p:nvSpPr>
        <p:spPr>
          <a:xfrm>
            <a:off x="1097441" y="1391045"/>
            <a:ext cx="9544225" cy="4689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rgbClr val="FFFF00"/>
                </a:solidFill>
                <a:latin typeface="+mn-lt"/>
              </a:rPr>
              <a:t>Uwaga: prezentacja zawiera filmy </a:t>
            </a: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r>
              <a:rPr lang="pl-PL" sz="2000" b="1" dirty="0">
                <a:solidFill>
                  <a:srgbClr val="FFFF00"/>
                </a:solidFill>
                <a:latin typeface="+mn-lt"/>
              </a:rPr>
              <a:t>Prosimy pobrać, otworzyć w aplikacji Power Point i oglądać w trybie prezentacji</a:t>
            </a: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endParaRPr lang="pl-PL" sz="2000" b="1" dirty="0">
              <a:solidFill>
                <a:srgbClr val="FFFF00"/>
              </a:solidFill>
              <a:latin typeface="+mn-lt"/>
            </a:endParaRPr>
          </a:p>
          <a:p>
            <a:r>
              <a:rPr lang="pl-PL" sz="2000" b="1" dirty="0">
                <a:solidFill>
                  <a:srgbClr val="FFFF00"/>
                </a:solidFill>
                <a:latin typeface="+mn-lt"/>
              </a:rPr>
              <a:t>Uruchomienie prezentacji: klawisz F5. Nawigacja: klawisze strzałek</a:t>
            </a:r>
            <a:endParaRPr lang="en-US" sz="2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1D4E033-1695-4561-B05A-B1E26AACFA84}"/>
              </a:ext>
            </a:extLst>
          </p:cNvPr>
          <p:cNvSpPr/>
          <p:nvPr/>
        </p:nvSpPr>
        <p:spPr>
          <a:xfrm>
            <a:off x="3166774" y="4944223"/>
            <a:ext cx="1637483" cy="511729"/>
          </a:xfrm>
          <a:prstGeom prst="wedgeRoundRectCallout">
            <a:avLst>
              <a:gd name="adj1" fmla="val 15029"/>
              <a:gd name="adj2" fmla="val -16864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 Krok 1: Zaznacz plik</a:t>
            </a:r>
            <a:endParaRPr lang="en-US" sz="12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51B9708-68C6-47D2-B11A-0B2F4E1B8AD2}"/>
              </a:ext>
            </a:extLst>
          </p:cNvPr>
          <p:cNvSpPr/>
          <p:nvPr/>
        </p:nvSpPr>
        <p:spPr>
          <a:xfrm>
            <a:off x="5277258" y="4944224"/>
            <a:ext cx="1637483" cy="511729"/>
          </a:xfrm>
          <a:prstGeom prst="wedgeRoundRectCallout">
            <a:avLst>
              <a:gd name="adj1" fmla="val -72064"/>
              <a:gd name="adj2" fmla="val -4145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 Krok 2: Pobierz plik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22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Ekran wyboru placówki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3830FDB-FB33-4A1F-82CC-9C4684BDF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93" t="6499" r="1563" b="166"/>
          <a:stretch>
            <a:fillRect/>
          </a:stretch>
        </p:blipFill>
        <p:spPr>
          <a:xfrm>
            <a:off x="1416000" y="1289596"/>
            <a:ext cx="9360000" cy="5040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47BD5-37EF-46DD-8F42-27808AF234CC}"/>
              </a:ext>
            </a:extLst>
          </p:cNvPr>
          <p:cNvSpPr txBox="1"/>
          <p:nvPr/>
        </p:nvSpPr>
        <p:spPr>
          <a:xfrm>
            <a:off x="1416000" y="5960264"/>
            <a:ext cx="304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Graphic 5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9960CD93-F3E1-46C6-9DAC-021C70173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3929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Nowości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848102-1331-4828-A50E-4EB65123150E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9375824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Dodana w najnowszej wersji sekcja </a:t>
            </a:r>
            <a:r>
              <a:rPr lang="pl-PL" sz="2400" i="1" dirty="0">
                <a:solidFill>
                  <a:schemeClr val="bg1"/>
                </a:solidFill>
              </a:rPr>
              <a:t>Nowości</a:t>
            </a:r>
            <a:r>
              <a:rPr lang="pl-PL" sz="2400" dirty="0">
                <a:solidFill>
                  <a:schemeClr val="bg1"/>
                </a:solidFill>
              </a:rPr>
              <a:t> zawiera przydatne informacje o zmianach w systemie E-kolejka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278594-4B70-4D80-B5A7-4F53C28945D4}"/>
              </a:ext>
            </a:extLst>
          </p:cNvPr>
          <p:cNvGrpSpPr/>
          <p:nvPr/>
        </p:nvGrpSpPr>
        <p:grpSpPr>
          <a:xfrm>
            <a:off x="1260000" y="2088000"/>
            <a:ext cx="9882367" cy="4399896"/>
            <a:chOff x="1260000" y="2088000"/>
            <a:chExt cx="9882367" cy="43998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19BC24-778F-400F-9B59-72A76677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0000" y="2088000"/>
              <a:ext cx="9882367" cy="43998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996CC0-E193-42A0-ACDF-00AA7CA6A975}"/>
                </a:ext>
              </a:extLst>
            </p:cNvPr>
            <p:cNvSpPr txBox="1"/>
            <p:nvPr/>
          </p:nvSpPr>
          <p:spPr>
            <a:xfrm>
              <a:off x="2393156" y="4117184"/>
              <a:ext cx="638175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25.01.2021</a:t>
              </a: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8" name="Graphic 7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800F9569-4F59-4AA4-BC35-1D1541B4D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20" objId="4"/>
        <p14:stopEvt time="9887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Ankieta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848102-1331-4828-A50E-4EB65123150E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9375824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Dodana w najnowszej wersji sekcja </a:t>
            </a:r>
            <a:r>
              <a:rPr lang="pl-PL" sz="2400" i="1" dirty="0">
                <a:solidFill>
                  <a:schemeClr val="bg1"/>
                </a:solidFill>
              </a:rPr>
              <a:t>Ankieta</a:t>
            </a:r>
            <a:r>
              <a:rPr lang="pl-PL" sz="2400" dirty="0">
                <a:solidFill>
                  <a:schemeClr val="bg1"/>
                </a:solidFill>
              </a:rPr>
              <a:t> pozwala przekazać opinie i sugestie dotyczące systemu E-kolejka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E1168-2002-40B4-816D-F1409DE33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67"/>
          <a:stretch/>
        </p:blipFill>
        <p:spPr>
          <a:xfrm>
            <a:off x="1260000" y="2088000"/>
            <a:ext cx="9882000" cy="4157476"/>
          </a:xfrm>
          <a:prstGeom prst="rect">
            <a:avLst/>
          </a:prstGeom>
        </p:spPr>
      </p:pic>
      <p:pic>
        <p:nvPicPr>
          <p:cNvPr id="7" name="Graphic 6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D8C9416C-C352-48C6-A12F-F1F61EDF5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20" objId="4"/>
        <p14:stopEvt time="9887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Przeglądanie danych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D417A-08B8-4D96-B847-9C91F00D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2088000"/>
            <a:ext cx="9882000" cy="33120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2B728A-E33F-49FF-A773-DA48F216BD12}"/>
              </a:ext>
            </a:extLst>
          </p:cNvPr>
          <p:cNvSpPr txBox="1">
            <a:spLocks/>
          </p:cNvSpPr>
          <p:nvPr/>
        </p:nvSpPr>
        <p:spPr>
          <a:xfrm>
            <a:off x="1228724" y="1244105"/>
            <a:ext cx="10708809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Ekran </a:t>
            </a:r>
            <a:r>
              <a:rPr lang="pl-PL" sz="2400" i="1" dirty="0">
                <a:solidFill>
                  <a:schemeClr val="bg1"/>
                </a:solidFill>
              </a:rPr>
              <a:t>Kolejka </a:t>
            </a:r>
            <a:r>
              <a:rPr lang="pl-PL" sz="2400" dirty="0">
                <a:solidFill>
                  <a:schemeClr val="bg1"/>
                </a:solidFill>
              </a:rPr>
              <a:t>pozwala sprawdzić liczbę pacjentów zapisanych przez system E-kolejka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E606C-32A8-4B5F-BB45-BDF342BCEE3E}"/>
              </a:ext>
            </a:extLst>
          </p:cNvPr>
          <p:cNvSpPr txBox="1"/>
          <p:nvPr/>
        </p:nvSpPr>
        <p:spPr>
          <a:xfrm>
            <a:off x="2920207" y="4240139"/>
            <a:ext cx="127794" cy="161583"/>
          </a:xfrm>
          <a:prstGeom prst="rect">
            <a:avLst/>
          </a:prstGeom>
          <a:solidFill>
            <a:srgbClr val="91C5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l-P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BD374-3B7A-4676-8849-775A791A20F7}"/>
              </a:ext>
            </a:extLst>
          </p:cNvPr>
          <p:cNvSpPr txBox="1"/>
          <p:nvPr/>
        </p:nvSpPr>
        <p:spPr>
          <a:xfrm>
            <a:off x="9343867" y="4240139"/>
            <a:ext cx="127794" cy="161583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l-P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D65E7298-3CFE-42CF-ACDD-7B4207FED630}"/>
              </a:ext>
            </a:extLst>
          </p:cNvPr>
          <p:cNvSpPr/>
          <p:nvPr/>
        </p:nvSpPr>
        <p:spPr>
          <a:xfrm>
            <a:off x="7133230" y="4406656"/>
            <a:ext cx="2217212" cy="2119520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217212"/>
              <a:gd name="connsiteY0" fmla="*/ 2412757 h 3190629"/>
              <a:gd name="connsiteX1" fmla="*/ 155578 w 2217212"/>
              <a:gd name="connsiteY1" fmla="*/ 2257179 h 3190629"/>
              <a:gd name="connsiteX2" fmla="*/ 1582861 w 2217212"/>
              <a:gd name="connsiteY2" fmla="*/ 2257178 h 3190629"/>
              <a:gd name="connsiteX3" fmla="*/ 2217212 w 2217212"/>
              <a:gd name="connsiteY3" fmla="*/ 0 h 3190629"/>
              <a:gd name="connsiteX4" fmla="*/ 1690688 w 2217212"/>
              <a:gd name="connsiteY4" fmla="*/ 2257179 h 3190629"/>
              <a:gd name="connsiteX5" fmla="*/ 1873247 w 2217212"/>
              <a:gd name="connsiteY5" fmla="*/ 2257179 h 3190629"/>
              <a:gd name="connsiteX6" fmla="*/ 2028825 w 2217212"/>
              <a:gd name="connsiteY6" fmla="*/ 2412757 h 3190629"/>
              <a:gd name="connsiteX7" fmla="*/ 2028825 w 2217212"/>
              <a:gd name="connsiteY7" fmla="*/ 2412754 h 3190629"/>
              <a:gd name="connsiteX8" fmla="*/ 2028825 w 2217212"/>
              <a:gd name="connsiteY8" fmla="*/ 2412754 h 3190629"/>
              <a:gd name="connsiteX9" fmla="*/ 2028825 w 2217212"/>
              <a:gd name="connsiteY9" fmla="*/ 2646117 h 3190629"/>
              <a:gd name="connsiteX10" fmla="*/ 2028825 w 2217212"/>
              <a:gd name="connsiteY10" fmla="*/ 3035051 h 3190629"/>
              <a:gd name="connsiteX11" fmla="*/ 1873247 w 2217212"/>
              <a:gd name="connsiteY11" fmla="*/ 3190629 h 3190629"/>
              <a:gd name="connsiteX12" fmla="*/ 1690688 w 2217212"/>
              <a:gd name="connsiteY12" fmla="*/ 3190629 h 3190629"/>
              <a:gd name="connsiteX13" fmla="*/ 1183481 w 2217212"/>
              <a:gd name="connsiteY13" fmla="*/ 3190629 h 3190629"/>
              <a:gd name="connsiteX14" fmla="*/ 1183481 w 2217212"/>
              <a:gd name="connsiteY14" fmla="*/ 3190629 h 3190629"/>
              <a:gd name="connsiteX15" fmla="*/ 155578 w 2217212"/>
              <a:gd name="connsiteY15" fmla="*/ 3190629 h 3190629"/>
              <a:gd name="connsiteX16" fmla="*/ 0 w 2217212"/>
              <a:gd name="connsiteY16" fmla="*/ 3035051 h 3190629"/>
              <a:gd name="connsiteX17" fmla="*/ 0 w 2217212"/>
              <a:gd name="connsiteY17" fmla="*/ 2646117 h 3190629"/>
              <a:gd name="connsiteX18" fmla="*/ 0 w 2217212"/>
              <a:gd name="connsiteY18" fmla="*/ 2412754 h 3190629"/>
              <a:gd name="connsiteX19" fmla="*/ 0 w 2217212"/>
              <a:gd name="connsiteY19" fmla="*/ 2412754 h 3190629"/>
              <a:gd name="connsiteX20" fmla="*/ 0 w 2217212"/>
              <a:gd name="connsiteY20" fmla="*/ 2412757 h 31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17212" h="3190629">
                <a:moveTo>
                  <a:pt x="0" y="2412757"/>
                </a:moveTo>
                <a:cubicBezTo>
                  <a:pt x="0" y="2326834"/>
                  <a:pt x="69655" y="2257179"/>
                  <a:pt x="155578" y="2257179"/>
                </a:cubicBezTo>
                <a:lnTo>
                  <a:pt x="1582861" y="2257178"/>
                </a:lnTo>
                <a:lnTo>
                  <a:pt x="2217212" y="0"/>
                </a:lnTo>
                <a:lnTo>
                  <a:pt x="1690688" y="2257179"/>
                </a:lnTo>
                <a:lnTo>
                  <a:pt x="1873247" y="2257179"/>
                </a:lnTo>
                <a:cubicBezTo>
                  <a:pt x="1959170" y="2257179"/>
                  <a:pt x="2028825" y="2326834"/>
                  <a:pt x="2028825" y="2412757"/>
                </a:cubicBezTo>
                <a:lnTo>
                  <a:pt x="2028825" y="2412754"/>
                </a:lnTo>
                <a:lnTo>
                  <a:pt x="2028825" y="2412754"/>
                </a:lnTo>
                <a:lnTo>
                  <a:pt x="2028825" y="2646117"/>
                </a:lnTo>
                <a:lnTo>
                  <a:pt x="2028825" y="3035051"/>
                </a:lnTo>
                <a:cubicBezTo>
                  <a:pt x="2028825" y="3120974"/>
                  <a:pt x="1959170" y="3190629"/>
                  <a:pt x="1873247" y="3190629"/>
                </a:cubicBezTo>
                <a:lnTo>
                  <a:pt x="1690688" y="3190629"/>
                </a:lnTo>
                <a:lnTo>
                  <a:pt x="1183481" y="3190629"/>
                </a:lnTo>
                <a:lnTo>
                  <a:pt x="1183481" y="3190629"/>
                </a:lnTo>
                <a:lnTo>
                  <a:pt x="155578" y="3190629"/>
                </a:lnTo>
                <a:cubicBezTo>
                  <a:pt x="69655" y="3190629"/>
                  <a:pt x="0" y="3120974"/>
                  <a:pt x="0" y="3035051"/>
                </a:cubicBezTo>
                <a:lnTo>
                  <a:pt x="0" y="2646117"/>
                </a:lnTo>
                <a:lnTo>
                  <a:pt x="0" y="2412754"/>
                </a:lnTo>
                <a:lnTo>
                  <a:pt x="0" y="2412754"/>
                </a:lnTo>
                <a:lnTo>
                  <a:pt x="0" y="241275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Liczbie terminów, które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jeszcze nie są zajęte przez system E-kolejka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175CF-9AB2-469F-9E5E-D0769214EAA1}"/>
              </a:ext>
            </a:extLst>
          </p:cNvPr>
          <p:cNvSpPr txBox="1"/>
          <p:nvPr/>
        </p:nvSpPr>
        <p:spPr>
          <a:xfrm>
            <a:off x="1260000" y="5017991"/>
            <a:ext cx="304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055D643-E8AC-45E3-879F-48E4C2112364}"/>
              </a:ext>
            </a:extLst>
          </p:cNvPr>
          <p:cNvSpPr/>
          <p:nvPr/>
        </p:nvSpPr>
        <p:spPr>
          <a:xfrm>
            <a:off x="1050000" y="4745672"/>
            <a:ext cx="2028825" cy="1861296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28825" h="2801910">
                <a:moveTo>
                  <a:pt x="0" y="2024038"/>
                </a:moveTo>
                <a:cubicBezTo>
                  <a:pt x="0" y="1938115"/>
                  <a:pt x="69655" y="1868460"/>
                  <a:pt x="155578" y="1868460"/>
                </a:cubicBezTo>
                <a:lnTo>
                  <a:pt x="1582861" y="1868459"/>
                </a:lnTo>
                <a:lnTo>
                  <a:pt x="1418335" y="0"/>
                </a:lnTo>
                <a:lnTo>
                  <a:pt x="1690688" y="1868460"/>
                </a:lnTo>
                <a:lnTo>
                  <a:pt x="1873247" y="1868460"/>
                </a:lnTo>
                <a:cubicBezTo>
                  <a:pt x="1959170" y="1868460"/>
                  <a:pt x="2028825" y="1938115"/>
                  <a:pt x="2028825" y="2024038"/>
                </a:cubicBezTo>
                <a:lnTo>
                  <a:pt x="2028825" y="2024035"/>
                </a:lnTo>
                <a:lnTo>
                  <a:pt x="2028825" y="2024035"/>
                </a:lnTo>
                <a:lnTo>
                  <a:pt x="2028825" y="2257398"/>
                </a:lnTo>
                <a:lnTo>
                  <a:pt x="2028825" y="2646332"/>
                </a:lnTo>
                <a:cubicBezTo>
                  <a:pt x="2028825" y="2732255"/>
                  <a:pt x="1959170" y="2801910"/>
                  <a:pt x="1873247" y="2801910"/>
                </a:cubicBezTo>
                <a:lnTo>
                  <a:pt x="1690688" y="2801910"/>
                </a:lnTo>
                <a:lnTo>
                  <a:pt x="1183481" y="2801910"/>
                </a:lnTo>
                <a:lnTo>
                  <a:pt x="1183481" y="2801910"/>
                </a:lnTo>
                <a:lnTo>
                  <a:pt x="155578" y="2801910"/>
                </a:lnTo>
                <a:cubicBezTo>
                  <a:pt x="69655" y="2801910"/>
                  <a:pt x="0" y="2732255"/>
                  <a:pt x="0" y="2646332"/>
                </a:cubicBezTo>
                <a:lnTo>
                  <a:pt x="0" y="2257398"/>
                </a:lnTo>
                <a:lnTo>
                  <a:pt x="0" y="2024035"/>
                </a:lnTo>
                <a:lnTo>
                  <a:pt x="0" y="2024035"/>
                </a:lnTo>
                <a:lnTo>
                  <a:pt x="0" y="202403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Godziny otwarcia placówki -  zgodnie z informacją przekazaną do NFZ</a:t>
            </a:r>
          </a:p>
        </p:txBody>
      </p: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5B764D42-0633-4F93-9776-6C2EE948394C}"/>
              </a:ext>
            </a:extLst>
          </p:cNvPr>
          <p:cNvSpPr/>
          <p:nvPr/>
        </p:nvSpPr>
        <p:spPr>
          <a:xfrm>
            <a:off x="3132464" y="4401722"/>
            <a:ext cx="2078563" cy="2205245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78563" h="3319675">
                <a:moveTo>
                  <a:pt x="49738" y="2541803"/>
                </a:moveTo>
                <a:cubicBezTo>
                  <a:pt x="49738" y="2455880"/>
                  <a:pt x="119393" y="2386225"/>
                  <a:pt x="205316" y="2386225"/>
                </a:cubicBezTo>
                <a:lnTo>
                  <a:pt x="1632599" y="2386224"/>
                </a:lnTo>
                <a:lnTo>
                  <a:pt x="0" y="0"/>
                </a:lnTo>
                <a:lnTo>
                  <a:pt x="1740426" y="2386225"/>
                </a:lnTo>
                <a:lnTo>
                  <a:pt x="1922985" y="2386225"/>
                </a:lnTo>
                <a:cubicBezTo>
                  <a:pt x="2008908" y="2386225"/>
                  <a:pt x="2078563" y="2455880"/>
                  <a:pt x="2078563" y="2541803"/>
                </a:cubicBezTo>
                <a:lnTo>
                  <a:pt x="2078563" y="2541800"/>
                </a:lnTo>
                <a:lnTo>
                  <a:pt x="2078563" y="2541800"/>
                </a:lnTo>
                <a:lnTo>
                  <a:pt x="2078563" y="2775163"/>
                </a:lnTo>
                <a:lnTo>
                  <a:pt x="2078563" y="3164097"/>
                </a:lnTo>
                <a:cubicBezTo>
                  <a:pt x="2078563" y="3250020"/>
                  <a:pt x="2008908" y="3319675"/>
                  <a:pt x="1922985" y="3319675"/>
                </a:cubicBezTo>
                <a:lnTo>
                  <a:pt x="1740426" y="3319675"/>
                </a:lnTo>
                <a:lnTo>
                  <a:pt x="1233219" y="3319675"/>
                </a:lnTo>
                <a:lnTo>
                  <a:pt x="1233219" y="3319675"/>
                </a:lnTo>
                <a:lnTo>
                  <a:pt x="205316" y="3319675"/>
                </a:lnTo>
                <a:cubicBezTo>
                  <a:pt x="119393" y="3319675"/>
                  <a:pt x="49738" y="3250020"/>
                  <a:pt x="49738" y="3164097"/>
                </a:cubicBezTo>
                <a:lnTo>
                  <a:pt x="49738" y="2775163"/>
                </a:lnTo>
                <a:lnTo>
                  <a:pt x="49738" y="2541800"/>
                </a:lnTo>
                <a:lnTo>
                  <a:pt x="49738" y="2541800"/>
                </a:lnTo>
                <a:lnTo>
                  <a:pt x="49738" y="25418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Liczba pacjentów zapisanych przez system E-kolejka</a:t>
            </a:r>
            <a:endParaRPr lang="pl-PL" sz="100" dirty="0">
              <a:solidFill>
                <a:schemeClr val="tx1"/>
              </a:solidFill>
            </a:endParaRPr>
          </a:p>
          <a:p>
            <a:pPr algn="ctr"/>
            <a:endParaRPr lang="pl-PL" sz="600" dirty="0">
              <a:solidFill>
                <a:schemeClr val="tx1"/>
              </a:solidFill>
            </a:endParaRPr>
          </a:p>
        </p:txBody>
      </p:sp>
      <p:pic>
        <p:nvPicPr>
          <p:cNvPr id="13" name="Graphic 12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55BCC198-6B62-4970-B6AE-D4D9F415D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20" objId="4"/>
        <p14:stopEvt time="9887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Szybka zmiana parametrów E-kolejki 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D417A-08B8-4D96-B847-9C91F00D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2088000"/>
            <a:ext cx="9882000" cy="33120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2B728A-E33F-49FF-A773-DA48F216BD12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9375824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Placówka można na żywo wpływać na pracę systemu i zmienić liczbę terminów dostępnych dla E-kolejki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055D643-E8AC-45E3-879F-48E4C2112364}"/>
              </a:ext>
            </a:extLst>
          </p:cNvPr>
          <p:cNvSpPr/>
          <p:nvPr/>
        </p:nvSpPr>
        <p:spPr>
          <a:xfrm>
            <a:off x="2179782" y="4762034"/>
            <a:ext cx="3336615" cy="1764141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304160"/>
              <a:gd name="connsiteY0" fmla="*/ 1981022 h 2758894"/>
              <a:gd name="connsiteX1" fmla="*/ 155578 w 2304160"/>
              <a:gd name="connsiteY1" fmla="*/ 1825444 h 2758894"/>
              <a:gd name="connsiteX2" fmla="*/ 1582861 w 2304160"/>
              <a:gd name="connsiteY2" fmla="*/ 1825443 h 2758894"/>
              <a:gd name="connsiteX3" fmla="*/ 2304160 w 2304160"/>
              <a:gd name="connsiteY3" fmla="*/ 0 h 2758894"/>
              <a:gd name="connsiteX4" fmla="*/ 1690688 w 2304160"/>
              <a:gd name="connsiteY4" fmla="*/ 1825444 h 2758894"/>
              <a:gd name="connsiteX5" fmla="*/ 1873247 w 2304160"/>
              <a:gd name="connsiteY5" fmla="*/ 1825444 h 2758894"/>
              <a:gd name="connsiteX6" fmla="*/ 2028825 w 2304160"/>
              <a:gd name="connsiteY6" fmla="*/ 1981022 h 2758894"/>
              <a:gd name="connsiteX7" fmla="*/ 2028825 w 2304160"/>
              <a:gd name="connsiteY7" fmla="*/ 1981019 h 2758894"/>
              <a:gd name="connsiteX8" fmla="*/ 2028825 w 2304160"/>
              <a:gd name="connsiteY8" fmla="*/ 1981019 h 2758894"/>
              <a:gd name="connsiteX9" fmla="*/ 2028825 w 2304160"/>
              <a:gd name="connsiteY9" fmla="*/ 2214382 h 2758894"/>
              <a:gd name="connsiteX10" fmla="*/ 2028825 w 2304160"/>
              <a:gd name="connsiteY10" fmla="*/ 2603316 h 2758894"/>
              <a:gd name="connsiteX11" fmla="*/ 1873247 w 2304160"/>
              <a:gd name="connsiteY11" fmla="*/ 2758894 h 2758894"/>
              <a:gd name="connsiteX12" fmla="*/ 1690688 w 2304160"/>
              <a:gd name="connsiteY12" fmla="*/ 2758894 h 2758894"/>
              <a:gd name="connsiteX13" fmla="*/ 1183481 w 2304160"/>
              <a:gd name="connsiteY13" fmla="*/ 2758894 h 2758894"/>
              <a:gd name="connsiteX14" fmla="*/ 1183481 w 2304160"/>
              <a:gd name="connsiteY14" fmla="*/ 2758894 h 2758894"/>
              <a:gd name="connsiteX15" fmla="*/ 155578 w 2304160"/>
              <a:gd name="connsiteY15" fmla="*/ 2758894 h 2758894"/>
              <a:gd name="connsiteX16" fmla="*/ 0 w 2304160"/>
              <a:gd name="connsiteY16" fmla="*/ 2603316 h 2758894"/>
              <a:gd name="connsiteX17" fmla="*/ 0 w 2304160"/>
              <a:gd name="connsiteY17" fmla="*/ 2214382 h 2758894"/>
              <a:gd name="connsiteX18" fmla="*/ 0 w 2304160"/>
              <a:gd name="connsiteY18" fmla="*/ 1981019 h 2758894"/>
              <a:gd name="connsiteX19" fmla="*/ 0 w 2304160"/>
              <a:gd name="connsiteY19" fmla="*/ 1981019 h 2758894"/>
              <a:gd name="connsiteX20" fmla="*/ 0 w 2304160"/>
              <a:gd name="connsiteY20" fmla="*/ 1981022 h 2758894"/>
              <a:gd name="connsiteX0" fmla="*/ 0 w 2260473"/>
              <a:gd name="connsiteY0" fmla="*/ 1877785 h 2655657"/>
              <a:gd name="connsiteX1" fmla="*/ 155578 w 2260473"/>
              <a:gd name="connsiteY1" fmla="*/ 1722207 h 2655657"/>
              <a:gd name="connsiteX2" fmla="*/ 1582861 w 2260473"/>
              <a:gd name="connsiteY2" fmla="*/ 1722206 h 2655657"/>
              <a:gd name="connsiteX3" fmla="*/ 2260473 w 2260473"/>
              <a:gd name="connsiteY3" fmla="*/ 0 h 2655657"/>
              <a:gd name="connsiteX4" fmla="*/ 1690688 w 2260473"/>
              <a:gd name="connsiteY4" fmla="*/ 1722207 h 2655657"/>
              <a:gd name="connsiteX5" fmla="*/ 1873247 w 2260473"/>
              <a:gd name="connsiteY5" fmla="*/ 1722207 h 2655657"/>
              <a:gd name="connsiteX6" fmla="*/ 2028825 w 2260473"/>
              <a:gd name="connsiteY6" fmla="*/ 1877785 h 2655657"/>
              <a:gd name="connsiteX7" fmla="*/ 2028825 w 2260473"/>
              <a:gd name="connsiteY7" fmla="*/ 1877782 h 2655657"/>
              <a:gd name="connsiteX8" fmla="*/ 2028825 w 2260473"/>
              <a:gd name="connsiteY8" fmla="*/ 1877782 h 2655657"/>
              <a:gd name="connsiteX9" fmla="*/ 2028825 w 2260473"/>
              <a:gd name="connsiteY9" fmla="*/ 2111145 h 2655657"/>
              <a:gd name="connsiteX10" fmla="*/ 2028825 w 2260473"/>
              <a:gd name="connsiteY10" fmla="*/ 2500079 h 2655657"/>
              <a:gd name="connsiteX11" fmla="*/ 1873247 w 2260473"/>
              <a:gd name="connsiteY11" fmla="*/ 2655657 h 2655657"/>
              <a:gd name="connsiteX12" fmla="*/ 1690688 w 2260473"/>
              <a:gd name="connsiteY12" fmla="*/ 2655657 h 2655657"/>
              <a:gd name="connsiteX13" fmla="*/ 1183481 w 2260473"/>
              <a:gd name="connsiteY13" fmla="*/ 2655657 h 2655657"/>
              <a:gd name="connsiteX14" fmla="*/ 1183481 w 2260473"/>
              <a:gd name="connsiteY14" fmla="*/ 2655657 h 2655657"/>
              <a:gd name="connsiteX15" fmla="*/ 155578 w 2260473"/>
              <a:gd name="connsiteY15" fmla="*/ 2655657 h 2655657"/>
              <a:gd name="connsiteX16" fmla="*/ 0 w 2260473"/>
              <a:gd name="connsiteY16" fmla="*/ 2500079 h 2655657"/>
              <a:gd name="connsiteX17" fmla="*/ 0 w 2260473"/>
              <a:gd name="connsiteY17" fmla="*/ 2111145 h 2655657"/>
              <a:gd name="connsiteX18" fmla="*/ 0 w 2260473"/>
              <a:gd name="connsiteY18" fmla="*/ 1877782 h 2655657"/>
              <a:gd name="connsiteX19" fmla="*/ 0 w 2260473"/>
              <a:gd name="connsiteY19" fmla="*/ 1877782 h 2655657"/>
              <a:gd name="connsiteX20" fmla="*/ 0 w 2260473"/>
              <a:gd name="connsiteY20" fmla="*/ 1877785 h 265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60473" h="2655657">
                <a:moveTo>
                  <a:pt x="0" y="1877785"/>
                </a:moveTo>
                <a:cubicBezTo>
                  <a:pt x="0" y="1791862"/>
                  <a:pt x="69655" y="1722207"/>
                  <a:pt x="155578" y="1722207"/>
                </a:cubicBezTo>
                <a:lnTo>
                  <a:pt x="1582861" y="1722206"/>
                </a:lnTo>
                <a:lnTo>
                  <a:pt x="2260473" y="0"/>
                </a:lnTo>
                <a:lnTo>
                  <a:pt x="1690688" y="1722207"/>
                </a:lnTo>
                <a:lnTo>
                  <a:pt x="1873247" y="1722207"/>
                </a:lnTo>
                <a:cubicBezTo>
                  <a:pt x="1959170" y="1722207"/>
                  <a:pt x="2028825" y="1791862"/>
                  <a:pt x="2028825" y="1877785"/>
                </a:cubicBezTo>
                <a:lnTo>
                  <a:pt x="2028825" y="1877782"/>
                </a:lnTo>
                <a:lnTo>
                  <a:pt x="2028825" y="1877782"/>
                </a:lnTo>
                <a:lnTo>
                  <a:pt x="2028825" y="2111145"/>
                </a:lnTo>
                <a:lnTo>
                  <a:pt x="2028825" y="2500079"/>
                </a:lnTo>
                <a:cubicBezTo>
                  <a:pt x="2028825" y="2586002"/>
                  <a:pt x="1959170" y="2655657"/>
                  <a:pt x="1873247" y="2655657"/>
                </a:cubicBezTo>
                <a:lnTo>
                  <a:pt x="1690688" y="2655657"/>
                </a:lnTo>
                <a:lnTo>
                  <a:pt x="1183481" y="2655657"/>
                </a:lnTo>
                <a:lnTo>
                  <a:pt x="1183481" y="2655657"/>
                </a:lnTo>
                <a:lnTo>
                  <a:pt x="155578" y="2655657"/>
                </a:lnTo>
                <a:cubicBezTo>
                  <a:pt x="69655" y="2655657"/>
                  <a:pt x="0" y="2586002"/>
                  <a:pt x="0" y="2500079"/>
                </a:cubicBezTo>
                <a:lnTo>
                  <a:pt x="0" y="2111145"/>
                </a:lnTo>
                <a:lnTo>
                  <a:pt x="0" y="1877782"/>
                </a:lnTo>
                <a:lnTo>
                  <a:pt x="0" y="1877782"/>
                </a:lnTo>
                <a:lnTo>
                  <a:pt x="0" y="187778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pl-PL" sz="1200" dirty="0">
                <a:solidFill>
                  <a:schemeClr val="tx1"/>
                </a:solidFill>
              </a:rPr>
              <a:t>    Liczba terminów, które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    placówka chce zostawić dla pacjentów   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    umówionych bezpośrednio przez placówkę</a:t>
            </a:r>
          </a:p>
        </p:txBody>
      </p: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5B764D42-0633-4F93-9776-6C2EE948394C}"/>
              </a:ext>
            </a:extLst>
          </p:cNvPr>
          <p:cNvSpPr/>
          <p:nvPr/>
        </p:nvSpPr>
        <p:spPr>
          <a:xfrm>
            <a:off x="5475446" y="4774320"/>
            <a:ext cx="2028825" cy="1751855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028825"/>
              <a:gd name="connsiteY0" fmla="*/ 1996940 h 2774812"/>
              <a:gd name="connsiteX1" fmla="*/ 155578 w 2028825"/>
              <a:gd name="connsiteY1" fmla="*/ 1841362 h 2774812"/>
              <a:gd name="connsiteX2" fmla="*/ 1582861 w 2028825"/>
              <a:gd name="connsiteY2" fmla="*/ 1841361 h 2774812"/>
              <a:gd name="connsiteX3" fmla="*/ 2017187 w 2028825"/>
              <a:gd name="connsiteY3" fmla="*/ 0 h 2774812"/>
              <a:gd name="connsiteX4" fmla="*/ 1690688 w 2028825"/>
              <a:gd name="connsiteY4" fmla="*/ 1841362 h 2774812"/>
              <a:gd name="connsiteX5" fmla="*/ 1873247 w 2028825"/>
              <a:gd name="connsiteY5" fmla="*/ 1841362 h 2774812"/>
              <a:gd name="connsiteX6" fmla="*/ 2028825 w 2028825"/>
              <a:gd name="connsiteY6" fmla="*/ 1996940 h 2774812"/>
              <a:gd name="connsiteX7" fmla="*/ 2028825 w 2028825"/>
              <a:gd name="connsiteY7" fmla="*/ 1996937 h 2774812"/>
              <a:gd name="connsiteX8" fmla="*/ 2028825 w 2028825"/>
              <a:gd name="connsiteY8" fmla="*/ 1996937 h 2774812"/>
              <a:gd name="connsiteX9" fmla="*/ 2028825 w 2028825"/>
              <a:gd name="connsiteY9" fmla="*/ 2230300 h 2774812"/>
              <a:gd name="connsiteX10" fmla="*/ 2028825 w 2028825"/>
              <a:gd name="connsiteY10" fmla="*/ 2619234 h 2774812"/>
              <a:gd name="connsiteX11" fmla="*/ 1873247 w 2028825"/>
              <a:gd name="connsiteY11" fmla="*/ 2774812 h 2774812"/>
              <a:gd name="connsiteX12" fmla="*/ 1690688 w 2028825"/>
              <a:gd name="connsiteY12" fmla="*/ 2774812 h 2774812"/>
              <a:gd name="connsiteX13" fmla="*/ 1183481 w 2028825"/>
              <a:gd name="connsiteY13" fmla="*/ 2774812 h 2774812"/>
              <a:gd name="connsiteX14" fmla="*/ 1183481 w 2028825"/>
              <a:gd name="connsiteY14" fmla="*/ 2774812 h 2774812"/>
              <a:gd name="connsiteX15" fmla="*/ 155578 w 2028825"/>
              <a:gd name="connsiteY15" fmla="*/ 2774812 h 2774812"/>
              <a:gd name="connsiteX16" fmla="*/ 0 w 2028825"/>
              <a:gd name="connsiteY16" fmla="*/ 2619234 h 2774812"/>
              <a:gd name="connsiteX17" fmla="*/ 0 w 2028825"/>
              <a:gd name="connsiteY17" fmla="*/ 2230300 h 2774812"/>
              <a:gd name="connsiteX18" fmla="*/ 0 w 2028825"/>
              <a:gd name="connsiteY18" fmla="*/ 1996937 h 2774812"/>
              <a:gd name="connsiteX19" fmla="*/ 0 w 2028825"/>
              <a:gd name="connsiteY19" fmla="*/ 1996937 h 2774812"/>
              <a:gd name="connsiteX20" fmla="*/ 0 w 2028825"/>
              <a:gd name="connsiteY20" fmla="*/ 1996940 h 2774812"/>
              <a:gd name="connsiteX0" fmla="*/ 0 w 2028825"/>
              <a:gd name="connsiteY0" fmla="*/ 1859290 h 2637162"/>
              <a:gd name="connsiteX1" fmla="*/ 155578 w 2028825"/>
              <a:gd name="connsiteY1" fmla="*/ 1703712 h 2637162"/>
              <a:gd name="connsiteX2" fmla="*/ 1582861 w 2028825"/>
              <a:gd name="connsiteY2" fmla="*/ 1703711 h 2637162"/>
              <a:gd name="connsiteX3" fmla="*/ 1979087 w 2028825"/>
              <a:gd name="connsiteY3" fmla="*/ 0 h 2637162"/>
              <a:gd name="connsiteX4" fmla="*/ 1690688 w 2028825"/>
              <a:gd name="connsiteY4" fmla="*/ 1703712 h 2637162"/>
              <a:gd name="connsiteX5" fmla="*/ 1873247 w 2028825"/>
              <a:gd name="connsiteY5" fmla="*/ 1703712 h 2637162"/>
              <a:gd name="connsiteX6" fmla="*/ 2028825 w 2028825"/>
              <a:gd name="connsiteY6" fmla="*/ 1859290 h 2637162"/>
              <a:gd name="connsiteX7" fmla="*/ 2028825 w 2028825"/>
              <a:gd name="connsiteY7" fmla="*/ 1859287 h 2637162"/>
              <a:gd name="connsiteX8" fmla="*/ 2028825 w 2028825"/>
              <a:gd name="connsiteY8" fmla="*/ 1859287 h 2637162"/>
              <a:gd name="connsiteX9" fmla="*/ 2028825 w 2028825"/>
              <a:gd name="connsiteY9" fmla="*/ 2092650 h 2637162"/>
              <a:gd name="connsiteX10" fmla="*/ 2028825 w 2028825"/>
              <a:gd name="connsiteY10" fmla="*/ 2481584 h 2637162"/>
              <a:gd name="connsiteX11" fmla="*/ 1873247 w 2028825"/>
              <a:gd name="connsiteY11" fmla="*/ 2637162 h 2637162"/>
              <a:gd name="connsiteX12" fmla="*/ 1690688 w 2028825"/>
              <a:gd name="connsiteY12" fmla="*/ 2637162 h 2637162"/>
              <a:gd name="connsiteX13" fmla="*/ 1183481 w 2028825"/>
              <a:gd name="connsiteY13" fmla="*/ 2637162 h 2637162"/>
              <a:gd name="connsiteX14" fmla="*/ 1183481 w 2028825"/>
              <a:gd name="connsiteY14" fmla="*/ 2637162 h 2637162"/>
              <a:gd name="connsiteX15" fmla="*/ 155578 w 2028825"/>
              <a:gd name="connsiteY15" fmla="*/ 2637162 h 2637162"/>
              <a:gd name="connsiteX16" fmla="*/ 0 w 2028825"/>
              <a:gd name="connsiteY16" fmla="*/ 2481584 h 2637162"/>
              <a:gd name="connsiteX17" fmla="*/ 0 w 2028825"/>
              <a:gd name="connsiteY17" fmla="*/ 2092650 h 2637162"/>
              <a:gd name="connsiteX18" fmla="*/ 0 w 2028825"/>
              <a:gd name="connsiteY18" fmla="*/ 1859287 h 2637162"/>
              <a:gd name="connsiteX19" fmla="*/ 0 w 2028825"/>
              <a:gd name="connsiteY19" fmla="*/ 1859287 h 2637162"/>
              <a:gd name="connsiteX20" fmla="*/ 0 w 2028825"/>
              <a:gd name="connsiteY20" fmla="*/ 1859290 h 263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28825" h="2637162">
                <a:moveTo>
                  <a:pt x="0" y="1859290"/>
                </a:moveTo>
                <a:cubicBezTo>
                  <a:pt x="0" y="1773367"/>
                  <a:pt x="69655" y="1703712"/>
                  <a:pt x="155578" y="1703712"/>
                </a:cubicBezTo>
                <a:lnTo>
                  <a:pt x="1582861" y="1703711"/>
                </a:lnTo>
                <a:lnTo>
                  <a:pt x="1979087" y="0"/>
                </a:lnTo>
                <a:lnTo>
                  <a:pt x="1690688" y="1703712"/>
                </a:lnTo>
                <a:lnTo>
                  <a:pt x="1873247" y="1703712"/>
                </a:lnTo>
                <a:cubicBezTo>
                  <a:pt x="1959170" y="1703712"/>
                  <a:pt x="2028825" y="1773367"/>
                  <a:pt x="2028825" y="1859290"/>
                </a:cubicBezTo>
                <a:lnTo>
                  <a:pt x="2028825" y="1859287"/>
                </a:lnTo>
                <a:lnTo>
                  <a:pt x="2028825" y="1859287"/>
                </a:lnTo>
                <a:lnTo>
                  <a:pt x="2028825" y="2092650"/>
                </a:lnTo>
                <a:lnTo>
                  <a:pt x="2028825" y="2481584"/>
                </a:lnTo>
                <a:cubicBezTo>
                  <a:pt x="2028825" y="2567507"/>
                  <a:pt x="1959170" y="2637162"/>
                  <a:pt x="1873247" y="2637162"/>
                </a:cubicBezTo>
                <a:lnTo>
                  <a:pt x="1690688" y="2637162"/>
                </a:lnTo>
                <a:lnTo>
                  <a:pt x="1183481" y="2637162"/>
                </a:lnTo>
                <a:lnTo>
                  <a:pt x="1183481" y="2637162"/>
                </a:lnTo>
                <a:lnTo>
                  <a:pt x="155578" y="2637162"/>
                </a:lnTo>
                <a:cubicBezTo>
                  <a:pt x="69655" y="2637162"/>
                  <a:pt x="0" y="2567507"/>
                  <a:pt x="0" y="2481584"/>
                </a:cubicBezTo>
                <a:lnTo>
                  <a:pt x="0" y="2092650"/>
                </a:lnTo>
                <a:lnTo>
                  <a:pt x="0" y="1859287"/>
                </a:lnTo>
                <a:lnTo>
                  <a:pt x="0" y="1859287"/>
                </a:lnTo>
                <a:lnTo>
                  <a:pt x="0" y="185929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Suwak do zmniejszenia lub zwiększenia liczby terminów dostępnych dla E-kolejki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E606C-32A8-4B5F-BB45-BDF342BCEE3E}"/>
              </a:ext>
            </a:extLst>
          </p:cNvPr>
          <p:cNvSpPr txBox="1"/>
          <p:nvPr/>
        </p:nvSpPr>
        <p:spPr>
          <a:xfrm>
            <a:off x="2920207" y="4240139"/>
            <a:ext cx="127794" cy="161583"/>
          </a:xfrm>
          <a:prstGeom prst="rect">
            <a:avLst/>
          </a:prstGeom>
          <a:solidFill>
            <a:srgbClr val="91C5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l-P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BD374-3B7A-4676-8849-775A791A20F7}"/>
              </a:ext>
            </a:extLst>
          </p:cNvPr>
          <p:cNvSpPr txBox="1"/>
          <p:nvPr/>
        </p:nvSpPr>
        <p:spPr>
          <a:xfrm>
            <a:off x="9343867" y="4240139"/>
            <a:ext cx="127794" cy="161583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l-P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D65E7298-3CFE-42CF-ACDD-7B4207FED630}"/>
              </a:ext>
            </a:extLst>
          </p:cNvPr>
          <p:cNvSpPr/>
          <p:nvPr/>
        </p:nvSpPr>
        <p:spPr>
          <a:xfrm>
            <a:off x="7743237" y="4416962"/>
            <a:ext cx="2028825" cy="2123330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217212"/>
              <a:gd name="connsiteY0" fmla="*/ 2412757 h 3190629"/>
              <a:gd name="connsiteX1" fmla="*/ 155578 w 2217212"/>
              <a:gd name="connsiteY1" fmla="*/ 2257179 h 3190629"/>
              <a:gd name="connsiteX2" fmla="*/ 1582861 w 2217212"/>
              <a:gd name="connsiteY2" fmla="*/ 2257178 h 3190629"/>
              <a:gd name="connsiteX3" fmla="*/ 2217212 w 2217212"/>
              <a:gd name="connsiteY3" fmla="*/ 0 h 3190629"/>
              <a:gd name="connsiteX4" fmla="*/ 1690688 w 2217212"/>
              <a:gd name="connsiteY4" fmla="*/ 2257179 h 3190629"/>
              <a:gd name="connsiteX5" fmla="*/ 1873247 w 2217212"/>
              <a:gd name="connsiteY5" fmla="*/ 2257179 h 3190629"/>
              <a:gd name="connsiteX6" fmla="*/ 2028825 w 2217212"/>
              <a:gd name="connsiteY6" fmla="*/ 2412757 h 3190629"/>
              <a:gd name="connsiteX7" fmla="*/ 2028825 w 2217212"/>
              <a:gd name="connsiteY7" fmla="*/ 2412754 h 3190629"/>
              <a:gd name="connsiteX8" fmla="*/ 2028825 w 2217212"/>
              <a:gd name="connsiteY8" fmla="*/ 2412754 h 3190629"/>
              <a:gd name="connsiteX9" fmla="*/ 2028825 w 2217212"/>
              <a:gd name="connsiteY9" fmla="*/ 2646117 h 3190629"/>
              <a:gd name="connsiteX10" fmla="*/ 2028825 w 2217212"/>
              <a:gd name="connsiteY10" fmla="*/ 3035051 h 3190629"/>
              <a:gd name="connsiteX11" fmla="*/ 1873247 w 2217212"/>
              <a:gd name="connsiteY11" fmla="*/ 3190629 h 3190629"/>
              <a:gd name="connsiteX12" fmla="*/ 1690688 w 2217212"/>
              <a:gd name="connsiteY12" fmla="*/ 3190629 h 3190629"/>
              <a:gd name="connsiteX13" fmla="*/ 1183481 w 2217212"/>
              <a:gd name="connsiteY13" fmla="*/ 3190629 h 3190629"/>
              <a:gd name="connsiteX14" fmla="*/ 1183481 w 2217212"/>
              <a:gd name="connsiteY14" fmla="*/ 3190629 h 3190629"/>
              <a:gd name="connsiteX15" fmla="*/ 155578 w 2217212"/>
              <a:gd name="connsiteY15" fmla="*/ 3190629 h 3190629"/>
              <a:gd name="connsiteX16" fmla="*/ 0 w 2217212"/>
              <a:gd name="connsiteY16" fmla="*/ 3035051 h 3190629"/>
              <a:gd name="connsiteX17" fmla="*/ 0 w 2217212"/>
              <a:gd name="connsiteY17" fmla="*/ 2646117 h 3190629"/>
              <a:gd name="connsiteX18" fmla="*/ 0 w 2217212"/>
              <a:gd name="connsiteY18" fmla="*/ 2412754 h 3190629"/>
              <a:gd name="connsiteX19" fmla="*/ 0 w 2217212"/>
              <a:gd name="connsiteY19" fmla="*/ 2412754 h 3190629"/>
              <a:gd name="connsiteX20" fmla="*/ 0 w 2217212"/>
              <a:gd name="connsiteY20" fmla="*/ 2412757 h 3190629"/>
              <a:gd name="connsiteX0" fmla="*/ 392638 w 2421463"/>
              <a:gd name="connsiteY0" fmla="*/ 2441434 h 3219306"/>
              <a:gd name="connsiteX1" fmla="*/ 548216 w 2421463"/>
              <a:gd name="connsiteY1" fmla="*/ 2285856 h 3219306"/>
              <a:gd name="connsiteX2" fmla="*/ 1975499 w 2421463"/>
              <a:gd name="connsiteY2" fmla="*/ 2285855 h 3219306"/>
              <a:gd name="connsiteX3" fmla="*/ 0 w 2421463"/>
              <a:gd name="connsiteY3" fmla="*/ 0 h 3219306"/>
              <a:gd name="connsiteX4" fmla="*/ 2083326 w 2421463"/>
              <a:gd name="connsiteY4" fmla="*/ 2285856 h 3219306"/>
              <a:gd name="connsiteX5" fmla="*/ 2265885 w 2421463"/>
              <a:gd name="connsiteY5" fmla="*/ 2285856 h 3219306"/>
              <a:gd name="connsiteX6" fmla="*/ 2421463 w 2421463"/>
              <a:gd name="connsiteY6" fmla="*/ 2441434 h 3219306"/>
              <a:gd name="connsiteX7" fmla="*/ 2421463 w 2421463"/>
              <a:gd name="connsiteY7" fmla="*/ 2441431 h 3219306"/>
              <a:gd name="connsiteX8" fmla="*/ 2421463 w 2421463"/>
              <a:gd name="connsiteY8" fmla="*/ 2441431 h 3219306"/>
              <a:gd name="connsiteX9" fmla="*/ 2421463 w 2421463"/>
              <a:gd name="connsiteY9" fmla="*/ 2674794 h 3219306"/>
              <a:gd name="connsiteX10" fmla="*/ 2421463 w 2421463"/>
              <a:gd name="connsiteY10" fmla="*/ 3063728 h 3219306"/>
              <a:gd name="connsiteX11" fmla="*/ 2265885 w 2421463"/>
              <a:gd name="connsiteY11" fmla="*/ 3219306 h 3219306"/>
              <a:gd name="connsiteX12" fmla="*/ 2083326 w 2421463"/>
              <a:gd name="connsiteY12" fmla="*/ 3219306 h 3219306"/>
              <a:gd name="connsiteX13" fmla="*/ 1576119 w 2421463"/>
              <a:gd name="connsiteY13" fmla="*/ 3219306 h 3219306"/>
              <a:gd name="connsiteX14" fmla="*/ 1576119 w 2421463"/>
              <a:gd name="connsiteY14" fmla="*/ 3219306 h 3219306"/>
              <a:gd name="connsiteX15" fmla="*/ 548216 w 2421463"/>
              <a:gd name="connsiteY15" fmla="*/ 3219306 h 3219306"/>
              <a:gd name="connsiteX16" fmla="*/ 392638 w 2421463"/>
              <a:gd name="connsiteY16" fmla="*/ 3063728 h 3219306"/>
              <a:gd name="connsiteX17" fmla="*/ 392638 w 2421463"/>
              <a:gd name="connsiteY17" fmla="*/ 2674794 h 3219306"/>
              <a:gd name="connsiteX18" fmla="*/ 392638 w 2421463"/>
              <a:gd name="connsiteY18" fmla="*/ 2441431 h 3219306"/>
              <a:gd name="connsiteX19" fmla="*/ 392638 w 2421463"/>
              <a:gd name="connsiteY19" fmla="*/ 2441431 h 3219306"/>
              <a:gd name="connsiteX20" fmla="*/ 392638 w 2421463"/>
              <a:gd name="connsiteY20" fmla="*/ 2441434 h 3219306"/>
              <a:gd name="connsiteX0" fmla="*/ 0 w 2028825"/>
              <a:gd name="connsiteY0" fmla="*/ 2441434 h 3219306"/>
              <a:gd name="connsiteX1" fmla="*/ 155578 w 2028825"/>
              <a:gd name="connsiteY1" fmla="*/ 2285856 h 3219306"/>
              <a:gd name="connsiteX2" fmla="*/ 1582861 w 2028825"/>
              <a:gd name="connsiteY2" fmla="*/ 2285855 h 3219306"/>
              <a:gd name="connsiteX3" fmla="*/ 550337 w 2028825"/>
              <a:gd name="connsiteY3" fmla="*/ 0 h 3219306"/>
              <a:gd name="connsiteX4" fmla="*/ 1690688 w 2028825"/>
              <a:gd name="connsiteY4" fmla="*/ 2285856 h 3219306"/>
              <a:gd name="connsiteX5" fmla="*/ 1873247 w 2028825"/>
              <a:gd name="connsiteY5" fmla="*/ 2285856 h 3219306"/>
              <a:gd name="connsiteX6" fmla="*/ 2028825 w 2028825"/>
              <a:gd name="connsiteY6" fmla="*/ 2441434 h 3219306"/>
              <a:gd name="connsiteX7" fmla="*/ 2028825 w 2028825"/>
              <a:gd name="connsiteY7" fmla="*/ 2441431 h 3219306"/>
              <a:gd name="connsiteX8" fmla="*/ 2028825 w 2028825"/>
              <a:gd name="connsiteY8" fmla="*/ 2441431 h 3219306"/>
              <a:gd name="connsiteX9" fmla="*/ 2028825 w 2028825"/>
              <a:gd name="connsiteY9" fmla="*/ 2674794 h 3219306"/>
              <a:gd name="connsiteX10" fmla="*/ 2028825 w 2028825"/>
              <a:gd name="connsiteY10" fmla="*/ 3063728 h 3219306"/>
              <a:gd name="connsiteX11" fmla="*/ 1873247 w 2028825"/>
              <a:gd name="connsiteY11" fmla="*/ 3219306 h 3219306"/>
              <a:gd name="connsiteX12" fmla="*/ 1690688 w 2028825"/>
              <a:gd name="connsiteY12" fmla="*/ 3219306 h 3219306"/>
              <a:gd name="connsiteX13" fmla="*/ 1183481 w 2028825"/>
              <a:gd name="connsiteY13" fmla="*/ 3219306 h 3219306"/>
              <a:gd name="connsiteX14" fmla="*/ 1183481 w 2028825"/>
              <a:gd name="connsiteY14" fmla="*/ 3219306 h 3219306"/>
              <a:gd name="connsiteX15" fmla="*/ 155578 w 2028825"/>
              <a:gd name="connsiteY15" fmla="*/ 3219306 h 3219306"/>
              <a:gd name="connsiteX16" fmla="*/ 0 w 2028825"/>
              <a:gd name="connsiteY16" fmla="*/ 3063728 h 3219306"/>
              <a:gd name="connsiteX17" fmla="*/ 0 w 2028825"/>
              <a:gd name="connsiteY17" fmla="*/ 2674794 h 3219306"/>
              <a:gd name="connsiteX18" fmla="*/ 0 w 2028825"/>
              <a:gd name="connsiteY18" fmla="*/ 2441431 h 3219306"/>
              <a:gd name="connsiteX19" fmla="*/ 0 w 2028825"/>
              <a:gd name="connsiteY19" fmla="*/ 2441431 h 3219306"/>
              <a:gd name="connsiteX20" fmla="*/ 0 w 2028825"/>
              <a:gd name="connsiteY20" fmla="*/ 2441434 h 3219306"/>
              <a:gd name="connsiteX0" fmla="*/ 0 w 2028825"/>
              <a:gd name="connsiteY0" fmla="*/ 2418492 h 3196364"/>
              <a:gd name="connsiteX1" fmla="*/ 155578 w 2028825"/>
              <a:gd name="connsiteY1" fmla="*/ 2262914 h 3196364"/>
              <a:gd name="connsiteX2" fmla="*/ 1582861 w 2028825"/>
              <a:gd name="connsiteY2" fmla="*/ 2262913 h 3196364"/>
              <a:gd name="connsiteX3" fmla="*/ 565577 w 2028825"/>
              <a:gd name="connsiteY3" fmla="*/ 0 h 3196364"/>
              <a:gd name="connsiteX4" fmla="*/ 1690688 w 2028825"/>
              <a:gd name="connsiteY4" fmla="*/ 2262914 h 3196364"/>
              <a:gd name="connsiteX5" fmla="*/ 1873247 w 2028825"/>
              <a:gd name="connsiteY5" fmla="*/ 2262914 h 3196364"/>
              <a:gd name="connsiteX6" fmla="*/ 2028825 w 2028825"/>
              <a:gd name="connsiteY6" fmla="*/ 2418492 h 3196364"/>
              <a:gd name="connsiteX7" fmla="*/ 2028825 w 2028825"/>
              <a:gd name="connsiteY7" fmla="*/ 2418489 h 3196364"/>
              <a:gd name="connsiteX8" fmla="*/ 2028825 w 2028825"/>
              <a:gd name="connsiteY8" fmla="*/ 2418489 h 3196364"/>
              <a:gd name="connsiteX9" fmla="*/ 2028825 w 2028825"/>
              <a:gd name="connsiteY9" fmla="*/ 2651852 h 3196364"/>
              <a:gd name="connsiteX10" fmla="*/ 2028825 w 2028825"/>
              <a:gd name="connsiteY10" fmla="*/ 3040786 h 3196364"/>
              <a:gd name="connsiteX11" fmla="*/ 1873247 w 2028825"/>
              <a:gd name="connsiteY11" fmla="*/ 3196364 h 3196364"/>
              <a:gd name="connsiteX12" fmla="*/ 1690688 w 2028825"/>
              <a:gd name="connsiteY12" fmla="*/ 3196364 h 3196364"/>
              <a:gd name="connsiteX13" fmla="*/ 1183481 w 2028825"/>
              <a:gd name="connsiteY13" fmla="*/ 3196364 h 3196364"/>
              <a:gd name="connsiteX14" fmla="*/ 1183481 w 2028825"/>
              <a:gd name="connsiteY14" fmla="*/ 3196364 h 3196364"/>
              <a:gd name="connsiteX15" fmla="*/ 155578 w 2028825"/>
              <a:gd name="connsiteY15" fmla="*/ 3196364 h 3196364"/>
              <a:gd name="connsiteX16" fmla="*/ 0 w 2028825"/>
              <a:gd name="connsiteY16" fmla="*/ 3040786 h 3196364"/>
              <a:gd name="connsiteX17" fmla="*/ 0 w 2028825"/>
              <a:gd name="connsiteY17" fmla="*/ 2651852 h 3196364"/>
              <a:gd name="connsiteX18" fmla="*/ 0 w 2028825"/>
              <a:gd name="connsiteY18" fmla="*/ 2418489 h 3196364"/>
              <a:gd name="connsiteX19" fmla="*/ 0 w 2028825"/>
              <a:gd name="connsiteY19" fmla="*/ 2418489 h 3196364"/>
              <a:gd name="connsiteX20" fmla="*/ 0 w 2028825"/>
              <a:gd name="connsiteY20" fmla="*/ 2418492 h 3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28825" h="3196364">
                <a:moveTo>
                  <a:pt x="0" y="2418492"/>
                </a:moveTo>
                <a:cubicBezTo>
                  <a:pt x="0" y="2332569"/>
                  <a:pt x="69655" y="2262914"/>
                  <a:pt x="155578" y="2262914"/>
                </a:cubicBezTo>
                <a:lnTo>
                  <a:pt x="1582861" y="2262913"/>
                </a:lnTo>
                <a:lnTo>
                  <a:pt x="565577" y="0"/>
                </a:lnTo>
                <a:lnTo>
                  <a:pt x="1690688" y="2262914"/>
                </a:lnTo>
                <a:lnTo>
                  <a:pt x="1873247" y="2262914"/>
                </a:lnTo>
                <a:cubicBezTo>
                  <a:pt x="1959170" y="2262914"/>
                  <a:pt x="2028825" y="2332569"/>
                  <a:pt x="2028825" y="2418492"/>
                </a:cubicBezTo>
                <a:lnTo>
                  <a:pt x="2028825" y="2418489"/>
                </a:lnTo>
                <a:lnTo>
                  <a:pt x="2028825" y="2418489"/>
                </a:lnTo>
                <a:lnTo>
                  <a:pt x="2028825" y="2651852"/>
                </a:lnTo>
                <a:lnTo>
                  <a:pt x="2028825" y="3040786"/>
                </a:lnTo>
                <a:cubicBezTo>
                  <a:pt x="2028825" y="3126709"/>
                  <a:pt x="1959170" y="3196364"/>
                  <a:pt x="1873247" y="3196364"/>
                </a:cubicBezTo>
                <a:lnTo>
                  <a:pt x="1690688" y="3196364"/>
                </a:lnTo>
                <a:lnTo>
                  <a:pt x="1183481" y="3196364"/>
                </a:lnTo>
                <a:lnTo>
                  <a:pt x="1183481" y="3196364"/>
                </a:lnTo>
                <a:lnTo>
                  <a:pt x="155578" y="3196364"/>
                </a:lnTo>
                <a:cubicBezTo>
                  <a:pt x="69655" y="3196364"/>
                  <a:pt x="0" y="3126709"/>
                  <a:pt x="0" y="3040786"/>
                </a:cubicBezTo>
                <a:lnTo>
                  <a:pt x="0" y="2651852"/>
                </a:lnTo>
                <a:lnTo>
                  <a:pt x="0" y="2418489"/>
                </a:lnTo>
                <a:lnTo>
                  <a:pt x="0" y="2418489"/>
                </a:lnTo>
                <a:lnTo>
                  <a:pt x="0" y="241849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Liczbie wszystkich terminów, dostępnych dla E-kolejki</a:t>
            </a:r>
            <a:endParaRPr lang="pl-PL" sz="500" dirty="0">
              <a:solidFill>
                <a:schemeClr val="tx1"/>
              </a:solidFill>
            </a:endParaRPr>
          </a:p>
          <a:p>
            <a:pPr algn="ctr"/>
            <a:endParaRPr lang="pl-PL" sz="5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77534-CF89-4FCD-B1C4-B80193400558}"/>
              </a:ext>
            </a:extLst>
          </p:cNvPr>
          <p:cNvSpPr txBox="1"/>
          <p:nvPr/>
        </p:nvSpPr>
        <p:spPr>
          <a:xfrm>
            <a:off x="1260000" y="5026172"/>
            <a:ext cx="304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3" name="Graphic 12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4BB73ADD-5EF1-4ADA-8EAF-DCBAEDB06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20" objId="4"/>
        <p14:stopEvt time="98872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Szybka zmiana parametrów E-kolejki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BE616-E403-4F1C-87DD-03B7D6196D83}"/>
              </a:ext>
            </a:extLst>
          </p:cNvPr>
          <p:cNvSpPr txBox="1"/>
          <p:nvPr/>
        </p:nvSpPr>
        <p:spPr>
          <a:xfrm>
            <a:off x="4924338" y="2866613"/>
            <a:ext cx="405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Tu </a:t>
            </a:r>
            <a:r>
              <a:rPr lang="pl-PL" err="1">
                <a:solidFill>
                  <a:srgbClr val="FF0000"/>
                </a:solidFill>
              </a:rPr>
              <a:t>screenshot</a:t>
            </a:r>
            <a:r>
              <a:rPr lang="pl-PL">
                <a:solidFill>
                  <a:srgbClr val="FF0000"/>
                </a:solidFill>
              </a:rPr>
              <a:t> z opisami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D10E52EF-A83B-47B3-A81E-11BE1CE18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646" t="7086" r="19413" b="484"/>
          <a:stretch>
            <a:fillRect/>
          </a:stretch>
        </p:blipFill>
        <p:spPr>
          <a:xfrm>
            <a:off x="1260000" y="1192888"/>
            <a:ext cx="6295345" cy="504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8C0A29-10DF-479B-BBC1-C954F65C7895}"/>
              </a:ext>
            </a:extLst>
          </p:cNvPr>
          <p:cNvSpPr txBox="1">
            <a:spLocks/>
          </p:cNvSpPr>
          <p:nvPr/>
        </p:nvSpPr>
        <p:spPr>
          <a:xfrm>
            <a:off x="8115198" y="1697508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Jeśli na daną godzinę są już zapisani pacjenci, to liczbę terminów do dyspozycji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E-kolejki można ograniczyć tylko do liczby równej liczbie zapisanych pacjentów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B0960D-DB4C-4D12-96BC-B9F20953B5DD}"/>
              </a:ext>
            </a:extLst>
          </p:cNvPr>
          <p:cNvSpPr txBox="1">
            <a:spLocks/>
          </p:cNvSpPr>
          <p:nvPr/>
        </p:nvSpPr>
        <p:spPr>
          <a:xfrm>
            <a:off x="8115197" y="4967176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Nie zapomnij kliknąć </a:t>
            </a:r>
            <a:r>
              <a:rPr lang="pl-PL" sz="2400" i="1" dirty="0">
                <a:solidFill>
                  <a:schemeClr val="bg1"/>
                </a:solidFill>
              </a:rPr>
              <a:t>Zapisz zmiany</a:t>
            </a:r>
            <a:r>
              <a:rPr lang="pl-PL" sz="2400" dirty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F4A7C-39D7-491E-9A5F-D508DDDAF439}"/>
              </a:ext>
            </a:extLst>
          </p:cNvPr>
          <p:cNvSpPr txBox="1"/>
          <p:nvPr/>
        </p:nvSpPr>
        <p:spPr>
          <a:xfrm>
            <a:off x="1260000" y="5863556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" name="Graphic 9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15429798-0F08-4B19-B2EC-14F92AB62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97496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Szybka zmiana parametrów E-kolejki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BE616-E403-4F1C-87DD-03B7D6196D83}"/>
              </a:ext>
            </a:extLst>
          </p:cNvPr>
          <p:cNvSpPr txBox="1"/>
          <p:nvPr/>
        </p:nvSpPr>
        <p:spPr>
          <a:xfrm>
            <a:off x="4924338" y="2866613"/>
            <a:ext cx="405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Tu </a:t>
            </a:r>
            <a:r>
              <a:rPr lang="pl-PL" err="1">
                <a:solidFill>
                  <a:srgbClr val="FF0000"/>
                </a:solidFill>
              </a:rPr>
              <a:t>screenshot</a:t>
            </a:r>
            <a:r>
              <a:rPr lang="pl-PL">
                <a:solidFill>
                  <a:srgbClr val="FF0000"/>
                </a:solidFill>
              </a:rPr>
              <a:t> z opisami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D10E52EF-A83B-47B3-A81E-11BE1CE18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644" t="7086" r="19534" b="484"/>
          <a:stretch>
            <a:fillRect/>
          </a:stretch>
        </p:blipFill>
        <p:spPr>
          <a:xfrm>
            <a:off x="1260000" y="1192888"/>
            <a:ext cx="6283799" cy="504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2EE5FAB-803F-4D73-83F4-A36D1C0A2F26}"/>
              </a:ext>
            </a:extLst>
          </p:cNvPr>
          <p:cNvSpPr txBox="1">
            <a:spLocks/>
          </p:cNvSpPr>
          <p:nvPr/>
        </p:nvSpPr>
        <p:spPr>
          <a:xfrm>
            <a:off x="8115198" y="1697508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Terminy do dyspozycji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E-kolejki można zwiększać do liczby równej całkowitej przepustowości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9BF494-31DD-4B69-A902-92706CE69B17}"/>
              </a:ext>
            </a:extLst>
          </p:cNvPr>
          <p:cNvSpPr txBox="1">
            <a:spLocks/>
          </p:cNvSpPr>
          <p:nvPr/>
        </p:nvSpPr>
        <p:spPr>
          <a:xfrm>
            <a:off x="8115197" y="4967176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Nie zapomnij kliknąć </a:t>
            </a:r>
            <a:r>
              <a:rPr lang="pl-PL" sz="2400" i="1" dirty="0">
                <a:solidFill>
                  <a:schemeClr val="bg1"/>
                </a:solidFill>
              </a:rPr>
              <a:t>Zapisz zmiany</a:t>
            </a:r>
            <a:r>
              <a:rPr lang="pl-PL" sz="2400" dirty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B8708-DF4A-4DC8-B4E9-41CDFFD7D05C}"/>
              </a:ext>
            </a:extLst>
          </p:cNvPr>
          <p:cNvSpPr txBox="1"/>
          <p:nvPr/>
        </p:nvSpPr>
        <p:spPr>
          <a:xfrm>
            <a:off x="1260000" y="5863556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Graphic 8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4128FF4A-D2A3-485A-B4D1-C8C25A7DF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97496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Szybka zmiana parametrów E-kolejki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BE616-E403-4F1C-87DD-03B7D6196D83}"/>
              </a:ext>
            </a:extLst>
          </p:cNvPr>
          <p:cNvSpPr txBox="1"/>
          <p:nvPr/>
        </p:nvSpPr>
        <p:spPr>
          <a:xfrm>
            <a:off x="4924338" y="2866613"/>
            <a:ext cx="405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Tu </a:t>
            </a:r>
            <a:r>
              <a:rPr lang="pl-PL" err="1">
                <a:solidFill>
                  <a:srgbClr val="FF0000"/>
                </a:solidFill>
              </a:rPr>
              <a:t>screenshot</a:t>
            </a:r>
            <a:r>
              <a:rPr lang="pl-PL">
                <a:solidFill>
                  <a:srgbClr val="FF0000"/>
                </a:solidFill>
              </a:rPr>
              <a:t> z opisami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D10E52EF-A83B-47B3-A81E-11BE1CE18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644" t="7086" r="19534" b="484"/>
          <a:stretch>
            <a:fillRect/>
          </a:stretch>
        </p:blipFill>
        <p:spPr>
          <a:xfrm>
            <a:off x="1260000" y="1192888"/>
            <a:ext cx="6283799" cy="504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2EE5FAB-803F-4D73-83F4-A36D1C0A2F26}"/>
              </a:ext>
            </a:extLst>
          </p:cNvPr>
          <p:cNvSpPr txBox="1">
            <a:spLocks/>
          </p:cNvSpPr>
          <p:nvPr/>
        </p:nvSpPr>
        <p:spPr>
          <a:xfrm>
            <a:off x="8115198" y="1697508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Gdy nie ma jeszcze pacjentów zapisanych przez E-kolejkę, to terminy można ograniczyć do zera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CB93AE-ACEB-438F-B483-A3D5496EBBF0}"/>
              </a:ext>
            </a:extLst>
          </p:cNvPr>
          <p:cNvSpPr txBox="1">
            <a:spLocks/>
          </p:cNvSpPr>
          <p:nvPr/>
        </p:nvSpPr>
        <p:spPr>
          <a:xfrm>
            <a:off x="8115197" y="4967176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Nie zapomnij kliknąć </a:t>
            </a:r>
            <a:r>
              <a:rPr lang="pl-PL" sz="2400" i="1" dirty="0">
                <a:solidFill>
                  <a:schemeClr val="bg1"/>
                </a:solidFill>
              </a:rPr>
              <a:t>Zapisz zmiany</a:t>
            </a:r>
            <a:r>
              <a:rPr lang="pl-PL" sz="2400" dirty="0">
                <a:solidFill>
                  <a:schemeClr val="bg1"/>
                </a:solidFill>
              </a:rPr>
              <a:t>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75DA2-50B8-4435-BE23-F182A5BA07D9}"/>
              </a:ext>
            </a:extLst>
          </p:cNvPr>
          <p:cNvSpPr txBox="1"/>
          <p:nvPr/>
        </p:nvSpPr>
        <p:spPr>
          <a:xfrm>
            <a:off x="1260000" y="5863556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" name="Graphic 9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96764993-5E38-442F-B51E-15BEB8F7F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97496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Zapisy lokalne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2B728A-E33F-49FF-A773-DA48F216BD12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10348082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Placówka można na dopisywać pacjentów, którzy skontaktowali się z rejestracją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E6F00-FD19-4B1C-A513-59235B8A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82" y="1769714"/>
            <a:ext cx="7645427" cy="3863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9BD374-3B7A-4676-8849-775A791A20F7}"/>
              </a:ext>
            </a:extLst>
          </p:cNvPr>
          <p:cNvSpPr txBox="1"/>
          <p:nvPr/>
        </p:nvSpPr>
        <p:spPr>
          <a:xfrm>
            <a:off x="6560764" y="4066497"/>
            <a:ext cx="86406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4B313-7E3F-48C6-AB7D-0168A8FC02F8}"/>
              </a:ext>
            </a:extLst>
          </p:cNvPr>
          <p:cNvSpPr txBox="1"/>
          <p:nvPr/>
        </p:nvSpPr>
        <p:spPr>
          <a:xfrm>
            <a:off x="6560763" y="4389046"/>
            <a:ext cx="864063" cy="246221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77534-CF89-4FCD-B1C4-B80193400558}"/>
              </a:ext>
            </a:extLst>
          </p:cNvPr>
          <p:cNvSpPr txBox="1"/>
          <p:nvPr/>
        </p:nvSpPr>
        <p:spPr>
          <a:xfrm>
            <a:off x="6577543" y="1767673"/>
            <a:ext cx="304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FA448-8C65-4245-9ED8-E7EB4B704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20" y="5030189"/>
            <a:ext cx="208124" cy="170662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7A79192D-43BC-46BD-8E93-56C26D6C9903}"/>
              </a:ext>
            </a:extLst>
          </p:cNvPr>
          <p:cNvSpPr/>
          <p:nvPr/>
        </p:nvSpPr>
        <p:spPr>
          <a:xfrm>
            <a:off x="1702965" y="4066497"/>
            <a:ext cx="192947" cy="545387"/>
          </a:xfrm>
          <a:prstGeom prst="leftBrace">
            <a:avLst>
              <a:gd name="adj1" fmla="val 33015"/>
              <a:gd name="adj2" fmla="val 50873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581BF490-A289-4970-8AC7-12CD21E37C0E}"/>
              </a:ext>
            </a:extLst>
          </p:cNvPr>
          <p:cNvSpPr/>
          <p:nvPr/>
        </p:nvSpPr>
        <p:spPr>
          <a:xfrm>
            <a:off x="1702965" y="4714197"/>
            <a:ext cx="192947" cy="545387"/>
          </a:xfrm>
          <a:prstGeom prst="leftBrace">
            <a:avLst>
              <a:gd name="adj1" fmla="val 33015"/>
              <a:gd name="adj2" fmla="val 50873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5E81B93-B8A0-40F5-A2CB-B7D7EDAFDF29}"/>
              </a:ext>
            </a:extLst>
          </p:cNvPr>
          <p:cNvSpPr/>
          <p:nvPr/>
        </p:nvSpPr>
        <p:spPr>
          <a:xfrm>
            <a:off x="117666" y="4019959"/>
            <a:ext cx="1384823" cy="638462"/>
          </a:xfrm>
          <a:prstGeom prst="wedgeRoundRectCallout">
            <a:avLst>
              <a:gd name="adj1" fmla="val 13660"/>
              <a:gd name="adj2" fmla="val -317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Pacjenci zapisani przez E-kolejkę</a:t>
            </a:r>
            <a:endParaRPr lang="en-US" sz="1200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5C10692-CF81-45F5-A44F-798E5702E1CF}"/>
              </a:ext>
            </a:extLst>
          </p:cNvPr>
          <p:cNvSpPr/>
          <p:nvPr/>
        </p:nvSpPr>
        <p:spPr>
          <a:xfrm>
            <a:off x="117666" y="4714197"/>
            <a:ext cx="1384823" cy="638462"/>
          </a:xfrm>
          <a:prstGeom prst="wedgeRoundRectCallout">
            <a:avLst>
              <a:gd name="adj1" fmla="val 13660"/>
              <a:gd name="adj2" fmla="val -317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Pacjenci zapisani lokalnie w placówce</a:t>
            </a:r>
            <a:endParaRPr lang="en-US" sz="12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D69916D-10FE-48F8-920B-F60DD23D0C6C}"/>
              </a:ext>
            </a:extLst>
          </p:cNvPr>
          <p:cNvSpPr txBox="1">
            <a:spLocks/>
          </p:cNvSpPr>
          <p:nvPr/>
        </p:nvSpPr>
        <p:spPr>
          <a:xfrm>
            <a:off x="1228725" y="5784209"/>
            <a:ext cx="10348082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Elementy widocznego wyżej interfejsu omówiono na kolejnym slajdzie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9" name="Graphic 28" descr="Home outline">
            <a:hlinkClick r:id="rId5" action="ppaction://hlinksldjump"/>
            <a:extLst>
              <a:ext uri="{FF2B5EF4-FFF2-40B4-BE49-F238E27FC236}">
                <a16:creationId xmlns:a16="http://schemas.microsoft.com/office/drawing/2014/main" id="{98D4874F-39FD-48F8-A9E7-9FE9BC164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20" objId="4"/>
        <p14:stopEvt time="9887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Zapisy lokalne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2B728A-E33F-49FF-A773-DA48F216BD12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10348082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Placówka można na dopisywać pacjentów, którzy skontaktowali się z rejestracją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E6F00-FD19-4B1C-A513-59235B8A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82" y="1769714"/>
            <a:ext cx="7645427" cy="386309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9D4B98C-7147-4125-917B-1CE69801DDC0}"/>
              </a:ext>
            </a:extLst>
          </p:cNvPr>
          <p:cNvSpPr/>
          <p:nvPr/>
        </p:nvSpPr>
        <p:spPr>
          <a:xfrm>
            <a:off x="528507" y="6031685"/>
            <a:ext cx="1891432" cy="638462"/>
          </a:xfrm>
          <a:prstGeom prst="wedgeRoundRectCallout">
            <a:avLst>
              <a:gd name="adj1" fmla="val 40644"/>
              <a:gd name="adj2" fmla="val -13054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Przycisk, który powoduje dodanie nowej linii dla zapisów lokalnych</a:t>
            </a:r>
            <a:endParaRPr lang="en-US" sz="1200" dirty="0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C79A329-2E50-4BDF-B708-A7EAACB30D01}"/>
              </a:ext>
            </a:extLst>
          </p:cNvPr>
          <p:cNvSpPr/>
          <p:nvPr/>
        </p:nvSpPr>
        <p:spPr>
          <a:xfrm>
            <a:off x="2522724" y="6031685"/>
            <a:ext cx="1571104" cy="638462"/>
          </a:xfrm>
          <a:prstGeom prst="wedgeRoundRectCallout">
            <a:avLst>
              <a:gd name="adj1" fmla="val 23037"/>
              <a:gd name="adj2" fmla="val -18441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Pola do wpisania danych pacjenta</a:t>
            </a:r>
            <a:endParaRPr lang="en-US" sz="1200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70C48B9-62BA-407E-AD0A-728E23294205}"/>
              </a:ext>
            </a:extLst>
          </p:cNvPr>
          <p:cNvSpPr/>
          <p:nvPr/>
        </p:nvSpPr>
        <p:spPr>
          <a:xfrm>
            <a:off x="4196613" y="6031685"/>
            <a:ext cx="1571104" cy="638462"/>
          </a:xfrm>
          <a:prstGeom prst="wedgeRoundRectCallout">
            <a:avLst>
              <a:gd name="adj1" fmla="val -45309"/>
              <a:gd name="adj2" fmla="val -42880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Liczba pacjentów zapisanych lokalnie</a:t>
            </a:r>
            <a:endParaRPr lang="en-US" sz="1200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6459F11-C9BE-4273-90A5-A50B091AE43E}"/>
              </a:ext>
            </a:extLst>
          </p:cNvPr>
          <p:cNvSpPr/>
          <p:nvPr/>
        </p:nvSpPr>
        <p:spPr>
          <a:xfrm>
            <a:off x="5870502" y="6031685"/>
            <a:ext cx="1571104" cy="638462"/>
          </a:xfrm>
          <a:prstGeom prst="wedgeRoundRectCallout">
            <a:avLst>
              <a:gd name="adj1" fmla="val 60414"/>
              <a:gd name="adj2" fmla="val -18441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Miejsce na notatki placówki wymazowej</a:t>
            </a:r>
            <a:endParaRPr lang="en-US" sz="1200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0D05FF0-E2DF-4136-A7B3-D1FB814C0796}"/>
              </a:ext>
            </a:extLst>
          </p:cNvPr>
          <p:cNvSpPr/>
          <p:nvPr/>
        </p:nvSpPr>
        <p:spPr>
          <a:xfrm>
            <a:off x="7544391" y="6031685"/>
            <a:ext cx="1904694" cy="638462"/>
          </a:xfrm>
          <a:prstGeom prst="wedgeRoundRectCallout">
            <a:avLst>
              <a:gd name="adj1" fmla="val 35898"/>
              <a:gd name="adj2" fmla="val -18704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Pole statusu wizyty np. wizyta potwierdzona lub wizyta odbyła się</a:t>
            </a:r>
            <a:endParaRPr lang="en-US" sz="1200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094C2AA-79FA-4E00-8E1D-7775FF924620}"/>
              </a:ext>
            </a:extLst>
          </p:cNvPr>
          <p:cNvSpPr/>
          <p:nvPr/>
        </p:nvSpPr>
        <p:spPr>
          <a:xfrm>
            <a:off x="9898616" y="3904934"/>
            <a:ext cx="1904694" cy="638462"/>
          </a:xfrm>
          <a:prstGeom prst="wedgeRoundRectCallout">
            <a:avLst>
              <a:gd name="adj1" fmla="val -70891"/>
              <a:gd name="adj2" fmla="val 854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Znacznik poprawnego zapisania danego pacjenta w kolejce</a:t>
            </a:r>
            <a:endParaRPr lang="en-US" sz="1200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25B8199-D6A2-4FD5-9498-D2649FEC0A43}"/>
              </a:ext>
            </a:extLst>
          </p:cNvPr>
          <p:cNvSpPr/>
          <p:nvPr/>
        </p:nvSpPr>
        <p:spPr>
          <a:xfrm>
            <a:off x="217680" y="5068509"/>
            <a:ext cx="1384823" cy="638462"/>
          </a:xfrm>
          <a:prstGeom prst="wedgeRoundRectCallout">
            <a:avLst>
              <a:gd name="adj1" fmla="val 88206"/>
              <a:gd name="adj2" fmla="val -8192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Przycisk do usuwania pacjenta z kolejki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BD374-3B7A-4676-8849-775A791A20F7}"/>
              </a:ext>
            </a:extLst>
          </p:cNvPr>
          <p:cNvSpPr txBox="1"/>
          <p:nvPr/>
        </p:nvSpPr>
        <p:spPr>
          <a:xfrm>
            <a:off x="6560764" y="4066497"/>
            <a:ext cx="86406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4B313-7E3F-48C6-AB7D-0168A8FC02F8}"/>
              </a:ext>
            </a:extLst>
          </p:cNvPr>
          <p:cNvSpPr txBox="1"/>
          <p:nvPr/>
        </p:nvSpPr>
        <p:spPr>
          <a:xfrm>
            <a:off x="6560763" y="4389046"/>
            <a:ext cx="864063" cy="246221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3E93292-3C18-4109-9D05-2C3A479EB5B0}"/>
              </a:ext>
            </a:extLst>
          </p:cNvPr>
          <p:cNvSpPr/>
          <p:nvPr/>
        </p:nvSpPr>
        <p:spPr>
          <a:xfrm>
            <a:off x="9898616" y="2163182"/>
            <a:ext cx="1904694" cy="815336"/>
          </a:xfrm>
          <a:prstGeom prst="wedgeRoundRectCallout">
            <a:avLst>
              <a:gd name="adj1" fmla="val -256114"/>
              <a:gd name="adj2" fmla="val 20022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Miejsce na dane pacjentów zapisanych przez E-kolejkę (</a:t>
            </a:r>
            <a:r>
              <a:rPr lang="pl-PL" sz="1200" dirty="0">
                <a:solidFill>
                  <a:srgbClr val="FF0000"/>
                </a:solidFill>
              </a:rPr>
              <a:t>funkcja nie jest jeszcze dostępna!</a:t>
            </a:r>
            <a:r>
              <a:rPr lang="pl-PL" sz="1200" dirty="0">
                <a:solidFill>
                  <a:schemeClr val="tx1"/>
                </a:solidFill>
              </a:rPr>
              <a:t>) 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77534-CF89-4FCD-B1C4-B80193400558}"/>
              </a:ext>
            </a:extLst>
          </p:cNvPr>
          <p:cNvSpPr txBox="1"/>
          <p:nvPr/>
        </p:nvSpPr>
        <p:spPr>
          <a:xfrm>
            <a:off x="6577543" y="1767673"/>
            <a:ext cx="304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9413E2F-DA5F-4612-886D-37A05DAE794B}"/>
              </a:ext>
            </a:extLst>
          </p:cNvPr>
          <p:cNvSpPr/>
          <p:nvPr/>
        </p:nvSpPr>
        <p:spPr>
          <a:xfrm>
            <a:off x="217679" y="4155839"/>
            <a:ext cx="1384823" cy="638462"/>
          </a:xfrm>
          <a:prstGeom prst="wedgeRoundRectCallout">
            <a:avLst>
              <a:gd name="adj1" fmla="val 87600"/>
              <a:gd name="adj2" fmla="val -13842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Przycisk rozwijania linii</a:t>
            </a:r>
            <a:endParaRPr lang="en-US" sz="1200" dirty="0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8B6ACFC-724D-4E4D-956E-FB4DA210F848}"/>
              </a:ext>
            </a:extLst>
          </p:cNvPr>
          <p:cNvSpPr/>
          <p:nvPr/>
        </p:nvSpPr>
        <p:spPr>
          <a:xfrm>
            <a:off x="217678" y="2875656"/>
            <a:ext cx="1384823" cy="638462"/>
          </a:xfrm>
          <a:prstGeom prst="wedgeRoundRectCallout">
            <a:avLst>
              <a:gd name="adj1" fmla="val 85177"/>
              <a:gd name="adj2" fmla="val -2014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Przycisk rozwijania wszystkich linii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FA448-8C65-4245-9ED8-E7EB4B704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20" y="5030189"/>
            <a:ext cx="208124" cy="170662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C12CFC55-FDAD-43D6-96F0-1A18F0351552}"/>
              </a:ext>
            </a:extLst>
          </p:cNvPr>
          <p:cNvSpPr/>
          <p:nvPr/>
        </p:nvSpPr>
        <p:spPr>
          <a:xfrm>
            <a:off x="9898616" y="4975433"/>
            <a:ext cx="1904694" cy="638462"/>
          </a:xfrm>
          <a:prstGeom prst="wedgeRoundRectCallout">
            <a:avLst>
              <a:gd name="adj1" fmla="val -71224"/>
              <a:gd name="adj2" fmla="val -259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1"/>
                </a:solidFill>
              </a:rPr>
              <a:t>Przycisk wymuszenia zapisu linii</a:t>
            </a:r>
            <a:endParaRPr lang="en-US" sz="1200" dirty="0"/>
          </a:p>
        </p:txBody>
      </p:sp>
      <p:pic>
        <p:nvPicPr>
          <p:cNvPr id="25" name="Graphic 24" descr="Home outline">
            <a:hlinkClick r:id="rId5" action="ppaction://hlinksldjump"/>
            <a:extLst>
              <a:ext uri="{FF2B5EF4-FFF2-40B4-BE49-F238E27FC236}">
                <a16:creationId xmlns:a16="http://schemas.microsoft.com/office/drawing/2014/main" id="{C1A9E98F-3193-4A31-9758-66BF71236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3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20" objId="4"/>
        <p14:stopEvt time="9887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F9B094D-EC10-43B8-83A9-D08FCF95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053" y="1245703"/>
            <a:ext cx="9144000" cy="1460575"/>
          </a:xfrm>
        </p:spPr>
        <p:txBody>
          <a:bodyPr>
            <a:normAutofit/>
          </a:bodyPr>
          <a:lstStyle/>
          <a:p>
            <a:r>
              <a:rPr lang="pl-PL" sz="8000" b="1" dirty="0">
                <a:solidFill>
                  <a:schemeClr val="bg1"/>
                </a:solidFill>
                <a:latin typeface="+mn-lt"/>
              </a:rPr>
              <a:t>E-kolejka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345B5-076C-425D-A213-659EA66B0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648450"/>
            <a:ext cx="1593056" cy="209550"/>
          </a:xfrm>
        </p:spPr>
        <p:txBody>
          <a:bodyPr>
            <a:noAutofit/>
          </a:bodyPr>
          <a:lstStyle/>
          <a:p>
            <a:pPr algn="l"/>
            <a:r>
              <a:rPr lang="pl-PL" sz="1000" dirty="0">
                <a:solidFill>
                  <a:schemeClr val="bg1"/>
                </a:solidFill>
              </a:rPr>
              <a:t>v 2.8 (2021.02.02)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E0BC7-8EEE-48FD-A111-B2890FF0709C}"/>
              </a:ext>
            </a:extLst>
          </p:cNvPr>
          <p:cNvSpPr txBox="1">
            <a:spLocks/>
          </p:cNvSpPr>
          <p:nvPr/>
        </p:nvSpPr>
        <p:spPr>
          <a:xfrm>
            <a:off x="1404227" y="3343700"/>
            <a:ext cx="9144000" cy="13162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chemeClr val="bg1"/>
                </a:solidFill>
                <a:latin typeface="+mn-lt"/>
              </a:rPr>
              <a:t>Instrukcja dla punktów pobrań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i pracowników NFZ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Przełączenie się do innej placówki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1A8D7424-578A-45BD-9EF7-851B2CCF1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" t="7086" r="3445" b="485"/>
          <a:stretch>
            <a:fillRect/>
          </a:stretch>
        </p:blipFill>
        <p:spPr>
          <a:xfrm>
            <a:off x="1416000" y="1399700"/>
            <a:ext cx="9360000" cy="50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31A931-08B5-41B7-80B9-5B1863C14827}"/>
              </a:ext>
            </a:extLst>
          </p:cNvPr>
          <p:cNvSpPr txBox="1"/>
          <p:nvPr/>
        </p:nvSpPr>
        <p:spPr>
          <a:xfrm>
            <a:off x="1416000" y="6070368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7" name="Graphic 6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CEBADD81-9A09-43B7-AA30-697CED50B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Zmiana parametrów placówki (część 1)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AEFA9-DDDB-4A3C-92BA-EDFF40358FEA}"/>
              </a:ext>
            </a:extLst>
          </p:cNvPr>
          <p:cNvSpPr txBox="1">
            <a:spLocks/>
          </p:cNvSpPr>
          <p:nvPr/>
        </p:nvSpPr>
        <p:spPr>
          <a:xfrm>
            <a:off x="711200" y="1391291"/>
            <a:ext cx="11049000" cy="3345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>
                <a:solidFill>
                  <a:schemeClr val="bg1"/>
                </a:solidFill>
              </a:rPr>
              <a:t>W sekcji </a:t>
            </a:r>
            <a:r>
              <a:rPr lang="pl-PL" sz="2800" i="1" dirty="0">
                <a:solidFill>
                  <a:schemeClr val="bg1"/>
                </a:solidFill>
              </a:rPr>
              <a:t>Edycja placówki </a:t>
            </a:r>
            <a:r>
              <a:rPr lang="pl-PL" sz="2800" dirty="0">
                <a:solidFill>
                  <a:schemeClr val="bg1"/>
                </a:solidFill>
              </a:rPr>
              <a:t>poszczególne punkty wymazowe mają możliwość złożenia wniosku o:</a:t>
            </a:r>
          </a:p>
          <a:p>
            <a:pPr algn="l"/>
            <a:endParaRPr lang="pl-PL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zmianę </a:t>
            </a:r>
            <a:r>
              <a:rPr lang="pl-PL" sz="2800" u="sng" dirty="0">
                <a:solidFill>
                  <a:schemeClr val="bg1"/>
                </a:solidFill>
              </a:rPr>
              <a:t>stałych godzin </a:t>
            </a:r>
            <a:r>
              <a:rPr lang="pl-PL" sz="2800" dirty="0">
                <a:solidFill>
                  <a:schemeClr val="bg1"/>
                </a:solidFill>
              </a:rPr>
              <a:t>otwarcia w określonym dniu tygodnia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800" u="sng" dirty="0">
                <a:solidFill>
                  <a:schemeClr val="bg1"/>
                </a:solidFill>
              </a:rPr>
              <a:t>wyłączenie</a:t>
            </a:r>
            <a:r>
              <a:rPr lang="pl-PL" sz="2800" dirty="0">
                <a:solidFill>
                  <a:schemeClr val="bg1"/>
                </a:solidFill>
              </a:rPr>
              <a:t> placówki </a:t>
            </a:r>
            <a:r>
              <a:rPr lang="pl-PL" sz="2800" u="sng" dirty="0">
                <a:solidFill>
                  <a:schemeClr val="bg1"/>
                </a:solidFill>
              </a:rPr>
              <a:t>na stałe </a:t>
            </a:r>
            <a:r>
              <a:rPr lang="pl-PL" sz="2800" dirty="0">
                <a:solidFill>
                  <a:schemeClr val="bg1"/>
                </a:solidFill>
              </a:rPr>
              <a:t>w określonym dniu tygodnia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800" u="sng" dirty="0">
                <a:solidFill>
                  <a:schemeClr val="bg1"/>
                </a:solidFill>
              </a:rPr>
              <a:t>wyjątkową zmianę</a:t>
            </a:r>
            <a:r>
              <a:rPr lang="pl-PL" sz="2800" dirty="0">
                <a:solidFill>
                  <a:schemeClr val="bg1"/>
                </a:solidFill>
              </a:rPr>
              <a:t> godzin otwarcia we wskazanej dacie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800" u="sng" dirty="0">
                <a:solidFill>
                  <a:schemeClr val="bg1"/>
                </a:solidFill>
              </a:rPr>
              <a:t>wyjątkowe wyłączenie</a:t>
            </a:r>
            <a:r>
              <a:rPr lang="pl-PL" sz="2800" dirty="0">
                <a:solidFill>
                  <a:schemeClr val="bg1"/>
                </a:solidFill>
              </a:rPr>
              <a:t> placówki we wskazanej dacie</a:t>
            </a:r>
          </a:p>
        </p:txBody>
      </p:sp>
      <p:pic>
        <p:nvPicPr>
          <p:cNvPr id="5" name="Graphic 4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574110DF-FFE9-4D11-9E24-A498AC124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Zmiana parametrów placówki (przykład)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AEFA9-DDDB-4A3C-92BA-EDFF40358FEA}"/>
              </a:ext>
            </a:extLst>
          </p:cNvPr>
          <p:cNvSpPr txBox="1">
            <a:spLocks/>
          </p:cNvSpPr>
          <p:nvPr/>
        </p:nvSpPr>
        <p:spPr>
          <a:xfrm>
            <a:off x="711200" y="1391291"/>
            <a:ext cx="11049000" cy="3345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Zmiany harmonogramu pracy placówki (stałe i wyjątkowe) musza być zaproponowane </a:t>
            </a:r>
            <a:r>
              <a:rPr lang="pl-PL" sz="2400" u="sng" dirty="0">
                <a:solidFill>
                  <a:schemeClr val="bg1"/>
                </a:solidFill>
              </a:rPr>
              <a:t>najpóźniej na 4 pełne doby</a:t>
            </a:r>
            <a:r>
              <a:rPr lang="pl-PL" sz="2400" dirty="0">
                <a:solidFill>
                  <a:schemeClr val="bg1"/>
                </a:solidFill>
              </a:rPr>
              <a:t> przed datą ich wejścia w życie</a:t>
            </a:r>
          </a:p>
          <a:p>
            <a:pPr algn="l"/>
            <a:endParaRPr lang="pl-PL" sz="2400" dirty="0">
              <a:solidFill>
                <a:schemeClr val="bg1"/>
              </a:solidFill>
            </a:endParaRPr>
          </a:p>
          <a:p>
            <a:pPr algn="l"/>
            <a:r>
              <a:rPr lang="pl-PL" sz="2400" dirty="0">
                <a:solidFill>
                  <a:schemeClr val="bg1"/>
                </a:solidFill>
              </a:rPr>
              <a:t>Przykład: zmiana godziny otwarcia placówki z 7-10 na 8-10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DACC0-055B-47FE-BD77-32D3155ED530}"/>
              </a:ext>
            </a:extLst>
          </p:cNvPr>
          <p:cNvSpPr/>
          <p:nvPr/>
        </p:nvSpPr>
        <p:spPr>
          <a:xfrm>
            <a:off x="293145" y="3021900"/>
            <a:ext cx="11727585" cy="29957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551C62-F8EC-4D47-9864-976D06923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949725"/>
              </p:ext>
            </p:extLst>
          </p:nvPr>
        </p:nvGraphicFramePr>
        <p:xfrm>
          <a:off x="1030677" y="3772805"/>
          <a:ext cx="10772928" cy="919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68468670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032277863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89129430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045927904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922156964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917692199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6173445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483957829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41203113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2892911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754586571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16583351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47467059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36264348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820771018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13497077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67652355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74674992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138136067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460814271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415593314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487922683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67206583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4117892616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53754255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43965567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73424524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217697932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971435141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512039581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826635931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600969298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798449120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63746984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79962815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3849472424"/>
                    </a:ext>
                  </a:extLst>
                </a:gridCol>
                <a:gridCol w="282248">
                  <a:extLst>
                    <a:ext uri="{9D8B030D-6E8A-4147-A177-3AD203B41FA5}">
                      <a16:colId xmlns:a16="http://schemas.microsoft.com/office/drawing/2014/main" val="2494205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Data</a:t>
                      </a:r>
                      <a:endParaRPr lang="en-US" sz="1200" b="1" dirty="0"/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l-PL" dirty="0"/>
                        <a:t>05.02.2021 </a:t>
                      </a:r>
                      <a:br>
                        <a:rPr lang="pl-PL" dirty="0"/>
                      </a:br>
                      <a:r>
                        <a:rPr lang="pl-PL" dirty="0"/>
                        <a:t>(piątek)</a:t>
                      </a:r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l-PL" dirty="0"/>
                        <a:t>06.02.2021 </a:t>
                      </a:r>
                      <a:br>
                        <a:rPr lang="pl-PL" dirty="0"/>
                      </a:br>
                      <a:r>
                        <a:rPr lang="pl-PL" dirty="0"/>
                        <a:t>(sobota)</a:t>
                      </a:r>
                      <a:endParaRPr lang="en-US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07.02.2021</a:t>
                      </a:r>
                      <a:br>
                        <a:rPr lang="pl-PL" dirty="0"/>
                      </a:br>
                      <a:r>
                        <a:rPr lang="pl-PL" dirty="0"/>
                        <a:t>(niedziela)</a:t>
                      </a:r>
                      <a:endParaRPr lang="en-US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08.02.2021 (poniedziałek)</a:t>
                      </a:r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09.02.2021</a:t>
                      </a:r>
                      <a:br>
                        <a:rPr lang="pl-PL" dirty="0"/>
                      </a:br>
                      <a:r>
                        <a:rPr lang="pl-PL" dirty="0"/>
                        <a:t>(wtorek)</a:t>
                      </a:r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10.02.2021</a:t>
                      </a:r>
                      <a:br>
                        <a:rPr lang="pl-PL" dirty="0"/>
                      </a:br>
                      <a:r>
                        <a:rPr lang="pl-PL" dirty="0"/>
                        <a:t>(środa)</a:t>
                      </a:r>
                      <a:endParaRPr lang="en-US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5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Godzina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8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12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16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20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8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12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16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20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8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12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16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20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8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12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16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20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8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12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16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20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4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8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12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16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/>
                        <a:t>20</a:t>
                      </a:r>
                      <a:endParaRPr lang="en-US" sz="1200" b="1" dirty="0"/>
                    </a:p>
                  </a:txBody>
                  <a:tcPr marL="0" marR="0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341590"/>
                  </a:ext>
                </a:extLst>
              </a:tr>
            </a:tbl>
          </a:graphicData>
        </a:graphic>
      </p:graphicFrame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E89A1B3A-058A-44DB-BE2C-C41C480A49E7}"/>
              </a:ext>
            </a:extLst>
          </p:cNvPr>
          <p:cNvCxnSpPr>
            <a:cxnSpLocks/>
          </p:cNvCxnSpPr>
          <p:nvPr/>
        </p:nvCxnSpPr>
        <p:spPr>
          <a:xfrm flipV="1">
            <a:off x="2617937" y="3514601"/>
            <a:ext cx="8169215" cy="210440"/>
          </a:xfrm>
          <a:prstGeom prst="bentConnector3">
            <a:avLst>
              <a:gd name="adj1" fmla="val -53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91252C1-9BB3-460E-BBE7-5F5C2271894D}"/>
              </a:ext>
            </a:extLst>
          </p:cNvPr>
          <p:cNvSpPr/>
          <p:nvPr/>
        </p:nvSpPr>
        <p:spPr>
          <a:xfrm rot="5400000" flipH="1">
            <a:off x="10835637" y="2808712"/>
            <a:ext cx="191248" cy="1670910"/>
          </a:xfrm>
          <a:prstGeom prst="rightBrace">
            <a:avLst>
              <a:gd name="adj1" fmla="val 5757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D5ED6C-7713-46A1-972E-C91F19EAF140}"/>
              </a:ext>
            </a:extLst>
          </p:cNvPr>
          <p:cNvSpPr txBox="1"/>
          <p:nvPr/>
        </p:nvSpPr>
        <p:spPr>
          <a:xfrm>
            <a:off x="9971304" y="3108265"/>
            <a:ext cx="1912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/>
              <a:t>Pierwsza data, od której może obowiązywać zmiana</a:t>
            </a:r>
            <a:endParaRPr lang="en-US" sz="1050" dirty="0"/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B90EDC6A-CB1A-41EF-996A-A82931054C97}"/>
              </a:ext>
            </a:extLst>
          </p:cNvPr>
          <p:cNvSpPr/>
          <p:nvPr/>
        </p:nvSpPr>
        <p:spPr>
          <a:xfrm>
            <a:off x="384175" y="3136636"/>
            <a:ext cx="2012351" cy="415498"/>
          </a:xfrm>
          <a:prstGeom prst="wedgeRoundRectCallout">
            <a:avLst>
              <a:gd name="adj1" fmla="val 57205"/>
              <a:gd name="adj2" fmla="val 9192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050" dirty="0"/>
              <a:t>Moment wprowadzenia przez placówkę propozycji zmiany</a:t>
            </a:r>
            <a:endParaRPr lang="en-US" sz="105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31372C79-C4E6-4F0A-A230-03727A7B181B}"/>
              </a:ext>
            </a:extLst>
          </p:cNvPr>
          <p:cNvSpPr/>
          <p:nvPr/>
        </p:nvSpPr>
        <p:spPr>
          <a:xfrm rot="5400000" flipV="1">
            <a:off x="2777360" y="4573257"/>
            <a:ext cx="123922" cy="442765"/>
          </a:xfrm>
          <a:prstGeom prst="rightBrace">
            <a:avLst>
              <a:gd name="adj1" fmla="val 57575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E98CFD-E071-4577-8A70-4DC44BD45C2F}"/>
              </a:ext>
            </a:extLst>
          </p:cNvPr>
          <p:cNvSpPr txBox="1"/>
          <p:nvPr/>
        </p:nvSpPr>
        <p:spPr>
          <a:xfrm>
            <a:off x="2149005" y="4896994"/>
            <a:ext cx="1380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rgbClr val="002060"/>
                </a:solidFill>
              </a:rPr>
              <a:t>Czas, w którym NFZ faktycznie może zatwierdzić zmianę w godzinach pracy</a:t>
            </a: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C0E391FE-A7C7-4D87-811B-A8D03DAEC442}"/>
              </a:ext>
            </a:extLst>
          </p:cNvPr>
          <p:cNvSpPr/>
          <p:nvPr/>
        </p:nvSpPr>
        <p:spPr>
          <a:xfrm rot="5400000" flipV="1">
            <a:off x="7594800" y="4459246"/>
            <a:ext cx="123922" cy="733915"/>
          </a:xfrm>
          <a:prstGeom prst="rightBrace">
            <a:avLst>
              <a:gd name="adj1" fmla="val 57575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442E7F-90CD-4B78-A5CD-293451BC0F01}"/>
              </a:ext>
            </a:extLst>
          </p:cNvPr>
          <p:cNvSpPr txBox="1"/>
          <p:nvPr/>
        </p:nvSpPr>
        <p:spPr>
          <a:xfrm>
            <a:off x="7943515" y="5219823"/>
            <a:ext cx="2152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2"/>
                </a:solidFill>
              </a:rPr>
              <a:t>Najpóźniejszy możliwy termin przygotowania miejsc dla pacjentów w E-kolejce (36+1 godzin przed nową godziną otwarcia)</a:t>
            </a:r>
            <a:endParaRPr lang="en-US" sz="1050" dirty="0">
              <a:solidFill>
                <a:schemeClr val="accent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91E203-C15D-435A-B87E-F2318F1FB131}"/>
              </a:ext>
            </a:extLst>
          </p:cNvPr>
          <p:cNvSpPr txBox="1"/>
          <p:nvPr/>
        </p:nvSpPr>
        <p:spPr>
          <a:xfrm>
            <a:off x="10063036" y="5567001"/>
            <a:ext cx="12209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rgbClr val="C00000"/>
                </a:solidFill>
              </a:rPr>
              <a:t>Nowa godzina otwarcia placówki</a:t>
            </a:r>
            <a:endParaRPr lang="en-US" sz="1050" dirty="0">
              <a:solidFill>
                <a:srgbClr val="C00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E47A8C7-3D57-449A-BD10-26405AE14038}"/>
              </a:ext>
            </a:extLst>
          </p:cNvPr>
          <p:cNvCxnSpPr/>
          <p:nvPr/>
        </p:nvCxnSpPr>
        <p:spPr>
          <a:xfrm flipV="1">
            <a:off x="10673505" y="4719671"/>
            <a:ext cx="0" cy="8653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437DEA5-EE8D-4726-A380-83DD1C86E8AC}"/>
              </a:ext>
            </a:extLst>
          </p:cNvPr>
          <p:cNvCxnSpPr>
            <a:cxnSpLocks/>
          </p:cNvCxnSpPr>
          <p:nvPr/>
        </p:nvCxnSpPr>
        <p:spPr>
          <a:xfrm flipV="1">
            <a:off x="8091094" y="4719672"/>
            <a:ext cx="0" cy="51590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AE4013B-0CFF-4A43-89BF-13E96F05C0A4}"/>
              </a:ext>
            </a:extLst>
          </p:cNvPr>
          <p:cNvSpPr txBox="1"/>
          <p:nvPr/>
        </p:nvSpPr>
        <p:spPr>
          <a:xfrm>
            <a:off x="6194424" y="4989920"/>
            <a:ext cx="17507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50" dirty="0">
                <a:solidFill>
                  <a:srgbClr val="002060"/>
                </a:solidFill>
              </a:rPr>
              <a:t>Czas, w którym NFZ faktycznie może zatwierdzić zmianę w godzinach pracy</a:t>
            </a: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256437-F03D-4BEF-94DE-F3EA74D3E455}"/>
              </a:ext>
            </a:extLst>
          </p:cNvPr>
          <p:cNvSpPr txBox="1"/>
          <p:nvPr/>
        </p:nvSpPr>
        <p:spPr>
          <a:xfrm>
            <a:off x="4934772" y="3267410"/>
            <a:ext cx="4270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i="1" dirty="0"/>
              <a:t>około cztery i pół dnia od wprowadzenia zmiany do wejścia jej w życie</a:t>
            </a:r>
            <a:endParaRPr lang="en-US" sz="1050" i="1" dirty="0"/>
          </a:p>
        </p:txBody>
      </p:sp>
      <p:pic>
        <p:nvPicPr>
          <p:cNvPr id="58" name="Graphic 57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F07BC08B-822F-4C9E-87A0-3FA4AF16C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E0D81A77-3A0A-4899-AB32-3E9EC9FBC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1207586"/>
            <a:ext cx="9174162" cy="5345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Zmiana stałych godzin otwarcia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03256-FFC4-4373-A3C7-0DD8771D1C44}"/>
              </a:ext>
            </a:extLst>
          </p:cNvPr>
          <p:cNvSpPr txBox="1"/>
          <p:nvPr/>
        </p:nvSpPr>
        <p:spPr>
          <a:xfrm>
            <a:off x="1508919" y="6183868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7" name="Graphic 6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8FCA89D1-256A-4CC5-9B5C-00CC04F08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Wyłączenie na stałe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703C3165-C4A4-4931-931B-AE22DBCCB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400" y="1206000"/>
            <a:ext cx="9172800" cy="5344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A4952-27F1-4FB4-BE43-23155AF1327A}"/>
              </a:ext>
            </a:extLst>
          </p:cNvPr>
          <p:cNvSpPr txBox="1"/>
          <p:nvPr/>
        </p:nvSpPr>
        <p:spPr>
          <a:xfrm>
            <a:off x="1508400" y="6181493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Graphic 5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8A8FFC3D-C07E-4EA9-B9C7-0109736EC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Wyjątkowa zmiana godzin otwarcia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B96A5196-B207-423D-9085-68E99E633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400" y="1206000"/>
            <a:ext cx="9174825" cy="534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4F67F-79C4-43F2-BAEB-D32511A03131}"/>
              </a:ext>
            </a:extLst>
          </p:cNvPr>
          <p:cNvSpPr txBox="1"/>
          <p:nvPr/>
        </p:nvSpPr>
        <p:spPr>
          <a:xfrm>
            <a:off x="1508400" y="6182668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Graphic 5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6E032474-3DFD-47AD-B049-9180ECCCC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Wyjątkowe wyłączenie placówki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B6531F7-794B-4005-9B58-37F82F975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400" y="1206000"/>
            <a:ext cx="9174825" cy="534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BEDFD-C335-499D-A3B5-4C4F36D96BD0}"/>
              </a:ext>
            </a:extLst>
          </p:cNvPr>
          <p:cNvSpPr txBox="1"/>
          <p:nvPr/>
        </p:nvSpPr>
        <p:spPr>
          <a:xfrm>
            <a:off x="1508400" y="6182668"/>
            <a:ext cx="304416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Graphic 5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3677E0F4-B4F5-4CD5-9A36-2268C277E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Informacja o powodach odrzucenia zmiany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742408-A76F-4304-B2CA-CE6B8DA01805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9375824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Placówka można sprawdzić przyczynę odrzucenia zmiany przez NFZ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3442CA-531B-4B4E-8B6E-B788433F0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851"/>
          <a:stretch/>
        </p:blipFill>
        <p:spPr>
          <a:xfrm>
            <a:off x="1996147" y="1820987"/>
            <a:ext cx="7587537" cy="2308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96093-3D78-4E0B-B3BE-B85B01480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112"/>
          <a:stretch/>
        </p:blipFill>
        <p:spPr>
          <a:xfrm>
            <a:off x="1996147" y="2653438"/>
            <a:ext cx="7587537" cy="16187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987A55-97E9-4164-8D93-0D2025415204}"/>
              </a:ext>
            </a:extLst>
          </p:cNvPr>
          <p:cNvSpPr txBox="1"/>
          <p:nvPr/>
        </p:nvSpPr>
        <p:spPr>
          <a:xfrm>
            <a:off x="1996147" y="3902893"/>
            <a:ext cx="3044166" cy="369332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083BA9-662C-441A-9652-65481CD6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14" y="4115423"/>
            <a:ext cx="1282053" cy="839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26EE0CAD-7C1F-410A-BA52-4565EE84A983}"/>
              </a:ext>
            </a:extLst>
          </p:cNvPr>
          <p:cNvSpPr/>
          <p:nvPr/>
        </p:nvSpPr>
        <p:spPr>
          <a:xfrm>
            <a:off x="2680548" y="4785413"/>
            <a:ext cx="3415452" cy="1656964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028825"/>
              <a:gd name="connsiteY0" fmla="*/ 1996940 h 2774812"/>
              <a:gd name="connsiteX1" fmla="*/ 155578 w 2028825"/>
              <a:gd name="connsiteY1" fmla="*/ 1841362 h 2774812"/>
              <a:gd name="connsiteX2" fmla="*/ 1582861 w 2028825"/>
              <a:gd name="connsiteY2" fmla="*/ 1841361 h 2774812"/>
              <a:gd name="connsiteX3" fmla="*/ 2017187 w 2028825"/>
              <a:gd name="connsiteY3" fmla="*/ 0 h 2774812"/>
              <a:gd name="connsiteX4" fmla="*/ 1690688 w 2028825"/>
              <a:gd name="connsiteY4" fmla="*/ 1841362 h 2774812"/>
              <a:gd name="connsiteX5" fmla="*/ 1873247 w 2028825"/>
              <a:gd name="connsiteY5" fmla="*/ 1841362 h 2774812"/>
              <a:gd name="connsiteX6" fmla="*/ 2028825 w 2028825"/>
              <a:gd name="connsiteY6" fmla="*/ 1996940 h 2774812"/>
              <a:gd name="connsiteX7" fmla="*/ 2028825 w 2028825"/>
              <a:gd name="connsiteY7" fmla="*/ 1996937 h 2774812"/>
              <a:gd name="connsiteX8" fmla="*/ 2028825 w 2028825"/>
              <a:gd name="connsiteY8" fmla="*/ 1996937 h 2774812"/>
              <a:gd name="connsiteX9" fmla="*/ 2028825 w 2028825"/>
              <a:gd name="connsiteY9" fmla="*/ 2230300 h 2774812"/>
              <a:gd name="connsiteX10" fmla="*/ 2028825 w 2028825"/>
              <a:gd name="connsiteY10" fmla="*/ 2619234 h 2774812"/>
              <a:gd name="connsiteX11" fmla="*/ 1873247 w 2028825"/>
              <a:gd name="connsiteY11" fmla="*/ 2774812 h 2774812"/>
              <a:gd name="connsiteX12" fmla="*/ 1690688 w 2028825"/>
              <a:gd name="connsiteY12" fmla="*/ 2774812 h 2774812"/>
              <a:gd name="connsiteX13" fmla="*/ 1183481 w 2028825"/>
              <a:gd name="connsiteY13" fmla="*/ 2774812 h 2774812"/>
              <a:gd name="connsiteX14" fmla="*/ 1183481 w 2028825"/>
              <a:gd name="connsiteY14" fmla="*/ 2774812 h 2774812"/>
              <a:gd name="connsiteX15" fmla="*/ 155578 w 2028825"/>
              <a:gd name="connsiteY15" fmla="*/ 2774812 h 2774812"/>
              <a:gd name="connsiteX16" fmla="*/ 0 w 2028825"/>
              <a:gd name="connsiteY16" fmla="*/ 2619234 h 2774812"/>
              <a:gd name="connsiteX17" fmla="*/ 0 w 2028825"/>
              <a:gd name="connsiteY17" fmla="*/ 2230300 h 2774812"/>
              <a:gd name="connsiteX18" fmla="*/ 0 w 2028825"/>
              <a:gd name="connsiteY18" fmla="*/ 1996937 h 2774812"/>
              <a:gd name="connsiteX19" fmla="*/ 0 w 2028825"/>
              <a:gd name="connsiteY19" fmla="*/ 1996937 h 2774812"/>
              <a:gd name="connsiteX20" fmla="*/ 0 w 2028825"/>
              <a:gd name="connsiteY20" fmla="*/ 1996940 h 2774812"/>
              <a:gd name="connsiteX0" fmla="*/ 0 w 2028825"/>
              <a:gd name="connsiteY0" fmla="*/ 1859290 h 2637162"/>
              <a:gd name="connsiteX1" fmla="*/ 155578 w 2028825"/>
              <a:gd name="connsiteY1" fmla="*/ 1703712 h 2637162"/>
              <a:gd name="connsiteX2" fmla="*/ 1582861 w 2028825"/>
              <a:gd name="connsiteY2" fmla="*/ 1703711 h 2637162"/>
              <a:gd name="connsiteX3" fmla="*/ 1979087 w 2028825"/>
              <a:gd name="connsiteY3" fmla="*/ 0 h 2637162"/>
              <a:gd name="connsiteX4" fmla="*/ 1690688 w 2028825"/>
              <a:gd name="connsiteY4" fmla="*/ 1703712 h 2637162"/>
              <a:gd name="connsiteX5" fmla="*/ 1873247 w 2028825"/>
              <a:gd name="connsiteY5" fmla="*/ 1703712 h 2637162"/>
              <a:gd name="connsiteX6" fmla="*/ 2028825 w 2028825"/>
              <a:gd name="connsiteY6" fmla="*/ 1859290 h 2637162"/>
              <a:gd name="connsiteX7" fmla="*/ 2028825 w 2028825"/>
              <a:gd name="connsiteY7" fmla="*/ 1859287 h 2637162"/>
              <a:gd name="connsiteX8" fmla="*/ 2028825 w 2028825"/>
              <a:gd name="connsiteY8" fmla="*/ 1859287 h 2637162"/>
              <a:gd name="connsiteX9" fmla="*/ 2028825 w 2028825"/>
              <a:gd name="connsiteY9" fmla="*/ 2092650 h 2637162"/>
              <a:gd name="connsiteX10" fmla="*/ 2028825 w 2028825"/>
              <a:gd name="connsiteY10" fmla="*/ 2481584 h 2637162"/>
              <a:gd name="connsiteX11" fmla="*/ 1873247 w 2028825"/>
              <a:gd name="connsiteY11" fmla="*/ 2637162 h 2637162"/>
              <a:gd name="connsiteX12" fmla="*/ 1690688 w 2028825"/>
              <a:gd name="connsiteY12" fmla="*/ 2637162 h 2637162"/>
              <a:gd name="connsiteX13" fmla="*/ 1183481 w 2028825"/>
              <a:gd name="connsiteY13" fmla="*/ 2637162 h 2637162"/>
              <a:gd name="connsiteX14" fmla="*/ 1183481 w 2028825"/>
              <a:gd name="connsiteY14" fmla="*/ 2637162 h 2637162"/>
              <a:gd name="connsiteX15" fmla="*/ 155578 w 2028825"/>
              <a:gd name="connsiteY15" fmla="*/ 2637162 h 2637162"/>
              <a:gd name="connsiteX16" fmla="*/ 0 w 2028825"/>
              <a:gd name="connsiteY16" fmla="*/ 2481584 h 2637162"/>
              <a:gd name="connsiteX17" fmla="*/ 0 w 2028825"/>
              <a:gd name="connsiteY17" fmla="*/ 2092650 h 2637162"/>
              <a:gd name="connsiteX18" fmla="*/ 0 w 2028825"/>
              <a:gd name="connsiteY18" fmla="*/ 1859287 h 2637162"/>
              <a:gd name="connsiteX19" fmla="*/ 0 w 2028825"/>
              <a:gd name="connsiteY19" fmla="*/ 1859287 h 2637162"/>
              <a:gd name="connsiteX20" fmla="*/ 0 w 2028825"/>
              <a:gd name="connsiteY20" fmla="*/ 1859290 h 2637162"/>
              <a:gd name="connsiteX0" fmla="*/ 0 w 2311923"/>
              <a:gd name="connsiteY0" fmla="*/ 1716445 h 2494317"/>
              <a:gd name="connsiteX1" fmla="*/ 155578 w 2311923"/>
              <a:gd name="connsiteY1" fmla="*/ 1560867 h 2494317"/>
              <a:gd name="connsiteX2" fmla="*/ 1582861 w 2311923"/>
              <a:gd name="connsiteY2" fmla="*/ 1560866 h 2494317"/>
              <a:gd name="connsiteX3" fmla="*/ 2311923 w 2311923"/>
              <a:gd name="connsiteY3" fmla="*/ 0 h 2494317"/>
              <a:gd name="connsiteX4" fmla="*/ 1690688 w 2311923"/>
              <a:gd name="connsiteY4" fmla="*/ 1560867 h 2494317"/>
              <a:gd name="connsiteX5" fmla="*/ 1873247 w 2311923"/>
              <a:gd name="connsiteY5" fmla="*/ 1560867 h 2494317"/>
              <a:gd name="connsiteX6" fmla="*/ 2028825 w 2311923"/>
              <a:gd name="connsiteY6" fmla="*/ 1716445 h 2494317"/>
              <a:gd name="connsiteX7" fmla="*/ 2028825 w 2311923"/>
              <a:gd name="connsiteY7" fmla="*/ 1716442 h 2494317"/>
              <a:gd name="connsiteX8" fmla="*/ 2028825 w 2311923"/>
              <a:gd name="connsiteY8" fmla="*/ 1716442 h 2494317"/>
              <a:gd name="connsiteX9" fmla="*/ 2028825 w 2311923"/>
              <a:gd name="connsiteY9" fmla="*/ 1949805 h 2494317"/>
              <a:gd name="connsiteX10" fmla="*/ 2028825 w 2311923"/>
              <a:gd name="connsiteY10" fmla="*/ 2338739 h 2494317"/>
              <a:gd name="connsiteX11" fmla="*/ 1873247 w 2311923"/>
              <a:gd name="connsiteY11" fmla="*/ 2494317 h 2494317"/>
              <a:gd name="connsiteX12" fmla="*/ 1690688 w 2311923"/>
              <a:gd name="connsiteY12" fmla="*/ 2494317 h 2494317"/>
              <a:gd name="connsiteX13" fmla="*/ 1183481 w 2311923"/>
              <a:gd name="connsiteY13" fmla="*/ 2494317 h 2494317"/>
              <a:gd name="connsiteX14" fmla="*/ 1183481 w 2311923"/>
              <a:gd name="connsiteY14" fmla="*/ 2494317 h 2494317"/>
              <a:gd name="connsiteX15" fmla="*/ 155578 w 2311923"/>
              <a:gd name="connsiteY15" fmla="*/ 2494317 h 2494317"/>
              <a:gd name="connsiteX16" fmla="*/ 0 w 2311923"/>
              <a:gd name="connsiteY16" fmla="*/ 2338739 h 2494317"/>
              <a:gd name="connsiteX17" fmla="*/ 0 w 2311923"/>
              <a:gd name="connsiteY17" fmla="*/ 1949805 h 2494317"/>
              <a:gd name="connsiteX18" fmla="*/ 0 w 2311923"/>
              <a:gd name="connsiteY18" fmla="*/ 1716442 h 2494317"/>
              <a:gd name="connsiteX19" fmla="*/ 0 w 2311923"/>
              <a:gd name="connsiteY19" fmla="*/ 1716442 h 2494317"/>
              <a:gd name="connsiteX20" fmla="*/ 0 w 2311923"/>
              <a:gd name="connsiteY20" fmla="*/ 1716445 h 249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1923" h="2494317">
                <a:moveTo>
                  <a:pt x="0" y="1716445"/>
                </a:moveTo>
                <a:cubicBezTo>
                  <a:pt x="0" y="1630522"/>
                  <a:pt x="69655" y="1560867"/>
                  <a:pt x="155578" y="1560867"/>
                </a:cubicBezTo>
                <a:lnTo>
                  <a:pt x="1582861" y="1560866"/>
                </a:lnTo>
                <a:lnTo>
                  <a:pt x="2311923" y="0"/>
                </a:lnTo>
                <a:lnTo>
                  <a:pt x="1690688" y="1560867"/>
                </a:lnTo>
                <a:lnTo>
                  <a:pt x="1873247" y="1560867"/>
                </a:lnTo>
                <a:cubicBezTo>
                  <a:pt x="1959170" y="1560867"/>
                  <a:pt x="2028825" y="1630522"/>
                  <a:pt x="2028825" y="1716445"/>
                </a:cubicBezTo>
                <a:lnTo>
                  <a:pt x="2028825" y="1716442"/>
                </a:lnTo>
                <a:lnTo>
                  <a:pt x="2028825" y="1716442"/>
                </a:lnTo>
                <a:lnTo>
                  <a:pt x="2028825" y="1949805"/>
                </a:lnTo>
                <a:lnTo>
                  <a:pt x="2028825" y="2338739"/>
                </a:lnTo>
                <a:cubicBezTo>
                  <a:pt x="2028825" y="2424662"/>
                  <a:pt x="1959170" y="2494317"/>
                  <a:pt x="1873247" y="2494317"/>
                </a:cubicBezTo>
                <a:lnTo>
                  <a:pt x="1690688" y="2494317"/>
                </a:lnTo>
                <a:lnTo>
                  <a:pt x="1183481" y="2494317"/>
                </a:lnTo>
                <a:lnTo>
                  <a:pt x="1183481" y="2494317"/>
                </a:lnTo>
                <a:lnTo>
                  <a:pt x="155578" y="2494317"/>
                </a:lnTo>
                <a:cubicBezTo>
                  <a:pt x="69655" y="2494317"/>
                  <a:pt x="0" y="2424662"/>
                  <a:pt x="0" y="2338739"/>
                </a:cubicBezTo>
                <a:lnTo>
                  <a:pt x="0" y="1949805"/>
                </a:lnTo>
                <a:lnTo>
                  <a:pt x="0" y="1716442"/>
                </a:lnTo>
                <a:lnTo>
                  <a:pt x="0" y="1716442"/>
                </a:lnTo>
                <a:lnTo>
                  <a:pt x="0" y="171644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pl-PL" sz="1200" dirty="0">
                <a:solidFill>
                  <a:schemeClr val="tx1"/>
                </a:solidFill>
              </a:rPr>
              <a:t> Jeśli do czasu jej wejścia zmiany w życie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  pracownik NFZ nie zatwierdzi jej, to system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  automatycznie odrzuci taką zmianę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BFEE874A-402E-4C89-B526-502DD0EEEE24}"/>
              </a:ext>
            </a:extLst>
          </p:cNvPr>
          <p:cNvSpPr/>
          <p:nvPr/>
        </p:nvSpPr>
        <p:spPr>
          <a:xfrm>
            <a:off x="8858775" y="4153364"/>
            <a:ext cx="2101632" cy="2123330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217212"/>
              <a:gd name="connsiteY0" fmla="*/ 2412757 h 3190629"/>
              <a:gd name="connsiteX1" fmla="*/ 155578 w 2217212"/>
              <a:gd name="connsiteY1" fmla="*/ 2257179 h 3190629"/>
              <a:gd name="connsiteX2" fmla="*/ 1582861 w 2217212"/>
              <a:gd name="connsiteY2" fmla="*/ 2257178 h 3190629"/>
              <a:gd name="connsiteX3" fmla="*/ 2217212 w 2217212"/>
              <a:gd name="connsiteY3" fmla="*/ 0 h 3190629"/>
              <a:gd name="connsiteX4" fmla="*/ 1690688 w 2217212"/>
              <a:gd name="connsiteY4" fmla="*/ 2257179 h 3190629"/>
              <a:gd name="connsiteX5" fmla="*/ 1873247 w 2217212"/>
              <a:gd name="connsiteY5" fmla="*/ 2257179 h 3190629"/>
              <a:gd name="connsiteX6" fmla="*/ 2028825 w 2217212"/>
              <a:gd name="connsiteY6" fmla="*/ 2412757 h 3190629"/>
              <a:gd name="connsiteX7" fmla="*/ 2028825 w 2217212"/>
              <a:gd name="connsiteY7" fmla="*/ 2412754 h 3190629"/>
              <a:gd name="connsiteX8" fmla="*/ 2028825 w 2217212"/>
              <a:gd name="connsiteY8" fmla="*/ 2412754 h 3190629"/>
              <a:gd name="connsiteX9" fmla="*/ 2028825 w 2217212"/>
              <a:gd name="connsiteY9" fmla="*/ 2646117 h 3190629"/>
              <a:gd name="connsiteX10" fmla="*/ 2028825 w 2217212"/>
              <a:gd name="connsiteY10" fmla="*/ 3035051 h 3190629"/>
              <a:gd name="connsiteX11" fmla="*/ 1873247 w 2217212"/>
              <a:gd name="connsiteY11" fmla="*/ 3190629 h 3190629"/>
              <a:gd name="connsiteX12" fmla="*/ 1690688 w 2217212"/>
              <a:gd name="connsiteY12" fmla="*/ 3190629 h 3190629"/>
              <a:gd name="connsiteX13" fmla="*/ 1183481 w 2217212"/>
              <a:gd name="connsiteY13" fmla="*/ 3190629 h 3190629"/>
              <a:gd name="connsiteX14" fmla="*/ 1183481 w 2217212"/>
              <a:gd name="connsiteY14" fmla="*/ 3190629 h 3190629"/>
              <a:gd name="connsiteX15" fmla="*/ 155578 w 2217212"/>
              <a:gd name="connsiteY15" fmla="*/ 3190629 h 3190629"/>
              <a:gd name="connsiteX16" fmla="*/ 0 w 2217212"/>
              <a:gd name="connsiteY16" fmla="*/ 3035051 h 3190629"/>
              <a:gd name="connsiteX17" fmla="*/ 0 w 2217212"/>
              <a:gd name="connsiteY17" fmla="*/ 2646117 h 3190629"/>
              <a:gd name="connsiteX18" fmla="*/ 0 w 2217212"/>
              <a:gd name="connsiteY18" fmla="*/ 2412754 h 3190629"/>
              <a:gd name="connsiteX19" fmla="*/ 0 w 2217212"/>
              <a:gd name="connsiteY19" fmla="*/ 2412754 h 3190629"/>
              <a:gd name="connsiteX20" fmla="*/ 0 w 2217212"/>
              <a:gd name="connsiteY20" fmla="*/ 2412757 h 3190629"/>
              <a:gd name="connsiteX0" fmla="*/ 392638 w 2421463"/>
              <a:gd name="connsiteY0" fmla="*/ 2441434 h 3219306"/>
              <a:gd name="connsiteX1" fmla="*/ 548216 w 2421463"/>
              <a:gd name="connsiteY1" fmla="*/ 2285856 h 3219306"/>
              <a:gd name="connsiteX2" fmla="*/ 1975499 w 2421463"/>
              <a:gd name="connsiteY2" fmla="*/ 2285855 h 3219306"/>
              <a:gd name="connsiteX3" fmla="*/ 0 w 2421463"/>
              <a:gd name="connsiteY3" fmla="*/ 0 h 3219306"/>
              <a:gd name="connsiteX4" fmla="*/ 2083326 w 2421463"/>
              <a:gd name="connsiteY4" fmla="*/ 2285856 h 3219306"/>
              <a:gd name="connsiteX5" fmla="*/ 2265885 w 2421463"/>
              <a:gd name="connsiteY5" fmla="*/ 2285856 h 3219306"/>
              <a:gd name="connsiteX6" fmla="*/ 2421463 w 2421463"/>
              <a:gd name="connsiteY6" fmla="*/ 2441434 h 3219306"/>
              <a:gd name="connsiteX7" fmla="*/ 2421463 w 2421463"/>
              <a:gd name="connsiteY7" fmla="*/ 2441431 h 3219306"/>
              <a:gd name="connsiteX8" fmla="*/ 2421463 w 2421463"/>
              <a:gd name="connsiteY8" fmla="*/ 2441431 h 3219306"/>
              <a:gd name="connsiteX9" fmla="*/ 2421463 w 2421463"/>
              <a:gd name="connsiteY9" fmla="*/ 2674794 h 3219306"/>
              <a:gd name="connsiteX10" fmla="*/ 2421463 w 2421463"/>
              <a:gd name="connsiteY10" fmla="*/ 3063728 h 3219306"/>
              <a:gd name="connsiteX11" fmla="*/ 2265885 w 2421463"/>
              <a:gd name="connsiteY11" fmla="*/ 3219306 h 3219306"/>
              <a:gd name="connsiteX12" fmla="*/ 2083326 w 2421463"/>
              <a:gd name="connsiteY12" fmla="*/ 3219306 h 3219306"/>
              <a:gd name="connsiteX13" fmla="*/ 1576119 w 2421463"/>
              <a:gd name="connsiteY13" fmla="*/ 3219306 h 3219306"/>
              <a:gd name="connsiteX14" fmla="*/ 1576119 w 2421463"/>
              <a:gd name="connsiteY14" fmla="*/ 3219306 h 3219306"/>
              <a:gd name="connsiteX15" fmla="*/ 548216 w 2421463"/>
              <a:gd name="connsiteY15" fmla="*/ 3219306 h 3219306"/>
              <a:gd name="connsiteX16" fmla="*/ 392638 w 2421463"/>
              <a:gd name="connsiteY16" fmla="*/ 3063728 h 3219306"/>
              <a:gd name="connsiteX17" fmla="*/ 392638 w 2421463"/>
              <a:gd name="connsiteY17" fmla="*/ 2674794 h 3219306"/>
              <a:gd name="connsiteX18" fmla="*/ 392638 w 2421463"/>
              <a:gd name="connsiteY18" fmla="*/ 2441431 h 3219306"/>
              <a:gd name="connsiteX19" fmla="*/ 392638 w 2421463"/>
              <a:gd name="connsiteY19" fmla="*/ 2441431 h 3219306"/>
              <a:gd name="connsiteX20" fmla="*/ 392638 w 2421463"/>
              <a:gd name="connsiteY20" fmla="*/ 2441434 h 3219306"/>
              <a:gd name="connsiteX0" fmla="*/ 0 w 2028825"/>
              <a:gd name="connsiteY0" fmla="*/ 2441434 h 3219306"/>
              <a:gd name="connsiteX1" fmla="*/ 155578 w 2028825"/>
              <a:gd name="connsiteY1" fmla="*/ 2285856 h 3219306"/>
              <a:gd name="connsiteX2" fmla="*/ 1582861 w 2028825"/>
              <a:gd name="connsiteY2" fmla="*/ 2285855 h 3219306"/>
              <a:gd name="connsiteX3" fmla="*/ 550337 w 2028825"/>
              <a:gd name="connsiteY3" fmla="*/ 0 h 3219306"/>
              <a:gd name="connsiteX4" fmla="*/ 1690688 w 2028825"/>
              <a:gd name="connsiteY4" fmla="*/ 2285856 h 3219306"/>
              <a:gd name="connsiteX5" fmla="*/ 1873247 w 2028825"/>
              <a:gd name="connsiteY5" fmla="*/ 2285856 h 3219306"/>
              <a:gd name="connsiteX6" fmla="*/ 2028825 w 2028825"/>
              <a:gd name="connsiteY6" fmla="*/ 2441434 h 3219306"/>
              <a:gd name="connsiteX7" fmla="*/ 2028825 w 2028825"/>
              <a:gd name="connsiteY7" fmla="*/ 2441431 h 3219306"/>
              <a:gd name="connsiteX8" fmla="*/ 2028825 w 2028825"/>
              <a:gd name="connsiteY8" fmla="*/ 2441431 h 3219306"/>
              <a:gd name="connsiteX9" fmla="*/ 2028825 w 2028825"/>
              <a:gd name="connsiteY9" fmla="*/ 2674794 h 3219306"/>
              <a:gd name="connsiteX10" fmla="*/ 2028825 w 2028825"/>
              <a:gd name="connsiteY10" fmla="*/ 3063728 h 3219306"/>
              <a:gd name="connsiteX11" fmla="*/ 1873247 w 2028825"/>
              <a:gd name="connsiteY11" fmla="*/ 3219306 h 3219306"/>
              <a:gd name="connsiteX12" fmla="*/ 1690688 w 2028825"/>
              <a:gd name="connsiteY12" fmla="*/ 3219306 h 3219306"/>
              <a:gd name="connsiteX13" fmla="*/ 1183481 w 2028825"/>
              <a:gd name="connsiteY13" fmla="*/ 3219306 h 3219306"/>
              <a:gd name="connsiteX14" fmla="*/ 1183481 w 2028825"/>
              <a:gd name="connsiteY14" fmla="*/ 3219306 h 3219306"/>
              <a:gd name="connsiteX15" fmla="*/ 155578 w 2028825"/>
              <a:gd name="connsiteY15" fmla="*/ 3219306 h 3219306"/>
              <a:gd name="connsiteX16" fmla="*/ 0 w 2028825"/>
              <a:gd name="connsiteY16" fmla="*/ 3063728 h 3219306"/>
              <a:gd name="connsiteX17" fmla="*/ 0 w 2028825"/>
              <a:gd name="connsiteY17" fmla="*/ 2674794 h 3219306"/>
              <a:gd name="connsiteX18" fmla="*/ 0 w 2028825"/>
              <a:gd name="connsiteY18" fmla="*/ 2441431 h 3219306"/>
              <a:gd name="connsiteX19" fmla="*/ 0 w 2028825"/>
              <a:gd name="connsiteY19" fmla="*/ 2441431 h 3219306"/>
              <a:gd name="connsiteX20" fmla="*/ 0 w 2028825"/>
              <a:gd name="connsiteY20" fmla="*/ 2441434 h 3219306"/>
              <a:gd name="connsiteX0" fmla="*/ 0 w 2028825"/>
              <a:gd name="connsiteY0" fmla="*/ 2418492 h 3196364"/>
              <a:gd name="connsiteX1" fmla="*/ 155578 w 2028825"/>
              <a:gd name="connsiteY1" fmla="*/ 2262914 h 3196364"/>
              <a:gd name="connsiteX2" fmla="*/ 1582861 w 2028825"/>
              <a:gd name="connsiteY2" fmla="*/ 2262913 h 3196364"/>
              <a:gd name="connsiteX3" fmla="*/ 565577 w 2028825"/>
              <a:gd name="connsiteY3" fmla="*/ 0 h 3196364"/>
              <a:gd name="connsiteX4" fmla="*/ 1690688 w 2028825"/>
              <a:gd name="connsiteY4" fmla="*/ 2262914 h 3196364"/>
              <a:gd name="connsiteX5" fmla="*/ 1873247 w 2028825"/>
              <a:gd name="connsiteY5" fmla="*/ 2262914 h 3196364"/>
              <a:gd name="connsiteX6" fmla="*/ 2028825 w 2028825"/>
              <a:gd name="connsiteY6" fmla="*/ 2418492 h 3196364"/>
              <a:gd name="connsiteX7" fmla="*/ 2028825 w 2028825"/>
              <a:gd name="connsiteY7" fmla="*/ 2418489 h 3196364"/>
              <a:gd name="connsiteX8" fmla="*/ 2028825 w 2028825"/>
              <a:gd name="connsiteY8" fmla="*/ 2418489 h 3196364"/>
              <a:gd name="connsiteX9" fmla="*/ 2028825 w 2028825"/>
              <a:gd name="connsiteY9" fmla="*/ 2651852 h 3196364"/>
              <a:gd name="connsiteX10" fmla="*/ 2028825 w 2028825"/>
              <a:gd name="connsiteY10" fmla="*/ 3040786 h 3196364"/>
              <a:gd name="connsiteX11" fmla="*/ 1873247 w 2028825"/>
              <a:gd name="connsiteY11" fmla="*/ 3196364 h 3196364"/>
              <a:gd name="connsiteX12" fmla="*/ 1690688 w 2028825"/>
              <a:gd name="connsiteY12" fmla="*/ 3196364 h 3196364"/>
              <a:gd name="connsiteX13" fmla="*/ 1183481 w 2028825"/>
              <a:gd name="connsiteY13" fmla="*/ 3196364 h 3196364"/>
              <a:gd name="connsiteX14" fmla="*/ 1183481 w 2028825"/>
              <a:gd name="connsiteY14" fmla="*/ 3196364 h 3196364"/>
              <a:gd name="connsiteX15" fmla="*/ 155578 w 2028825"/>
              <a:gd name="connsiteY15" fmla="*/ 3196364 h 3196364"/>
              <a:gd name="connsiteX16" fmla="*/ 0 w 2028825"/>
              <a:gd name="connsiteY16" fmla="*/ 3040786 h 3196364"/>
              <a:gd name="connsiteX17" fmla="*/ 0 w 2028825"/>
              <a:gd name="connsiteY17" fmla="*/ 2651852 h 3196364"/>
              <a:gd name="connsiteX18" fmla="*/ 0 w 2028825"/>
              <a:gd name="connsiteY18" fmla="*/ 2418489 h 3196364"/>
              <a:gd name="connsiteX19" fmla="*/ 0 w 2028825"/>
              <a:gd name="connsiteY19" fmla="*/ 2418489 h 3196364"/>
              <a:gd name="connsiteX20" fmla="*/ 0 w 2028825"/>
              <a:gd name="connsiteY20" fmla="*/ 2418492 h 3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28825" h="3196364">
                <a:moveTo>
                  <a:pt x="0" y="2418492"/>
                </a:moveTo>
                <a:cubicBezTo>
                  <a:pt x="0" y="2332569"/>
                  <a:pt x="69655" y="2262914"/>
                  <a:pt x="155578" y="2262914"/>
                </a:cubicBezTo>
                <a:lnTo>
                  <a:pt x="1582861" y="2262913"/>
                </a:lnTo>
                <a:lnTo>
                  <a:pt x="565577" y="0"/>
                </a:lnTo>
                <a:lnTo>
                  <a:pt x="1690688" y="2262914"/>
                </a:lnTo>
                <a:lnTo>
                  <a:pt x="1873247" y="2262914"/>
                </a:lnTo>
                <a:cubicBezTo>
                  <a:pt x="1959170" y="2262914"/>
                  <a:pt x="2028825" y="2332569"/>
                  <a:pt x="2028825" y="2418492"/>
                </a:cubicBezTo>
                <a:lnTo>
                  <a:pt x="2028825" y="2418489"/>
                </a:lnTo>
                <a:lnTo>
                  <a:pt x="2028825" y="2418489"/>
                </a:lnTo>
                <a:lnTo>
                  <a:pt x="2028825" y="2651852"/>
                </a:lnTo>
                <a:lnTo>
                  <a:pt x="2028825" y="3040786"/>
                </a:lnTo>
                <a:cubicBezTo>
                  <a:pt x="2028825" y="3126709"/>
                  <a:pt x="1959170" y="3196364"/>
                  <a:pt x="1873247" y="3196364"/>
                </a:cubicBezTo>
                <a:lnTo>
                  <a:pt x="1690688" y="3196364"/>
                </a:lnTo>
                <a:lnTo>
                  <a:pt x="1183481" y="3196364"/>
                </a:lnTo>
                <a:lnTo>
                  <a:pt x="1183481" y="3196364"/>
                </a:lnTo>
                <a:lnTo>
                  <a:pt x="155578" y="3196364"/>
                </a:lnTo>
                <a:cubicBezTo>
                  <a:pt x="69655" y="3196364"/>
                  <a:pt x="0" y="3126709"/>
                  <a:pt x="0" y="3040786"/>
                </a:cubicBezTo>
                <a:lnTo>
                  <a:pt x="0" y="2651852"/>
                </a:lnTo>
                <a:lnTo>
                  <a:pt x="0" y="2418489"/>
                </a:lnTo>
                <a:lnTo>
                  <a:pt x="0" y="2418489"/>
                </a:lnTo>
                <a:lnTo>
                  <a:pt x="0" y="241849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pl-PL" sz="1200" dirty="0">
              <a:solidFill>
                <a:schemeClr val="tx1"/>
              </a:solidFill>
            </a:endParaRPr>
          </a:p>
          <a:p>
            <a:pPr algn="ctr"/>
            <a:endParaRPr lang="pl-PL" sz="1200" dirty="0">
              <a:solidFill>
                <a:schemeClr val="tx1"/>
              </a:solidFill>
            </a:endParaRPr>
          </a:p>
          <a:p>
            <a:pPr algn="ctr"/>
            <a:endParaRPr lang="pl-PL" sz="1200" dirty="0">
              <a:solidFill>
                <a:schemeClr val="tx1"/>
              </a:solidFill>
            </a:endParaRPr>
          </a:p>
          <a:p>
            <a:pPr algn="ctr"/>
            <a:r>
              <a:rPr lang="pl-PL" sz="1200" dirty="0">
                <a:solidFill>
                  <a:schemeClr val="tx1"/>
                </a:solidFill>
              </a:rPr>
              <a:t>W przypadku odrzucenia propozycji pracownik NFZ musi podać powód odrzucenia</a:t>
            </a:r>
            <a:endParaRPr lang="pl-PL" sz="500" dirty="0">
              <a:solidFill>
                <a:schemeClr val="tx1"/>
              </a:solidFill>
            </a:endParaRPr>
          </a:p>
        </p:txBody>
      </p:sp>
      <p:pic>
        <p:nvPicPr>
          <p:cNvPr id="12" name="Graphic 11" descr="Home outline">
            <a:hlinkClick r:id="rId5" action="ppaction://hlinksldjump"/>
            <a:extLst>
              <a:ext uri="{FF2B5EF4-FFF2-40B4-BE49-F238E27FC236}">
                <a16:creationId xmlns:a16="http://schemas.microsoft.com/office/drawing/2014/main" id="{0AE78BB7-A381-4457-BB48-1A07F2574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Zatwierdzanie zmian harmonogramu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AEFA9-DDDB-4A3C-92BA-EDFF40358FEA}"/>
              </a:ext>
            </a:extLst>
          </p:cNvPr>
          <p:cNvSpPr txBox="1">
            <a:spLocks/>
          </p:cNvSpPr>
          <p:nvPr/>
        </p:nvSpPr>
        <p:spPr>
          <a:xfrm>
            <a:off x="736600" y="1556391"/>
            <a:ext cx="11049000" cy="3345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>
                <a:solidFill>
                  <a:schemeClr val="bg1"/>
                </a:solidFill>
              </a:rPr>
              <a:t>Przedstawiciele </a:t>
            </a:r>
            <a:r>
              <a:rPr lang="pl-PL" sz="2800" u="sng" dirty="0">
                <a:solidFill>
                  <a:schemeClr val="bg1"/>
                </a:solidFill>
              </a:rPr>
              <a:t>Oddziałów Wojewódzkich NFZ</a:t>
            </a:r>
            <a:r>
              <a:rPr lang="pl-PL" sz="2800" dirty="0">
                <a:solidFill>
                  <a:schemeClr val="bg1"/>
                </a:solidFill>
              </a:rPr>
              <a:t> mają dostęp do specjalnej sekcji </a:t>
            </a:r>
            <a:r>
              <a:rPr lang="pl-PL" sz="2800" i="1" dirty="0">
                <a:solidFill>
                  <a:schemeClr val="bg1"/>
                </a:solidFill>
              </a:rPr>
              <a:t>Zatwierdzanie zmian</a:t>
            </a:r>
            <a:r>
              <a:rPr lang="pl-PL" sz="2800" dirty="0">
                <a:solidFill>
                  <a:schemeClr val="bg1"/>
                </a:solidFill>
              </a:rPr>
              <a:t>. Służy ona do akceptacji zmian zaproponowanych przez poszczególne placówki w danym województwie</a:t>
            </a:r>
          </a:p>
          <a:p>
            <a:pPr algn="l"/>
            <a:endParaRPr lang="pl-PL" sz="2800" dirty="0">
              <a:solidFill>
                <a:schemeClr val="bg1"/>
              </a:solidFill>
            </a:endParaRPr>
          </a:p>
          <a:p>
            <a:pPr algn="l"/>
            <a:r>
              <a:rPr lang="pl-PL" sz="2800" dirty="0">
                <a:solidFill>
                  <a:schemeClr val="bg1"/>
                </a:solidFill>
              </a:rPr>
              <a:t>Zmiany po zatwierdzeniu trafiają na stronę z danymi placówek wymazowych</a:t>
            </a:r>
            <a:br>
              <a:rPr lang="pl-PL" sz="2800" dirty="0">
                <a:solidFill>
                  <a:schemeClr val="bg1"/>
                </a:solidFill>
              </a:rPr>
            </a:b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Działanie sekcji </a:t>
            </a:r>
            <a:r>
              <a:rPr lang="pl-PL" sz="2800" i="1" dirty="0">
                <a:solidFill>
                  <a:schemeClr val="bg1"/>
                </a:solidFill>
              </a:rPr>
              <a:t>Zatwierdzanie zmian </a:t>
            </a:r>
            <a:r>
              <a:rPr lang="pl-PL" sz="2800" dirty="0">
                <a:solidFill>
                  <a:schemeClr val="bg1"/>
                </a:solidFill>
              </a:rPr>
              <a:t>zaprezentowano na kolejnych slajdach</a:t>
            </a:r>
          </a:p>
          <a:p>
            <a:pPr algn="l"/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5" name="Graphic 4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7BC98145-BFFF-47DB-B2A4-7D8F846D4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Zatwierdzanie zmian stałych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4C05DED9-DE0C-49D8-9895-C9DB5E506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890" r="13039"/>
          <a:stretch>
            <a:fillRect/>
          </a:stretch>
        </p:blipFill>
        <p:spPr>
          <a:xfrm>
            <a:off x="648000" y="1188000"/>
            <a:ext cx="7162800" cy="534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2483088-1026-46DD-A208-5D863BCA8F9A}"/>
              </a:ext>
            </a:extLst>
          </p:cNvPr>
          <p:cNvSpPr txBox="1">
            <a:spLocks/>
          </p:cNvSpPr>
          <p:nvPr/>
        </p:nvSpPr>
        <p:spPr>
          <a:xfrm>
            <a:off x="8115198" y="1697508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Przedstawiciele NFZ widzą wszystkie zmiany zaproponowane w danym województwie</a:t>
            </a:r>
          </a:p>
          <a:p>
            <a:pPr algn="l"/>
            <a:endParaRPr lang="pl-PL" sz="2400" dirty="0">
              <a:solidFill>
                <a:schemeClr val="bg1"/>
              </a:solidFill>
            </a:endParaRPr>
          </a:p>
          <a:p>
            <a:pPr algn="l"/>
            <a:r>
              <a:rPr lang="pl-PL" sz="2400" dirty="0">
                <a:solidFill>
                  <a:schemeClr val="bg1"/>
                </a:solidFill>
              </a:rPr>
              <a:t>Na </a:t>
            </a:r>
            <a:r>
              <a:rPr lang="pl-PL" sz="2400" dirty="0">
                <a:solidFill>
                  <a:schemeClr val="accent2"/>
                </a:solidFill>
              </a:rPr>
              <a:t>pomarańczowo</a:t>
            </a:r>
            <a:r>
              <a:rPr lang="pl-PL" sz="2400" dirty="0">
                <a:solidFill>
                  <a:schemeClr val="bg1"/>
                </a:solidFill>
              </a:rPr>
              <a:t> zaznaczono propozycje wymagającej pilnej decyzji ze względu na termin wejścia w życie</a:t>
            </a:r>
          </a:p>
          <a:p>
            <a:pPr algn="l"/>
            <a:endParaRPr lang="pl-PL" sz="2400" dirty="0">
              <a:solidFill>
                <a:schemeClr val="bg1"/>
              </a:solidFill>
            </a:endParaRPr>
          </a:p>
          <a:p>
            <a:pPr algn="l"/>
            <a:r>
              <a:rPr lang="pl-PL" sz="2400" dirty="0">
                <a:solidFill>
                  <a:schemeClr val="bg1"/>
                </a:solidFill>
              </a:rPr>
              <a:t>W przypadku każdej złożonej propozycji można podjąć indywidualną decyzję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EB14F-F1D6-4D1D-94B4-F0675BC642CB}"/>
              </a:ext>
            </a:extLst>
          </p:cNvPr>
          <p:cNvSpPr txBox="1"/>
          <p:nvPr/>
        </p:nvSpPr>
        <p:spPr>
          <a:xfrm>
            <a:off x="648000" y="6144930"/>
            <a:ext cx="25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Widok dostępny dla NFZ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Graphic 6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49A2E686-12F7-4371-806D-9EB823D288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531">
        <p:fade/>
      </p:transition>
    </mc:Choice>
    <mc:Fallback xmlns="">
      <p:transition advTm="27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3" y="528404"/>
            <a:ext cx="6023295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Spis treści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Graphic 4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181194F3-E709-416C-B780-FBA16E4E1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EC67AC-8E1B-4138-B8F8-77C19CC1FCCD}"/>
              </a:ext>
            </a:extLst>
          </p:cNvPr>
          <p:cNvSpPr txBox="1">
            <a:spLocks/>
          </p:cNvSpPr>
          <p:nvPr/>
        </p:nvSpPr>
        <p:spPr>
          <a:xfrm>
            <a:off x="1552575" y="1494143"/>
            <a:ext cx="10041010" cy="4678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Historia wersji – </a:t>
            </a:r>
            <a:r>
              <a:rPr lang="pl-PL" sz="2000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Cel wprowadzenia systemu – </a:t>
            </a:r>
            <a:r>
              <a:rPr lang="pl-PL" sz="20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Koncepcja działania systemu – </a:t>
            </a:r>
            <a:r>
              <a:rPr lang="pl-PL" sz="2000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  <a:latin typeface="+mn-lt"/>
              </a:rPr>
              <a:t>Placówki</a:t>
            </a:r>
            <a:r>
              <a:rPr lang="pl-PL" sz="2000" b="1" dirty="0">
                <a:solidFill>
                  <a:schemeClr val="bg1"/>
                </a:solidFill>
              </a:rPr>
              <a:t>: </a:t>
            </a:r>
            <a:r>
              <a:rPr lang="pl-PL" sz="2000" dirty="0">
                <a:solidFill>
                  <a:schemeClr val="bg1"/>
                </a:solidFill>
              </a:rPr>
              <a:t>Korzystanie z systemu (część 1) – </a:t>
            </a:r>
            <a:r>
              <a:rPr lang="pl-PL" sz="20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+mj-lt"/>
              </a:rPr>
              <a:t>Przeglądanie danych – </a:t>
            </a:r>
            <a:r>
              <a:rPr lang="pl-PL" dirty="0">
                <a:solidFill>
                  <a:schemeClr val="bg1"/>
                </a:solidFill>
                <a:latin typeface="+mj-lt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dirty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+mj-lt"/>
              </a:rPr>
              <a:t>Szybka zmiana parametrów E-kolejki – </a:t>
            </a:r>
            <a:r>
              <a:rPr lang="pl-PL" dirty="0">
                <a:solidFill>
                  <a:schemeClr val="bg1"/>
                </a:solidFill>
                <a:latin typeface="+mj-lt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dirty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+mj-lt"/>
              </a:rPr>
              <a:t>Zapisy lokalne - </a:t>
            </a:r>
            <a:r>
              <a:rPr lang="pl-PL" dirty="0">
                <a:solidFill>
                  <a:schemeClr val="bg1"/>
                </a:solidFill>
                <a:latin typeface="+mj-lt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dirty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+mj-lt"/>
              </a:rPr>
              <a:t>Zmiana harmonogramu placówki – </a:t>
            </a:r>
            <a:r>
              <a:rPr lang="pl-PL" dirty="0">
                <a:solidFill>
                  <a:schemeClr val="bg1"/>
                </a:solidFill>
                <a:latin typeface="+mj-lt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dirty="0">
              <a:solidFill>
                <a:schemeClr val="bg1"/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j-lt"/>
              </a:rPr>
              <a:t>Przykład - </a:t>
            </a:r>
            <a:r>
              <a:rPr lang="pl-PL" sz="1600" dirty="0">
                <a:solidFill>
                  <a:schemeClr val="bg1"/>
                </a:solidFill>
                <a:latin typeface="+mj-lt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1600" dirty="0">
              <a:solidFill>
                <a:schemeClr val="bg1"/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j-lt"/>
              </a:rPr>
              <a:t>Zmiana stała - </a:t>
            </a:r>
            <a:r>
              <a:rPr lang="pl-PL" sz="1600" dirty="0">
                <a:solidFill>
                  <a:schemeClr val="bg1"/>
                </a:solidFill>
                <a:latin typeface="+mj-lt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1600" dirty="0">
              <a:solidFill>
                <a:schemeClr val="bg1"/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j-lt"/>
              </a:rPr>
              <a:t>Zmiana wyjątkowa – </a:t>
            </a:r>
            <a:r>
              <a:rPr lang="pl-PL" sz="1600" dirty="0">
                <a:solidFill>
                  <a:schemeClr val="bg1"/>
                </a:solidFill>
                <a:latin typeface="+mj-lt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1600" dirty="0">
              <a:solidFill>
                <a:schemeClr val="bg1"/>
              </a:solidFill>
              <a:latin typeface="+mj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+mj-lt"/>
              </a:rPr>
              <a:t>Informacja o powodach odrzucenia - </a:t>
            </a:r>
            <a:r>
              <a:rPr lang="pl-PL" sz="1600" dirty="0">
                <a:solidFill>
                  <a:schemeClr val="bg1"/>
                </a:solidFill>
                <a:latin typeface="+mj-lt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  <a:latin typeface="+mn-lt"/>
              </a:rPr>
              <a:t>NFZ: </a:t>
            </a:r>
            <a:r>
              <a:rPr lang="pl-PL" sz="2000" dirty="0">
                <a:solidFill>
                  <a:schemeClr val="bg1"/>
                </a:solidFill>
              </a:rPr>
              <a:t>Zatwierdzanie zmian harmonogramu – </a:t>
            </a:r>
            <a:r>
              <a:rPr lang="pl-PL" sz="2000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bg1"/>
                </a:solidFill>
                <a:latin typeface="+mn-lt"/>
              </a:rPr>
              <a:t>Placówki: </a:t>
            </a:r>
            <a:r>
              <a:rPr lang="pl-PL" sz="2000" dirty="0">
                <a:solidFill>
                  <a:schemeClr val="bg1"/>
                </a:solidFill>
              </a:rPr>
              <a:t>Korzystanie z systemu (część 2) – </a:t>
            </a:r>
            <a:r>
              <a:rPr lang="pl-PL" sz="2000" dirty="0">
                <a:solidFill>
                  <a:schemeClr val="bg1"/>
                </a:solidFill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+mj-lt"/>
              </a:rPr>
              <a:t>Zmiana parametrów przepustowości placówki – </a:t>
            </a:r>
            <a:r>
              <a:rPr lang="pl-PL" dirty="0">
                <a:solidFill>
                  <a:schemeClr val="bg1"/>
                </a:solidFill>
                <a:latin typeface="+mj-lt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Wsparcie po starcie - </a:t>
            </a:r>
            <a:r>
              <a:rPr lang="pl-PL" sz="2000" dirty="0">
                <a:solidFill>
                  <a:schemeClr val="bg1"/>
                </a:solidFill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Zatwierdzanie zmian stałych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483088-1026-46DD-A208-5D863BCA8F9A}"/>
              </a:ext>
            </a:extLst>
          </p:cNvPr>
          <p:cNvSpPr txBox="1">
            <a:spLocks/>
          </p:cNvSpPr>
          <p:nvPr/>
        </p:nvSpPr>
        <p:spPr>
          <a:xfrm>
            <a:off x="8115198" y="1697508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Przed zatwierdzeniem można wydrukować zaproponowane zmiany</a:t>
            </a:r>
          </a:p>
          <a:p>
            <a:pPr algn="l"/>
            <a:endParaRPr lang="pl-PL" sz="2400" dirty="0">
              <a:solidFill>
                <a:schemeClr val="bg1"/>
              </a:solidFill>
            </a:endParaRPr>
          </a:p>
          <a:p>
            <a:pPr algn="l"/>
            <a:r>
              <a:rPr lang="pl-PL" sz="2400" dirty="0">
                <a:solidFill>
                  <a:schemeClr val="bg1"/>
                </a:solidFill>
              </a:rPr>
              <a:t>Propozycji nie trzeba akceptować jedna po drugiej. Można zaakceptować wszystkie zaproponowane zmiany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22560A99-25F1-408E-AE73-4CA0929B9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371" r="13050"/>
          <a:stretch>
            <a:fillRect/>
          </a:stretch>
        </p:blipFill>
        <p:spPr>
          <a:xfrm>
            <a:off x="648000" y="1188000"/>
            <a:ext cx="7117766" cy="534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BFBE2-F1D9-4522-9A82-F2A6DCB7AED7}"/>
              </a:ext>
            </a:extLst>
          </p:cNvPr>
          <p:cNvSpPr txBox="1"/>
          <p:nvPr/>
        </p:nvSpPr>
        <p:spPr>
          <a:xfrm>
            <a:off x="648000" y="6144930"/>
            <a:ext cx="25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Widok dostępny dla NFZ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Graphic 6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AD7400DD-93F7-4D6E-9193-B68F66093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531">
        <p:fade/>
      </p:transition>
    </mc:Choice>
    <mc:Fallback xmlns="">
      <p:transition advTm="27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Zatwierdzanie wyjątków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483088-1026-46DD-A208-5D863BCA8F9A}"/>
              </a:ext>
            </a:extLst>
          </p:cNvPr>
          <p:cNvSpPr txBox="1">
            <a:spLocks/>
          </p:cNvSpPr>
          <p:nvPr/>
        </p:nvSpPr>
        <p:spPr>
          <a:xfrm>
            <a:off x="8115198" y="1697508"/>
            <a:ext cx="3716583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Propozycje wyjątków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w harmonogramie placówek zatwierdza się na tej samej zasadzie co zamiany stałe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328A2860-DE6E-4F94-8DE5-E7CCF468C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644" r="13420"/>
          <a:stretch>
            <a:fillRect/>
          </a:stretch>
        </p:blipFill>
        <p:spPr>
          <a:xfrm>
            <a:off x="647999" y="1188000"/>
            <a:ext cx="7050513" cy="533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8B03F-0755-4032-B084-0B6766629A83}"/>
              </a:ext>
            </a:extLst>
          </p:cNvPr>
          <p:cNvSpPr txBox="1"/>
          <p:nvPr/>
        </p:nvSpPr>
        <p:spPr>
          <a:xfrm>
            <a:off x="648000" y="6144930"/>
            <a:ext cx="25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Widok dostępny dla NFZ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Graphic 6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765DC248-23F6-4855-8D4F-71F08FBD9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531">
        <p:fade/>
      </p:transition>
    </mc:Choice>
    <mc:Fallback xmlns="">
      <p:transition advTm="27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Odrzucanie propozycji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F28FD-F295-41B1-929D-22D6CFF40291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9375824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System wymusza podanie informacji o powodzie odrzucenia propozycji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C9EBD-6D1B-410C-98C2-3594A8283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97" y="2116931"/>
            <a:ext cx="8600926" cy="2624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8B03F-0755-4032-B084-0B6766629A83}"/>
              </a:ext>
            </a:extLst>
          </p:cNvPr>
          <p:cNvSpPr txBox="1"/>
          <p:nvPr/>
        </p:nvSpPr>
        <p:spPr>
          <a:xfrm>
            <a:off x="1516197" y="4371736"/>
            <a:ext cx="259050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Widok dostępny dla NFZ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Speech Bubble: Rectangle with Corners Rounded 6">
            <a:extLst>
              <a:ext uri="{FF2B5EF4-FFF2-40B4-BE49-F238E27FC236}">
                <a16:creationId xmlns:a16="http://schemas.microsoft.com/office/drawing/2014/main" id="{EC9381CC-B8C0-46F5-914F-BC4F3FA430BF}"/>
              </a:ext>
            </a:extLst>
          </p:cNvPr>
          <p:cNvSpPr/>
          <p:nvPr/>
        </p:nvSpPr>
        <p:spPr>
          <a:xfrm>
            <a:off x="6316910" y="4186615"/>
            <a:ext cx="3179779" cy="1596004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028825"/>
              <a:gd name="connsiteY0" fmla="*/ 1996940 h 2774812"/>
              <a:gd name="connsiteX1" fmla="*/ 155578 w 2028825"/>
              <a:gd name="connsiteY1" fmla="*/ 1841362 h 2774812"/>
              <a:gd name="connsiteX2" fmla="*/ 1582861 w 2028825"/>
              <a:gd name="connsiteY2" fmla="*/ 1841361 h 2774812"/>
              <a:gd name="connsiteX3" fmla="*/ 2017187 w 2028825"/>
              <a:gd name="connsiteY3" fmla="*/ 0 h 2774812"/>
              <a:gd name="connsiteX4" fmla="*/ 1690688 w 2028825"/>
              <a:gd name="connsiteY4" fmla="*/ 1841362 h 2774812"/>
              <a:gd name="connsiteX5" fmla="*/ 1873247 w 2028825"/>
              <a:gd name="connsiteY5" fmla="*/ 1841362 h 2774812"/>
              <a:gd name="connsiteX6" fmla="*/ 2028825 w 2028825"/>
              <a:gd name="connsiteY6" fmla="*/ 1996940 h 2774812"/>
              <a:gd name="connsiteX7" fmla="*/ 2028825 w 2028825"/>
              <a:gd name="connsiteY7" fmla="*/ 1996937 h 2774812"/>
              <a:gd name="connsiteX8" fmla="*/ 2028825 w 2028825"/>
              <a:gd name="connsiteY8" fmla="*/ 1996937 h 2774812"/>
              <a:gd name="connsiteX9" fmla="*/ 2028825 w 2028825"/>
              <a:gd name="connsiteY9" fmla="*/ 2230300 h 2774812"/>
              <a:gd name="connsiteX10" fmla="*/ 2028825 w 2028825"/>
              <a:gd name="connsiteY10" fmla="*/ 2619234 h 2774812"/>
              <a:gd name="connsiteX11" fmla="*/ 1873247 w 2028825"/>
              <a:gd name="connsiteY11" fmla="*/ 2774812 h 2774812"/>
              <a:gd name="connsiteX12" fmla="*/ 1690688 w 2028825"/>
              <a:gd name="connsiteY12" fmla="*/ 2774812 h 2774812"/>
              <a:gd name="connsiteX13" fmla="*/ 1183481 w 2028825"/>
              <a:gd name="connsiteY13" fmla="*/ 2774812 h 2774812"/>
              <a:gd name="connsiteX14" fmla="*/ 1183481 w 2028825"/>
              <a:gd name="connsiteY14" fmla="*/ 2774812 h 2774812"/>
              <a:gd name="connsiteX15" fmla="*/ 155578 w 2028825"/>
              <a:gd name="connsiteY15" fmla="*/ 2774812 h 2774812"/>
              <a:gd name="connsiteX16" fmla="*/ 0 w 2028825"/>
              <a:gd name="connsiteY16" fmla="*/ 2619234 h 2774812"/>
              <a:gd name="connsiteX17" fmla="*/ 0 w 2028825"/>
              <a:gd name="connsiteY17" fmla="*/ 2230300 h 2774812"/>
              <a:gd name="connsiteX18" fmla="*/ 0 w 2028825"/>
              <a:gd name="connsiteY18" fmla="*/ 1996937 h 2774812"/>
              <a:gd name="connsiteX19" fmla="*/ 0 w 2028825"/>
              <a:gd name="connsiteY19" fmla="*/ 1996937 h 2774812"/>
              <a:gd name="connsiteX20" fmla="*/ 0 w 2028825"/>
              <a:gd name="connsiteY20" fmla="*/ 1996940 h 2774812"/>
              <a:gd name="connsiteX0" fmla="*/ 0 w 2028825"/>
              <a:gd name="connsiteY0" fmla="*/ 1859290 h 2637162"/>
              <a:gd name="connsiteX1" fmla="*/ 155578 w 2028825"/>
              <a:gd name="connsiteY1" fmla="*/ 1703712 h 2637162"/>
              <a:gd name="connsiteX2" fmla="*/ 1582861 w 2028825"/>
              <a:gd name="connsiteY2" fmla="*/ 1703711 h 2637162"/>
              <a:gd name="connsiteX3" fmla="*/ 1979087 w 2028825"/>
              <a:gd name="connsiteY3" fmla="*/ 0 h 2637162"/>
              <a:gd name="connsiteX4" fmla="*/ 1690688 w 2028825"/>
              <a:gd name="connsiteY4" fmla="*/ 1703712 h 2637162"/>
              <a:gd name="connsiteX5" fmla="*/ 1873247 w 2028825"/>
              <a:gd name="connsiteY5" fmla="*/ 1703712 h 2637162"/>
              <a:gd name="connsiteX6" fmla="*/ 2028825 w 2028825"/>
              <a:gd name="connsiteY6" fmla="*/ 1859290 h 2637162"/>
              <a:gd name="connsiteX7" fmla="*/ 2028825 w 2028825"/>
              <a:gd name="connsiteY7" fmla="*/ 1859287 h 2637162"/>
              <a:gd name="connsiteX8" fmla="*/ 2028825 w 2028825"/>
              <a:gd name="connsiteY8" fmla="*/ 1859287 h 2637162"/>
              <a:gd name="connsiteX9" fmla="*/ 2028825 w 2028825"/>
              <a:gd name="connsiteY9" fmla="*/ 2092650 h 2637162"/>
              <a:gd name="connsiteX10" fmla="*/ 2028825 w 2028825"/>
              <a:gd name="connsiteY10" fmla="*/ 2481584 h 2637162"/>
              <a:gd name="connsiteX11" fmla="*/ 1873247 w 2028825"/>
              <a:gd name="connsiteY11" fmla="*/ 2637162 h 2637162"/>
              <a:gd name="connsiteX12" fmla="*/ 1690688 w 2028825"/>
              <a:gd name="connsiteY12" fmla="*/ 2637162 h 2637162"/>
              <a:gd name="connsiteX13" fmla="*/ 1183481 w 2028825"/>
              <a:gd name="connsiteY13" fmla="*/ 2637162 h 2637162"/>
              <a:gd name="connsiteX14" fmla="*/ 1183481 w 2028825"/>
              <a:gd name="connsiteY14" fmla="*/ 2637162 h 2637162"/>
              <a:gd name="connsiteX15" fmla="*/ 155578 w 2028825"/>
              <a:gd name="connsiteY15" fmla="*/ 2637162 h 2637162"/>
              <a:gd name="connsiteX16" fmla="*/ 0 w 2028825"/>
              <a:gd name="connsiteY16" fmla="*/ 2481584 h 2637162"/>
              <a:gd name="connsiteX17" fmla="*/ 0 w 2028825"/>
              <a:gd name="connsiteY17" fmla="*/ 2092650 h 2637162"/>
              <a:gd name="connsiteX18" fmla="*/ 0 w 2028825"/>
              <a:gd name="connsiteY18" fmla="*/ 1859287 h 2637162"/>
              <a:gd name="connsiteX19" fmla="*/ 0 w 2028825"/>
              <a:gd name="connsiteY19" fmla="*/ 1859287 h 2637162"/>
              <a:gd name="connsiteX20" fmla="*/ 0 w 2028825"/>
              <a:gd name="connsiteY20" fmla="*/ 1859290 h 2637162"/>
              <a:gd name="connsiteX0" fmla="*/ 0 w 2311923"/>
              <a:gd name="connsiteY0" fmla="*/ 1716445 h 2494317"/>
              <a:gd name="connsiteX1" fmla="*/ 155578 w 2311923"/>
              <a:gd name="connsiteY1" fmla="*/ 1560867 h 2494317"/>
              <a:gd name="connsiteX2" fmla="*/ 1582861 w 2311923"/>
              <a:gd name="connsiteY2" fmla="*/ 1560866 h 2494317"/>
              <a:gd name="connsiteX3" fmla="*/ 2311923 w 2311923"/>
              <a:gd name="connsiteY3" fmla="*/ 0 h 2494317"/>
              <a:gd name="connsiteX4" fmla="*/ 1690688 w 2311923"/>
              <a:gd name="connsiteY4" fmla="*/ 1560867 h 2494317"/>
              <a:gd name="connsiteX5" fmla="*/ 1873247 w 2311923"/>
              <a:gd name="connsiteY5" fmla="*/ 1560867 h 2494317"/>
              <a:gd name="connsiteX6" fmla="*/ 2028825 w 2311923"/>
              <a:gd name="connsiteY6" fmla="*/ 1716445 h 2494317"/>
              <a:gd name="connsiteX7" fmla="*/ 2028825 w 2311923"/>
              <a:gd name="connsiteY7" fmla="*/ 1716442 h 2494317"/>
              <a:gd name="connsiteX8" fmla="*/ 2028825 w 2311923"/>
              <a:gd name="connsiteY8" fmla="*/ 1716442 h 2494317"/>
              <a:gd name="connsiteX9" fmla="*/ 2028825 w 2311923"/>
              <a:gd name="connsiteY9" fmla="*/ 1949805 h 2494317"/>
              <a:gd name="connsiteX10" fmla="*/ 2028825 w 2311923"/>
              <a:gd name="connsiteY10" fmla="*/ 2338739 h 2494317"/>
              <a:gd name="connsiteX11" fmla="*/ 1873247 w 2311923"/>
              <a:gd name="connsiteY11" fmla="*/ 2494317 h 2494317"/>
              <a:gd name="connsiteX12" fmla="*/ 1690688 w 2311923"/>
              <a:gd name="connsiteY12" fmla="*/ 2494317 h 2494317"/>
              <a:gd name="connsiteX13" fmla="*/ 1183481 w 2311923"/>
              <a:gd name="connsiteY13" fmla="*/ 2494317 h 2494317"/>
              <a:gd name="connsiteX14" fmla="*/ 1183481 w 2311923"/>
              <a:gd name="connsiteY14" fmla="*/ 2494317 h 2494317"/>
              <a:gd name="connsiteX15" fmla="*/ 155578 w 2311923"/>
              <a:gd name="connsiteY15" fmla="*/ 2494317 h 2494317"/>
              <a:gd name="connsiteX16" fmla="*/ 0 w 2311923"/>
              <a:gd name="connsiteY16" fmla="*/ 2338739 h 2494317"/>
              <a:gd name="connsiteX17" fmla="*/ 0 w 2311923"/>
              <a:gd name="connsiteY17" fmla="*/ 1949805 h 2494317"/>
              <a:gd name="connsiteX18" fmla="*/ 0 w 2311923"/>
              <a:gd name="connsiteY18" fmla="*/ 1716442 h 2494317"/>
              <a:gd name="connsiteX19" fmla="*/ 0 w 2311923"/>
              <a:gd name="connsiteY19" fmla="*/ 1716442 h 2494317"/>
              <a:gd name="connsiteX20" fmla="*/ 0 w 2311923"/>
              <a:gd name="connsiteY20" fmla="*/ 1716445 h 2494317"/>
              <a:gd name="connsiteX0" fmla="*/ 0 w 2409538"/>
              <a:gd name="connsiteY0" fmla="*/ 1659091 h 2436963"/>
              <a:gd name="connsiteX1" fmla="*/ 155578 w 2409538"/>
              <a:gd name="connsiteY1" fmla="*/ 1503513 h 2436963"/>
              <a:gd name="connsiteX2" fmla="*/ 1582861 w 2409538"/>
              <a:gd name="connsiteY2" fmla="*/ 1503512 h 2436963"/>
              <a:gd name="connsiteX3" fmla="*/ 2409538 w 2409538"/>
              <a:gd name="connsiteY3" fmla="*/ 0 h 2436963"/>
              <a:gd name="connsiteX4" fmla="*/ 1690688 w 2409538"/>
              <a:gd name="connsiteY4" fmla="*/ 1503513 h 2436963"/>
              <a:gd name="connsiteX5" fmla="*/ 1873247 w 2409538"/>
              <a:gd name="connsiteY5" fmla="*/ 1503513 h 2436963"/>
              <a:gd name="connsiteX6" fmla="*/ 2028825 w 2409538"/>
              <a:gd name="connsiteY6" fmla="*/ 1659091 h 2436963"/>
              <a:gd name="connsiteX7" fmla="*/ 2028825 w 2409538"/>
              <a:gd name="connsiteY7" fmla="*/ 1659088 h 2436963"/>
              <a:gd name="connsiteX8" fmla="*/ 2028825 w 2409538"/>
              <a:gd name="connsiteY8" fmla="*/ 1659088 h 2436963"/>
              <a:gd name="connsiteX9" fmla="*/ 2028825 w 2409538"/>
              <a:gd name="connsiteY9" fmla="*/ 1892451 h 2436963"/>
              <a:gd name="connsiteX10" fmla="*/ 2028825 w 2409538"/>
              <a:gd name="connsiteY10" fmla="*/ 2281385 h 2436963"/>
              <a:gd name="connsiteX11" fmla="*/ 1873247 w 2409538"/>
              <a:gd name="connsiteY11" fmla="*/ 2436963 h 2436963"/>
              <a:gd name="connsiteX12" fmla="*/ 1690688 w 2409538"/>
              <a:gd name="connsiteY12" fmla="*/ 2436963 h 2436963"/>
              <a:gd name="connsiteX13" fmla="*/ 1183481 w 2409538"/>
              <a:gd name="connsiteY13" fmla="*/ 2436963 h 2436963"/>
              <a:gd name="connsiteX14" fmla="*/ 1183481 w 2409538"/>
              <a:gd name="connsiteY14" fmla="*/ 2436963 h 2436963"/>
              <a:gd name="connsiteX15" fmla="*/ 155578 w 2409538"/>
              <a:gd name="connsiteY15" fmla="*/ 2436963 h 2436963"/>
              <a:gd name="connsiteX16" fmla="*/ 0 w 2409538"/>
              <a:gd name="connsiteY16" fmla="*/ 2281385 h 2436963"/>
              <a:gd name="connsiteX17" fmla="*/ 0 w 2409538"/>
              <a:gd name="connsiteY17" fmla="*/ 1892451 h 2436963"/>
              <a:gd name="connsiteX18" fmla="*/ 0 w 2409538"/>
              <a:gd name="connsiteY18" fmla="*/ 1659088 h 2436963"/>
              <a:gd name="connsiteX19" fmla="*/ 0 w 2409538"/>
              <a:gd name="connsiteY19" fmla="*/ 1659088 h 2436963"/>
              <a:gd name="connsiteX20" fmla="*/ 0 w 2409538"/>
              <a:gd name="connsiteY20" fmla="*/ 1659091 h 2436963"/>
              <a:gd name="connsiteX0" fmla="*/ 0 w 2385134"/>
              <a:gd name="connsiteY0" fmla="*/ 1624679 h 2402551"/>
              <a:gd name="connsiteX1" fmla="*/ 155578 w 2385134"/>
              <a:gd name="connsiteY1" fmla="*/ 1469101 h 2402551"/>
              <a:gd name="connsiteX2" fmla="*/ 1582861 w 2385134"/>
              <a:gd name="connsiteY2" fmla="*/ 1469100 h 2402551"/>
              <a:gd name="connsiteX3" fmla="*/ 2385134 w 2385134"/>
              <a:gd name="connsiteY3" fmla="*/ 0 h 2402551"/>
              <a:gd name="connsiteX4" fmla="*/ 1690688 w 2385134"/>
              <a:gd name="connsiteY4" fmla="*/ 1469101 h 2402551"/>
              <a:gd name="connsiteX5" fmla="*/ 1873247 w 2385134"/>
              <a:gd name="connsiteY5" fmla="*/ 1469101 h 2402551"/>
              <a:gd name="connsiteX6" fmla="*/ 2028825 w 2385134"/>
              <a:gd name="connsiteY6" fmla="*/ 1624679 h 2402551"/>
              <a:gd name="connsiteX7" fmla="*/ 2028825 w 2385134"/>
              <a:gd name="connsiteY7" fmla="*/ 1624676 h 2402551"/>
              <a:gd name="connsiteX8" fmla="*/ 2028825 w 2385134"/>
              <a:gd name="connsiteY8" fmla="*/ 1624676 h 2402551"/>
              <a:gd name="connsiteX9" fmla="*/ 2028825 w 2385134"/>
              <a:gd name="connsiteY9" fmla="*/ 1858039 h 2402551"/>
              <a:gd name="connsiteX10" fmla="*/ 2028825 w 2385134"/>
              <a:gd name="connsiteY10" fmla="*/ 2246973 h 2402551"/>
              <a:gd name="connsiteX11" fmla="*/ 1873247 w 2385134"/>
              <a:gd name="connsiteY11" fmla="*/ 2402551 h 2402551"/>
              <a:gd name="connsiteX12" fmla="*/ 1690688 w 2385134"/>
              <a:gd name="connsiteY12" fmla="*/ 2402551 h 2402551"/>
              <a:gd name="connsiteX13" fmla="*/ 1183481 w 2385134"/>
              <a:gd name="connsiteY13" fmla="*/ 2402551 h 2402551"/>
              <a:gd name="connsiteX14" fmla="*/ 1183481 w 2385134"/>
              <a:gd name="connsiteY14" fmla="*/ 2402551 h 2402551"/>
              <a:gd name="connsiteX15" fmla="*/ 155578 w 2385134"/>
              <a:gd name="connsiteY15" fmla="*/ 2402551 h 2402551"/>
              <a:gd name="connsiteX16" fmla="*/ 0 w 2385134"/>
              <a:gd name="connsiteY16" fmla="*/ 2246973 h 2402551"/>
              <a:gd name="connsiteX17" fmla="*/ 0 w 2385134"/>
              <a:gd name="connsiteY17" fmla="*/ 1858039 h 2402551"/>
              <a:gd name="connsiteX18" fmla="*/ 0 w 2385134"/>
              <a:gd name="connsiteY18" fmla="*/ 1624676 h 2402551"/>
              <a:gd name="connsiteX19" fmla="*/ 0 w 2385134"/>
              <a:gd name="connsiteY19" fmla="*/ 1624676 h 2402551"/>
              <a:gd name="connsiteX20" fmla="*/ 0 w 2385134"/>
              <a:gd name="connsiteY20" fmla="*/ 1624679 h 240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85134" h="2402551">
                <a:moveTo>
                  <a:pt x="0" y="1624679"/>
                </a:moveTo>
                <a:cubicBezTo>
                  <a:pt x="0" y="1538756"/>
                  <a:pt x="69655" y="1469101"/>
                  <a:pt x="155578" y="1469101"/>
                </a:cubicBezTo>
                <a:lnTo>
                  <a:pt x="1582861" y="1469100"/>
                </a:lnTo>
                <a:lnTo>
                  <a:pt x="2385134" y="0"/>
                </a:lnTo>
                <a:lnTo>
                  <a:pt x="1690688" y="1469101"/>
                </a:lnTo>
                <a:lnTo>
                  <a:pt x="1873247" y="1469101"/>
                </a:lnTo>
                <a:cubicBezTo>
                  <a:pt x="1959170" y="1469101"/>
                  <a:pt x="2028825" y="1538756"/>
                  <a:pt x="2028825" y="1624679"/>
                </a:cubicBezTo>
                <a:lnTo>
                  <a:pt x="2028825" y="1624676"/>
                </a:lnTo>
                <a:lnTo>
                  <a:pt x="2028825" y="1624676"/>
                </a:lnTo>
                <a:lnTo>
                  <a:pt x="2028825" y="1858039"/>
                </a:lnTo>
                <a:lnTo>
                  <a:pt x="2028825" y="2246973"/>
                </a:lnTo>
                <a:cubicBezTo>
                  <a:pt x="2028825" y="2332896"/>
                  <a:pt x="1959170" y="2402551"/>
                  <a:pt x="1873247" y="2402551"/>
                </a:cubicBezTo>
                <a:lnTo>
                  <a:pt x="1690688" y="2402551"/>
                </a:lnTo>
                <a:lnTo>
                  <a:pt x="1183481" y="2402551"/>
                </a:lnTo>
                <a:lnTo>
                  <a:pt x="1183481" y="2402551"/>
                </a:lnTo>
                <a:lnTo>
                  <a:pt x="155578" y="2402551"/>
                </a:lnTo>
                <a:cubicBezTo>
                  <a:pt x="69655" y="2402551"/>
                  <a:pt x="0" y="2332896"/>
                  <a:pt x="0" y="2246973"/>
                </a:cubicBezTo>
                <a:lnTo>
                  <a:pt x="0" y="1858039"/>
                </a:lnTo>
                <a:lnTo>
                  <a:pt x="0" y="1624676"/>
                </a:lnTo>
                <a:lnTo>
                  <a:pt x="0" y="1624676"/>
                </a:lnTo>
                <a:lnTo>
                  <a:pt x="0" y="162467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pl-PL" sz="1200" dirty="0">
                <a:solidFill>
                  <a:schemeClr val="tx1"/>
                </a:solidFill>
              </a:rPr>
              <a:t>Kliknięcie ikony „X” powoduje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pojawienie się okna z miejscem na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wpisanie powodu odrzucenia propozycji</a:t>
            </a:r>
            <a:endParaRPr lang="pl-PL" sz="600" dirty="0">
              <a:solidFill>
                <a:schemeClr val="tx1"/>
              </a:solidFill>
            </a:endParaRPr>
          </a:p>
        </p:txBody>
      </p:sp>
      <p:pic>
        <p:nvPicPr>
          <p:cNvPr id="8" name="Graphic 7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25F4D5A1-E65C-4D9B-B43B-DB7A4CDA2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531">
        <p:fade/>
      </p:transition>
    </mc:Choice>
    <mc:Fallback xmlns="">
      <p:transition advTm="27531"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Porównanie z okolicznymi placówkami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F28FD-F295-41B1-929D-22D6CFF40291}"/>
              </a:ext>
            </a:extLst>
          </p:cNvPr>
          <p:cNvSpPr txBox="1">
            <a:spLocks/>
          </p:cNvSpPr>
          <p:nvPr/>
        </p:nvSpPr>
        <p:spPr>
          <a:xfrm>
            <a:off x="1228725" y="1244105"/>
            <a:ext cx="9375824" cy="545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dirty="0">
                <a:solidFill>
                  <a:schemeClr val="bg1"/>
                </a:solidFill>
              </a:rPr>
              <a:t>Pracownicy NFZ mogą porównać harmonogram placówki , która złożyła propozycję z harmonogramem pracy 9 najbliższych placówek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BD0B55-9E91-4059-BA93-CD768EA8C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158" y="2082909"/>
            <a:ext cx="6669642" cy="3097616"/>
          </a:xfrm>
          <a:prstGeom prst="rect">
            <a:avLst/>
          </a:prstGeom>
        </p:spPr>
      </p:pic>
      <p:sp>
        <p:nvSpPr>
          <p:cNvPr id="12" name="Speech Bubble: Rectangle with Corners Rounded 6">
            <a:extLst>
              <a:ext uri="{FF2B5EF4-FFF2-40B4-BE49-F238E27FC236}">
                <a16:creationId xmlns:a16="http://schemas.microsoft.com/office/drawing/2014/main" id="{EC9381CC-B8C0-46F5-914F-BC4F3FA430BF}"/>
              </a:ext>
            </a:extLst>
          </p:cNvPr>
          <p:cNvSpPr/>
          <p:nvPr/>
        </p:nvSpPr>
        <p:spPr>
          <a:xfrm>
            <a:off x="89857" y="2371207"/>
            <a:ext cx="2234244" cy="1596004"/>
          </a:xfrm>
          <a:custGeom>
            <a:avLst/>
            <a:gdLst>
              <a:gd name="connsiteX0" fmla="*/ 0 w 2028825"/>
              <a:gd name="connsiteY0" fmla="*/ 155578 h 933450"/>
              <a:gd name="connsiteX1" fmla="*/ 155578 w 2028825"/>
              <a:gd name="connsiteY1" fmla="*/ 0 h 933450"/>
              <a:gd name="connsiteX2" fmla="*/ 1183481 w 2028825"/>
              <a:gd name="connsiteY2" fmla="*/ 0 h 933450"/>
              <a:gd name="connsiteX3" fmla="*/ 1191833 w 2028825"/>
              <a:gd name="connsiteY3" fmla="*/ -883445 h 933450"/>
              <a:gd name="connsiteX4" fmla="*/ 1690688 w 2028825"/>
              <a:gd name="connsiteY4" fmla="*/ 0 h 933450"/>
              <a:gd name="connsiteX5" fmla="*/ 1873247 w 2028825"/>
              <a:gd name="connsiteY5" fmla="*/ 0 h 933450"/>
              <a:gd name="connsiteX6" fmla="*/ 2028825 w 2028825"/>
              <a:gd name="connsiteY6" fmla="*/ 155578 h 933450"/>
              <a:gd name="connsiteX7" fmla="*/ 2028825 w 2028825"/>
              <a:gd name="connsiteY7" fmla="*/ 155575 h 933450"/>
              <a:gd name="connsiteX8" fmla="*/ 2028825 w 2028825"/>
              <a:gd name="connsiteY8" fmla="*/ 155575 h 933450"/>
              <a:gd name="connsiteX9" fmla="*/ 2028825 w 2028825"/>
              <a:gd name="connsiteY9" fmla="*/ 388938 h 933450"/>
              <a:gd name="connsiteX10" fmla="*/ 2028825 w 2028825"/>
              <a:gd name="connsiteY10" fmla="*/ 777872 h 933450"/>
              <a:gd name="connsiteX11" fmla="*/ 1873247 w 2028825"/>
              <a:gd name="connsiteY11" fmla="*/ 933450 h 933450"/>
              <a:gd name="connsiteX12" fmla="*/ 1690688 w 2028825"/>
              <a:gd name="connsiteY12" fmla="*/ 933450 h 933450"/>
              <a:gd name="connsiteX13" fmla="*/ 1183481 w 2028825"/>
              <a:gd name="connsiteY13" fmla="*/ 933450 h 933450"/>
              <a:gd name="connsiteX14" fmla="*/ 1183481 w 2028825"/>
              <a:gd name="connsiteY14" fmla="*/ 933450 h 933450"/>
              <a:gd name="connsiteX15" fmla="*/ 155578 w 2028825"/>
              <a:gd name="connsiteY15" fmla="*/ 933450 h 933450"/>
              <a:gd name="connsiteX16" fmla="*/ 0 w 2028825"/>
              <a:gd name="connsiteY16" fmla="*/ 777872 h 933450"/>
              <a:gd name="connsiteX17" fmla="*/ 0 w 2028825"/>
              <a:gd name="connsiteY17" fmla="*/ 388938 h 933450"/>
              <a:gd name="connsiteX18" fmla="*/ 0 w 2028825"/>
              <a:gd name="connsiteY18" fmla="*/ 155575 h 933450"/>
              <a:gd name="connsiteX19" fmla="*/ 0 w 2028825"/>
              <a:gd name="connsiteY19" fmla="*/ 155575 h 933450"/>
              <a:gd name="connsiteX20" fmla="*/ 0 w 2028825"/>
              <a:gd name="connsiteY20" fmla="*/ 155578 h 933450"/>
              <a:gd name="connsiteX0" fmla="*/ 0 w 2028825"/>
              <a:gd name="connsiteY0" fmla="*/ 1039023 h 1816895"/>
              <a:gd name="connsiteX1" fmla="*/ 155578 w 2028825"/>
              <a:gd name="connsiteY1" fmla="*/ 883445 h 1816895"/>
              <a:gd name="connsiteX2" fmla="*/ 1624806 w 2028825"/>
              <a:gd name="connsiteY2" fmla="*/ 883445 h 1816895"/>
              <a:gd name="connsiteX3" fmla="*/ 1191833 w 2028825"/>
              <a:gd name="connsiteY3" fmla="*/ 0 h 1816895"/>
              <a:gd name="connsiteX4" fmla="*/ 1690688 w 2028825"/>
              <a:gd name="connsiteY4" fmla="*/ 883445 h 1816895"/>
              <a:gd name="connsiteX5" fmla="*/ 1873247 w 2028825"/>
              <a:gd name="connsiteY5" fmla="*/ 883445 h 1816895"/>
              <a:gd name="connsiteX6" fmla="*/ 2028825 w 2028825"/>
              <a:gd name="connsiteY6" fmla="*/ 1039023 h 1816895"/>
              <a:gd name="connsiteX7" fmla="*/ 2028825 w 2028825"/>
              <a:gd name="connsiteY7" fmla="*/ 1039020 h 1816895"/>
              <a:gd name="connsiteX8" fmla="*/ 2028825 w 2028825"/>
              <a:gd name="connsiteY8" fmla="*/ 1039020 h 1816895"/>
              <a:gd name="connsiteX9" fmla="*/ 2028825 w 2028825"/>
              <a:gd name="connsiteY9" fmla="*/ 1272383 h 1816895"/>
              <a:gd name="connsiteX10" fmla="*/ 2028825 w 2028825"/>
              <a:gd name="connsiteY10" fmla="*/ 1661317 h 1816895"/>
              <a:gd name="connsiteX11" fmla="*/ 1873247 w 2028825"/>
              <a:gd name="connsiteY11" fmla="*/ 1816895 h 1816895"/>
              <a:gd name="connsiteX12" fmla="*/ 1690688 w 2028825"/>
              <a:gd name="connsiteY12" fmla="*/ 1816895 h 1816895"/>
              <a:gd name="connsiteX13" fmla="*/ 1183481 w 2028825"/>
              <a:gd name="connsiteY13" fmla="*/ 1816895 h 1816895"/>
              <a:gd name="connsiteX14" fmla="*/ 1183481 w 2028825"/>
              <a:gd name="connsiteY14" fmla="*/ 1816895 h 1816895"/>
              <a:gd name="connsiteX15" fmla="*/ 155578 w 2028825"/>
              <a:gd name="connsiteY15" fmla="*/ 1816895 h 1816895"/>
              <a:gd name="connsiteX16" fmla="*/ 0 w 2028825"/>
              <a:gd name="connsiteY16" fmla="*/ 1661317 h 1816895"/>
              <a:gd name="connsiteX17" fmla="*/ 0 w 2028825"/>
              <a:gd name="connsiteY17" fmla="*/ 1272383 h 1816895"/>
              <a:gd name="connsiteX18" fmla="*/ 0 w 2028825"/>
              <a:gd name="connsiteY18" fmla="*/ 1039020 h 1816895"/>
              <a:gd name="connsiteX19" fmla="*/ 0 w 2028825"/>
              <a:gd name="connsiteY19" fmla="*/ 1039020 h 1816895"/>
              <a:gd name="connsiteX20" fmla="*/ 0 w 2028825"/>
              <a:gd name="connsiteY20" fmla="*/ 1039023 h 1816895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624806 w 2028825"/>
              <a:gd name="connsiteY2" fmla="*/ 1868460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0 w 2028825"/>
              <a:gd name="connsiteY0" fmla="*/ 2024038 h 2801910"/>
              <a:gd name="connsiteX1" fmla="*/ 155578 w 2028825"/>
              <a:gd name="connsiteY1" fmla="*/ 1868460 h 2801910"/>
              <a:gd name="connsiteX2" fmla="*/ 1582861 w 2028825"/>
              <a:gd name="connsiteY2" fmla="*/ 1868459 h 2801910"/>
              <a:gd name="connsiteX3" fmla="*/ 1418335 w 2028825"/>
              <a:gd name="connsiteY3" fmla="*/ 0 h 2801910"/>
              <a:gd name="connsiteX4" fmla="*/ 1690688 w 2028825"/>
              <a:gd name="connsiteY4" fmla="*/ 1868460 h 2801910"/>
              <a:gd name="connsiteX5" fmla="*/ 1873247 w 2028825"/>
              <a:gd name="connsiteY5" fmla="*/ 1868460 h 2801910"/>
              <a:gd name="connsiteX6" fmla="*/ 2028825 w 2028825"/>
              <a:gd name="connsiteY6" fmla="*/ 2024038 h 2801910"/>
              <a:gd name="connsiteX7" fmla="*/ 2028825 w 2028825"/>
              <a:gd name="connsiteY7" fmla="*/ 2024035 h 2801910"/>
              <a:gd name="connsiteX8" fmla="*/ 2028825 w 2028825"/>
              <a:gd name="connsiteY8" fmla="*/ 2024035 h 2801910"/>
              <a:gd name="connsiteX9" fmla="*/ 2028825 w 2028825"/>
              <a:gd name="connsiteY9" fmla="*/ 2257398 h 2801910"/>
              <a:gd name="connsiteX10" fmla="*/ 2028825 w 2028825"/>
              <a:gd name="connsiteY10" fmla="*/ 2646332 h 2801910"/>
              <a:gd name="connsiteX11" fmla="*/ 1873247 w 2028825"/>
              <a:gd name="connsiteY11" fmla="*/ 2801910 h 2801910"/>
              <a:gd name="connsiteX12" fmla="*/ 1690688 w 2028825"/>
              <a:gd name="connsiteY12" fmla="*/ 2801910 h 2801910"/>
              <a:gd name="connsiteX13" fmla="*/ 1183481 w 2028825"/>
              <a:gd name="connsiteY13" fmla="*/ 2801910 h 2801910"/>
              <a:gd name="connsiteX14" fmla="*/ 1183481 w 2028825"/>
              <a:gd name="connsiteY14" fmla="*/ 2801910 h 2801910"/>
              <a:gd name="connsiteX15" fmla="*/ 155578 w 2028825"/>
              <a:gd name="connsiteY15" fmla="*/ 2801910 h 2801910"/>
              <a:gd name="connsiteX16" fmla="*/ 0 w 2028825"/>
              <a:gd name="connsiteY16" fmla="*/ 2646332 h 2801910"/>
              <a:gd name="connsiteX17" fmla="*/ 0 w 2028825"/>
              <a:gd name="connsiteY17" fmla="*/ 2257398 h 2801910"/>
              <a:gd name="connsiteX18" fmla="*/ 0 w 2028825"/>
              <a:gd name="connsiteY18" fmla="*/ 2024035 h 2801910"/>
              <a:gd name="connsiteX19" fmla="*/ 0 w 2028825"/>
              <a:gd name="connsiteY19" fmla="*/ 2024035 h 2801910"/>
              <a:gd name="connsiteX20" fmla="*/ 0 w 2028825"/>
              <a:gd name="connsiteY20" fmla="*/ 2024038 h 2801910"/>
              <a:gd name="connsiteX0" fmla="*/ 49738 w 2078563"/>
              <a:gd name="connsiteY0" fmla="*/ 2541803 h 3319675"/>
              <a:gd name="connsiteX1" fmla="*/ 205316 w 2078563"/>
              <a:gd name="connsiteY1" fmla="*/ 2386225 h 3319675"/>
              <a:gd name="connsiteX2" fmla="*/ 1632599 w 2078563"/>
              <a:gd name="connsiteY2" fmla="*/ 2386224 h 3319675"/>
              <a:gd name="connsiteX3" fmla="*/ 0 w 2078563"/>
              <a:gd name="connsiteY3" fmla="*/ 0 h 3319675"/>
              <a:gd name="connsiteX4" fmla="*/ 1740426 w 2078563"/>
              <a:gd name="connsiteY4" fmla="*/ 2386225 h 3319675"/>
              <a:gd name="connsiteX5" fmla="*/ 1922985 w 2078563"/>
              <a:gd name="connsiteY5" fmla="*/ 2386225 h 3319675"/>
              <a:gd name="connsiteX6" fmla="*/ 2078563 w 2078563"/>
              <a:gd name="connsiteY6" fmla="*/ 2541803 h 3319675"/>
              <a:gd name="connsiteX7" fmla="*/ 2078563 w 2078563"/>
              <a:gd name="connsiteY7" fmla="*/ 2541800 h 3319675"/>
              <a:gd name="connsiteX8" fmla="*/ 2078563 w 2078563"/>
              <a:gd name="connsiteY8" fmla="*/ 2541800 h 3319675"/>
              <a:gd name="connsiteX9" fmla="*/ 2078563 w 2078563"/>
              <a:gd name="connsiteY9" fmla="*/ 2775163 h 3319675"/>
              <a:gd name="connsiteX10" fmla="*/ 2078563 w 2078563"/>
              <a:gd name="connsiteY10" fmla="*/ 3164097 h 3319675"/>
              <a:gd name="connsiteX11" fmla="*/ 1922985 w 2078563"/>
              <a:gd name="connsiteY11" fmla="*/ 3319675 h 3319675"/>
              <a:gd name="connsiteX12" fmla="*/ 1740426 w 2078563"/>
              <a:gd name="connsiteY12" fmla="*/ 3319675 h 3319675"/>
              <a:gd name="connsiteX13" fmla="*/ 1233219 w 2078563"/>
              <a:gd name="connsiteY13" fmla="*/ 3319675 h 3319675"/>
              <a:gd name="connsiteX14" fmla="*/ 1233219 w 2078563"/>
              <a:gd name="connsiteY14" fmla="*/ 3319675 h 3319675"/>
              <a:gd name="connsiteX15" fmla="*/ 205316 w 2078563"/>
              <a:gd name="connsiteY15" fmla="*/ 3319675 h 3319675"/>
              <a:gd name="connsiteX16" fmla="*/ 49738 w 2078563"/>
              <a:gd name="connsiteY16" fmla="*/ 3164097 h 3319675"/>
              <a:gd name="connsiteX17" fmla="*/ 49738 w 2078563"/>
              <a:gd name="connsiteY17" fmla="*/ 2775163 h 3319675"/>
              <a:gd name="connsiteX18" fmla="*/ 49738 w 2078563"/>
              <a:gd name="connsiteY18" fmla="*/ 2541800 h 3319675"/>
              <a:gd name="connsiteX19" fmla="*/ 49738 w 2078563"/>
              <a:gd name="connsiteY19" fmla="*/ 2541800 h 3319675"/>
              <a:gd name="connsiteX20" fmla="*/ 49738 w 2078563"/>
              <a:gd name="connsiteY20" fmla="*/ 2541803 h 3319675"/>
              <a:gd name="connsiteX0" fmla="*/ 0 w 2028825"/>
              <a:gd name="connsiteY0" fmla="*/ 1996940 h 2774812"/>
              <a:gd name="connsiteX1" fmla="*/ 155578 w 2028825"/>
              <a:gd name="connsiteY1" fmla="*/ 1841362 h 2774812"/>
              <a:gd name="connsiteX2" fmla="*/ 1582861 w 2028825"/>
              <a:gd name="connsiteY2" fmla="*/ 1841361 h 2774812"/>
              <a:gd name="connsiteX3" fmla="*/ 2017187 w 2028825"/>
              <a:gd name="connsiteY3" fmla="*/ 0 h 2774812"/>
              <a:gd name="connsiteX4" fmla="*/ 1690688 w 2028825"/>
              <a:gd name="connsiteY4" fmla="*/ 1841362 h 2774812"/>
              <a:gd name="connsiteX5" fmla="*/ 1873247 w 2028825"/>
              <a:gd name="connsiteY5" fmla="*/ 1841362 h 2774812"/>
              <a:gd name="connsiteX6" fmla="*/ 2028825 w 2028825"/>
              <a:gd name="connsiteY6" fmla="*/ 1996940 h 2774812"/>
              <a:gd name="connsiteX7" fmla="*/ 2028825 w 2028825"/>
              <a:gd name="connsiteY7" fmla="*/ 1996937 h 2774812"/>
              <a:gd name="connsiteX8" fmla="*/ 2028825 w 2028825"/>
              <a:gd name="connsiteY8" fmla="*/ 1996937 h 2774812"/>
              <a:gd name="connsiteX9" fmla="*/ 2028825 w 2028825"/>
              <a:gd name="connsiteY9" fmla="*/ 2230300 h 2774812"/>
              <a:gd name="connsiteX10" fmla="*/ 2028825 w 2028825"/>
              <a:gd name="connsiteY10" fmla="*/ 2619234 h 2774812"/>
              <a:gd name="connsiteX11" fmla="*/ 1873247 w 2028825"/>
              <a:gd name="connsiteY11" fmla="*/ 2774812 h 2774812"/>
              <a:gd name="connsiteX12" fmla="*/ 1690688 w 2028825"/>
              <a:gd name="connsiteY12" fmla="*/ 2774812 h 2774812"/>
              <a:gd name="connsiteX13" fmla="*/ 1183481 w 2028825"/>
              <a:gd name="connsiteY13" fmla="*/ 2774812 h 2774812"/>
              <a:gd name="connsiteX14" fmla="*/ 1183481 w 2028825"/>
              <a:gd name="connsiteY14" fmla="*/ 2774812 h 2774812"/>
              <a:gd name="connsiteX15" fmla="*/ 155578 w 2028825"/>
              <a:gd name="connsiteY15" fmla="*/ 2774812 h 2774812"/>
              <a:gd name="connsiteX16" fmla="*/ 0 w 2028825"/>
              <a:gd name="connsiteY16" fmla="*/ 2619234 h 2774812"/>
              <a:gd name="connsiteX17" fmla="*/ 0 w 2028825"/>
              <a:gd name="connsiteY17" fmla="*/ 2230300 h 2774812"/>
              <a:gd name="connsiteX18" fmla="*/ 0 w 2028825"/>
              <a:gd name="connsiteY18" fmla="*/ 1996937 h 2774812"/>
              <a:gd name="connsiteX19" fmla="*/ 0 w 2028825"/>
              <a:gd name="connsiteY19" fmla="*/ 1996937 h 2774812"/>
              <a:gd name="connsiteX20" fmla="*/ 0 w 2028825"/>
              <a:gd name="connsiteY20" fmla="*/ 1996940 h 2774812"/>
              <a:gd name="connsiteX0" fmla="*/ 0 w 2028825"/>
              <a:gd name="connsiteY0" fmla="*/ 1859290 h 2637162"/>
              <a:gd name="connsiteX1" fmla="*/ 155578 w 2028825"/>
              <a:gd name="connsiteY1" fmla="*/ 1703712 h 2637162"/>
              <a:gd name="connsiteX2" fmla="*/ 1582861 w 2028825"/>
              <a:gd name="connsiteY2" fmla="*/ 1703711 h 2637162"/>
              <a:gd name="connsiteX3" fmla="*/ 1979087 w 2028825"/>
              <a:gd name="connsiteY3" fmla="*/ 0 h 2637162"/>
              <a:gd name="connsiteX4" fmla="*/ 1690688 w 2028825"/>
              <a:gd name="connsiteY4" fmla="*/ 1703712 h 2637162"/>
              <a:gd name="connsiteX5" fmla="*/ 1873247 w 2028825"/>
              <a:gd name="connsiteY5" fmla="*/ 1703712 h 2637162"/>
              <a:gd name="connsiteX6" fmla="*/ 2028825 w 2028825"/>
              <a:gd name="connsiteY6" fmla="*/ 1859290 h 2637162"/>
              <a:gd name="connsiteX7" fmla="*/ 2028825 w 2028825"/>
              <a:gd name="connsiteY7" fmla="*/ 1859287 h 2637162"/>
              <a:gd name="connsiteX8" fmla="*/ 2028825 w 2028825"/>
              <a:gd name="connsiteY8" fmla="*/ 1859287 h 2637162"/>
              <a:gd name="connsiteX9" fmla="*/ 2028825 w 2028825"/>
              <a:gd name="connsiteY9" fmla="*/ 2092650 h 2637162"/>
              <a:gd name="connsiteX10" fmla="*/ 2028825 w 2028825"/>
              <a:gd name="connsiteY10" fmla="*/ 2481584 h 2637162"/>
              <a:gd name="connsiteX11" fmla="*/ 1873247 w 2028825"/>
              <a:gd name="connsiteY11" fmla="*/ 2637162 h 2637162"/>
              <a:gd name="connsiteX12" fmla="*/ 1690688 w 2028825"/>
              <a:gd name="connsiteY12" fmla="*/ 2637162 h 2637162"/>
              <a:gd name="connsiteX13" fmla="*/ 1183481 w 2028825"/>
              <a:gd name="connsiteY13" fmla="*/ 2637162 h 2637162"/>
              <a:gd name="connsiteX14" fmla="*/ 1183481 w 2028825"/>
              <a:gd name="connsiteY14" fmla="*/ 2637162 h 2637162"/>
              <a:gd name="connsiteX15" fmla="*/ 155578 w 2028825"/>
              <a:gd name="connsiteY15" fmla="*/ 2637162 h 2637162"/>
              <a:gd name="connsiteX16" fmla="*/ 0 w 2028825"/>
              <a:gd name="connsiteY16" fmla="*/ 2481584 h 2637162"/>
              <a:gd name="connsiteX17" fmla="*/ 0 w 2028825"/>
              <a:gd name="connsiteY17" fmla="*/ 2092650 h 2637162"/>
              <a:gd name="connsiteX18" fmla="*/ 0 w 2028825"/>
              <a:gd name="connsiteY18" fmla="*/ 1859287 h 2637162"/>
              <a:gd name="connsiteX19" fmla="*/ 0 w 2028825"/>
              <a:gd name="connsiteY19" fmla="*/ 1859287 h 2637162"/>
              <a:gd name="connsiteX20" fmla="*/ 0 w 2028825"/>
              <a:gd name="connsiteY20" fmla="*/ 1859290 h 2637162"/>
              <a:gd name="connsiteX0" fmla="*/ 0 w 2311923"/>
              <a:gd name="connsiteY0" fmla="*/ 1716445 h 2494317"/>
              <a:gd name="connsiteX1" fmla="*/ 155578 w 2311923"/>
              <a:gd name="connsiteY1" fmla="*/ 1560867 h 2494317"/>
              <a:gd name="connsiteX2" fmla="*/ 1582861 w 2311923"/>
              <a:gd name="connsiteY2" fmla="*/ 1560866 h 2494317"/>
              <a:gd name="connsiteX3" fmla="*/ 2311923 w 2311923"/>
              <a:gd name="connsiteY3" fmla="*/ 0 h 2494317"/>
              <a:gd name="connsiteX4" fmla="*/ 1690688 w 2311923"/>
              <a:gd name="connsiteY4" fmla="*/ 1560867 h 2494317"/>
              <a:gd name="connsiteX5" fmla="*/ 1873247 w 2311923"/>
              <a:gd name="connsiteY5" fmla="*/ 1560867 h 2494317"/>
              <a:gd name="connsiteX6" fmla="*/ 2028825 w 2311923"/>
              <a:gd name="connsiteY6" fmla="*/ 1716445 h 2494317"/>
              <a:gd name="connsiteX7" fmla="*/ 2028825 w 2311923"/>
              <a:gd name="connsiteY7" fmla="*/ 1716442 h 2494317"/>
              <a:gd name="connsiteX8" fmla="*/ 2028825 w 2311923"/>
              <a:gd name="connsiteY8" fmla="*/ 1716442 h 2494317"/>
              <a:gd name="connsiteX9" fmla="*/ 2028825 w 2311923"/>
              <a:gd name="connsiteY9" fmla="*/ 1949805 h 2494317"/>
              <a:gd name="connsiteX10" fmla="*/ 2028825 w 2311923"/>
              <a:gd name="connsiteY10" fmla="*/ 2338739 h 2494317"/>
              <a:gd name="connsiteX11" fmla="*/ 1873247 w 2311923"/>
              <a:gd name="connsiteY11" fmla="*/ 2494317 h 2494317"/>
              <a:gd name="connsiteX12" fmla="*/ 1690688 w 2311923"/>
              <a:gd name="connsiteY12" fmla="*/ 2494317 h 2494317"/>
              <a:gd name="connsiteX13" fmla="*/ 1183481 w 2311923"/>
              <a:gd name="connsiteY13" fmla="*/ 2494317 h 2494317"/>
              <a:gd name="connsiteX14" fmla="*/ 1183481 w 2311923"/>
              <a:gd name="connsiteY14" fmla="*/ 2494317 h 2494317"/>
              <a:gd name="connsiteX15" fmla="*/ 155578 w 2311923"/>
              <a:gd name="connsiteY15" fmla="*/ 2494317 h 2494317"/>
              <a:gd name="connsiteX16" fmla="*/ 0 w 2311923"/>
              <a:gd name="connsiteY16" fmla="*/ 2338739 h 2494317"/>
              <a:gd name="connsiteX17" fmla="*/ 0 w 2311923"/>
              <a:gd name="connsiteY17" fmla="*/ 1949805 h 2494317"/>
              <a:gd name="connsiteX18" fmla="*/ 0 w 2311923"/>
              <a:gd name="connsiteY18" fmla="*/ 1716442 h 2494317"/>
              <a:gd name="connsiteX19" fmla="*/ 0 w 2311923"/>
              <a:gd name="connsiteY19" fmla="*/ 1716442 h 2494317"/>
              <a:gd name="connsiteX20" fmla="*/ 0 w 2311923"/>
              <a:gd name="connsiteY20" fmla="*/ 1716445 h 2494317"/>
              <a:gd name="connsiteX0" fmla="*/ 0 w 2409538"/>
              <a:gd name="connsiteY0" fmla="*/ 1659091 h 2436963"/>
              <a:gd name="connsiteX1" fmla="*/ 155578 w 2409538"/>
              <a:gd name="connsiteY1" fmla="*/ 1503513 h 2436963"/>
              <a:gd name="connsiteX2" fmla="*/ 1582861 w 2409538"/>
              <a:gd name="connsiteY2" fmla="*/ 1503512 h 2436963"/>
              <a:gd name="connsiteX3" fmla="*/ 2409538 w 2409538"/>
              <a:gd name="connsiteY3" fmla="*/ 0 h 2436963"/>
              <a:gd name="connsiteX4" fmla="*/ 1690688 w 2409538"/>
              <a:gd name="connsiteY4" fmla="*/ 1503513 h 2436963"/>
              <a:gd name="connsiteX5" fmla="*/ 1873247 w 2409538"/>
              <a:gd name="connsiteY5" fmla="*/ 1503513 h 2436963"/>
              <a:gd name="connsiteX6" fmla="*/ 2028825 w 2409538"/>
              <a:gd name="connsiteY6" fmla="*/ 1659091 h 2436963"/>
              <a:gd name="connsiteX7" fmla="*/ 2028825 w 2409538"/>
              <a:gd name="connsiteY7" fmla="*/ 1659088 h 2436963"/>
              <a:gd name="connsiteX8" fmla="*/ 2028825 w 2409538"/>
              <a:gd name="connsiteY8" fmla="*/ 1659088 h 2436963"/>
              <a:gd name="connsiteX9" fmla="*/ 2028825 w 2409538"/>
              <a:gd name="connsiteY9" fmla="*/ 1892451 h 2436963"/>
              <a:gd name="connsiteX10" fmla="*/ 2028825 w 2409538"/>
              <a:gd name="connsiteY10" fmla="*/ 2281385 h 2436963"/>
              <a:gd name="connsiteX11" fmla="*/ 1873247 w 2409538"/>
              <a:gd name="connsiteY11" fmla="*/ 2436963 h 2436963"/>
              <a:gd name="connsiteX12" fmla="*/ 1690688 w 2409538"/>
              <a:gd name="connsiteY12" fmla="*/ 2436963 h 2436963"/>
              <a:gd name="connsiteX13" fmla="*/ 1183481 w 2409538"/>
              <a:gd name="connsiteY13" fmla="*/ 2436963 h 2436963"/>
              <a:gd name="connsiteX14" fmla="*/ 1183481 w 2409538"/>
              <a:gd name="connsiteY14" fmla="*/ 2436963 h 2436963"/>
              <a:gd name="connsiteX15" fmla="*/ 155578 w 2409538"/>
              <a:gd name="connsiteY15" fmla="*/ 2436963 h 2436963"/>
              <a:gd name="connsiteX16" fmla="*/ 0 w 2409538"/>
              <a:gd name="connsiteY16" fmla="*/ 2281385 h 2436963"/>
              <a:gd name="connsiteX17" fmla="*/ 0 w 2409538"/>
              <a:gd name="connsiteY17" fmla="*/ 1892451 h 2436963"/>
              <a:gd name="connsiteX18" fmla="*/ 0 w 2409538"/>
              <a:gd name="connsiteY18" fmla="*/ 1659088 h 2436963"/>
              <a:gd name="connsiteX19" fmla="*/ 0 w 2409538"/>
              <a:gd name="connsiteY19" fmla="*/ 1659088 h 2436963"/>
              <a:gd name="connsiteX20" fmla="*/ 0 w 2409538"/>
              <a:gd name="connsiteY20" fmla="*/ 1659091 h 2436963"/>
              <a:gd name="connsiteX0" fmla="*/ 0 w 2385134"/>
              <a:gd name="connsiteY0" fmla="*/ 1624679 h 2402551"/>
              <a:gd name="connsiteX1" fmla="*/ 155578 w 2385134"/>
              <a:gd name="connsiteY1" fmla="*/ 1469101 h 2402551"/>
              <a:gd name="connsiteX2" fmla="*/ 1582861 w 2385134"/>
              <a:gd name="connsiteY2" fmla="*/ 1469100 h 2402551"/>
              <a:gd name="connsiteX3" fmla="*/ 2385134 w 2385134"/>
              <a:gd name="connsiteY3" fmla="*/ 0 h 2402551"/>
              <a:gd name="connsiteX4" fmla="*/ 1690688 w 2385134"/>
              <a:gd name="connsiteY4" fmla="*/ 1469101 h 2402551"/>
              <a:gd name="connsiteX5" fmla="*/ 1873247 w 2385134"/>
              <a:gd name="connsiteY5" fmla="*/ 1469101 h 2402551"/>
              <a:gd name="connsiteX6" fmla="*/ 2028825 w 2385134"/>
              <a:gd name="connsiteY6" fmla="*/ 1624679 h 2402551"/>
              <a:gd name="connsiteX7" fmla="*/ 2028825 w 2385134"/>
              <a:gd name="connsiteY7" fmla="*/ 1624676 h 2402551"/>
              <a:gd name="connsiteX8" fmla="*/ 2028825 w 2385134"/>
              <a:gd name="connsiteY8" fmla="*/ 1624676 h 2402551"/>
              <a:gd name="connsiteX9" fmla="*/ 2028825 w 2385134"/>
              <a:gd name="connsiteY9" fmla="*/ 1858039 h 2402551"/>
              <a:gd name="connsiteX10" fmla="*/ 2028825 w 2385134"/>
              <a:gd name="connsiteY10" fmla="*/ 2246973 h 2402551"/>
              <a:gd name="connsiteX11" fmla="*/ 1873247 w 2385134"/>
              <a:gd name="connsiteY11" fmla="*/ 2402551 h 2402551"/>
              <a:gd name="connsiteX12" fmla="*/ 1690688 w 2385134"/>
              <a:gd name="connsiteY12" fmla="*/ 2402551 h 2402551"/>
              <a:gd name="connsiteX13" fmla="*/ 1183481 w 2385134"/>
              <a:gd name="connsiteY13" fmla="*/ 2402551 h 2402551"/>
              <a:gd name="connsiteX14" fmla="*/ 1183481 w 2385134"/>
              <a:gd name="connsiteY14" fmla="*/ 2402551 h 2402551"/>
              <a:gd name="connsiteX15" fmla="*/ 155578 w 2385134"/>
              <a:gd name="connsiteY15" fmla="*/ 2402551 h 2402551"/>
              <a:gd name="connsiteX16" fmla="*/ 0 w 2385134"/>
              <a:gd name="connsiteY16" fmla="*/ 2246973 h 2402551"/>
              <a:gd name="connsiteX17" fmla="*/ 0 w 2385134"/>
              <a:gd name="connsiteY17" fmla="*/ 1858039 h 2402551"/>
              <a:gd name="connsiteX18" fmla="*/ 0 w 2385134"/>
              <a:gd name="connsiteY18" fmla="*/ 1624676 h 2402551"/>
              <a:gd name="connsiteX19" fmla="*/ 0 w 2385134"/>
              <a:gd name="connsiteY19" fmla="*/ 1624676 h 2402551"/>
              <a:gd name="connsiteX20" fmla="*/ 0 w 2385134"/>
              <a:gd name="connsiteY20" fmla="*/ 1624679 h 240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85134" h="2402551">
                <a:moveTo>
                  <a:pt x="0" y="1624679"/>
                </a:moveTo>
                <a:cubicBezTo>
                  <a:pt x="0" y="1538756"/>
                  <a:pt x="69655" y="1469101"/>
                  <a:pt x="155578" y="1469101"/>
                </a:cubicBezTo>
                <a:lnTo>
                  <a:pt x="1582861" y="1469100"/>
                </a:lnTo>
                <a:lnTo>
                  <a:pt x="2385134" y="0"/>
                </a:lnTo>
                <a:lnTo>
                  <a:pt x="1690688" y="1469101"/>
                </a:lnTo>
                <a:lnTo>
                  <a:pt x="1873247" y="1469101"/>
                </a:lnTo>
                <a:cubicBezTo>
                  <a:pt x="1959170" y="1469101"/>
                  <a:pt x="2028825" y="1538756"/>
                  <a:pt x="2028825" y="1624679"/>
                </a:cubicBezTo>
                <a:lnTo>
                  <a:pt x="2028825" y="1624676"/>
                </a:lnTo>
                <a:lnTo>
                  <a:pt x="2028825" y="1624676"/>
                </a:lnTo>
                <a:lnTo>
                  <a:pt x="2028825" y="1858039"/>
                </a:lnTo>
                <a:lnTo>
                  <a:pt x="2028825" y="2246973"/>
                </a:lnTo>
                <a:cubicBezTo>
                  <a:pt x="2028825" y="2332896"/>
                  <a:pt x="1959170" y="2402551"/>
                  <a:pt x="1873247" y="2402551"/>
                </a:cubicBezTo>
                <a:lnTo>
                  <a:pt x="1690688" y="2402551"/>
                </a:lnTo>
                <a:lnTo>
                  <a:pt x="1183481" y="2402551"/>
                </a:lnTo>
                <a:lnTo>
                  <a:pt x="1183481" y="2402551"/>
                </a:lnTo>
                <a:lnTo>
                  <a:pt x="155578" y="2402551"/>
                </a:lnTo>
                <a:cubicBezTo>
                  <a:pt x="69655" y="2402551"/>
                  <a:pt x="0" y="2332896"/>
                  <a:pt x="0" y="2246973"/>
                </a:cubicBezTo>
                <a:lnTo>
                  <a:pt x="0" y="1858039"/>
                </a:lnTo>
                <a:lnTo>
                  <a:pt x="0" y="1624676"/>
                </a:lnTo>
                <a:lnTo>
                  <a:pt x="0" y="1624676"/>
                </a:lnTo>
                <a:lnTo>
                  <a:pt x="0" y="162467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pl-PL" sz="1200" dirty="0">
                <a:solidFill>
                  <a:schemeClr val="tx1"/>
                </a:solidFill>
              </a:rPr>
              <a:t>Kliknięcie w tę ikonę rozwija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tabelę z porównaniem</a:t>
            </a:r>
          </a:p>
          <a:p>
            <a:endParaRPr lang="pl-PL" sz="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8B03F-0755-4032-B084-0B6766629A83}"/>
              </a:ext>
            </a:extLst>
          </p:cNvPr>
          <p:cNvSpPr txBox="1"/>
          <p:nvPr/>
        </p:nvSpPr>
        <p:spPr>
          <a:xfrm>
            <a:off x="2017158" y="4811193"/>
            <a:ext cx="259050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Widok dostępny dla NFZ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91CB1B-34EC-4346-AF35-84E1333C90EA}"/>
              </a:ext>
            </a:extLst>
          </p:cNvPr>
          <p:cNvSpPr/>
          <p:nvPr/>
        </p:nvSpPr>
        <p:spPr>
          <a:xfrm>
            <a:off x="9198357" y="2082909"/>
            <a:ext cx="2831487" cy="2631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1400" dirty="0">
                <a:solidFill>
                  <a:schemeClr val="tx1"/>
                </a:solidFill>
              </a:rPr>
              <a:t>Legenda:</a:t>
            </a:r>
          </a:p>
          <a:p>
            <a:r>
              <a:rPr lang="pl-PL" sz="1050" dirty="0">
                <a:solidFill>
                  <a:schemeClr val="tx1"/>
                </a:solidFill>
              </a:rPr>
              <a:t>                   punkt nieczynny </a:t>
            </a:r>
            <a:br>
              <a:rPr lang="pl-PL" sz="1050" dirty="0">
                <a:solidFill>
                  <a:schemeClr val="tx1"/>
                </a:solidFill>
              </a:rPr>
            </a:br>
            <a:r>
              <a:rPr lang="pl-PL" sz="1050" dirty="0">
                <a:solidFill>
                  <a:schemeClr val="tx1"/>
                </a:solidFill>
              </a:rPr>
              <a:t>                   (w placówce proponującej zmianę)</a:t>
            </a:r>
          </a:p>
          <a:p>
            <a:endParaRPr lang="pl-PL" sz="1050" dirty="0">
              <a:solidFill>
                <a:schemeClr val="tx1"/>
              </a:solidFill>
            </a:endParaRPr>
          </a:p>
          <a:p>
            <a:r>
              <a:rPr lang="pl-PL" sz="1050" dirty="0">
                <a:solidFill>
                  <a:schemeClr val="tx1"/>
                </a:solidFill>
              </a:rPr>
              <a:t>                   proponowane godziny otwarcia </a:t>
            </a:r>
            <a:br>
              <a:rPr lang="pl-PL" sz="1050" dirty="0">
                <a:solidFill>
                  <a:schemeClr val="tx1"/>
                </a:solidFill>
              </a:rPr>
            </a:br>
            <a:r>
              <a:rPr lang="pl-PL" sz="1050" dirty="0">
                <a:solidFill>
                  <a:schemeClr val="tx1"/>
                </a:solidFill>
              </a:rPr>
              <a:t>                   (w placówce proponującej zmianę)</a:t>
            </a:r>
          </a:p>
          <a:p>
            <a:endParaRPr lang="pl-PL" sz="1050" dirty="0">
              <a:solidFill>
                <a:schemeClr val="tx1"/>
              </a:solidFill>
            </a:endParaRPr>
          </a:p>
          <a:p>
            <a:r>
              <a:rPr lang="pl-PL" sz="1050" dirty="0">
                <a:solidFill>
                  <a:schemeClr val="tx1"/>
                </a:solidFill>
              </a:rPr>
              <a:t>                   aktualne godziny otwarcia </a:t>
            </a:r>
            <a:br>
              <a:rPr lang="pl-PL" sz="1050" dirty="0">
                <a:solidFill>
                  <a:schemeClr val="tx1"/>
                </a:solidFill>
              </a:rPr>
            </a:br>
            <a:r>
              <a:rPr lang="pl-PL" sz="1050" dirty="0">
                <a:solidFill>
                  <a:schemeClr val="tx1"/>
                </a:solidFill>
              </a:rPr>
              <a:t>                   (w placówce proponującej zmianę)</a:t>
            </a:r>
          </a:p>
          <a:p>
            <a:endParaRPr lang="pl-PL" sz="1050" dirty="0">
              <a:solidFill>
                <a:schemeClr val="tx1"/>
              </a:solidFill>
            </a:endParaRPr>
          </a:p>
          <a:p>
            <a:r>
              <a:rPr lang="pl-PL" sz="1050" dirty="0">
                <a:solidFill>
                  <a:schemeClr val="tx1"/>
                </a:solidFill>
              </a:rPr>
              <a:t>                   punkt nieczynny </a:t>
            </a:r>
            <a:br>
              <a:rPr lang="pl-PL" sz="1050" dirty="0">
                <a:solidFill>
                  <a:schemeClr val="tx1"/>
                </a:solidFill>
              </a:rPr>
            </a:br>
            <a:r>
              <a:rPr lang="pl-PL" sz="1050" dirty="0">
                <a:solidFill>
                  <a:schemeClr val="tx1"/>
                </a:solidFill>
              </a:rPr>
              <a:t>                   (placówka w okolicy) </a:t>
            </a:r>
          </a:p>
          <a:p>
            <a:endParaRPr lang="pl-PL" sz="1050" dirty="0">
              <a:solidFill>
                <a:schemeClr val="tx1"/>
              </a:solidFill>
            </a:endParaRPr>
          </a:p>
          <a:p>
            <a:r>
              <a:rPr lang="pl-PL" sz="1050" dirty="0">
                <a:solidFill>
                  <a:schemeClr val="tx1"/>
                </a:solidFill>
              </a:rPr>
              <a:t>                   aktualne godziny otwarcia </a:t>
            </a:r>
            <a:br>
              <a:rPr lang="pl-PL" sz="1050" dirty="0">
                <a:solidFill>
                  <a:schemeClr val="tx1"/>
                </a:solidFill>
              </a:rPr>
            </a:br>
            <a:r>
              <a:rPr lang="pl-PL" sz="1050" dirty="0">
                <a:solidFill>
                  <a:schemeClr val="tx1"/>
                </a:solidFill>
              </a:rPr>
              <a:t>                   (placówka w okolicy)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E64688-B6CB-481D-BA84-BF4D4782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907" y="2433160"/>
            <a:ext cx="240698" cy="1337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7FECBF-AC4D-49FB-AFD1-C0A2B8DAB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907" y="2949613"/>
            <a:ext cx="260520" cy="155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D7C25-C49E-48E3-9B5A-3CD57CE0C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383" y="3398603"/>
            <a:ext cx="240698" cy="155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1B31A8-B4D7-44F6-8D4B-6754A4247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907" y="4326509"/>
            <a:ext cx="260520" cy="144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90B3C3-8777-44FA-BA95-DBF1E8498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3907" y="3868114"/>
            <a:ext cx="247651" cy="144457"/>
          </a:xfrm>
          <a:prstGeom prst="rect">
            <a:avLst/>
          </a:prstGeom>
        </p:spPr>
      </p:pic>
      <p:pic>
        <p:nvPicPr>
          <p:cNvPr id="14" name="Graphic 13" descr="Home outline">
            <a:hlinkClick r:id="rId9" action="ppaction://hlinksldjump"/>
            <a:extLst>
              <a:ext uri="{FF2B5EF4-FFF2-40B4-BE49-F238E27FC236}">
                <a16:creationId xmlns:a16="http://schemas.microsoft.com/office/drawing/2014/main" id="{ECAA83A7-FA3F-4EBF-ABBA-13606A9C7B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7531">
        <p:fade/>
      </p:transition>
    </mc:Choice>
    <mc:Fallback xmlns="">
      <p:transition advTm="27531"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Zmiana parametrów placówki (część 2)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AEFA9-DDDB-4A3C-92BA-EDFF40358FEA}"/>
              </a:ext>
            </a:extLst>
          </p:cNvPr>
          <p:cNvSpPr txBox="1">
            <a:spLocks/>
          </p:cNvSpPr>
          <p:nvPr/>
        </p:nvSpPr>
        <p:spPr>
          <a:xfrm>
            <a:off x="711200" y="1391291"/>
            <a:ext cx="11049000" cy="3345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>
                <a:solidFill>
                  <a:schemeClr val="bg1"/>
                </a:solidFill>
              </a:rPr>
              <a:t>W sekcji </a:t>
            </a:r>
            <a:r>
              <a:rPr lang="pl-PL" sz="2800" i="1" dirty="0">
                <a:solidFill>
                  <a:schemeClr val="bg1"/>
                </a:solidFill>
              </a:rPr>
              <a:t>Edycja placówki </a:t>
            </a:r>
            <a:r>
              <a:rPr lang="pl-PL" sz="2800" dirty="0">
                <a:solidFill>
                  <a:schemeClr val="bg1"/>
                </a:solidFill>
              </a:rPr>
              <a:t>punkty wymazowe mogą zmienić również:</a:t>
            </a:r>
          </a:p>
          <a:p>
            <a:pPr algn="l"/>
            <a:endParaRPr lang="pl-PL" sz="28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całkowitą przepustowość placówki w poszczególnych dniach tygodnia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bg1"/>
                </a:solidFill>
              </a:rPr>
              <a:t>domyślny podział przepustowości pomiędzy zapisami lokalnymi i zapisami z E-kolejki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2800" dirty="0">
              <a:solidFill>
                <a:schemeClr val="bg1"/>
              </a:solidFill>
            </a:endParaRPr>
          </a:p>
          <a:p>
            <a:pPr algn="l"/>
            <a:r>
              <a:rPr lang="pl-PL" sz="2800" dirty="0">
                <a:solidFill>
                  <a:schemeClr val="bg1"/>
                </a:solidFill>
              </a:rPr>
              <a:t>Powyższe zmiany </a:t>
            </a:r>
            <a:r>
              <a:rPr lang="pl-PL" sz="2800" u="sng" dirty="0">
                <a:solidFill>
                  <a:schemeClr val="bg1"/>
                </a:solidFill>
              </a:rPr>
              <a:t>wchodzą w życie bez akceptacji</a:t>
            </a:r>
            <a:r>
              <a:rPr lang="pl-PL" sz="2800" dirty="0">
                <a:solidFill>
                  <a:schemeClr val="bg1"/>
                </a:solidFill>
              </a:rPr>
              <a:t> po około 2 dniach od ich wprowadzenia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Graphic 4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D79C6968-B237-4173-A532-8D7203D0F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Zmiana całkowitej przepustowości </a:t>
            </a:r>
            <a:br>
              <a:rPr lang="pl-PL" sz="3200" b="1" dirty="0">
                <a:solidFill>
                  <a:schemeClr val="bg1"/>
                </a:solidFill>
                <a:latin typeface="+mn-lt"/>
              </a:rPr>
            </a:br>
            <a:r>
              <a:rPr lang="pl-PL" sz="3200" b="1" dirty="0">
                <a:solidFill>
                  <a:schemeClr val="bg1"/>
                </a:solidFill>
                <a:latin typeface="+mn-lt"/>
              </a:rPr>
              <a:t>i domyślnego balansu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249DF1AD-D983-4125-8427-3FCD9E740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0" y="1250067"/>
            <a:ext cx="10134600" cy="5242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5BAF7-3F4D-4599-9F3F-A7B32DC5E494}"/>
              </a:ext>
            </a:extLst>
          </p:cNvPr>
          <p:cNvSpPr txBox="1"/>
          <p:nvPr/>
        </p:nvSpPr>
        <p:spPr>
          <a:xfrm>
            <a:off x="863600" y="6123543"/>
            <a:ext cx="304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Widok dostępny dla placówek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Graphic 5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97C9EEDD-0332-4415-B313-E85C5A59F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031">
        <p:fade/>
      </p:transition>
    </mc:Choice>
    <mc:Fallback xmlns="">
      <p:transition advTm="26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" objId="3"/>
        <p14:stopEvt time="12913" objId="3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Wsparcie po starcie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435D6-0C58-4699-BF1E-12D6E4A44218}"/>
              </a:ext>
            </a:extLst>
          </p:cNvPr>
          <p:cNvSpPr txBox="1">
            <a:spLocks/>
          </p:cNvSpPr>
          <p:nvPr/>
        </p:nvSpPr>
        <p:spPr>
          <a:xfrm>
            <a:off x="979055" y="1341650"/>
            <a:ext cx="10811891" cy="4987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Zapraszamy na dyżury eksperckie w każdą środę </a:t>
            </a:r>
          </a:p>
          <a:p>
            <a:pPr algn="l"/>
            <a:r>
              <a:rPr lang="pl-PL" sz="3200" dirty="0">
                <a:solidFill>
                  <a:schemeClr val="bg1"/>
                </a:solidFill>
              </a:rPr>
              <a:t>        10:00 – 11:00</a:t>
            </a:r>
          </a:p>
          <a:p>
            <a:pPr algn="l"/>
            <a:r>
              <a:rPr lang="pl-PL" sz="3200" dirty="0">
                <a:solidFill>
                  <a:schemeClr val="bg1"/>
                </a:solidFill>
              </a:rPr>
              <a:t>        14:00 – 15:00</a:t>
            </a:r>
          </a:p>
          <a:p>
            <a:pPr algn="l"/>
            <a:r>
              <a:rPr lang="pl-PL" sz="3200" dirty="0">
                <a:solidFill>
                  <a:schemeClr val="bg1"/>
                </a:solidFill>
              </a:rPr>
              <a:t>     Link do spotkania w aplikacji MS Team znajduje się </a:t>
            </a:r>
            <a:r>
              <a:rPr lang="pl-PL" sz="3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TUTAJ</a:t>
            </a:r>
            <a:endParaRPr lang="pl-PL" sz="3200" b="1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320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</a:rPr>
              <a:t>W przypadku pytań i sugestii zapraszamy do kontaktu za pomocą maila: </a:t>
            </a:r>
            <a:r>
              <a:rPr lang="pl-PL" sz="3200" b="1" u="sng" dirty="0">
                <a:solidFill>
                  <a:schemeClr val="bg1">
                    <a:lumMod val="95000"/>
                  </a:schemeClr>
                </a:solidFill>
              </a:rPr>
              <a:t>ekolejka@cloudsonmars.com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endParaRPr lang="pl-PL" sz="3200" dirty="0">
              <a:solidFill>
                <a:schemeClr val="bg1"/>
              </a:solidFill>
            </a:endParaRPr>
          </a:p>
          <a:p>
            <a:pPr algn="l"/>
            <a:endParaRPr lang="pl-PL" sz="3200" dirty="0">
              <a:solidFill>
                <a:schemeClr val="bg1"/>
              </a:solidFill>
            </a:endParaRPr>
          </a:p>
          <a:p>
            <a:pPr algn="l"/>
            <a:endParaRPr lang="pl-PL" sz="3200" dirty="0">
              <a:solidFill>
                <a:schemeClr val="bg1"/>
              </a:solidFill>
            </a:endParaRPr>
          </a:p>
          <a:p>
            <a:pPr algn="l"/>
            <a:endParaRPr lang="pl-PL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Graphic 4" descr="Home outline">
            <a:hlinkClick r:id="rId4" action="ppaction://hlinksldjump"/>
            <a:extLst>
              <a:ext uri="{FF2B5EF4-FFF2-40B4-BE49-F238E27FC236}">
                <a16:creationId xmlns:a16="http://schemas.microsoft.com/office/drawing/2014/main" id="{31C67795-2FFF-4286-98E5-392178313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3" y="528404"/>
            <a:ext cx="6023295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Historia wersji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ED31AD-0DBA-4B1D-A358-B2C662F624B0}"/>
              </a:ext>
            </a:extLst>
          </p:cNvPr>
          <p:cNvSpPr txBox="1">
            <a:spLocks/>
          </p:cNvSpPr>
          <p:nvPr/>
        </p:nvSpPr>
        <p:spPr>
          <a:xfrm>
            <a:off x="714375" y="1494143"/>
            <a:ext cx="10879210" cy="4678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dirty="0">
                <a:solidFill>
                  <a:schemeClr val="bg1"/>
                </a:solidFill>
              </a:rPr>
              <a:t>2021.02.04 – zapisy lokalne i ulepszenia zmian parametrów placówki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nowe pola na stronie </a:t>
            </a:r>
            <a:r>
              <a:rPr lang="pl-PL" sz="1400" i="1" dirty="0">
                <a:solidFill>
                  <a:schemeClr val="bg1"/>
                </a:solidFill>
              </a:rPr>
              <a:t>Kolejka</a:t>
            </a:r>
            <a:r>
              <a:rPr lang="pl-PL" sz="1400" dirty="0">
                <a:solidFill>
                  <a:schemeClr val="bg1"/>
                </a:solidFill>
              </a:rPr>
              <a:t>, które pozwalają placówkom zapisywać pacjentów, którzy skontaktowali się bezpośrednio z daną placówką 		(</a:t>
            </a:r>
            <a:r>
              <a:rPr lang="pl-PL" sz="14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odnośnik do slajdu</a:t>
            </a:r>
            <a:r>
              <a:rPr lang="pl-PL" sz="14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funkcja komentarza w przypadku odrzucenia zmian (</a:t>
            </a:r>
            <a:r>
              <a:rPr lang="pl-PL" sz="1400" i="1" dirty="0">
                <a:solidFill>
                  <a:schemeClr val="bg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odnośnik do slajdu dla placówek</a:t>
            </a:r>
            <a:r>
              <a:rPr lang="pl-PL" sz="1400" i="1" dirty="0">
                <a:solidFill>
                  <a:schemeClr val="bg1"/>
                </a:solidFill>
              </a:rPr>
              <a:t>, </a:t>
            </a:r>
            <a:r>
              <a:rPr lang="pl-PL" sz="1400" i="1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odnośnik do slajdu dla NFZ</a:t>
            </a:r>
            <a:r>
              <a:rPr lang="pl-PL" sz="14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funkcja graficznego porównania harmonogramów placówki proponującej zmianę i harmonogramów okolicznych placówek 			(</a:t>
            </a:r>
            <a:r>
              <a:rPr lang="pl-PL" sz="1400" i="1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odnośnik do slajdu</a:t>
            </a:r>
            <a:r>
              <a:rPr lang="pl-PL" sz="14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dostosowanie </a:t>
            </a:r>
            <a:r>
              <a:rPr lang="pl-PL" sz="1400" dirty="0">
                <a:solidFill>
                  <a:schemeClr val="bg1"/>
                </a:solidFill>
                <a:ea typeface="+mj-lt"/>
                <a:cs typeface="+mj-lt"/>
              </a:rPr>
              <a:t>do wymagań procesu </a:t>
            </a:r>
            <a:r>
              <a:rPr lang="pl-PL" sz="1400" dirty="0">
                <a:solidFill>
                  <a:schemeClr val="bg1"/>
                </a:solidFill>
              </a:rPr>
              <a:t>wyprzedzenia z jakim trzeba podać zmianę harmonogramu (</a:t>
            </a:r>
            <a:r>
              <a:rPr lang="pl-PL" sz="1400" i="1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odnośnik do slajdu</a:t>
            </a:r>
            <a:r>
              <a:rPr lang="pl-PL" sz="1400" dirty="0">
                <a:solidFill>
                  <a:schemeClr val="bg1"/>
                </a:solidFill>
              </a:rPr>
              <a:t>)</a:t>
            </a:r>
            <a:endParaRPr lang="pl-PL" sz="1400" dirty="0">
              <a:solidFill>
                <a:schemeClr val="bg1"/>
              </a:solidFill>
              <a:cs typeface="Calibri Light"/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</a:t>
            </a:r>
          </a:p>
          <a:p>
            <a:pPr algn="l"/>
            <a:endParaRPr lang="pl-PL" sz="1800" dirty="0">
              <a:solidFill>
                <a:schemeClr val="bg1"/>
              </a:solidFill>
            </a:endParaRPr>
          </a:p>
          <a:p>
            <a:pPr algn="l"/>
            <a:r>
              <a:rPr lang="pl-PL" sz="1800" b="1" dirty="0">
                <a:solidFill>
                  <a:schemeClr val="bg1"/>
                </a:solidFill>
              </a:rPr>
              <a:t>2021.01.22 – zmiany parametrów placówki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</a:rPr>
              <a:t>	</a:t>
            </a:r>
            <a:r>
              <a:rPr lang="pl-PL" sz="1400" dirty="0">
                <a:solidFill>
                  <a:schemeClr val="bg1"/>
                </a:solidFill>
              </a:rPr>
              <a:t>- funkcja zmiany harmonogramu pracy punktu pobrań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funkcja zmiany całkowitej przepustowości punktu pobrań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funkcja zmiany domyślnego podziału przepustowości między E-kolejkę i zapisy lokalne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pl-PL" sz="1800" dirty="0">
              <a:solidFill>
                <a:schemeClr val="bg1"/>
              </a:solidFill>
            </a:endParaRPr>
          </a:p>
          <a:p>
            <a:pPr algn="l"/>
            <a:r>
              <a:rPr lang="pl-PL" sz="1800" b="1" dirty="0">
                <a:solidFill>
                  <a:schemeClr val="bg1"/>
                </a:solidFill>
              </a:rPr>
              <a:t>2020.12.18 – informacje o podstawowych funkcjach E-kolejki</a:t>
            </a:r>
          </a:p>
          <a:p>
            <a:pPr algn="l"/>
            <a:r>
              <a:rPr lang="pl-PL" sz="1600" dirty="0">
                <a:solidFill>
                  <a:schemeClr val="bg1"/>
                </a:solidFill>
              </a:rPr>
              <a:t>	</a:t>
            </a:r>
            <a:r>
              <a:rPr lang="pl-PL" sz="1400" dirty="0">
                <a:solidFill>
                  <a:schemeClr val="bg1"/>
                </a:solidFill>
              </a:rPr>
              <a:t>- przydzielanie terminu w placówce, wysyłania SMS-a do pacjentów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podgląd liczby zapisanych pacjentów</a:t>
            </a: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	- zmiana przepustowości dla zapisów E-kolejki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6" name="Graphic 5" descr="Home outline">
            <a:hlinkClick r:id="rId8" action="ppaction://hlinksldjump"/>
            <a:extLst>
              <a:ext uri="{FF2B5EF4-FFF2-40B4-BE49-F238E27FC236}">
                <a16:creationId xmlns:a16="http://schemas.microsoft.com/office/drawing/2014/main" id="{BF6798C2-DBA1-4CEB-8A59-4978A9DF4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3" y="528404"/>
            <a:ext cx="7157907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Cel wprowadzenia systemu e-kolejka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ED31AD-0DBA-4B1D-A358-B2C662F624B0}"/>
              </a:ext>
            </a:extLst>
          </p:cNvPr>
          <p:cNvSpPr txBox="1">
            <a:spLocks/>
          </p:cNvSpPr>
          <p:nvPr/>
        </p:nvSpPr>
        <p:spPr>
          <a:xfrm>
            <a:off x="1175858" y="1484618"/>
            <a:ext cx="9729830" cy="5453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dirty="0">
                <a:solidFill>
                  <a:schemeClr val="bg1"/>
                </a:solidFill>
              </a:rPr>
              <a:t>Rozładowanie kolejek przed punktami wymazowymi przez rekomendowanie pacjentom terminu i miejsca badania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EECED8-8365-46A5-80AE-829FA546254F}"/>
              </a:ext>
            </a:extLst>
          </p:cNvPr>
          <p:cNvSpPr txBox="1">
            <a:spLocks/>
          </p:cNvSpPr>
          <p:nvPr/>
        </p:nvSpPr>
        <p:spPr>
          <a:xfrm>
            <a:off x="385895" y="2458724"/>
            <a:ext cx="9404058" cy="5453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Cel wprowadzenia modułu dla placówek wymazowych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0CD1E1-A183-4141-BEAF-E990342C26F3}"/>
              </a:ext>
            </a:extLst>
          </p:cNvPr>
          <p:cNvSpPr txBox="1">
            <a:spLocks/>
          </p:cNvSpPr>
          <p:nvPr/>
        </p:nvSpPr>
        <p:spPr>
          <a:xfrm>
            <a:off x="1175858" y="3131241"/>
            <a:ext cx="10904289" cy="32990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arenBoth"/>
            </a:pPr>
            <a:r>
              <a:rPr lang="pl-PL" sz="3200" dirty="0">
                <a:solidFill>
                  <a:schemeClr val="bg1"/>
                </a:solidFill>
              </a:rPr>
              <a:t>Informowanie o liczbie pacjentów zapisanych przez e-kolejkę</a:t>
            </a:r>
          </a:p>
          <a:p>
            <a:pPr marL="514350" indent="-514350" algn="l">
              <a:buAutoNum type="arabicParenBoth"/>
            </a:pPr>
            <a:endParaRPr lang="pl-PL" sz="3200" dirty="0">
              <a:solidFill>
                <a:schemeClr val="bg1"/>
              </a:solidFill>
            </a:endParaRPr>
          </a:p>
          <a:p>
            <a:pPr marL="514350" indent="-514350" algn="l">
              <a:buAutoNum type="arabicParenBoth"/>
            </a:pPr>
            <a:r>
              <a:rPr lang="pl-PL" sz="3200" dirty="0">
                <a:solidFill>
                  <a:schemeClr val="bg1"/>
                </a:solidFill>
              </a:rPr>
              <a:t>Umożliwienie zmiany liczby pacjentów, którzy są zapisywani przez e-kolejkę</a:t>
            </a:r>
          </a:p>
          <a:p>
            <a:pPr marL="514350" indent="-514350" algn="l">
              <a:buAutoNum type="arabicParenBoth"/>
            </a:pPr>
            <a:endParaRPr lang="pl-PL" sz="3200" dirty="0">
              <a:solidFill>
                <a:schemeClr val="bg1"/>
              </a:solidFill>
            </a:endParaRPr>
          </a:p>
          <a:p>
            <a:pPr marL="514350" indent="-514350" algn="l">
              <a:buAutoNum type="arabicParenBoth"/>
            </a:pPr>
            <a:r>
              <a:rPr lang="pl-PL" sz="3200" dirty="0">
                <a:solidFill>
                  <a:schemeClr val="bg1"/>
                </a:solidFill>
              </a:rPr>
              <a:t>Wsparcie procesu zmiany harmonogramu pracy punktu pobrań i innych jego parametrów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Graphic 10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6684B484-B198-4F6F-B4EC-BF87AE57D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6946084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Koncepcja działania systemu e-kolejka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phic 5" descr="Fever with solid fill">
            <a:extLst>
              <a:ext uri="{FF2B5EF4-FFF2-40B4-BE49-F238E27FC236}">
                <a16:creationId xmlns:a16="http://schemas.microsoft.com/office/drawing/2014/main" id="{0056D105-5140-4237-B4DA-85537F39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056" y="3676046"/>
            <a:ext cx="914400" cy="914400"/>
          </a:xfrm>
          <a:prstGeom prst="rect">
            <a:avLst/>
          </a:prstGeom>
        </p:spPr>
      </p:pic>
      <p:pic>
        <p:nvPicPr>
          <p:cNvPr id="15" name="Graphic 14" descr="Smart Phone with solid fill">
            <a:extLst>
              <a:ext uri="{FF2B5EF4-FFF2-40B4-BE49-F238E27FC236}">
                <a16:creationId xmlns:a16="http://schemas.microsoft.com/office/drawing/2014/main" id="{3831D2A4-62C7-4CB2-BEEB-EB6F8923F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5090" y="3866088"/>
            <a:ext cx="731360" cy="731360"/>
          </a:xfrm>
          <a:prstGeom prst="rect">
            <a:avLst/>
          </a:prstGeom>
        </p:spPr>
      </p:pic>
      <p:pic>
        <p:nvPicPr>
          <p:cNvPr id="17" name="Graphic 16" descr="Internet with solid fill">
            <a:extLst>
              <a:ext uri="{FF2B5EF4-FFF2-40B4-BE49-F238E27FC236}">
                <a16:creationId xmlns:a16="http://schemas.microsoft.com/office/drawing/2014/main" id="{FE16BF65-8866-4AF2-82F0-C2C25EDD2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1907" y="2061883"/>
            <a:ext cx="914400" cy="914400"/>
          </a:xfrm>
          <a:prstGeom prst="rect">
            <a:avLst/>
          </a:prstGeom>
        </p:spPr>
      </p:pic>
      <p:pic>
        <p:nvPicPr>
          <p:cNvPr id="20" name="Graphic 19" descr="Map with pin with solid fill">
            <a:extLst>
              <a:ext uri="{FF2B5EF4-FFF2-40B4-BE49-F238E27FC236}">
                <a16:creationId xmlns:a16="http://schemas.microsoft.com/office/drawing/2014/main" id="{094C1551-85A0-4E7A-B1E7-8C213E2AC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2281" y="2038482"/>
            <a:ext cx="765110" cy="76511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4968EC-063A-4FFC-B79A-BCAAE0D975BF}"/>
              </a:ext>
            </a:extLst>
          </p:cNvPr>
          <p:cNvCxnSpPr>
            <a:cxnSpLocks/>
          </p:cNvCxnSpPr>
          <p:nvPr/>
        </p:nvCxnSpPr>
        <p:spPr>
          <a:xfrm flipV="1">
            <a:off x="1310796" y="2957804"/>
            <a:ext cx="0" cy="61670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D13DB4-0058-41E7-9E70-A9156F0E6583}"/>
              </a:ext>
            </a:extLst>
          </p:cNvPr>
          <p:cNvCxnSpPr>
            <a:cxnSpLocks/>
          </p:cNvCxnSpPr>
          <p:nvPr/>
        </p:nvCxnSpPr>
        <p:spPr>
          <a:xfrm>
            <a:off x="2085393" y="2461697"/>
            <a:ext cx="783642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EE1725-0E46-42A3-852E-48C645FCC761}"/>
              </a:ext>
            </a:extLst>
          </p:cNvPr>
          <p:cNvCxnSpPr>
            <a:cxnSpLocks/>
          </p:cNvCxnSpPr>
          <p:nvPr/>
        </p:nvCxnSpPr>
        <p:spPr>
          <a:xfrm>
            <a:off x="4051238" y="2461697"/>
            <a:ext cx="1656389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Graphic 38" descr="Fever with solid fill">
            <a:extLst>
              <a:ext uri="{FF2B5EF4-FFF2-40B4-BE49-F238E27FC236}">
                <a16:creationId xmlns:a16="http://schemas.microsoft.com/office/drawing/2014/main" id="{1F0E538B-2D48-4885-848E-CF1ED4F5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7307" y="3729647"/>
            <a:ext cx="394538" cy="394538"/>
          </a:xfrm>
          <a:prstGeom prst="rect">
            <a:avLst/>
          </a:prstGeom>
        </p:spPr>
      </p:pic>
      <p:pic>
        <p:nvPicPr>
          <p:cNvPr id="40" name="Graphic 39" descr="Fever with solid fill">
            <a:extLst>
              <a:ext uri="{FF2B5EF4-FFF2-40B4-BE49-F238E27FC236}">
                <a16:creationId xmlns:a16="http://schemas.microsoft.com/office/drawing/2014/main" id="{45AB8C79-D673-4D5D-86C9-65C4BDCC9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1787" y="3583522"/>
            <a:ext cx="394538" cy="394538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0EC899A-FDDF-473D-9F4D-EE7B4BE53419}"/>
              </a:ext>
            </a:extLst>
          </p:cNvPr>
          <p:cNvCxnSpPr>
            <a:cxnSpLocks/>
          </p:cNvCxnSpPr>
          <p:nvPr/>
        </p:nvCxnSpPr>
        <p:spPr>
          <a:xfrm>
            <a:off x="10056450" y="4185700"/>
            <a:ext cx="725337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itle 1">
            <a:extLst>
              <a:ext uri="{FF2B5EF4-FFF2-40B4-BE49-F238E27FC236}">
                <a16:creationId xmlns:a16="http://schemas.microsoft.com/office/drawing/2014/main" id="{6BC5D13D-C538-4BFC-A5C8-E2A6109D790D}"/>
              </a:ext>
            </a:extLst>
          </p:cNvPr>
          <p:cNvSpPr txBox="1">
            <a:spLocks/>
          </p:cNvSpPr>
          <p:nvPr/>
        </p:nvSpPr>
        <p:spPr>
          <a:xfrm>
            <a:off x="-1" y="5993934"/>
            <a:ext cx="2701255" cy="5453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>
                <a:solidFill>
                  <a:schemeClr val="bg1"/>
                </a:solidFill>
              </a:rPr>
              <a:t>Pacjent otrzymuje skierowanie na wymaz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49FAA0A-997C-409F-B885-A02C6F33A868}"/>
              </a:ext>
            </a:extLst>
          </p:cNvPr>
          <p:cNvSpPr txBox="1">
            <a:spLocks/>
          </p:cNvSpPr>
          <p:nvPr/>
        </p:nvSpPr>
        <p:spPr>
          <a:xfrm>
            <a:off x="2626707" y="5196147"/>
            <a:ext cx="1882074" cy="13431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>
                <a:solidFill>
                  <a:schemeClr val="bg1"/>
                </a:solidFill>
              </a:rPr>
              <a:t>Skierowanie trafia do </a:t>
            </a:r>
            <a:br>
              <a:rPr lang="pl-PL" sz="2400">
                <a:solidFill>
                  <a:schemeClr val="bg1"/>
                </a:solidFill>
              </a:rPr>
            </a:br>
            <a:r>
              <a:rPr lang="pl-PL" sz="2400">
                <a:solidFill>
                  <a:schemeClr val="bg1"/>
                </a:solidFill>
              </a:rPr>
              <a:t>e-kolejki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1BDAF61-BE8E-4071-A2DC-B69AD993E756}"/>
              </a:ext>
            </a:extLst>
          </p:cNvPr>
          <p:cNvSpPr txBox="1">
            <a:spLocks/>
          </p:cNvSpPr>
          <p:nvPr/>
        </p:nvSpPr>
        <p:spPr>
          <a:xfrm>
            <a:off x="4685005" y="5236906"/>
            <a:ext cx="4304558" cy="13431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bg1"/>
                </a:solidFill>
              </a:rPr>
              <a:t>E-kolejka rekomenduje placówkę w okolicy i wolny termin wymazu za 2 do 36 godzin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D7D92FD-6883-41C9-978D-107F18A39AF2}"/>
              </a:ext>
            </a:extLst>
          </p:cNvPr>
          <p:cNvSpPr txBox="1">
            <a:spLocks/>
          </p:cNvSpPr>
          <p:nvPr/>
        </p:nvSpPr>
        <p:spPr>
          <a:xfrm>
            <a:off x="5671508" y="1523132"/>
            <a:ext cx="1599818" cy="574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>
                <a:solidFill>
                  <a:schemeClr val="bg1"/>
                </a:solidFill>
              </a:rPr>
              <a:t>za 2-36h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5C86B51-9ABF-4A32-9B2C-0598C39AA19A}"/>
              </a:ext>
            </a:extLst>
          </p:cNvPr>
          <p:cNvSpPr txBox="1">
            <a:spLocks/>
          </p:cNvSpPr>
          <p:nvPr/>
        </p:nvSpPr>
        <p:spPr>
          <a:xfrm>
            <a:off x="9355243" y="5260699"/>
            <a:ext cx="2562795" cy="13431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bg1"/>
                </a:solidFill>
              </a:rPr>
              <a:t>Pacjent otrzymuje SMS-a i udaje się na zabieg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3" name="Graphic 52" descr="Immunity with solid fill">
            <a:extLst>
              <a:ext uri="{FF2B5EF4-FFF2-40B4-BE49-F238E27FC236}">
                <a16:creationId xmlns:a16="http://schemas.microsoft.com/office/drawing/2014/main" id="{360D016F-60E7-416D-B9CC-B6B8E0017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26962" y="3721112"/>
            <a:ext cx="891076" cy="891076"/>
          </a:xfrm>
          <a:prstGeom prst="rect">
            <a:avLst/>
          </a:prstGeom>
        </p:spPr>
      </p:pic>
      <p:pic>
        <p:nvPicPr>
          <p:cNvPr id="57" name="Graphic 56" descr="Clock with solid fill">
            <a:extLst>
              <a:ext uri="{FF2B5EF4-FFF2-40B4-BE49-F238E27FC236}">
                <a16:creationId xmlns:a16="http://schemas.microsoft.com/office/drawing/2014/main" id="{2035FA0D-15D6-4713-AB26-5B8339AFE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81565" y="2103037"/>
            <a:ext cx="756240" cy="7562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6D985A-277F-4281-8CB0-DE0F87CD902F}"/>
              </a:ext>
            </a:extLst>
          </p:cNvPr>
          <p:cNvSpPr txBox="1"/>
          <p:nvPr/>
        </p:nvSpPr>
        <p:spPr>
          <a:xfrm>
            <a:off x="3013102" y="1861124"/>
            <a:ext cx="1038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>
                <a:solidFill>
                  <a:schemeClr val="bg1"/>
                </a:solidFill>
              </a:rPr>
              <a:t>e-kolejka</a:t>
            </a:r>
            <a:endParaRPr lang="en-US"/>
          </a:p>
        </p:txBody>
      </p:sp>
      <p:pic>
        <p:nvPicPr>
          <p:cNvPr id="8" name="Graphic 7" descr="Stethoscope with solid fill">
            <a:extLst>
              <a:ext uri="{FF2B5EF4-FFF2-40B4-BE49-F238E27FC236}">
                <a16:creationId xmlns:a16="http://schemas.microsoft.com/office/drawing/2014/main" id="{3B382A27-6AF7-4393-830A-EEED6CD684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8056" y="1941865"/>
            <a:ext cx="914400" cy="914400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7D85A79-5198-49C7-9027-727B42BEC078}"/>
              </a:ext>
            </a:extLst>
          </p:cNvPr>
          <p:cNvCxnSpPr>
            <a:cxnSpLocks/>
          </p:cNvCxnSpPr>
          <p:nvPr/>
        </p:nvCxnSpPr>
        <p:spPr>
          <a:xfrm>
            <a:off x="7392938" y="2461697"/>
            <a:ext cx="2326372" cy="1059942"/>
          </a:xfrm>
          <a:prstGeom prst="bentConnector3">
            <a:avLst>
              <a:gd name="adj1" fmla="val 99985"/>
            </a:avLst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ome outline">
            <a:hlinkClick r:id="rId17" action="ppaction://hlinksldjump"/>
            <a:extLst>
              <a:ext uri="{FF2B5EF4-FFF2-40B4-BE49-F238E27FC236}">
                <a16:creationId xmlns:a16="http://schemas.microsoft.com/office/drawing/2014/main" id="{DF76976B-14A3-4C63-86D3-8E903C0E53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Koncepcja działania modułu dla placówek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Graphic 3" descr="Eye with solid fill">
            <a:extLst>
              <a:ext uri="{FF2B5EF4-FFF2-40B4-BE49-F238E27FC236}">
                <a16:creationId xmlns:a16="http://schemas.microsoft.com/office/drawing/2014/main" id="{F7DFD09F-FF14-4FA6-958F-BBFADD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0037" y="3237170"/>
            <a:ext cx="1163064" cy="1163064"/>
          </a:xfrm>
          <a:prstGeom prst="rect">
            <a:avLst/>
          </a:prstGeom>
        </p:spPr>
      </p:pic>
      <p:pic>
        <p:nvPicPr>
          <p:cNvPr id="14" name="Graphic 13" descr="Hospital with solid fill">
            <a:extLst>
              <a:ext uri="{FF2B5EF4-FFF2-40B4-BE49-F238E27FC236}">
                <a16:creationId xmlns:a16="http://schemas.microsoft.com/office/drawing/2014/main" id="{0DD549AD-BB00-4A2D-A5BA-CF8F910F8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6605" y="1228920"/>
            <a:ext cx="1666572" cy="1666572"/>
          </a:xfrm>
          <a:prstGeom prst="rect">
            <a:avLst/>
          </a:prstGeom>
        </p:spPr>
      </p:pic>
      <p:pic>
        <p:nvPicPr>
          <p:cNvPr id="18" name="Graphic 17" descr="Settings with solid fill">
            <a:extLst>
              <a:ext uri="{FF2B5EF4-FFF2-40B4-BE49-F238E27FC236}">
                <a16:creationId xmlns:a16="http://schemas.microsoft.com/office/drawing/2014/main" id="{4374A9B4-4C3B-4971-8817-695F62B064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968"/>
          <a:stretch/>
        </p:blipFill>
        <p:spPr>
          <a:xfrm>
            <a:off x="8114775" y="3169568"/>
            <a:ext cx="1370135" cy="134317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D74D518-9254-42E4-BAF4-F311B694ECE8}"/>
              </a:ext>
            </a:extLst>
          </p:cNvPr>
          <p:cNvCxnSpPr>
            <a:cxnSpLocks/>
          </p:cNvCxnSpPr>
          <p:nvPr/>
        </p:nvCxnSpPr>
        <p:spPr>
          <a:xfrm flipH="1">
            <a:off x="3401258" y="2331549"/>
            <a:ext cx="1390217" cy="69116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E792C87-0099-4BC8-BBA0-E89FB7327AC5}"/>
              </a:ext>
            </a:extLst>
          </p:cNvPr>
          <p:cNvCxnSpPr>
            <a:cxnSpLocks/>
          </p:cNvCxnSpPr>
          <p:nvPr/>
        </p:nvCxnSpPr>
        <p:spPr>
          <a:xfrm>
            <a:off x="7108307" y="2314969"/>
            <a:ext cx="1395132" cy="659124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itle 1">
            <a:extLst>
              <a:ext uri="{FF2B5EF4-FFF2-40B4-BE49-F238E27FC236}">
                <a16:creationId xmlns:a16="http://schemas.microsoft.com/office/drawing/2014/main" id="{F654E5D9-F745-4D65-B481-753D71EEC9F6}"/>
              </a:ext>
            </a:extLst>
          </p:cNvPr>
          <p:cNvSpPr txBox="1">
            <a:spLocks/>
          </p:cNvSpPr>
          <p:nvPr/>
        </p:nvSpPr>
        <p:spPr>
          <a:xfrm>
            <a:off x="1351043" y="4795794"/>
            <a:ext cx="3440432" cy="1343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bg1"/>
                </a:solidFill>
              </a:rPr>
              <a:t>Podgląd liczby pacjentów, którzy otrzymali SMS-a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26E0A9A8-6900-4D14-BD53-E5F2A928BAE0}"/>
              </a:ext>
            </a:extLst>
          </p:cNvPr>
          <p:cNvSpPr txBox="1">
            <a:spLocks/>
          </p:cNvSpPr>
          <p:nvPr/>
        </p:nvSpPr>
        <p:spPr>
          <a:xfrm>
            <a:off x="6019801" y="4795794"/>
            <a:ext cx="5786760" cy="1343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bg1"/>
                </a:solidFill>
              </a:rPr>
              <a:t>Zmiany liczby terminów w dyspozycji E-kolejki oraz zmiana harmonogramu pracy placówki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Graphic 10" descr="Home outline">
            <a:hlinkClick r:id="rId9" action="ppaction://hlinksldjump"/>
            <a:extLst>
              <a:ext uri="{FF2B5EF4-FFF2-40B4-BE49-F238E27FC236}">
                <a16:creationId xmlns:a16="http://schemas.microsoft.com/office/drawing/2014/main" id="{1B7DA188-A797-48BF-8006-6969BF8F1A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Korzystanie z systemu (4 kroki)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FAF7F8B-818F-4229-B7F7-072CEA9877AD}"/>
              </a:ext>
            </a:extLst>
          </p:cNvPr>
          <p:cNvSpPr txBox="1">
            <a:spLocks/>
          </p:cNvSpPr>
          <p:nvPr/>
        </p:nvSpPr>
        <p:spPr>
          <a:xfrm>
            <a:off x="1231085" y="1721491"/>
            <a:ext cx="9729830" cy="46081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Font typeface="+mj-lt"/>
              <a:buAutoNum type="arabicPeriod"/>
            </a:pPr>
            <a:r>
              <a:rPr lang="pl-PL" sz="3200" dirty="0">
                <a:solidFill>
                  <a:schemeClr val="bg1"/>
                </a:solidFill>
              </a:rPr>
              <a:t>Wejdź na stronę </a:t>
            </a:r>
            <a:r>
              <a:rPr lang="pl-PL" sz="3200" b="1" i="1" u="sng" dirty="0">
                <a:solidFill>
                  <a:schemeClr val="bg1"/>
                </a:solidFill>
              </a:rPr>
              <a:t>ekolejka.mz.gov.pl</a:t>
            </a:r>
            <a:endParaRPr lang="pl-PL" sz="3200" b="1" i="1" dirty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pl-PL" sz="3200" u="sng" dirty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l-PL" sz="3200" dirty="0">
                <a:solidFill>
                  <a:schemeClr val="bg1"/>
                </a:solidFill>
              </a:rPr>
              <a:t>Zaloguj się do systemu swoim kontem EPLOZ. </a:t>
            </a:r>
            <a:r>
              <a:rPr lang="pl-PL" sz="3200">
                <a:solidFill>
                  <a:schemeClr val="bg1"/>
                </a:solidFill>
              </a:rPr>
              <a:t>(Jeśli </a:t>
            </a:r>
            <a:r>
              <a:rPr lang="pl-PL" sz="3200" dirty="0">
                <a:solidFill>
                  <a:schemeClr val="bg1"/>
                </a:solidFill>
              </a:rPr>
              <a:t>masz dostęp do EWP3 i jesteś przypisany </a:t>
            </a:r>
            <a:r>
              <a:rPr lang="pl-PL" sz="3200">
                <a:solidFill>
                  <a:schemeClr val="bg1"/>
                </a:solidFill>
              </a:rPr>
              <a:t>do placówki, </a:t>
            </a:r>
            <a:r>
              <a:rPr lang="pl-PL" sz="3200" dirty="0">
                <a:solidFill>
                  <a:schemeClr val="bg1"/>
                </a:solidFill>
              </a:rPr>
              <a:t>masz też dostęp </a:t>
            </a:r>
            <a:r>
              <a:rPr lang="pl-PL" sz="3200">
                <a:solidFill>
                  <a:schemeClr val="bg1"/>
                </a:solidFill>
              </a:rPr>
              <a:t>do E-kolejki)</a:t>
            </a:r>
            <a:endParaRPr lang="pl-PL" sz="3200" dirty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pl-PL" sz="3200" dirty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l-PL" sz="3200" dirty="0">
                <a:solidFill>
                  <a:schemeClr val="bg1"/>
                </a:solidFill>
              </a:rPr>
              <a:t>Wybierz placówkę, którą chcesz przeglądać</a:t>
            </a:r>
          </a:p>
          <a:p>
            <a:pPr marL="514350" indent="-514350" algn="l">
              <a:buFont typeface="+mj-lt"/>
              <a:buAutoNum type="arabicPeriod"/>
            </a:pPr>
            <a:endParaRPr lang="pl-PL" sz="3200" dirty="0">
              <a:solidFill>
                <a:schemeClr val="bg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l-PL" sz="3200" dirty="0">
                <a:solidFill>
                  <a:schemeClr val="bg1"/>
                </a:solidFill>
              </a:rPr>
              <a:t>Przeglądaj dane lub zmieniaj parametry punktu pobrań</a:t>
            </a:r>
          </a:p>
          <a:p>
            <a:pPr marL="514350" indent="-514350" algn="l"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Graphic 4" descr="Home outline">
            <a:hlinkClick r:id="rId3" action="ppaction://hlinksldjump"/>
            <a:extLst>
              <a:ext uri="{FF2B5EF4-FFF2-40B4-BE49-F238E27FC236}">
                <a16:creationId xmlns:a16="http://schemas.microsoft.com/office/drawing/2014/main" id="{C3795405-A09C-4E7F-B914-36984E1FC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6A8D-8F7C-40C8-BF38-2FE47F9FB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894" y="528404"/>
            <a:ext cx="8472880" cy="545387"/>
          </a:xfrm>
        </p:spPr>
        <p:txBody>
          <a:bodyPr>
            <a:noAutofit/>
          </a:bodyPr>
          <a:lstStyle/>
          <a:p>
            <a:pPr algn="l"/>
            <a:r>
              <a:rPr lang="pl-PL" sz="3200" b="1" dirty="0">
                <a:solidFill>
                  <a:schemeClr val="bg1"/>
                </a:solidFill>
                <a:latin typeface="+mn-lt"/>
              </a:rPr>
              <a:t>Ekran logowania (film)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6DBE86AA-F6FE-4230-97C4-95DAA5E3C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" y="1209675"/>
            <a:ext cx="10439400" cy="5219700"/>
          </a:xfrm>
          <a:prstGeom prst="rect">
            <a:avLst/>
          </a:prstGeom>
        </p:spPr>
      </p:pic>
      <p:pic>
        <p:nvPicPr>
          <p:cNvPr id="5" name="Graphic 4" descr="Home outline">
            <a:hlinkClick r:id="rId6" action="ppaction://hlinksldjump"/>
            <a:extLst>
              <a:ext uri="{FF2B5EF4-FFF2-40B4-BE49-F238E27FC236}">
                <a16:creationId xmlns:a16="http://schemas.microsoft.com/office/drawing/2014/main" id="{DF1DCA79-4806-485C-8B22-A6B6940BE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1450" y="6267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15929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1613</Words>
  <Application>Microsoft Office PowerPoint</Application>
  <PresentationFormat>Panoramiczny</PresentationFormat>
  <Paragraphs>311</Paragraphs>
  <Slides>36</Slides>
  <Notes>36</Notes>
  <HiddenSlides>0</HiddenSlides>
  <MMClips>14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Office Theme</vt:lpstr>
      <vt:lpstr>Prezentacja programu PowerPoint</vt:lpstr>
      <vt:lpstr>E-kolejka</vt:lpstr>
      <vt:lpstr>Spis treści</vt:lpstr>
      <vt:lpstr>Historia wersji</vt:lpstr>
      <vt:lpstr>Cel wprowadzenia systemu e-kolejka</vt:lpstr>
      <vt:lpstr>Koncepcja działania systemu e-kolejka</vt:lpstr>
      <vt:lpstr>Koncepcja działania modułu dla placówek</vt:lpstr>
      <vt:lpstr>Korzystanie z systemu (4 kroki)</vt:lpstr>
      <vt:lpstr>Ekran logowania (film)</vt:lpstr>
      <vt:lpstr>Ekran wyboru placówki (film)</vt:lpstr>
      <vt:lpstr>Nowości</vt:lpstr>
      <vt:lpstr>Ankieta</vt:lpstr>
      <vt:lpstr>Przeglądanie danych</vt:lpstr>
      <vt:lpstr>Szybka zmiana parametrów E-kolejki </vt:lpstr>
      <vt:lpstr>Szybka zmiana parametrów E-kolejki (film)</vt:lpstr>
      <vt:lpstr>Szybka zmiana parametrów E-kolejki (film)</vt:lpstr>
      <vt:lpstr>Szybka zmiana parametrów E-kolejki (film)</vt:lpstr>
      <vt:lpstr>Zapisy lokalne</vt:lpstr>
      <vt:lpstr>Zapisy lokalne</vt:lpstr>
      <vt:lpstr>Przełączenie się do innej placówki (film)</vt:lpstr>
      <vt:lpstr>Zmiana parametrów placówki (część 1)</vt:lpstr>
      <vt:lpstr>Zmiana parametrów placówki (przykład)</vt:lpstr>
      <vt:lpstr>Zmiana stałych godzin otwarcia (film)</vt:lpstr>
      <vt:lpstr>Wyłączenie na stałe (film)</vt:lpstr>
      <vt:lpstr>Wyjątkowa zmiana godzin otwarcia (film)</vt:lpstr>
      <vt:lpstr>Wyjątkowe wyłączenie placówki (film)</vt:lpstr>
      <vt:lpstr>Informacja o powodach odrzucenia zmiany</vt:lpstr>
      <vt:lpstr>Zatwierdzanie zmian harmonogramu</vt:lpstr>
      <vt:lpstr>Zatwierdzanie zmian stałych (film)</vt:lpstr>
      <vt:lpstr>Zatwierdzanie zmian stałych (film)</vt:lpstr>
      <vt:lpstr>Zatwierdzanie wyjątków (film)</vt:lpstr>
      <vt:lpstr>Odrzucanie propozycji</vt:lpstr>
      <vt:lpstr>Porównanie z okolicznymi placówkami</vt:lpstr>
      <vt:lpstr>Zmiana parametrów placówki (część 2)</vt:lpstr>
      <vt:lpstr>Zmiana całkowitej przepustowości  i domyślnego balansu (film)</vt:lpstr>
      <vt:lpstr>Wsparcie po starcie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3</cp:revision>
  <dcterms:created xsi:type="dcterms:W3CDTF">2021-02-02T13:23:01Z</dcterms:created>
  <dcterms:modified xsi:type="dcterms:W3CDTF">2021-02-02T13:32:36Z</dcterms:modified>
</cp:coreProperties>
</file>