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62" r:id="rId5"/>
    <p:sldId id="261" r:id="rId6"/>
    <p:sldId id="265" r:id="rId7"/>
    <p:sldId id="266" r:id="rId8"/>
    <p:sldId id="263" r:id="rId9"/>
    <p:sldId id="264" r:id="rId10"/>
    <p:sldId id="322" r:id="rId11"/>
    <p:sldId id="275" r:id="rId12"/>
    <p:sldId id="277" r:id="rId13"/>
    <p:sldId id="278" r:id="rId14"/>
    <p:sldId id="269" r:id="rId15"/>
    <p:sldId id="260" r:id="rId16"/>
    <p:sldId id="281" r:id="rId17"/>
    <p:sldId id="282" r:id="rId18"/>
    <p:sldId id="283" r:id="rId19"/>
    <p:sldId id="323" r:id="rId20"/>
    <p:sldId id="284" r:id="rId21"/>
    <p:sldId id="286" r:id="rId22"/>
    <p:sldId id="319" r:id="rId23"/>
    <p:sldId id="288" r:id="rId24"/>
    <p:sldId id="290" r:id="rId25"/>
    <p:sldId id="324" r:id="rId26"/>
    <p:sldId id="321" r:id="rId27"/>
    <p:sldId id="326" r:id="rId28"/>
    <p:sldId id="289" r:id="rId29"/>
    <p:sldId id="293" r:id="rId30"/>
    <p:sldId id="294" r:id="rId31"/>
    <p:sldId id="295" r:id="rId32"/>
    <p:sldId id="302" r:id="rId33"/>
    <p:sldId id="257" r:id="rId34"/>
    <p:sldId id="301" r:id="rId35"/>
    <p:sldId id="300" r:id="rId36"/>
    <p:sldId id="310" r:id="rId37"/>
    <p:sldId id="303" r:id="rId38"/>
    <p:sldId id="304" r:id="rId39"/>
    <p:sldId id="305" r:id="rId40"/>
    <p:sldId id="306" r:id="rId41"/>
    <p:sldId id="325" r:id="rId4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49:54.8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1747 300,'-2'-6,"0"0,0 0,-1 0,1 1,-1-1,-1 1,1-1,-1 1,0 0,0 1,0-1,-1 1,0-1,-5-3,-5-2,0 0,-1 1,0 1,0 0,-1 1,-27-7,-113-18,73 16,47 10,-57-2,-29-4,-166-28,198 35,-126 9,202-3,1 1,-1 1,1 0,0 1,0 1,0 0,1 1,0 0,0 1,0 0,1 1,0 1,1 0,-1 0,-9 12,7-5,1 0,0 2,1-1,1 2,0 0,2 0,0 0,1 1,-8 33,-9 49,-21 191,24-106,7-77,0 133,15-124,5 179,-1-225,30 145,-26-189,2-1,1-1,2 0,0 0,19 26,25 52,80 183,-95-213,69 96,-101-157,13 16,2 0,2-2,0-1,42 31,42 52,-6-6,-90-91,1-1,0-1,0 0,1-2,30 14,-19-14,0 0,1-2,0-2,1 0,50 0,149-12,-225 7,19-3,0 0,0-2,-1-1,1-1,-1 0,-1-2,1 0,-2-2,36-22,7-13,89-82,-123 102,0-2,-1-1,-1-1,-2-1,-1-2,-2 0,0-2,-3 0,23-58,-6-6,-4-2,17-106,-33 132,-3 0,-4-1,-1-99,-8 137,-8-243,3 219,-3 0,-25-93,-64-134,66 205,-1-2,-64-206,83 219,11 53,-2 0,0 0,-1 0,-10-24,-148-291,155 320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2:25:44.20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50,'13'-1,"0"0,0-1,0 0,0-1,-1 0,20-9,2 1,-12 6,-1 1,1 1,0 1,1 1,-1 1,22 3,17-1,-38 0,1 1,-1 0,39 12,-40-8,1-2,0-1,43 3,48-5,152-6,-232 0,48-13,-54 10,-1 1,1 1,32-1,-35 6,-2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2:25:46.17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45,'0'-1,"1"0,-1 0,1 0,-1 0,1 0,0 0,-1 0,1 0,0 0,-1 1,1-1,0 0,0 0,0 1,0-1,0 1,0-1,0 1,0-1,0 1,0-1,0 1,0 0,0 0,0-1,1 1,1 0,38-3,-35 3,529-4,-272 7,-148-1,126-4,-239 1,0 1,1 0,-1-1,0 1,1-1,-1 0,0 0,0 0,0 0,0 0,0 0,3-3,4-5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0:34:22.7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0,'495'12,"32"-1,-457-8,97 16,-97-8,98 1,3007-13,-2998 13,-5 0,-55-1,-79-6,46 1,138-7,-202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0:34:27.6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68,'183'-10,"-28"0,433 19,-120 2,1151-11,-1596-2,1 0,-1-2,42-11,-40 8,-1 1,1 2,31-2,27 5,-41 2,1-2,68-10,-78 6,-1 2,45 1,-57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12:10:32.45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97 537,'133'12,"-3"-1,-29-9,161-5,-229-2,52-13,-58 12,-1 0,1 1,43-1,-42 5,44-9,27 0,-81 10,-11 0,0 1,0-2,0 1,0-1,0 0,0 0,9-4,-13 4,-1 0,0-1,0 1,0-1,0 1,0-1,-1 0,1 0,0 0,-1 0,0 0,1 0,-1 0,0 0,0-1,0 1,0 0,0-1,-1 1,1-1,-1 1,0-1,1 1,-1-1,-1-2,3-12,-2-1,0 1,-1-1,-1 1,0 0,-2-1,0 1,-1 1,0-1,-1 1,-1 0,-1 0,-14-22,12 22,2 3,0 1,-1 0,0 0,-17-16,22 24,-1 1,0-1,0 1,-1 0,1 0,0 1,-1 0,0 0,0 0,1 1,-1-1,0 1,0 1,-10-1,-112-9,-22 0,129 10,-22 1,-1-2,-75-12,71 7,0 2,-94 4,58 2,72-2,-1 1,1 0,0 1,0 1,-1 0,2 0,-1 1,0 1,1 0,0 1,0 0,-12 9,16-10,1 0,0 0,0 1,0-1,1 2,-1-1,1 0,1 1,-1 0,1 0,1 1,-1-1,1 1,1-1,-1 1,1 0,1 0,-1 0,1 11,0 11,-1-12,1-1,1 0,0 1,2-1,0 0,1 0,7 23,-8-36,1 0,0-1,0 1,0-1,0 1,1-1,-1 0,1 0,0-1,0 1,0-1,0 0,0 0,0 0,7 1,4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4T13:17:33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4T13:17:40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4T13:33:36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1:49:54.8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1797 400,'-2'-6,"0"0,0 0,-1 0,1 1,-1-1,-1 1,1-1,-1 1,0 0,0 1,0-1,-1 1,0-1,-5-3,-5-2,0 0,-1 1,0 1,0 0,-1 1,-27-7,-113-18,73 16,47 10,-57-2,-29-4,-166-28,198 35,-126 9,202-3,1 1,-1 1,1 0,0 1,0 1,0 0,1 1,0 0,0 1,0 0,1 1,0 1,1 0,-1 0,-9 12,7-5,1 0,0 2,1-1,1 2,0 0,2 0,0 0,1 1,-8 33,-9 49,-21 191,24-106,7-77,0 133,15-124,5 179,-1-225,30 145,-26-189,2-1,1-1,2 0,0 0,19 26,25 52,80 183,-95-213,69 96,-101-157,13 16,2 0,2-2,0-1,42 31,42 52,-6-6,-90-91,1-1,0-1,0 0,1-2,30 14,-19-14,0 0,1-2,0-2,1 0,50 0,149-12,-225 7,19-3,0 0,0-2,-1-1,1-1,-1 0,-1-2,1 0,-2-2,36-22,7-13,89-82,-123 102,0-2,-1-1,-1-1,-2-1,-1-2,-2 0,0-2,-3 0,23-58,-6-6,-4-2,17-106,-33 132,-3 0,-4-1,-1-99,-8 137,-8-243,3 219,-3 0,-25-93,-64-134,66 205,-1-2,-64-206,83 219,11 53,-2 0,0 0,-1 0,-10-24,-148-291,155 320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0.69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95,'8'-1,"-1"0,1-1,0 0,-1 0,0 0,1-1,-1 0,0-1,0 1,9-8,-9 7,1-1,-1 1,1 0,0 1,0-1,0 2,1-1,-1 1,9-1,-13 3,0 0,0 0,-1 1,1-1,0 1,-1 0,1 0,-1 0,1 0,-1 0,1 1,-1 0,0 0,0 0,0 0,0 0,0 1,0-1,4 6,1 3,0 1,0-1,12 27,-20-37,0 0,1 0,-1 0,0 1,0-1,0 0,0 0,0 0,0 1,0-1,0 0,-1 0,1 0,0 0,-1 1,1-1,-1 0,1 0,-1 0,0 0,1 0,-1 0,0 0,-1 1,-3 1,13-15,12-11,1 1,45-38,-63 58,1 0,-1 0,1 0,-1 0,1 1,0-1,0 1,0 0,0 0,0 1,-1-1,2 1,-1 0,0 0,0 0,5 1,7 2,0 1,29 11,-32-10,0-1,0 0,0-1,16 2,-19-5,1-1,-1-1,0 0,0 0,1-1,-1 0,-1 0,1-1,14-9,-11 7,1 0,-1 0,2 1,14-3,15 3,0 2,86 5,-34 0,-83-1,1 0,-1 0,0 1,0 1,-1 0,1 1,-1 0,1 1,-1 0,17 11,-18-8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7.83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8.1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0:41.2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0,'441'19,"-235"-7,-136-9,322 9,-361-11,50 9,20 0,37-12,78 4,-37 26,-34-4,-6-14,139-7,-153-5,208 23,-229 3,-80-17,0 0,1-2,0-1,35 1,13-7,0-3,-1-3,117-29,-92 19,-59 11,46-12,-34 6,1 3,0 1,63-1,-74 5,45-11,-54 8,2 2,55-3,532 10,-580-5,-26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0:48.2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0,'244'17,"124"11,-315-26,86 13,-91-9,-24-4,-1 2,46 12,-17-1,-30-11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0:50.86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1,'330'17,"-245"-9,241 12,-238-16,88 15,-90-8,93 0,737-12,-891 0,0-2,25-5,-24 4,47-4,596 9,-638-2,46-9,9 0,-62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1:01.13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903 0,'-26'3,"0"1,-47 13,-26 5,51-14,17-3,0-1,-37 1,-7-5,18 1,0-2,-90-14,115 11,0 1,-45 1,53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A8056-0513-A8FD-E729-B452DF82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D4B5C5-FFAC-1CCB-E962-C25BB9CCF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AAB94-0046-DDDA-E4AC-4BFD9702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7F53C9-A428-B41C-38B4-0EC1DDDB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0800EB-9256-2404-2237-AF84B81A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8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552CD-C7A8-EFC8-38B3-F47BDE8C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099DA5-A3AB-27E3-A8DC-1641A32B2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FC5269-646C-AA0B-0634-60FB6EA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AEA66-FA11-DC6B-6F76-910755F3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13A89F-5723-2DC5-EAE7-94E3A1D1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74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3FCB4FC-33EA-7368-0B9D-6F13A9448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3E800F-D2FD-C1B7-3485-0B1A82E84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103E51-1EA6-A9D6-6603-BE5511D4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B769E8-F237-7DC2-71AC-73DAC713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95F36B-E9D0-55DB-1E3E-33EA76FE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54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1FC5B-8FA9-9351-4477-7E0A4A20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64291E-C098-A01C-43AC-6E0D6F68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EE71AD-0924-D69E-E543-5EE0B850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859C4B-553B-289A-5451-8D3175AA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2271EF-45F8-1E6C-598A-DEA85F6A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6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C0FD0-AACF-918C-C5B1-E2616F2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F60BE5-77AA-7EC4-6AE0-388CAB7A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7D78E2-4AA0-F50A-8457-45C0B40C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4347E1-9248-F0F4-E772-FF07CDE1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41980-200A-DA6C-7C4C-7682AEC0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2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D32C9-032D-4A78-BBBE-44A49CE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9E4FA-E04E-3244-F776-5346917B8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719A1D-EEED-A481-E1C1-95BF7C66F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35510-405B-7835-FB39-F7CAF147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F9B34B-D12D-FCE5-374B-35974DF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1A067C-E4B7-E1AD-8438-800745C5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8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73EBC-0F03-411A-1467-CB70F16F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ABB97-1650-C6E0-4BD7-DA7BA9FC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9533BF-4FE1-B587-9F7C-4F6C7299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CB8919-B54D-AB96-058A-C3AE6C48B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FA53D9-6A76-827F-5AB5-A134C683C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47B666B-A9E8-B7D4-730E-29EF364C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37077F-F30F-5FF1-407A-A4D1AC5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4AF378-D4EC-2286-EFDA-EE61B623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8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8E974-BF5E-A2BD-0168-CAE363A8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0CB4AF-A033-1DB3-4CA3-BB0EE5A5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CFB25F-C68C-F603-2FF2-63D0FC86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807958-3D30-2AEA-8D02-5E04FB66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C93C266-44C8-A996-3FD5-15F70174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4CD209-58F5-388A-2F23-C21D03D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BC9A43-9B60-0DAD-9161-2E7B9796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7F1DE-B734-BF6C-FF2E-3EC6115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7B44DC-0683-BB5C-C17C-1EF2F2E9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BEBC97-DFF6-6E7C-F8EB-54235C913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3126D2-1CE9-6A37-E94D-8BEB6B1A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820236-52EC-451D-DE4F-D10676F2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F0D849-991E-5261-CA01-E15A4C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9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09D64-D5EB-B897-BFC2-B6D2E120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731E8E6-3F6A-AD87-AB7B-E5949AB48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26968D-1F46-7091-EEA6-A0EBFB5E5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4890F4-7B04-FD34-4715-E2F29664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83D66D-5468-C4B1-51AA-75619E9C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4DB03-476A-407A-7D2E-8523C385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3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68BE38A-EE40-4495-438A-17DC249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109087-E6C5-E8AF-B827-01C39B32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A43250-49CE-1E4E-5BE2-7B75E7FA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69A1FC-D672-3478-D6C9-36E888C94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A1C6E1-E444-EEC6-FAD8-A656EB3F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1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150.png"/><Relationship Id="rId4" Type="http://schemas.openxmlformats.org/officeDocument/2006/relationships/customXml" Target="../ink/ink3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customXml" Target="../ink/ink11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1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7" Type="http://schemas.openxmlformats.org/officeDocument/2006/relationships/image" Target="../media/image24.tmp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11" Type="http://schemas.openxmlformats.org/officeDocument/2006/relationships/customXml" Target="../ink/ink16.xml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360.png"/><Relationship Id="rId9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customXml" Target="../ink/ink1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2" Type="http://schemas.openxmlformats.org/officeDocument/2006/relationships/hyperlink" Target="http://www.imp.lod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DA5BB5-6F4E-C9A7-C4D2-0612E08DB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pl-PL" sz="3100" b="1" dirty="0">
                <a:solidFill>
                  <a:schemeClr val="bg1"/>
                </a:solidFill>
              </a:rPr>
              <a:t>Substancje chemiczne, mieszaniny, czynniki i procesy technologiczne o działaniu rakotwórczym lub mutagennym</a:t>
            </a:r>
            <a:endParaRPr lang="pl-PL" sz="3100" dirty="0">
              <a:solidFill>
                <a:schemeClr val="bg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tekst, symbol, Znak drogowy, znak&#10;&#10;Opis wygenerowany automatycznie">
            <a:extLst>
              <a:ext uri="{FF2B5EF4-FFF2-40B4-BE49-F238E27FC236}">
                <a16:creationId xmlns:a16="http://schemas.microsoft.com/office/drawing/2014/main" id="{4234D223-5D3C-7058-F4B3-5AA8BE94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27" y="2663211"/>
            <a:ext cx="3243876" cy="340812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1C1DD1-2E8F-0FAA-8A4D-25D5CB66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7371" y="496673"/>
            <a:ext cx="3024019" cy="29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2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2448D685-C9A2-1BCD-3C0E-E1CD81F1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5003" r="14769" b="5400"/>
          <a:stretch/>
        </p:blipFill>
        <p:spPr>
          <a:xfrm>
            <a:off x="1214437" y="155638"/>
            <a:ext cx="9344025" cy="65467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06CC7A-1396-13F8-4CCC-77CD1F93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63" y="155638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257CCD01-3EF4-CC56-59B3-75D7171E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6" y="403860"/>
            <a:ext cx="5760720" cy="60502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84A591-7C62-6324-C575-0E5072860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0" y="80963"/>
            <a:ext cx="5005147" cy="6696075"/>
          </a:xfrm>
          <a:prstGeom prst="rect">
            <a:avLst/>
          </a:prstGeom>
        </p:spPr>
      </p:pic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67FFE26A-9CE1-F57D-7285-1B060DB64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99779"/>
              </p:ext>
            </p:extLst>
          </p:nvPr>
        </p:nvGraphicFramePr>
        <p:xfrm>
          <a:off x="112295" y="169193"/>
          <a:ext cx="6448926" cy="31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926">
                  <a:extLst>
                    <a:ext uri="{9D8B030D-6E8A-4147-A177-3AD203B41FA5}">
                      <a16:colId xmlns:a16="http://schemas.microsoft.com/office/drawing/2014/main" val="256334651"/>
                    </a:ext>
                  </a:extLst>
                </a:gridCol>
              </a:tblGrid>
              <a:tr h="312070">
                <a:tc>
                  <a:txBody>
                    <a:bodyPr/>
                    <a:lstStyle/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substancje nie mają nadanego nr indeksowego, numer przypisany zostaje przez IMP w Łodzi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97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49B8E73-BA44-75E1-6C2E-C3DDE43611A2}"/>
                  </a:ext>
                </a:extLst>
              </p14:cNvPr>
              <p14:cNvContentPartPr/>
              <p14:nvPr/>
            </p14:nvContentPartPr>
            <p14:xfrm>
              <a:off x="617223" y="2195539"/>
              <a:ext cx="470160" cy="5868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49B8E73-BA44-75E1-6C2E-C3DDE4361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583" y="2159899"/>
                <a:ext cx="505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50331D3E-9BBB-9700-6CE3-AE6CBE03EE12}"/>
                  </a:ext>
                </a:extLst>
              </p14:cNvPr>
              <p14:cNvContentPartPr/>
              <p14:nvPr/>
            </p14:nvContentPartPr>
            <p14:xfrm>
              <a:off x="3320103" y="296539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50331D3E-9BBB-9700-6CE3-AE6CBE03E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2463" y="26053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76B5C2FF-AC30-EFD6-8997-377274FA2BB2}"/>
                  </a:ext>
                </a:extLst>
              </p14:cNvPr>
              <p14:cNvContentPartPr/>
              <p14:nvPr/>
            </p14:nvContentPartPr>
            <p14:xfrm>
              <a:off x="3320103" y="296539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76B5C2FF-AC30-EFD6-8997-377274FA2B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2463" y="260539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DC8C0262-E3FE-75CE-847C-6A4C472DB0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436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8CDDA1C8-6D12-E32E-CAA0-0E6CA4FC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Substancje zaklasyfikowane jako rakotwórcze/mutagenne wyłącznie przez dostawcę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275811E-702F-75D2-6C18-1EFB81A2F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47631"/>
              </p:ext>
            </p:extLst>
          </p:nvPr>
        </p:nvGraphicFramePr>
        <p:xfrm>
          <a:off x="3512172" y="1213659"/>
          <a:ext cx="38460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095">
                  <a:extLst>
                    <a:ext uri="{9D8B030D-6E8A-4147-A177-3AD203B41FA5}">
                      <a16:colId xmlns:a16="http://schemas.microsoft.com/office/drawing/2014/main" val="2198581179"/>
                    </a:ext>
                  </a:extLst>
                </a:gridCol>
              </a:tblGrid>
              <a:tr h="1044966"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Karta charakterystyki </a:t>
                      </a: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źródłem informacji o klasyfikacji</a:t>
                      </a: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56366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FD2B5EE-7B53-9ABA-37AF-96D9B35F0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28692"/>
              </p:ext>
            </p:extLst>
          </p:nvPr>
        </p:nvGraphicFramePr>
        <p:xfrm>
          <a:off x="7358267" y="1213659"/>
          <a:ext cx="3846095" cy="349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095">
                  <a:extLst>
                    <a:ext uri="{9D8B030D-6E8A-4147-A177-3AD203B41FA5}">
                      <a16:colId xmlns:a16="http://schemas.microsoft.com/office/drawing/2014/main" val="2198581179"/>
                    </a:ext>
                  </a:extLst>
                </a:gridCol>
              </a:tblGrid>
              <a:tr h="349940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pl-PL" b="0" dirty="0">
                          <a:solidFill>
                            <a:srgbClr val="0070C0"/>
                          </a:solidFill>
                        </a:rPr>
                        <a:t>Sekcja 2. Identyfikacja zagrożeń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2.1 Klasyfikacja substancji lub mieszaniny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2.2 Elementy oznakowania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2.3 Inne zagrożenia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pl-PL" b="0" dirty="0">
                          <a:solidFill>
                            <a:srgbClr val="0070C0"/>
                          </a:solidFill>
                        </a:rPr>
                        <a:t>Sekcja 3. Skład/informacja o składnikach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pl-PL" b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3.1 Substancje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3.2 Mieszaniny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56366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E1FF53C0-9303-02C3-CD48-65094EE3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0"/>
            <a:ext cx="987638" cy="10425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598CB06-154C-2155-3A65-5F55280A048B}"/>
              </a:ext>
            </a:extLst>
          </p:cNvPr>
          <p:cNvSpPr txBox="1"/>
          <p:nvPr/>
        </p:nvSpPr>
        <p:spPr>
          <a:xfrm>
            <a:off x="4328294" y="1760513"/>
            <a:ext cx="291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C00000"/>
                </a:solidFill>
              </a:rPr>
              <a:t>safety</a:t>
            </a:r>
            <a:r>
              <a:rPr lang="pl-PL" dirty="0">
                <a:solidFill>
                  <a:srgbClr val="C00000"/>
                </a:solidFill>
              </a:rPr>
              <a:t> data </a:t>
            </a:r>
            <a:r>
              <a:rPr lang="pl-PL" dirty="0" err="1">
                <a:solidFill>
                  <a:srgbClr val="C00000"/>
                </a:solidFill>
              </a:rPr>
              <a:t>sheet</a:t>
            </a:r>
            <a:r>
              <a:rPr lang="pl-PL" dirty="0">
                <a:solidFill>
                  <a:srgbClr val="C00000"/>
                </a:solidFill>
              </a:rPr>
              <a:t> - SDS</a:t>
            </a:r>
          </a:p>
        </p:txBody>
      </p:sp>
      <p:pic>
        <p:nvPicPr>
          <p:cNvPr id="8" name="Obraz 7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218A4C33-A0ED-938F-625F-D3829AE7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6" t="13390" r="23680" b="67385"/>
          <a:stretch/>
        </p:blipFill>
        <p:spPr>
          <a:xfrm>
            <a:off x="421484" y="4060050"/>
            <a:ext cx="6707901" cy="176606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578654D-59A9-94A5-8D37-F1DB9102AE81}"/>
              </a:ext>
            </a:extLst>
          </p:cNvPr>
          <p:cNvSpPr txBox="1"/>
          <p:nvPr/>
        </p:nvSpPr>
        <p:spPr>
          <a:xfrm>
            <a:off x="728221" y="3598385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Wszystkie karty charakterystyki dostarczane od 1 stycznia 2023r. muszą mieć format zgodny z rozporządzeniem (UE) 2020/878.</a:t>
            </a:r>
          </a:p>
        </p:txBody>
      </p:sp>
    </p:spTree>
    <p:extLst>
      <p:ext uri="{BB962C8B-B14F-4D97-AF65-F5344CB8AC3E}">
        <p14:creationId xmlns:p14="http://schemas.microsoft.com/office/powerpoint/2010/main" val="232706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BA847DA-0839-FF94-2028-2E40D592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4" y="0"/>
            <a:ext cx="534957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11DACEF-A346-E105-0B37-4E3B8D83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54" y="85725"/>
            <a:ext cx="6115050" cy="2705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3D6EE3A0-1F1E-9FF6-1679-0AEB2FC94F0C}"/>
                  </a:ext>
                </a:extLst>
              </p14:cNvPr>
              <p14:cNvContentPartPr/>
              <p14:nvPr/>
            </p14:nvContentPartPr>
            <p14:xfrm>
              <a:off x="809823" y="978379"/>
              <a:ext cx="1793160" cy="7344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3D6EE3A0-1F1E-9FF6-1679-0AEB2FC94F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823" y="942379"/>
                <a:ext cx="1828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ED74EED9-15F0-5473-E3C5-6CA8911B4BF0}"/>
                  </a:ext>
                </a:extLst>
              </p14:cNvPr>
              <p14:cNvContentPartPr/>
              <p14:nvPr/>
            </p14:nvContentPartPr>
            <p14:xfrm>
              <a:off x="761583" y="4266979"/>
              <a:ext cx="375840" cy="3960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ED74EED9-15F0-5473-E3C5-6CA8911B4B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943" y="4230979"/>
                <a:ext cx="411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8885A405-39A6-8EBA-C4EF-F6310D3C1429}"/>
                  </a:ext>
                </a:extLst>
              </p14:cNvPr>
              <p14:cNvContentPartPr/>
              <p14:nvPr/>
            </p14:nvContentPartPr>
            <p14:xfrm>
              <a:off x="2173503" y="4250779"/>
              <a:ext cx="1177920" cy="327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8885A405-39A6-8EBA-C4EF-F6310D3C14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5503" y="4215139"/>
                <a:ext cx="1213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37A4DFDB-6C8F-908E-3691-1D9E6A9C5ABC}"/>
                  </a:ext>
                </a:extLst>
              </p14:cNvPr>
              <p14:cNvContentPartPr/>
              <p14:nvPr/>
            </p14:nvContentPartPr>
            <p14:xfrm>
              <a:off x="9203943" y="2293819"/>
              <a:ext cx="325080" cy="2520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37A4DFDB-6C8F-908E-3691-1D9E6A9C5A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85943" y="2257819"/>
                <a:ext cx="360720" cy="968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az 1">
            <a:extLst>
              <a:ext uri="{FF2B5EF4-FFF2-40B4-BE49-F238E27FC236}">
                <a16:creationId xmlns:a16="http://schemas.microsoft.com/office/drawing/2014/main" id="{61951098-F95C-655C-44C0-8193A7276F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6285" y="191979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ół&#10;&#10;Opis wygenerowany automatycznie">
            <a:extLst>
              <a:ext uri="{FF2B5EF4-FFF2-40B4-BE49-F238E27FC236}">
                <a16:creationId xmlns:a16="http://schemas.microsoft.com/office/drawing/2014/main" id="{E6229B23-D30C-E51A-3FF3-D9255DB6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29" y="403860"/>
            <a:ext cx="5760720" cy="60502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969EFCC-36FB-0B3C-023F-73F12DA37800}"/>
              </a:ext>
            </a:extLst>
          </p:cNvPr>
          <p:cNvSpPr txBox="1"/>
          <p:nvPr/>
        </p:nvSpPr>
        <p:spPr>
          <a:xfrm>
            <a:off x="135700" y="864730"/>
            <a:ext cx="51974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FF0000"/>
                </a:solidFill>
                <a:latin typeface="+mn-lt"/>
              </a:rPr>
              <a:t>Państwowy Wojewódzki Inspektor Sanitarny w Bydgoszczy w ostatnich latach zgłosił do IMP w Łodzi: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dokument potwierdzający zgłoszenie przez pracodawcę substancji chemicznej o działaniu rakotwórczym dotychczas niezamieszczonej </a:t>
            </a:r>
            <a:b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 programie komputerowym (baza):</a:t>
            </a:r>
          </a:p>
          <a:p>
            <a:pPr algn="just"/>
            <a:endParaRPr lang="pl-PL" sz="18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za 2016r. narażenie pracowników na 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cyclosporine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pl-PL" sz="1800" dirty="0" err="1">
                <a:effectLst/>
                <a:latin typeface="+mn-lt"/>
                <a:ea typeface="Times New Roman" panose="02020603050405020304" pitchFamily="18" charset="0"/>
              </a:rPr>
              <a:t>carc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</a:rPr>
              <a:t>. 1A</a:t>
            </a:r>
          </a:p>
          <a:p>
            <a:pPr marL="342900" indent="-342900" algn="just">
              <a:buFontTx/>
              <a:buChar char="-"/>
            </a:pPr>
            <a:r>
              <a:rPr lang="pl-PL" sz="1800" dirty="0">
                <a:latin typeface="+mn-lt"/>
                <a:ea typeface="Times New Roman" panose="02020603050405020304" pitchFamily="18" charset="0"/>
              </a:rPr>
              <a:t>za 2017r. narażenie pracowników na </a:t>
            </a:r>
            <a:r>
              <a:rPr lang="pl-PL" sz="1800" dirty="0" err="1">
                <a:latin typeface="+mn-lt"/>
                <a:ea typeface="Times New Roman" panose="02020603050405020304" pitchFamily="18" charset="0"/>
              </a:rPr>
              <a:t>aflatoksynę</a:t>
            </a:r>
            <a:r>
              <a:rPr lang="pl-PL" sz="1800" dirty="0">
                <a:latin typeface="+mn-lt"/>
                <a:ea typeface="Times New Roman" panose="02020603050405020304" pitchFamily="18" charset="0"/>
              </a:rPr>
              <a:t> B1 – </a:t>
            </a:r>
            <a:r>
              <a:rPr lang="pl-PL" sz="1800" dirty="0" err="1">
                <a:latin typeface="+mn-lt"/>
                <a:ea typeface="Times New Roman" panose="02020603050405020304" pitchFamily="18" charset="0"/>
              </a:rPr>
              <a:t>carc</a:t>
            </a:r>
            <a:r>
              <a:rPr lang="pl-PL" sz="1800" dirty="0">
                <a:latin typeface="+mn-lt"/>
                <a:ea typeface="Times New Roman" panose="02020603050405020304" pitchFamily="18" charset="0"/>
              </a:rPr>
              <a:t>. 1B</a:t>
            </a:r>
          </a:p>
          <a:p>
            <a:pPr marL="342900" indent="-342900" algn="just">
              <a:buFontTx/>
              <a:buChar char="-"/>
            </a:pPr>
            <a:r>
              <a:rPr lang="pl-PL" sz="1800" dirty="0">
                <a:effectLst/>
                <a:latin typeface="+mn-lt"/>
                <a:ea typeface="Times New Roman" panose="02020603050405020304" pitchFamily="18" charset="0"/>
              </a:rPr>
              <a:t>za 2021r. narażenie pracowników na 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</a:t>
            </a:r>
            <a:r>
              <a:rPr lang="pl-PL" sz="1800" dirty="0" err="1">
                <a:effectLst/>
                <a:latin typeface="+mn-lt"/>
                <a:ea typeface="Times New Roman" panose="02020603050405020304" pitchFamily="18" charset="0"/>
              </a:rPr>
              <a:t>akodylan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</a:rPr>
              <a:t> sodu - </a:t>
            </a:r>
            <a:r>
              <a:rPr lang="pl-PL" sz="1800" dirty="0" err="1">
                <a:effectLst/>
                <a:latin typeface="+mn-lt"/>
                <a:ea typeface="Times New Roman" panose="02020603050405020304" pitchFamily="18" charset="0"/>
              </a:rPr>
              <a:t>carc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</a:rPr>
              <a:t>. 1B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27EC93E-8AB5-5246-5391-7716795D2AEE}"/>
                  </a:ext>
                </a:extLst>
              </p14:cNvPr>
              <p14:cNvContentPartPr/>
              <p14:nvPr/>
            </p14:nvContentPartPr>
            <p14:xfrm>
              <a:off x="6368583" y="6069859"/>
              <a:ext cx="479880" cy="1944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27EC93E-8AB5-5246-5391-7716795D2A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0583" y="6033859"/>
                <a:ext cx="51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76120DA2-304F-5D53-EB79-BDC95D422576}"/>
                  </a:ext>
                </a:extLst>
              </p14:cNvPr>
              <p14:cNvContentPartPr/>
              <p14:nvPr/>
            </p14:nvContentPartPr>
            <p14:xfrm>
              <a:off x="6384783" y="6167779"/>
              <a:ext cx="456480" cy="1620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76120DA2-304F-5D53-EB79-BDC95D4225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6783" y="6132139"/>
                <a:ext cx="492120" cy="87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1F9B433A-853A-9BA2-040D-BB82BAD9E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662" y="101485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ół&#10;&#10;Opis wygenerowany automatycznie">
            <a:extLst>
              <a:ext uri="{FF2B5EF4-FFF2-40B4-BE49-F238E27FC236}">
                <a16:creationId xmlns:a16="http://schemas.microsoft.com/office/drawing/2014/main" id="{A02DAF68-3E59-CB89-7892-3761D8F7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0"/>
            <a:ext cx="502311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6A7EE9D5-E7C6-E0AC-7117-F2C6EA614C28}"/>
                  </a:ext>
                </a:extLst>
              </p14:cNvPr>
              <p14:cNvContentPartPr/>
              <p14:nvPr/>
            </p14:nvContentPartPr>
            <p14:xfrm>
              <a:off x="3938223" y="6296299"/>
              <a:ext cx="1981080" cy="4068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6A7EE9D5-E7C6-E0AC-7117-F2C6EA614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223" y="6224299"/>
                <a:ext cx="2052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75B983CC-E223-D6AE-B0D0-2926D9956A3F}"/>
                  </a:ext>
                </a:extLst>
              </p14:cNvPr>
              <p14:cNvContentPartPr/>
              <p14:nvPr/>
            </p14:nvContentPartPr>
            <p14:xfrm>
              <a:off x="5373903" y="1347019"/>
              <a:ext cx="1338840" cy="2448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75B983CC-E223-D6AE-B0D0-2926D9956A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7903" y="1275019"/>
                <a:ext cx="1410480" cy="168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AB3EE889-9B33-A9D3-7196-BC5BB26D8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6540" y="11199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FE50335-F459-160D-3543-52B4ED950E67}"/>
              </a:ext>
            </a:extLst>
          </p:cNvPr>
          <p:cNvSpPr txBox="1"/>
          <p:nvPr/>
        </p:nvSpPr>
        <p:spPr>
          <a:xfrm>
            <a:off x="489283" y="1291389"/>
            <a:ext cx="1086852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Załącznik nr 1 </a:t>
            </a:r>
          </a:p>
          <a:p>
            <a:r>
              <a:rPr lang="pl-PL" sz="2000" dirty="0"/>
              <a:t>Rozporządzenie Ministra Zdrowia z dnia 24 lipca 2012r. w sprawie substancji chemicznych, ich mieszanin, czynników lub procesów technologicznych o działaniu rakotwórczym lub mutagennym </a:t>
            </a:r>
            <a:br>
              <a:rPr lang="pl-PL" sz="2000" dirty="0"/>
            </a:br>
            <a:r>
              <a:rPr lang="pl-PL" sz="2000" dirty="0"/>
              <a:t>w środowisku pracy (</a:t>
            </a:r>
            <a:r>
              <a:rPr lang="pl-PL" sz="2000" dirty="0" err="1"/>
              <a:t>t.j</a:t>
            </a:r>
            <a:r>
              <a:rPr lang="pl-PL" sz="2000" dirty="0"/>
              <a:t>. Dz.U. 2021 r. poz. 2235)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</a:rPr>
              <a:t>jest wykazem zamkniętym;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</a:rPr>
              <a:t>jeżeli, w wyniku procesu wydziela się substancja o działaniu rakotwórczym należy zgłosić ją jako „substancję chemiczną” nie dopisywać procesu technologicznego.</a:t>
            </a:r>
          </a:p>
          <a:p>
            <a:endParaRPr lang="pl-PL" dirty="0">
              <a:solidFill>
                <a:srgbClr val="0070C0"/>
              </a:solidFill>
            </a:endParaRPr>
          </a:p>
          <a:p>
            <a:endParaRPr lang="pl-PL" sz="18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3599DBD-4EA9-4123-AC0E-C427B96E65AA}"/>
              </a:ext>
            </a:extLst>
          </p:cNvPr>
          <p:cNvSpPr txBox="1">
            <a:spLocks/>
          </p:cNvSpPr>
          <p:nvPr/>
        </p:nvSpPr>
        <p:spPr>
          <a:xfrm>
            <a:off x="236621" y="325020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Wykaz </a:t>
            </a:r>
            <a:r>
              <a:rPr lang="pl-PL" sz="3000" u="sng" dirty="0">
                <a:solidFill>
                  <a:srgbClr val="0070C0"/>
                </a:solidFill>
              </a:rPr>
              <a:t>procesów technologicznych </a:t>
            </a:r>
            <a:r>
              <a:rPr lang="pl-PL" sz="3000" dirty="0">
                <a:solidFill>
                  <a:srgbClr val="0070C0"/>
                </a:solidFill>
              </a:rPr>
              <a:t>o działaniu rakotwórczym lub mutagennym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4E5BD73-3B08-7EA9-88E4-50E97C28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539" y="140599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696F9F-3F11-A148-2604-5BA74C38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" y="1812758"/>
            <a:ext cx="11839074" cy="47829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C0F8DD0-A670-A545-B1CF-5A20EFB6AC59}"/>
              </a:ext>
            </a:extLst>
          </p:cNvPr>
          <p:cNvSpPr txBox="1"/>
          <p:nvPr/>
        </p:nvSpPr>
        <p:spPr>
          <a:xfrm>
            <a:off x="417096" y="262274"/>
            <a:ext cx="11149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Obecny wykaz procesów </a:t>
            </a:r>
            <a:r>
              <a:rPr lang="pl-PL" sz="1800" dirty="0">
                <a:solidFill>
                  <a:srgbClr val="0070C0"/>
                </a:solidFill>
              </a:rPr>
              <a:t>technologicznych o działaniu rakotwórczym lub mutagennym:</a:t>
            </a:r>
          </a:p>
          <a:p>
            <a:r>
              <a:rPr lang="pl-PL" dirty="0">
                <a:solidFill>
                  <a:srgbClr val="0070C0"/>
                </a:solidFill>
              </a:rPr>
              <a:t>Procesy technologiczne, w których dochodzi do uwalniania substancji chemicznych, ich mieszanin lub czynników o działaniu rakotwórczym lub mutagennym.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823B83-250E-FE59-9F84-D5DD10E24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5179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1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E606A-D38E-758A-4070-3924325DE1D9}"/>
              </a:ext>
            </a:extLst>
          </p:cNvPr>
          <p:cNvSpPr txBox="1">
            <a:spLocks/>
          </p:cNvSpPr>
          <p:nvPr/>
        </p:nvSpPr>
        <p:spPr>
          <a:xfrm>
            <a:off x="236621" y="325020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Zmiany w wykazie procesów technologicznych o działaniu rakotwórczym lub mutagennym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9DB45E-1937-1FFE-1B9C-320A9CC7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429"/>
            <a:ext cx="12055642" cy="5187142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F9905BB-36B4-F546-2736-4CC32F4C2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17241"/>
              </p:ext>
            </p:extLst>
          </p:nvPr>
        </p:nvGraphicFramePr>
        <p:xfrm>
          <a:off x="2192422" y="624617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89500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Badania naukowe wskazują, że wszystkie pyły drewna uznane są za rakotwórcze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22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8BA392E-0306-44DC-C7B1-81A9DA9C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42" y="9057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28FF7DB-D4A1-814D-B4A7-BB94129FEC5F}"/>
              </a:ext>
            </a:extLst>
          </p:cNvPr>
          <p:cNvSpPr txBox="1"/>
          <p:nvPr/>
        </p:nvSpPr>
        <p:spPr>
          <a:xfrm>
            <a:off x="953382" y="4429995"/>
            <a:ext cx="10467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Wskutek długotrwałego inhalacyjnego narażenia na cząstki FRKK, które mogą się przedostawać do obszaru wymiany gazowej płuc, dochodzi do przewlekłych reakcji zapalnych, a następnie do zmian zwłóknieniowych tkanki płucnej. Wynikiem tych procesów jest pylica krzemowa, prowadząca często do raka płuc</a:t>
            </a:r>
            <a:r>
              <a:rPr lang="pl-PL"/>
              <a:t>. 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ECC1E3F-3ACD-0830-99D2-D232D4070757}"/>
              </a:ext>
            </a:extLst>
          </p:cNvPr>
          <p:cNvSpPr txBox="1"/>
          <p:nvPr/>
        </p:nvSpPr>
        <p:spPr>
          <a:xfrm>
            <a:off x="817228" y="550567"/>
            <a:ext cx="83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Frakcja </a:t>
            </a:r>
            <a:r>
              <a:rPr lang="pl-PL" sz="2000" dirty="0" err="1">
                <a:solidFill>
                  <a:schemeClr val="accent1"/>
                </a:solidFill>
              </a:rPr>
              <a:t>respirabilna</a:t>
            </a:r>
            <a:r>
              <a:rPr lang="pl-PL" sz="2000" dirty="0">
                <a:solidFill>
                  <a:schemeClr val="accent1"/>
                </a:solidFill>
              </a:rPr>
              <a:t> krystalicznej krzemionki (FRKK) – szkodliwe działanie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2AA75D-4360-9A0A-0922-01577C493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8" y="1545037"/>
            <a:ext cx="7753748" cy="24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45318EF0-EB52-A926-E1A9-AB3CB1603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76072"/>
              </p:ext>
            </p:extLst>
          </p:nvPr>
        </p:nvGraphicFramePr>
        <p:xfrm>
          <a:off x="3866148" y="711644"/>
          <a:ext cx="3681663" cy="140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663">
                  <a:extLst>
                    <a:ext uri="{9D8B030D-6E8A-4147-A177-3AD203B41FA5}">
                      <a16:colId xmlns:a16="http://schemas.microsoft.com/office/drawing/2014/main" val="918761887"/>
                    </a:ext>
                  </a:extLst>
                </a:gridCol>
              </a:tblGrid>
              <a:tr h="1405913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Substancje rakotwórcze lub mutagenne w środowisku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78053"/>
                  </a:ext>
                </a:extLst>
              </a:tr>
            </a:tbl>
          </a:graphicData>
        </a:graphic>
      </p:graphicFrame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0715C91F-3290-B265-4A55-0B9563AB4F81}"/>
              </a:ext>
            </a:extLst>
          </p:cNvPr>
          <p:cNvSpPr/>
          <p:nvPr/>
        </p:nvSpPr>
        <p:spPr>
          <a:xfrm>
            <a:off x="4098758" y="2269958"/>
            <a:ext cx="192505" cy="81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BDC6E320-1DC7-DBC8-9187-82B821D13D92}"/>
              </a:ext>
            </a:extLst>
          </p:cNvPr>
          <p:cNvSpPr/>
          <p:nvPr/>
        </p:nvSpPr>
        <p:spPr>
          <a:xfrm>
            <a:off x="7074568" y="2269958"/>
            <a:ext cx="192505" cy="81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D40D35B7-EC5E-315F-5F89-454FE973D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56140"/>
              </p:ext>
            </p:extLst>
          </p:nvPr>
        </p:nvGraphicFramePr>
        <p:xfrm>
          <a:off x="981242" y="3719364"/>
          <a:ext cx="376722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222">
                  <a:extLst>
                    <a:ext uri="{9D8B030D-6E8A-4147-A177-3AD203B41FA5}">
                      <a16:colId xmlns:a16="http://schemas.microsoft.com/office/drawing/2014/main" val="2203567721"/>
                    </a:ext>
                  </a:extLst>
                </a:gridCol>
              </a:tblGrid>
              <a:tr h="1515979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Substancje zaklasyfikowane jako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 wykazie klasyfikacji zharmonizowanej</a:t>
                      </a:r>
                    </a:p>
                    <a:p>
                      <a:pPr algn="ctr"/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946 substancji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739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F8CE313-2983-AB02-027E-31BE971F6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21073"/>
              </p:ext>
            </p:extLst>
          </p:nvPr>
        </p:nvGraphicFramePr>
        <p:xfrm>
          <a:off x="6565231" y="3719364"/>
          <a:ext cx="376722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222">
                  <a:extLst>
                    <a:ext uri="{9D8B030D-6E8A-4147-A177-3AD203B41FA5}">
                      <a16:colId xmlns:a16="http://schemas.microsoft.com/office/drawing/2014/main" val="2203567721"/>
                    </a:ext>
                  </a:extLst>
                </a:gridCol>
              </a:tblGrid>
              <a:tr h="1558314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Substancje spełniające kryteria klasyfikacji jako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bez zharmonizowanej klasyfikacji w tych klasach zagrożenia</a:t>
                      </a:r>
                    </a:p>
                    <a:p>
                      <a:pPr algn="ctr"/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81 substancji</a:t>
                      </a:r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7394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B9EB968F-FD2A-AD1D-DDE8-903FAD8EA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429" y="73107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5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530CA-52BD-2345-80DD-F1B51E00D1F0}"/>
              </a:ext>
            </a:extLst>
          </p:cNvPr>
          <p:cNvSpPr txBox="1">
            <a:spLocks/>
          </p:cNvSpPr>
          <p:nvPr/>
        </p:nvSpPr>
        <p:spPr>
          <a:xfrm>
            <a:off x="236621" y="184484"/>
            <a:ext cx="10515600" cy="62564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2200" dirty="0">
                <a:solidFill>
                  <a:srgbClr val="0070C0"/>
                </a:solidFill>
              </a:rPr>
              <a:t>6) Frakcja </a:t>
            </a:r>
            <a:r>
              <a:rPr lang="pl-PL" sz="2200" dirty="0" err="1">
                <a:solidFill>
                  <a:srgbClr val="0070C0"/>
                </a:solidFill>
              </a:rPr>
              <a:t>respirabilna</a:t>
            </a:r>
            <a:r>
              <a:rPr lang="pl-PL" sz="2200" dirty="0">
                <a:solidFill>
                  <a:srgbClr val="0070C0"/>
                </a:solidFill>
              </a:rPr>
              <a:t> krzemionki krystalicznej (FRKK)</a:t>
            </a:r>
            <a:endParaRPr lang="pl-PL" sz="2200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9EC0C196-69F4-8807-D553-7AC2F3E51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26325"/>
              </p:ext>
            </p:extLst>
          </p:nvPr>
        </p:nvGraphicFramePr>
        <p:xfrm>
          <a:off x="403726" y="1086405"/>
          <a:ext cx="4465053" cy="197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053">
                  <a:extLst>
                    <a:ext uri="{9D8B030D-6E8A-4147-A177-3AD203B41FA5}">
                      <a16:colId xmlns:a16="http://schemas.microsoft.com/office/drawing/2014/main" val="2477535470"/>
                    </a:ext>
                  </a:extLst>
                </a:gridCol>
              </a:tblGrid>
              <a:tr h="1975407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Czynnik rakotwórczy w środowisku pracy</a:t>
                      </a:r>
                    </a:p>
                    <a:p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Podczas wykonywania pracy w powietrzu </a:t>
                      </a:r>
                      <a:br>
                        <a:rPr lang="pl-PL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w strefie oddychania pracownika jest obecna FRKK generowana wyłącznie przez te prace </a:t>
                      </a:r>
                      <a:br>
                        <a:rPr lang="pl-PL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(w wyniku prowadzenia prac).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347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CAD469A-0E08-3011-66E9-A4B4D03A0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98111"/>
              </p:ext>
            </p:extLst>
          </p:nvPr>
        </p:nvGraphicFramePr>
        <p:xfrm>
          <a:off x="5874084" y="1097989"/>
          <a:ext cx="4465053" cy="197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053">
                  <a:extLst>
                    <a:ext uri="{9D8B030D-6E8A-4147-A177-3AD203B41FA5}">
                      <a16:colId xmlns:a16="http://schemas.microsoft.com/office/drawing/2014/main" val="2477535470"/>
                    </a:ext>
                  </a:extLst>
                </a:gridCol>
              </a:tblGrid>
              <a:tr h="1975407">
                <a:tc>
                  <a:txBody>
                    <a:bodyPr/>
                    <a:lstStyle/>
                    <a:p>
                      <a:r>
                        <a:rPr lang="pl-PL" b="1" u="sng" dirty="0">
                          <a:solidFill>
                            <a:schemeClr val="tx1"/>
                          </a:solidFill>
                        </a:rPr>
                        <a:t>Nie jest czynnikiem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rakotwórczym </a:t>
                      </a:r>
                      <a:br>
                        <a:rPr lang="pl-PL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 środowisku pracy</a:t>
                      </a:r>
                    </a:p>
                    <a:p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Występuje ogólnie w środowisku. </a:t>
                      </a:r>
                      <a:br>
                        <a:rPr lang="pl-PL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Nie jest generowana ani stosowana w danym procesie.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3473"/>
                  </a:ext>
                </a:extLst>
              </a:tr>
            </a:tbl>
          </a:graphicData>
        </a:graphic>
      </p:graphicFrame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F62E6760-0308-616E-19FC-A2B776B46752}"/>
              </a:ext>
            </a:extLst>
          </p:cNvPr>
          <p:cNvSpPr/>
          <p:nvPr/>
        </p:nvSpPr>
        <p:spPr>
          <a:xfrm>
            <a:off x="2511925" y="3168316"/>
            <a:ext cx="248653" cy="368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77B831C4-D889-8879-23B3-0BC062728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24324"/>
              </p:ext>
            </p:extLst>
          </p:nvPr>
        </p:nvGraphicFramePr>
        <p:xfrm>
          <a:off x="403726" y="3643788"/>
          <a:ext cx="4465053" cy="222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053">
                  <a:extLst>
                    <a:ext uri="{9D8B030D-6E8A-4147-A177-3AD203B41FA5}">
                      <a16:colId xmlns:a16="http://schemas.microsoft.com/office/drawing/2014/main" val="2477535470"/>
                    </a:ext>
                  </a:extLst>
                </a:gridCol>
              </a:tblGrid>
              <a:tr h="222539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Pracodawca ma obowiązek wykonania: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oceny procesu – przez pracodawcę, technologa, specjalistę BHP, eksperta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oceny surowców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oceny wykonywanych czynności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3473"/>
                  </a:ext>
                </a:extLst>
              </a:tr>
            </a:tbl>
          </a:graphicData>
        </a:graphic>
      </p:graphicFrame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D00510D0-5B25-3039-16CF-72693FA51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00213"/>
              </p:ext>
            </p:extLst>
          </p:nvPr>
        </p:nvGraphicFramePr>
        <p:xfrm>
          <a:off x="5895474" y="3429000"/>
          <a:ext cx="444366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663">
                  <a:extLst>
                    <a:ext uri="{9D8B030D-6E8A-4147-A177-3AD203B41FA5}">
                      <a16:colId xmlns:a16="http://schemas.microsoft.com/office/drawing/2014/main" val="2477535470"/>
                    </a:ext>
                  </a:extLst>
                </a:gridCol>
              </a:tblGrid>
              <a:tr h="247645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Surowce zawierające KK: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Piasek, krzemień, kwarcyt, piaskowiec, łupek osadowy, glina garncarska, bazalt, granit, diatomit naturalny, rudy żelaza, doleryt, wapień, węgiel kamienny i brunatny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Czynności i prace: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Cięcie, kruszeniem szlifowanie, rozdrabnianie, wydobycie i obróbka surowców skalnych, wydobycie węgla, przesypywanie materiałów kwarcowych, czyszczenie piaskiem metodą strumieniowo-cierną, obróbka nas ucho wyrobów ceramicznych, ….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3473"/>
                  </a:ext>
                </a:extLst>
              </a:tr>
            </a:tbl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8FCCFF99-40D7-7CAA-5605-2ECE494178AF}"/>
              </a:ext>
            </a:extLst>
          </p:cNvPr>
          <p:cNvSpPr/>
          <p:nvPr/>
        </p:nvSpPr>
        <p:spPr>
          <a:xfrm>
            <a:off x="5005137" y="4467727"/>
            <a:ext cx="753979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3E1FB38-30AC-4133-0F3E-63427C66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41" y="58111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5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5EC387A-3735-C343-FBC2-B1CDA909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4" y="795865"/>
            <a:ext cx="10990987" cy="578956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3DCC765-CA5A-33DA-FA11-F7D1EBED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985" y="0"/>
            <a:ext cx="987638" cy="10425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55901F4-83FF-5A90-BEC7-81780907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00" y="300642"/>
            <a:ext cx="916917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842C31C1-5E4C-B8A7-758E-78E8F29B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" y="976511"/>
            <a:ext cx="9527681" cy="535631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8692BA-B95D-881D-966A-38D26850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0" y="372758"/>
            <a:ext cx="916917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BE081-7903-1657-A1AA-DECB9528BECE}"/>
              </a:ext>
            </a:extLst>
          </p:cNvPr>
          <p:cNvSpPr txBox="1">
            <a:spLocks/>
          </p:cNvSpPr>
          <p:nvPr/>
        </p:nvSpPr>
        <p:spPr>
          <a:xfrm>
            <a:off x="236621" y="184484"/>
            <a:ext cx="10515600" cy="9785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2200" dirty="0">
                <a:solidFill>
                  <a:srgbClr val="0070C0"/>
                </a:solidFill>
              </a:rPr>
              <a:t>Frakcja </a:t>
            </a:r>
            <a:r>
              <a:rPr lang="pl-PL" sz="2200" dirty="0" err="1">
                <a:solidFill>
                  <a:srgbClr val="0070C0"/>
                </a:solidFill>
              </a:rPr>
              <a:t>respirabilna</a:t>
            </a:r>
            <a:r>
              <a:rPr lang="pl-PL" sz="2200" dirty="0">
                <a:solidFill>
                  <a:srgbClr val="0070C0"/>
                </a:solidFill>
              </a:rPr>
              <a:t> krzemionki krystalicznej (FRKK)</a:t>
            </a:r>
          </a:p>
          <a:p>
            <a:pPr algn="ctr"/>
            <a:r>
              <a:rPr lang="pl-PL" sz="2200" dirty="0"/>
              <a:t> </a:t>
            </a:r>
          </a:p>
          <a:p>
            <a:pPr algn="ctr"/>
            <a:r>
              <a:rPr lang="pl-PL" sz="11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224E88E-1FC4-2031-3E27-9EBFC5C9ED63}"/>
                  </a:ext>
                </a:extLst>
              </p14:cNvPr>
              <p14:cNvContentPartPr/>
              <p14:nvPr/>
            </p14:nvContentPartPr>
            <p14:xfrm>
              <a:off x="5627703" y="2950819"/>
              <a:ext cx="470160" cy="20232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224E88E-1FC4-2031-3E27-9EBFC5C9ED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0063" y="2915179"/>
                <a:ext cx="505800" cy="2739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FA4E7F3E-4C0A-1008-595B-D66533C32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741" y="120547"/>
            <a:ext cx="987638" cy="104250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83335A-EE66-374A-EED6-CCC7EDA45BBF}"/>
              </a:ext>
            </a:extLst>
          </p:cNvPr>
          <p:cNvSpPr txBox="1"/>
          <p:nvPr/>
        </p:nvSpPr>
        <p:spPr>
          <a:xfrm>
            <a:off x="842211" y="931584"/>
            <a:ext cx="9849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Rozporządzenie Ministra Rodziny, Pracy i Polityki Społecznej w sprawie najwyższych dopuszczalnych stężeń i natężeń czynników szkodliwych dla zdrowia w środowisku pracy z dnia 12 czerwca 2018 r. (Dz.U. z 2018 r. poz. 1286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</p:txBody>
      </p:sp>
      <p:pic>
        <p:nvPicPr>
          <p:cNvPr id="13" name="Obraz 1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AC6F700F-AC9A-2FA5-7533-01EFE75479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52275" r="-14823" b="24332"/>
          <a:stretch/>
        </p:blipFill>
        <p:spPr>
          <a:xfrm>
            <a:off x="236621" y="1960478"/>
            <a:ext cx="13786750" cy="2052807"/>
          </a:xfrm>
          <a:prstGeom prst="rect">
            <a:avLst/>
          </a:prstGeom>
        </p:spPr>
      </p:pic>
      <p:pic>
        <p:nvPicPr>
          <p:cNvPr id="20" name="Obraz 19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78C10D6-E207-79F5-1DF7-802494B798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t="36777" r="1121" b="54022"/>
          <a:stretch/>
        </p:blipFill>
        <p:spPr>
          <a:xfrm>
            <a:off x="180253" y="4013285"/>
            <a:ext cx="11626560" cy="937275"/>
          </a:xfrm>
          <a:prstGeom prst="rect">
            <a:avLst/>
          </a:prstGeom>
        </p:spPr>
      </p:pic>
      <p:pic>
        <p:nvPicPr>
          <p:cNvPr id="24" name="Obraz 23" descr="Obraz zawierający tekst, zrzut ekranu, numer, oprogramowanie&#10;&#10;Opis wygenerowany automatycznie">
            <a:extLst>
              <a:ext uri="{FF2B5EF4-FFF2-40B4-BE49-F238E27FC236}">
                <a16:creationId xmlns:a16="http://schemas.microsoft.com/office/drawing/2014/main" id="{2AFA76E1-E4B9-81B7-DC2F-688037291F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1480" r="2780" b="39941"/>
          <a:stretch/>
        </p:blipFill>
        <p:spPr>
          <a:xfrm>
            <a:off x="331594" y="5041776"/>
            <a:ext cx="11384783" cy="16404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0117168A-210E-A870-CA74-FB6E7DB84D23}"/>
                  </a:ext>
                </a:extLst>
              </p14:cNvPr>
              <p14:cNvContentPartPr/>
              <p14:nvPr/>
            </p14:nvContentPartPr>
            <p14:xfrm>
              <a:off x="230748" y="4310612"/>
              <a:ext cx="360" cy="36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0117168A-210E-A870-CA74-FB6E7DB84D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108" y="420297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B61DB9E4-8CFC-3B4A-808A-B69340E8AEDC}"/>
                  </a:ext>
                </a:extLst>
              </p14:cNvPr>
              <p14:cNvContentPartPr/>
              <p14:nvPr/>
            </p14:nvContentPartPr>
            <p14:xfrm>
              <a:off x="311388" y="6099092"/>
              <a:ext cx="360" cy="36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B61DB9E4-8CFC-3B4A-808A-B69340E8AE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388" y="599145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77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95265-F7D9-EB44-B1CB-0323820C3AFA}"/>
              </a:ext>
            </a:extLst>
          </p:cNvPr>
          <p:cNvSpPr txBox="1">
            <a:spLocks/>
          </p:cNvSpPr>
          <p:nvPr/>
        </p:nvSpPr>
        <p:spPr>
          <a:xfrm>
            <a:off x="236621" y="325020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Planowane zmiany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723988A-A432-7108-5D6D-DE32EEE46D86}"/>
              </a:ext>
            </a:extLst>
          </p:cNvPr>
          <p:cNvSpPr txBox="1">
            <a:spLocks/>
          </p:cNvSpPr>
          <p:nvPr/>
        </p:nvSpPr>
        <p:spPr>
          <a:xfrm>
            <a:off x="397042" y="1231399"/>
            <a:ext cx="10515600" cy="98241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2700" dirty="0"/>
              <a:t>Zespół Ekspertów ds. Czynników Chemicznych i Pyłowych (październik 2021r.)</a:t>
            </a:r>
          </a:p>
          <a:p>
            <a:pPr algn="ctr"/>
            <a:r>
              <a:rPr lang="pl-PL" sz="2700" dirty="0"/>
              <a:t>Międzynarodowa Komisja ds. Najwyższych Dopuszczalnych Stężeń i Natężeń Czynników Szkodliwych dla Zdrowia w Środowisku Pracy (grudzień 2021r.)</a:t>
            </a: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7A7E86F-FCE2-0B2E-343B-ABA81BEABDD5}"/>
              </a:ext>
            </a:extLst>
          </p:cNvPr>
          <p:cNvSpPr txBox="1">
            <a:spLocks/>
          </p:cNvSpPr>
          <p:nvPr/>
        </p:nvSpPr>
        <p:spPr>
          <a:xfrm>
            <a:off x="2294021" y="2370390"/>
            <a:ext cx="6777790" cy="36373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1800" dirty="0"/>
              <a:t>Przyjęto wniosek dotyczący usunięcia przypisu 7 z poz. </a:t>
            </a:r>
            <a:r>
              <a:rPr lang="pl-PL" sz="1800" dirty="0">
                <a:solidFill>
                  <a:srgbClr val="FF0000"/>
                </a:solidFill>
              </a:rPr>
              <a:t>456</a:t>
            </a:r>
            <a:r>
              <a:rPr lang="pl-PL" sz="1800" dirty="0"/>
              <a:t> wykazu NDS (pyły niesklasyfikowane ze względu na toksyczność) oraz pozostawienie przypisu </a:t>
            </a:r>
            <a:r>
              <a:rPr lang="pl-PL" sz="1800" dirty="0" err="1"/>
              <a:t>przypisu</a:t>
            </a:r>
            <a:r>
              <a:rPr lang="pl-PL" sz="1800" dirty="0"/>
              <a:t> 7 w pozycjach wykazu: 27, 79, 198, 305, 466, 538, 539, 541 w brzmieniu „ </a:t>
            </a:r>
            <a:r>
              <a:rPr lang="pl-PL" sz="900" dirty="0"/>
              <a:t>7) </a:t>
            </a:r>
            <a:r>
              <a:rPr lang="pl-PL" sz="1800" b="1" dirty="0"/>
              <a:t>Obowiązuje oznaczanie frakcji </a:t>
            </a:r>
            <a:r>
              <a:rPr lang="pl-PL" sz="1800" b="1" dirty="0" err="1"/>
              <a:t>respirabilnej</a:t>
            </a:r>
            <a:r>
              <a:rPr lang="pl-PL" sz="1800" b="1" dirty="0"/>
              <a:t> krystalicznej krzemionki</a:t>
            </a:r>
            <a:r>
              <a:rPr lang="pl-PL" sz="1800" dirty="0"/>
              <a:t>” w rozporządzeniu Ministra Rodziny, Pracy i Polityki Społecznej z dnia 12 czerwca 2018r.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8D986E-1CBD-2A6F-AD0A-41A0B37D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601" y="32315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621FC7ED-FAE4-C2E4-65F9-2AE0A2344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r="-760"/>
          <a:stretch/>
        </p:blipFill>
        <p:spPr>
          <a:xfrm>
            <a:off x="711444" y="209550"/>
            <a:ext cx="10985256" cy="6438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6FB6318-2C84-E1F4-63BF-1B97F481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391" y="0"/>
            <a:ext cx="782577" cy="8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49C80E27-55C0-0125-9802-BD128A7C5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7" y="916570"/>
            <a:ext cx="10711513" cy="568328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83B7029-2137-C505-69ED-EEC332A7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25" y="332860"/>
            <a:ext cx="916917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D89A46-5CAF-354D-8EF9-865F3AC64F44}"/>
              </a:ext>
            </a:extLst>
          </p:cNvPr>
          <p:cNvSpPr txBox="1"/>
          <p:nvPr/>
        </p:nvSpPr>
        <p:spPr>
          <a:xfrm>
            <a:off x="1282446" y="2240280"/>
            <a:ext cx="9891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Pod wskazanym niżej adresem </a:t>
            </a:r>
            <a:r>
              <a:rPr lang="pl-PL" dirty="0">
                <a:solidFill>
                  <a:schemeClr val="accent1"/>
                </a:solidFill>
              </a:rPr>
              <a:t>https://www.nepsi.eu/pl/przewodnik-dobrych-praktyk </a:t>
            </a:r>
            <a:r>
              <a:rPr lang="pl-PL" dirty="0"/>
              <a:t>umieszczone są przydatne pracodawcy informacje dotyczące wykonywania prac, przy których występie wolna krystaliczna krzemionka.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95F8E0-D30D-9B2F-F137-4409B93DE865}"/>
              </a:ext>
            </a:extLst>
          </p:cNvPr>
          <p:cNvSpPr txBox="1"/>
          <p:nvPr/>
        </p:nvSpPr>
        <p:spPr>
          <a:xfrm>
            <a:off x="1399032" y="914401"/>
            <a:ext cx="555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NEPSI – Europejska Sieć ds. Krzemionki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2CC388-BFEC-93B2-E7C5-65CE36E8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09" y="102727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125D839-D4E8-2DDD-22E7-0E1D6CDF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10" y="360243"/>
            <a:ext cx="6019299" cy="5816267"/>
          </a:xfrm>
          <a:prstGeom prst="rect">
            <a:avLst/>
          </a:prstGeom>
        </p:spPr>
      </p:pic>
      <p:sp>
        <p:nvSpPr>
          <p:cNvPr id="2" name="Strzałka: prążkowana w prawo 1">
            <a:extLst>
              <a:ext uri="{FF2B5EF4-FFF2-40B4-BE49-F238E27FC236}">
                <a16:creationId xmlns:a16="http://schemas.microsoft.com/office/drawing/2014/main" id="{78974F2C-25C3-1D86-7DD1-075B8090BC75}"/>
              </a:ext>
            </a:extLst>
          </p:cNvPr>
          <p:cNvSpPr/>
          <p:nvPr/>
        </p:nvSpPr>
        <p:spPr>
          <a:xfrm>
            <a:off x="2823410" y="4146884"/>
            <a:ext cx="577516" cy="2727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3C45A15-BE59-71D7-7989-D1BC147F5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2571"/>
              </p:ext>
            </p:extLst>
          </p:nvPr>
        </p:nvGraphicFramePr>
        <p:xfrm>
          <a:off x="339558" y="3824927"/>
          <a:ext cx="2146968" cy="138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968">
                  <a:extLst>
                    <a:ext uri="{9D8B030D-6E8A-4147-A177-3AD203B41FA5}">
                      <a16:colId xmlns:a16="http://schemas.microsoft.com/office/drawing/2014/main" val="3028593987"/>
                    </a:ext>
                  </a:extLst>
                </a:gridCol>
              </a:tblGrid>
              <a:tr h="1388757">
                <a:tc>
                  <a:txBody>
                    <a:bodyPr/>
                    <a:lstStyle/>
                    <a:p>
                      <a:r>
                        <a:rPr lang="pl-PL" sz="1400" dirty="0"/>
                        <a:t>Wkrótce zostanie opracowany i  wprowadzony pkt 5 załącznika „zalecenia” nt. FRKK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630112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B142241A-794F-631F-6D65-597FC65D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436" y="13301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4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B6983A-ECE1-5C74-DA4D-A354F0018C9D}"/>
              </a:ext>
            </a:extLst>
          </p:cNvPr>
          <p:cNvSpPr txBox="1">
            <a:spLocks/>
          </p:cNvSpPr>
          <p:nvPr/>
        </p:nvSpPr>
        <p:spPr>
          <a:xfrm>
            <a:off x="236620" y="184483"/>
            <a:ext cx="10851961" cy="1371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2200" dirty="0">
                <a:solidFill>
                  <a:srgbClr val="0070C0"/>
                </a:solidFill>
              </a:rPr>
              <a:t>7) Prace związane z narażeniem przez skórę na działanie olejów mineralnych użytych wcześniej w silnikach spalinowych wewnętrznego spalania w celu smarowania i schładzania części ruchomych silnika</a:t>
            </a:r>
            <a:endParaRPr lang="pl-PL" sz="22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3F4DED4-8B6B-6487-35EA-BA63648F8A08}"/>
              </a:ext>
            </a:extLst>
          </p:cNvPr>
          <p:cNvSpPr txBox="1">
            <a:spLocks/>
          </p:cNvSpPr>
          <p:nvPr/>
        </p:nvSpPr>
        <p:spPr>
          <a:xfrm>
            <a:off x="236620" y="1379620"/>
            <a:ext cx="11586412" cy="41067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tzw. oleje przepracowane – za ich rakotwórczość odpowiadają m.in.: powstają w nich WWA, a także różne związki chemiczne powstające podczas pracy silnika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narażenie – głównie podczas prac w warsztatach samochodowych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każdy bezpośredni kontakt substancji ze skórą traktuje się jako </a:t>
            </a:r>
            <a:r>
              <a:rPr lang="pl-PL" sz="1800" dirty="0">
                <a:solidFill>
                  <a:srgbClr val="FF0000"/>
                </a:solidFill>
              </a:rPr>
              <a:t>narażenie</a:t>
            </a:r>
            <a:r>
              <a:rPr lang="pl-PL" sz="1800" dirty="0"/>
              <a:t> </a:t>
            </a:r>
            <a:r>
              <a:rPr lang="pl-PL" sz="1800" dirty="0">
                <a:solidFill>
                  <a:srgbClr val="FF0000"/>
                </a:solidFill>
              </a:rPr>
              <a:t>!!!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jedyna wartość NDS: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/>
              <a:t>poz. 542 wykazu NDS </a:t>
            </a:r>
            <a:r>
              <a:rPr lang="pl-PL" sz="1800" dirty="0"/>
              <a:t>wielopierścieniowe węglowodory aromatyczne (WWA) – jako suma iloczynów stężeń i współczynników rakotwórczości 9 rakotwórczych WWA: 0,002 mg/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notacja, „skóra”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E7124D-068D-F817-5FE0-B076125E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16041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8BA73-EEA1-E231-F900-7A87A48B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2013284"/>
            <a:ext cx="10515600" cy="208548"/>
          </a:xfrm>
        </p:spPr>
        <p:txBody>
          <a:bodyPr numCol="2">
            <a:normAutofit fontScale="90000"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Klasyfikacja dostawcy:</a:t>
            </a:r>
            <a:br>
              <a:rPr lang="pl-PL" sz="2000" dirty="0">
                <a:solidFill>
                  <a:srgbClr val="0070C0"/>
                </a:solidFill>
              </a:rPr>
            </a:b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/>
              <a:t>Substancje </a:t>
            </a:r>
            <a:r>
              <a:rPr lang="pl-PL" sz="2000" dirty="0">
                <a:solidFill>
                  <a:srgbClr val="0070C0"/>
                </a:solidFill>
              </a:rPr>
              <a:t>nieumieszczone</a:t>
            </a:r>
            <a:r>
              <a:rPr lang="pl-PL" sz="2000" dirty="0"/>
              <a:t> w wykazie klasyfikacji zharmonizowanej	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Substancje </a:t>
            </a:r>
            <a:r>
              <a:rPr lang="pl-PL" sz="2000" dirty="0">
                <a:solidFill>
                  <a:srgbClr val="0070C0"/>
                </a:solidFill>
              </a:rPr>
              <a:t>umieszczone</a:t>
            </a:r>
            <a:r>
              <a:rPr lang="pl-PL" sz="2000" dirty="0"/>
              <a:t> w wykazie klasyfikacji zharmonizowanej	</a:t>
            </a:r>
            <a:r>
              <a:rPr lang="pl-PL" sz="2000" dirty="0">
                <a:solidFill>
                  <a:srgbClr val="0070C0"/>
                </a:solidFill>
              </a:rPr>
              <a:t>																</a:t>
            </a:r>
            <a:br>
              <a:rPr lang="pl-PL" sz="2000" dirty="0">
                <a:solidFill>
                  <a:srgbClr val="0070C0"/>
                </a:solidFill>
              </a:rPr>
            </a:b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																							</a:t>
            </a: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18F2E828-5366-BBF3-49E5-6CDEFF7DFDE7}"/>
              </a:ext>
            </a:extLst>
          </p:cNvPr>
          <p:cNvSpPr/>
          <p:nvPr/>
        </p:nvSpPr>
        <p:spPr>
          <a:xfrm>
            <a:off x="2574758" y="1668379"/>
            <a:ext cx="376989" cy="117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9CD45E45-8036-788B-E6AE-99354033FA30}"/>
              </a:ext>
            </a:extLst>
          </p:cNvPr>
          <p:cNvSpPr/>
          <p:nvPr/>
        </p:nvSpPr>
        <p:spPr>
          <a:xfrm>
            <a:off x="7996990" y="1636295"/>
            <a:ext cx="376989" cy="117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3678020A-5B5E-C935-FF6F-73E0EC56AE90}"/>
              </a:ext>
            </a:extLst>
          </p:cNvPr>
          <p:cNvSpPr txBox="1">
            <a:spLocks/>
          </p:cNvSpPr>
          <p:nvPr/>
        </p:nvSpPr>
        <p:spPr>
          <a:xfrm>
            <a:off x="617621" y="3072063"/>
            <a:ext cx="10050379" cy="3056021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>
              <a:solidFill>
                <a:srgbClr val="0070C0"/>
              </a:solidFill>
            </a:endParaRPr>
          </a:p>
          <a:p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1600" dirty="0"/>
              <a:t>Obowiązek dokonania klasyfikacji spoczywa na producencie, importerze, dalszym użytkowniku              (dostawcy)</a:t>
            </a: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1600" dirty="0"/>
              <a:t>Obowiązują podane klasy i kategorie zagrożenia, ale producent/importer ma obowiązek </a:t>
            </a:r>
            <a:r>
              <a:rPr lang="pl-PL" sz="1600" dirty="0" err="1"/>
              <a:t>doklasyfikowania</a:t>
            </a:r>
            <a:r>
              <a:rPr lang="pl-PL" sz="1600" dirty="0"/>
              <a:t> substancji  (jeżeli posiada odpowiednie informacje) </a:t>
            </a:r>
            <a:br>
              <a:rPr lang="pl-PL" sz="1600" dirty="0"/>
            </a:br>
            <a:r>
              <a:rPr lang="pl-PL" sz="1600" dirty="0"/>
              <a:t>w klasach zagrożenia nieujętych w wykazie klasyfikacji zharmonizowanej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DFF618-43C8-DE54-5099-F13D83CB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457" y="120547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9F23E-1669-4191-DD43-B7822B8A2690}"/>
              </a:ext>
            </a:extLst>
          </p:cNvPr>
          <p:cNvSpPr txBox="1">
            <a:spLocks/>
          </p:cNvSpPr>
          <p:nvPr/>
        </p:nvSpPr>
        <p:spPr>
          <a:xfrm>
            <a:off x="236620" y="184483"/>
            <a:ext cx="11083021" cy="141571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200" dirty="0">
                <a:solidFill>
                  <a:srgbClr val="0070C0"/>
                </a:solidFill>
              </a:rPr>
              <a:t>8) Prace związane z narażeniem na spaliny emitowane z silników Diesla</a:t>
            </a:r>
          </a:p>
          <a:p>
            <a:pPr algn="ctr"/>
            <a:r>
              <a:rPr lang="pl-PL" sz="2200" dirty="0">
                <a:solidFill>
                  <a:srgbClr val="0070C0"/>
                </a:solidFill>
              </a:rPr>
              <a:t>zmiany wprowadzone w: </a:t>
            </a:r>
          </a:p>
          <a:p>
            <a:pPr algn="ctr"/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/>
              <a:t>rozporządzeniu Ministra Rozwoju, Pracy i Technologii z dnia 18 lutego 2021r.  zmieniające rozporządzenie w sprawie najwyższych dopuszczalnych stężeń i natężeń czynników szkodliwych dla zdrowia w środowisku pracy (Dz.U. 2021r., poz. 325)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597A1BA-1B6D-2398-A539-86938D6DDB85}"/>
              </a:ext>
            </a:extLst>
          </p:cNvPr>
          <p:cNvSpPr txBox="1">
            <a:spLocks/>
          </p:cNvSpPr>
          <p:nvPr/>
        </p:nvSpPr>
        <p:spPr>
          <a:xfrm>
            <a:off x="236620" y="1331493"/>
            <a:ext cx="11586412" cy="76200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określona wartość NDS:</a:t>
            </a:r>
          </a:p>
          <a:p>
            <a:pPr algn="just"/>
            <a:r>
              <a:rPr lang="pl-PL" sz="1800" dirty="0"/>
              <a:t>      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AC35CF06-136D-AECF-DF50-85827241ABDE}"/>
              </a:ext>
            </a:extLst>
          </p:cNvPr>
          <p:cNvSpPr/>
          <p:nvPr/>
        </p:nvSpPr>
        <p:spPr>
          <a:xfrm>
            <a:off x="5189621" y="1844662"/>
            <a:ext cx="256674" cy="32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ED1D97B-7C45-3655-F780-40F90CDAFF74}"/>
              </a:ext>
            </a:extLst>
          </p:cNvPr>
          <p:cNvSpPr txBox="1">
            <a:spLocks/>
          </p:cNvSpPr>
          <p:nvPr/>
        </p:nvSpPr>
        <p:spPr>
          <a:xfrm>
            <a:off x="302794" y="2209801"/>
            <a:ext cx="11586412" cy="6096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/>
              <a:t>do dnia 20 lutego 2023r. wartość NDS spalin emitowanych z silników Diesla – frakcji </a:t>
            </a:r>
            <a:r>
              <a:rPr lang="pl-PL" sz="1800" dirty="0" err="1"/>
              <a:t>respirabilnej</a:t>
            </a:r>
            <a:r>
              <a:rPr lang="pl-PL" sz="1800" dirty="0"/>
              <a:t> wynosi </a:t>
            </a:r>
            <a:r>
              <a:rPr lang="pl-PL" sz="1800" b="1" dirty="0"/>
              <a:t>0,5 mg/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1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b="1" dirty="0"/>
              <a:t>  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7ACCA92D-53B5-CC7E-B882-E30613251EC3}"/>
              </a:ext>
            </a:extLst>
          </p:cNvPr>
          <p:cNvSpPr/>
          <p:nvPr/>
        </p:nvSpPr>
        <p:spPr>
          <a:xfrm>
            <a:off x="5197642" y="2647294"/>
            <a:ext cx="240632" cy="336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4A4502D-93F2-33DA-632B-84AEE45985E5}"/>
              </a:ext>
            </a:extLst>
          </p:cNvPr>
          <p:cNvSpPr txBox="1">
            <a:spLocks/>
          </p:cNvSpPr>
          <p:nvPr/>
        </p:nvSpPr>
        <p:spPr>
          <a:xfrm>
            <a:off x="302794" y="3035973"/>
            <a:ext cx="11586412" cy="6937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/>
              <a:t>do dnia 20 lutego 2026r. dla sektora górnictwa podziemnego i budowy tuneli wartość NDS spalin emitowanych z silników Diesla – frakcji </a:t>
            </a:r>
            <a:r>
              <a:rPr lang="pl-PL" sz="1800" dirty="0" err="1"/>
              <a:t>respirabilnej</a:t>
            </a:r>
            <a:r>
              <a:rPr lang="pl-PL" sz="1800" dirty="0"/>
              <a:t> wynosi </a:t>
            </a:r>
            <a:r>
              <a:rPr lang="pl-PL" sz="1800" b="1" dirty="0"/>
              <a:t>0,5 mg/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1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b="1" dirty="0"/>
              <a:t>  </a:t>
            </a:r>
          </a:p>
          <a:p>
            <a:pPr algn="ctr"/>
            <a:endParaRPr lang="pl-PL" sz="1800" dirty="0"/>
          </a:p>
          <a:p>
            <a:pPr algn="ctr"/>
            <a:endParaRPr lang="pl-PL" sz="1800" b="1" dirty="0"/>
          </a:p>
          <a:p>
            <a:pPr algn="ctr"/>
            <a:endParaRPr lang="pl-PL" sz="1800" b="1" dirty="0"/>
          </a:p>
          <a:p>
            <a:pPr algn="ctr"/>
            <a:endParaRPr lang="pl-PL" sz="18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6C9115-0E4E-E624-5179-0913EC93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60503"/>
            <a:ext cx="987638" cy="1042506"/>
          </a:xfrm>
          <a:prstGeom prst="rect">
            <a:avLst/>
          </a:prstGeom>
        </p:spPr>
      </p:pic>
      <p:pic>
        <p:nvPicPr>
          <p:cNvPr id="10" name="Obraz 9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B193F249-EC7B-A6D9-BDAE-D273EC892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33858" r="1150" b="62690"/>
          <a:stretch/>
        </p:blipFill>
        <p:spPr>
          <a:xfrm>
            <a:off x="417998" y="5687862"/>
            <a:ext cx="11157704" cy="29090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1E2EC3B-DAC5-76E5-1587-39FE10477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04" y="3665352"/>
            <a:ext cx="13206839" cy="1962627"/>
          </a:xfrm>
          <a:prstGeom prst="rect">
            <a:avLst/>
          </a:prstGeom>
        </p:spPr>
      </p:pic>
      <p:sp>
        <p:nvSpPr>
          <p:cNvPr id="12" name="Owal 11">
            <a:extLst>
              <a:ext uri="{FF2B5EF4-FFF2-40B4-BE49-F238E27FC236}">
                <a16:creationId xmlns:a16="http://schemas.microsoft.com/office/drawing/2014/main" id="{83BA2909-C62A-63B1-C4E5-271C2023D351}"/>
              </a:ext>
            </a:extLst>
          </p:cNvPr>
          <p:cNvSpPr/>
          <p:nvPr/>
        </p:nvSpPr>
        <p:spPr>
          <a:xfrm>
            <a:off x="5844570" y="5671048"/>
            <a:ext cx="502859" cy="3368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69749FDE-554F-5E5E-283A-7F8F05A3A5E6}"/>
                  </a:ext>
                </a:extLst>
              </p14:cNvPr>
              <p14:cNvContentPartPr/>
              <p14:nvPr/>
            </p14:nvContentPartPr>
            <p14:xfrm>
              <a:off x="462228" y="5828012"/>
              <a:ext cx="360" cy="36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69749FDE-554F-5E5E-283A-7F8F05A3A5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228" y="572001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A9DE755-138D-09F2-3F30-544FBDBCCE7F}"/>
              </a:ext>
            </a:extLst>
          </p:cNvPr>
          <p:cNvSpPr txBox="1"/>
          <p:nvPr/>
        </p:nvSpPr>
        <p:spPr>
          <a:xfrm>
            <a:off x="489527" y="6149636"/>
            <a:ext cx="110805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aseline="30000" dirty="0"/>
              <a:t>2) </a:t>
            </a:r>
            <a:r>
              <a:rPr lang="pl-PL" sz="1000" dirty="0"/>
              <a:t>mg/m3 - jednostka miligramy na metr sześcienny powietrza odnosząca się do pomiaru wykonywanego w temperaturze 20○C i przy ciśnieniu 101,3 </a:t>
            </a:r>
            <a:r>
              <a:rPr lang="pl-PL" sz="1000" dirty="0" err="1"/>
              <a:t>KPa</a:t>
            </a:r>
            <a:r>
              <a:rPr lang="pl-PL" sz="1000" dirty="0"/>
              <a:t> (760 mm słupa rtęci).</a:t>
            </a:r>
          </a:p>
        </p:txBody>
      </p:sp>
    </p:spTree>
    <p:extLst>
      <p:ext uri="{BB962C8B-B14F-4D97-AF65-F5344CB8AC3E}">
        <p14:creationId xmlns:p14="http://schemas.microsoft.com/office/powerpoint/2010/main" val="1412786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A725F-5224-5351-FD3F-5D939FDD024A}"/>
              </a:ext>
            </a:extLst>
          </p:cNvPr>
          <p:cNvSpPr txBox="1">
            <a:spLocks/>
          </p:cNvSpPr>
          <p:nvPr/>
        </p:nvSpPr>
        <p:spPr>
          <a:xfrm>
            <a:off x="236621" y="325020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PODSUMOWANIE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D48BCB8-BEA2-6F38-9BFC-2571DB58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0080"/>
              </p:ext>
            </p:extLst>
          </p:nvPr>
        </p:nvGraphicFramePr>
        <p:xfrm>
          <a:off x="323515" y="1513748"/>
          <a:ext cx="3125538" cy="248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538">
                  <a:extLst>
                    <a:ext uri="{9D8B030D-6E8A-4147-A177-3AD203B41FA5}">
                      <a16:colId xmlns:a16="http://schemas.microsoft.com/office/drawing/2014/main" val="3130143685"/>
                    </a:ext>
                  </a:extLst>
                </a:gridCol>
              </a:tblGrid>
              <a:tr h="2488755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substancji chemicznych:</a:t>
                      </a:r>
                    </a:p>
                    <a:p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otwarty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odnosi się do klasyfikacji CLP oraz substancji nieujętych w wykazie CLP ale spełniających kryteria klasyfikacji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4749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2D2CB17-9758-6996-7189-67E1FADDA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61425"/>
              </p:ext>
            </p:extLst>
          </p:nvPr>
        </p:nvGraphicFramePr>
        <p:xfrm>
          <a:off x="3862805" y="1513748"/>
          <a:ext cx="3237832" cy="248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832">
                  <a:extLst>
                    <a:ext uri="{9D8B030D-6E8A-4147-A177-3AD203B41FA5}">
                      <a16:colId xmlns:a16="http://schemas.microsoft.com/office/drawing/2014/main" val="3130143685"/>
                    </a:ext>
                  </a:extLst>
                </a:gridCol>
              </a:tblGrid>
              <a:tr h="2488755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procesów technologicznych:</a:t>
                      </a:r>
                    </a:p>
                    <a:p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zamknięty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zawarty w załączniku nr 1 do Rozporządzenia Ministra Zdrowia (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t.j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. Dz. U. 2021r., poz. 2235 z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późn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. zm.)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8 procesów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474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643592-929C-444D-2ACB-3F5E15D6C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38657"/>
              </p:ext>
            </p:extLst>
          </p:nvPr>
        </p:nvGraphicFramePr>
        <p:xfrm>
          <a:off x="7514389" y="1519538"/>
          <a:ext cx="323783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832">
                  <a:extLst>
                    <a:ext uri="{9D8B030D-6E8A-4147-A177-3AD203B41FA5}">
                      <a16:colId xmlns:a16="http://schemas.microsoft.com/office/drawing/2014/main" val="3130143685"/>
                    </a:ext>
                  </a:extLst>
                </a:gridCol>
              </a:tblGrid>
              <a:tr h="2488755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czynników fizycznych:</a:t>
                      </a:r>
                    </a:p>
                    <a:p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wykaz zamknięty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zawarty w załączniku nr 1 do Rozporządzenia Ministra Zdrowia (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t.j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. Dz. U. 2021r., poz. 2235 z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późn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. zm.)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tylko 1 czynnik – promieniowanie jonizujące</a:t>
                      </a:r>
                    </a:p>
                    <a:p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4749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F755809-F315-BFC6-C5E6-5857F447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32315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9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265336"/>
            <a:ext cx="10515600" cy="565559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r>
              <a:rPr lang="pl-PL" sz="1800" i="1" dirty="0"/>
              <a:t>Rozporządzenie Ministra Zdrowia z dnia 24 lipca 2012r. w sprawie substancji chemicznych, ich mieszanin, czynników lub procesów technologicznych o działaniu rakotwórczym lub mutagennym w środowisku pracy (</a:t>
            </a:r>
            <a:r>
              <a:rPr lang="pl-PL" sz="1800" i="1" dirty="0" err="1"/>
              <a:t>t.j</a:t>
            </a:r>
            <a:r>
              <a:rPr lang="pl-PL" sz="1800" i="1" dirty="0"/>
              <a:t>. Dz.U. 2021r. poz. 2235 z </a:t>
            </a:r>
            <a:r>
              <a:rPr lang="pl-PL" sz="1800" i="1" dirty="0" err="1"/>
              <a:t>późn</a:t>
            </a:r>
            <a:r>
              <a:rPr lang="pl-PL" sz="1800" i="1" dirty="0"/>
              <a:t>. zm.)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</a:rPr>
              <a:t>pracodawca wykonuje badania i pomiary czynnika o działaniu rakotwórczym lub mutagennym w środowisku pracy </a:t>
            </a:r>
            <a:r>
              <a:rPr lang="pl-PL" sz="1800" dirty="0"/>
              <a:t>- </a:t>
            </a:r>
            <a:r>
              <a:rPr lang="pl-PL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3</a:t>
            </a:r>
          </a:p>
          <a:p>
            <a:pPr marL="0" indent="0" algn="just">
              <a:buNone/>
            </a:pPr>
            <a:r>
              <a:rPr lang="pl-PL" sz="1800" dirty="0">
                <a:ea typeface="Times New Roman" panose="02020603050405020304" pitchFamily="18" charset="0"/>
              </a:rPr>
              <a:t>CZĘSTROTLIWOŚĆ POMIARÓW określona została w </a:t>
            </a:r>
            <a:r>
              <a:rPr lang="pl-PL" sz="1800" i="1" dirty="0">
                <a:ea typeface="Times New Roman" panose="02020603050405020304" pitchFamily="18" charset="0"/>
              </a:rPr>
              <a:t>rozporządzeniu Ministra Zdrowia z dnia 2 lutego 2011r. w sprawie badań i pomiarów czynników szkodliwych dla zdrowia w środowisku pracy  (Dz.U. z 2023r. poz. 419): </a:t>
            </a:r>
            <a:endParaRPr lang="pl-PL" sz="2000" i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67DD236-2322-5055-801D-0AC4C8AC2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80506"/>
              </p:ext>
            </p:extLst>
          </p:nvPr>
        </p:nvGraphicFramePr>
        <p:xfrm>
          <a:off x="771144" y="2797904"/>
          <a:ext cx="10449512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9512">
                  <a:extLst>
                    <a:ext uri="{9D8B030D-6E8A-4147-A177-3AD203B41FA5}">
                      <a16:colId xmlns:a16="http://schemas.microsoft.com/office/drawing/2014/main" val="3847079095"/>
                    </a:ext>
                  </a:extLst>
                </a:gridCol>
              </a:tblGrid>
              <a:tr h="3456432">
                <a:tc>
                  <a:txBody>
                    <a:bodyPr/>
                    <a:lstStyle/>
                    <a:p>
                      <a:pPr algn="just"/>
                      <a:r>
                        <a:rPr lang="pl-PL" sz="160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§  6. [Czynniki rakotwórcze i mutagenne] </a:t>
                      </a:r>
                    </a:p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W przypadku występowania czynnika o działaniu rakotwórczym lub mutagennym, o którym mowa w przepisach wydanych na podstawie art. 222 § 3 ustawy z dnia 26 czerwca 1974 r. - Kodeks pracy, badania i pomiary wykonuje się:</a:t>
                      </a:r>
                    </a:p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1) co najmniej </a:t>
                      </a:r>
                      <a:r>
                        <a:rPr lang="pl-PL" sz="16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raz na sześć miesięcy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jeżeli podczas ostatniego badania i pomiaru stwierdzono stężenie czynnika o działaniu rakotwórczym lub mutagennym powyżej 0,1 do 0,5 wartości NDS;</a:t>
                      </a:r>
                    </a:p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2) co najmniej </a:t>
                      </a:r>
                      <a:r>
                        <a:rPr lang="pl-PL" sz="16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raz na trzy miesiące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jeżeli podczas ostatniego badania i pomiaru stwierdzono stężenie czynnika o działaniu rakotwórczym lub mutagennym powyżej 0,5 wartości NDS.</a:t>
                      </a:r>
                    </a:p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W przypadku narażenia na </a:t>
                      </a:r>
                      <a:r>
                        <a:rPr lang="pl-PL" sz="16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pył zawierający azbest, badania i pomiary wykonuje się co najmniej raz na trzy miesiące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Jeżeli wyniki dwóch ostatnich badań i pomiarów nie przekroczyły 0,5 wartości NDS, częstotliwość ta może być zmniejszona do określonej w ust. 1 pkt 1.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§  7.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[Odstąpienie od pomiarów] </a:t>
                      </a:r>
                    </a:p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Jeżeli wyniki dwóch ostatnich badań i pomiarów szkodliwych dla zdrowia czynników o działaniu rakotwórczym lub mutagennym, o których mowa w § 6,  wykonanych w odstępie co najmniej sześciu miesięcy, nie przekroczyły 0,1 wartości NDS, pracodawca może odstąpić od wykonywania badań i pomiarów.</a:t>
                      </a:r>
                    </a:p>
                    <a:p>
                      <a:pPr algn="just"/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12682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8EB18EA-0D05-2100-18F9-BA206E41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36441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368"/>
            <a:ext cx="10515600" cy="565559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r>
              <a:rPr lang="pl-PL" sz="1800" dirty="0"/>
              <a:t>Rozporządzenie Ministra Zdrowia z dnia 24 lipca 2012r. w sprawie substancji chemicznych, ich mieszanin, czynników lub procesów technologicznych o działaniu rakotwórczym lub mutagennym w środowisku pracy (</a:t>
            </a:r>
            <a:r>
              <a:rPr lang="pl-PL" sz="1800" dirty="0" err="1"/>
              <a:t>t.j</a:t>
            </a:r>
            <a:r>
              <a:rPr lang="pl-PL" sz="1800" dirty="0"/>
              <a:t>. Dz.U. 2021r. poz. 2235 z </a:t>
            </a:r>
            <a:r>
              <a:rPr lang="pl-PL" sz="1800" dirty="0" err="1"/>
              <a:t>późn</a:t>
            </a:r>
            <a:r>
              <a:rPr lang="pl-PL" sz="1800" dirty="0"/>
              <a:t>. zm.)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</a:rPr>
              <a:t>pracodawca prowadzi rejestr prac, których wykonywanie powoduje konieczność pozostawania w kontakcie z substancjami chemicznymi, ich mieszaninami, czynnikami lub procesami technologicznymi o działaniu rakotwórczym lub mutagennym </a:t>
            </a:r>
            <a:r>
              <a:rPr lang="pl-PL" sz="1800" dirty="0"/>
              <a:t>- </a:t>
            </a:r>
            <a:r>
              <a:rPr lang="pl-PL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4 ust. 1</a:t>
            </a:r>
          </a:p>
          <a:p>
            <a:pPr marL="0" indent="0" algn="just">
              <a:buNone/>
            </a:pP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REJESTR PRAC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zawiera następujące dane: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lphaLcParenR"/>
            </a:pPr>
            <a:endParaRPr lang="pl-PL" sz="1800" dirty="0"/>
          </a:p>
          <a:p>
            <a:pPr algn="just"/>
            <a:endParaRPr lang="pl-P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67DD236-2322-5055-801D-0AC4C8AC2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95209"/>
              </p:ext>
            </p:extLst>
          </p:nvPr>
        </p:nvGraphicFramePr>
        <p:xfrm>
          <a:off x="912320" y="3012834"/>
          <a:ext cx="10515600" cy="3575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47079095"/>
                    </a:ext>
                  </a:extLst>
                </a:gridCol>
              </a:tblGrid>
              <a:tr h="523968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pl-PL" sz="1600">
                          <a:effectLst/>
                        </a:rPr>
                        <a:t>a) wykaz procesów technologicznych i prac, w których substancje chemiczne i ich mieszaniny lub czynniki o działaniu rakotwórczym lub mutagennym są stosowane, produkowane lub występują jako zanieczyszczenia bądź produkt uboczny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126829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pl-PL" sz="1600">
                          <a:effectLst/>
                        </a:rPr>
                        <a:t>b) wykaz substancji chemicznych, ich mieszanin, czynników o działaniu rakotwórczym lub mutagennym wraz z podaniem ilościowej wielkości produkcji lub stosowania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980194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c)  uzasadnienie konieczności stosowania substancji chemicznych, ich mieszanin,  czynników lub procesów technologicznych o działaniu rakotwórczym lub mutagennym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90358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d)  wykaz i opis stanowisk pracy, na których występuje narażenie na substancje chemiczne, ich mieszaniny, czynniki lub procesy technologiczne o działaniu rakotwórczym lub mutagennym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982344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e) liczbę pracowników pracujących w narażeniu, w tym liczbę kobiet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550546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f) określenie rodzaju substancji chemicznych, ich mieszanin, czynników lub procesów technologicznych o działaniu rakotwórczym lub mutagennym powodujących narażenie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866661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 algn="just"/>
                      <a:r>
                        <a:rPr lang="pl-PL" sz="1600">
                          <a:effectLst/>
                        </a:rPr>
                        <a:t>g) określenie drogi i wielkości narażenia oraz czasu jego trwania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741060"/>
                  </a:ext>
                </a:extLst>
              </a:tr>
              <a:tr h="367101">
                <a:tc>
                  <a:txBody>
                    <a:bodyPr/>
                    <a:lstStyle/>
                    <a:p>
                      <a:pPr algn="just"/>
                      <a:r>
                        <a:rPr lang="pl-PL" sz="1600">
                          <a:effectLst/>
                        </a:rPr>
                        <a:t>h) rodzaje podjętych środków i działań ograniczających poziom narażenia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23407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97334CF-2D41-6223-96E8-8439FE19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734" y="1"/>
            <a:ext cx="990266" cy="1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2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368"/>
            <a:ext cx="10515600" cy="565559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</a:rPr>
              <a:t>pracodawca przekazuje dane z rejestru właściwemu państwowemu wojewódzkiemu inspektorowi sanitarnemu oraz właściwemu okręgowemu inspektorowi pracy niezwłocznie po rozpoczęciu działalności oraz corocznie w terminie do dnia 15 stycznia </a:t>
            </a:r>
            <a:r>
              <a:rPr lang="pl-PL" sz="1800" dirty="0"/>
              <a:t>(pocztą tradycyjną, ewentualnie pocztą elektroniczną opatrzoną kwalifikowanym podpisem elektronicznym)</a:t>
            </a:r>
            <a:endParaRPr lang="pl-PL" sz="18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chemeClr val="accent1"/>
                </a:solidFill>
              </a:rPr>
              <a:t>  - według obowiązującego wzoru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accent1"/>
                </a:solidFill>
              </a:rPr>
              <a:t>   stanowiącego załącznik nr 2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accent1"/>
                </a:solidFill>
              </a:rPr>
              <a:t>   do </a:t>
            </a:r>
            <a:r>
              <a:rPr lang="pl-PL" sz="1800" dirty="0" err="1">
                <a:solidFill>
                  <a:schemeClr val="accent1"/>
                </a:solidFill>
              </a:rPr>
              <a:t>rozp</a:t>
            </a:r>
            <a:r>
              <a:rPr lang="pl-PL" sz="1800" dirty="0">
                <a:solidFill>
                  <a:schemeClr val="accent1"/>
                </a:solidFill>
              </a:rPr>
              <a:t>. MZ z dn. 24.07.2012r. </a:t>
            </a:r>
            <a:r>
              <a:rPr lang="pl-PL" sz="1800" dirty="0"/>
              <a:t>- </a:t>
            </a:r>
            <a:r>
              <a:rPr lang="pl-PL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4 ust. 2 </a:t>
            </a:r>
          </a:p>
          <a:p>
            <a:pPr marL="0" indent="0" algn="just">
              <a:buNone/>
            </a:pPr>
            <a:endParaRPr lang="pl-PL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67DD236-2322-5055-801D-0AC4C8AC2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93757"/>
              </p:ext>
            </p:extLst>
          </p:nvPr>
        </p:nvGraphicFramePr>
        <p:xfrm>
          <a:off x="1060221" y="3429000"/>
          <a:ext cx="10486088" cy="164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6088">
                  <a:extLst>
                    <a:ext uri="{9D8B030D-6E8A-4147-A177-3AD203B41FA5}">
                      <a16:colId xmlns:a16="http://schemas.microsoft.com/office/drawing/2014/main" val="3847079095"/>
                    </a:ext>
                  </a:extLst>
                </a:gridCol>
              </a:tblGrid>
              <a:tr h="600918">
                <a:tc>
                  <a:txBody>
                    <a:bodyPr/>
                    <a:lstStyle/>
                    <a:p>
                      <a:pPr algn="just"/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126829"/>
                  </a:ext>
                </a:extLst>
              </a:tr>
              <a:tr h="524140">
                <a:tc>
                  <a:txBody>
                    <a:bodyPr/>
                    <a:lstStyle/>
                    <a:p>
                      <a:pPr algn="just"/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980194"/>
                  </a:ext>
                </a:extLst>
              </a:tr>
              <a:tr h="524140">
                <a:tc>
                  <a:txBody>
                    <a:bodyPr/>
                    <a:lstStyle/>
                    <a:p>
                      <a:pPr algn="just"/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23407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83E5890-30F8-CEEB-48C4-498D11A8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6499">
            <a:off x="5468448" y="2359930"/>
            <a:ext cx="6337739" cy="394011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7600C1-EF4E-FE87-E024-8E18BCD4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456" y="7075"/>
            <a:ext cx="924543" cy="9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8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368"/>
            <a:ext cx="10515600" cy="565559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r>
              <a:rPr lang="pl-PL" sz="1800" dirty="0"/>
              <a:t>Rozporządzenie Ministra Zdrowia z dnia 24 lipca 2012r. w sprawie substancji chemicznych, ich mieszanin, czynników lub procesów technologicznych o działaniu rakotwórczym lub mutagennym w środowisku pracy (</a:t>
            </a:r>
            <a:r>
              <a:rPr lang="pl-PL" sz="1800" dirty="0" err="1"/>
              <a:t>t.j</a:t>
            </a:r>
            <a:r>
              <a:rPr lang="pl-PL" sz="1800" dirty="0"/>
              <a:t>. Dz.U. 2021r. poz. 2235 z </a:t>
            </a:r>
            <a:r>
              <a:rPr lang="pl-PL" sz="1800" dirty="0" err="1"/>
              <a:t>późn</a:t>
            </a:r>
            <a:r>
              <a:rPr lang="pl-PL" sz="1800" dirty="0"/>
              <a:t>. zm.)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</a:rPr>
              <a:t>pracodawca prowadzi rejestr pracowników narażonych na działanie substancji chemicznych, ich mieszanin, czynników lub procesów technologicznych o działaniu rakotwórczym lub mutagennym </a:t>
            </a:r>
            <a:r>
              <a:rPr lang="pl-PL" sz="1800" dirty="0"/>
              <a:t>- </a:t>
            </a:r>
            <a:r>
              <a:rPr lang="pl-PL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5 ust. 1</a:t>
            </a:r>
          </a:p>
          <a:p>
            <a:pPr algn="just"/>
            <a:r>
              <a:rPr lang="pl-PL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przechowuje go przez okres 40 lat po ustaniu narażenia, a w przypadku likwidacji zakładu pracy - przekazuje właściwemu państwowemu wojewódzkiemu inspektorowi sanitarnemu. </a:t>
            </a:r>
          </a:p>
          <a:p>
            <a:pPr marL="0" indent="0" algn="just">
              <a:buNone/>
            </a:pPr>
            <a:endParaRPr lang="pl-PL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REJESTR PRACOWNIKÓW zawiera następujące dane: </a:t>
            </a:r>
            <a:endParaRPr lang="pl-PL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67DD236-2322-5055-801D-0AC4C8AC2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31328"/>
              </p:ext>
            </p:extLst>
          </p:nvPr>
        </p:nvGraphicFramePr>
        <p:xfrm>
          <a:off x="930608" y="3941064"/>
          <a:ext cx="10515600" cy="164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47079095"/>
                    </a:ext>
                  </a:extLst>
                </a:gridCol>
              </a:tblGrid>
              <a:tr h="600918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a) datę wpisu do rejestru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126829"/>
                  </a:ext>
                </a:extLst>
              </a:tr>
              <a:tr h="524140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b) imię, nazwisko pracownika oraz jego stanowisko pracy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980194"/>
                  </a:ext>
                </a:extLst>
              </a:tr>
              <a:tr h="524140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c) numer PESEL, a przypadku jego braku – numer dokumentu potwierdzającego jego tożsamość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9035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E864275-EDCD-498B-E1C3-60A84BE2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115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0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778532-C7E1-471E-DB8F-843AB79A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78" y="2700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Dane z rejestrów są udostępniane:</a:t>
            </a:r>
          </a:p>
          <a:p>
            <a:pPr marL="0" indent="0">
              <a:buNone/>
            </a:pPr>
            <a:r>
              <a:rPr lang="pl-PL" sz="1900" dirty="0"/>
              <a:t>1) </a:t>
            </a:r>
            <a:r>
              <a:rPr lang="pl-PL" sz="1900" u="sng" dirty="0"/>
              <a:t>lekarzom sprawującym profilaktyczną opiekę zdrowotną nad pracownikami</a:t>
            </a:r>
            <a:r>
              <a:rPr lang="pl-PL" sz="1900" dirty="0"/>
              <a:t>, których dane dotyczą, oraz przedstawicielom instytucji wykonujących z mocy odrębnych przepisów nadzór nad realizacją zadań z zakresu bezpieczeństwa pracy i ochrony zdrowia pracowników;</a:t>
            </a:r>
          </a:p>
          <a:p>
            <a:pPr marL="0" indent="0">
              <a:buNone/>
            </a:pPr>
            <a:r>
              <a:rPr lang="pl-PL" sz="1900" dirty="0"/>
              <a:t>2) </a:t>
            </a:r>
            <a:r>
              <a:rPr lang="pl-PL" sz="1900" u="sng" dirty="0"/>
              <a:t>lekarzom uprawnionym do orzekania w zakresie chorób zawodowych </a:t>
            </a:r>
            <a:r>
              <a:rPr lang="pl-PL" sz="1900" dirty="0"/>
              <a:t>określonych w przepisach wydanych na podstawie art. 237 § 1 pkt 3-6 i § 11ustawy z dnia 26 czerwca 1974 r. - Kodeks pracy;</a:t>
            </a:r>
          </a:p>
          <a:p>
            <a:pPr marL="0" indent="0">
              <a:buNone/>
            </a:pPr>
            <a:r>
              <a:rPr lang="pl-PL" sz="1900" dirty="0"/>
              <a:t>3) </a:t>
            </a:r>
            <a:r>
              <a:rPr lang="pl-PL" sz="1900" u="sng" dirty="0"/>
              <a:t>pracownikom - w zakresie informacji, które dotyczą ich osobiście</a:t>
            </a:r>
            <a:r>
              <a:rPr lang="pl-PL" sz="1900" dirty="0"/>
              <a:t>, oraz przedstawicielom pracowników - w zakresie anonimowych informacji zbiorowych.</a:t>
            </a:r>
          </a:p>
        </p:txBody>
      </p:sp>
      <p:pic>
        <p:nvPicPr>
          <p:cNvPr id="5" name="Obraz 4" descr="Obraz zawierający tekst, zrzut ekranu, Czcionka, paragon&#10;&#10;Opis wygenerowany automatycznie">
            <a:extLst>
              <a:ext uri="{FF2B5EF4-FFF2-40B4-BE49-F238E27FC236}">
                <a16:creationId xmlns:a16="http://schemas.microsoft.com/office/drawing/2014/main" id="{7DB52DFA-5008-9550-A8BA-27CA163E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78" y="3013538"/>
            <a:ext cx="6317922" cy="384446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ACD781D-05A5-73D5-C67E-2C40D264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120" y="38643"/>
            <a:ext cx="987638" cy="104250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8ABA780-E931-CB93-4FE4-717F34D61004}"/>
              </a:ext>
            </a:extLst>
          </p:cNvPr>
          <p:cNvSpPr txBox="1"/>
          <p:nvPr/>
        </p:nvSpPr>
        <p:spPr>
          <a:xfrm>
            <a:off x="914400" y="3291840"/>
            <a:ext cx="3394710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Rozporządzenie Ministra Zdrowia z dnia 24 lipca 2012r. w sprawie substancji chemicznych, ich mieszanin, czynników lub procesów technologicznych o działaniu rakotwórczym lub mutagennym w środowisku pracy 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Dz.U. 2021r. poz. 2235 z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późn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zm.)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§ 8</a:t>
            </a:r>
          </a:p>
        </p:txBody>
      </p:sp>
    </p:spTree>
    <p:extLst>
      <p:ext uri="{BB962C8B-B14F-4D97-AF65-F5344CB8AC3E}">
        <p14:creationId xmlns:p14="http://schemas.microsoft.com/office/powerpoint/2010/main" val="246456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265336"/>
            <a:ext cx="10515600" cy="636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r>
              <a:rPr lang="pl-PL" sz="1900" i="1" dirty="0"/>
              <a:t>Rozporządzenie Ministra Zdrowia z dnia 24 lipca 2012r. w sprawie substancji chemicznych, ich mieszanin, czynników lub procesów technologicznych o działaniu rakotwórczym lub mutagennym w środowisku pracy (</a:t>
            </a:r>
            <a:r>
              <a:rPr lang="pl-PL" sz="1900" i="1" dirty="0" err="1"/>
              <a:t>t.j</a:t>
            </a:r>
            <a:r>
              <a:rPr lang="pl-PL" sz="1900" i="1" dirty="0"/>
              <a:t>. Dz.U. 2021r. poz. 2235 z </a:t>
            </a:r>
            <a:r>
              <a:rPr lang="pl-PL" sz="1900" i="1" dirty="0" err="1"/>
              <a:t>późn</a:t>
            </a:r>
            <a:r>
              <a:rPr lang="pl-PL" sz="1900" i="1" dirty="0"/>
              <a:t>. zm.)</a:t>
            </a:r>
          </a:p>
          <a:p>
            <a:pPr algn="just"/>
            <a:endParaRPr lang="pl-PL" sz="2100" dirty="0">
              <a:solidFill>
                <a:schemeClr val="accent1"/>
              </a:solidFill>
            </a:endParaRPr>
          </a:p>
          <a:p>
            <a:pPr algn="just"/>
            <a:r>
              <a:rPr lang="pl-PL" sz="1900" dirty="0">
                <a:solidFill>
                  <a:schemeClr val="accent1"/>
                </a:solidFill>
              </a:rPr>
              <a:t>pracodawca zapewnia właściwe oznakowanie stanowisk pracy, opakowań, zbiorników i instalacji zawierającej substancję chemiczną, mieszaninę lub czynnik o działaniu rakotwórczym lub mutagennym </a:t>
            </a:r>
            <a:r>
              <a:rPr lang="pl-PL" sz="1900" dirty="0"/>
              <a:t>- </a:t>
            </a:r>
            <a:r>
              <a:rPr lang="pl-PL" sz="19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9 pkt 1 </a:t>
            </a:r>
          </a:p>
          <a:p>
            <a:pPr algn="just"/>
            <a:r>
              <a:rPr lang="pl-PL" sz="19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przeprowadza okresowe szkolenia pracowników w zakresie:</a:t>
            </a: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9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stosuje odpowiednie środki zabezpieczające pracowników przed nadmiernym narażeniem na działanie czynników rakotwórczych - </a:t>
            </a:r>
            <a:r>
              <a:rPr lang="pl-PL" sz="19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 ust. 1 pkt 1 </a:t>
            </a: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D217F8D-8BC7-2904-8EBD-97949513D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36196"/>
              </p:ext>
            </p:extLst>
          </p:nvPr>
        </p:nvGraphicFramePr>
        <p:xfrm>
          <a:off x="771144" y="3229337"/>
          <a:ext cx="11129712" cy="2258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9712">
                  <a:extLst>
                    <a:ext uri="{9D8B030D-6E8A-4147-A177-3AD203B41FA5}">
                      <a16:colId xmlns:a16="http://schemas.microsoft.com/office/drawing/2014/main" val="2256852691"/>
                    </a:ext>
                  </a:extLst>
                </a:gridCol>
              </a:tblGrid>
              <a:tr h="351982">
                <a:tc>
                  <a:txBody>
                    <a:bodyPr/>
                    <a:lstStyle/>
                    <a:p>
                      <a:pPr hangingPunct="0"/>
                      <a:r>
                        <a:rPr lang="pl-PL" sz="1600" dirty="0">
                          <a:effectLst/>
                        </a:rPr>
                        <a:t>a) ryzyka dla zdrowia wynikającego z oceny narażenia na działanie substancji chemicznych, ich mieszanin, czynników lub procesów technologicznych o działaniu rakotwórczym lub mutagennym i dodatkowego ryzyka wynikającego z palenia tytoniu oraz środków ostrożności, które powinny być podejmowane w celu ograniczenia narażenia - 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</a:rPr>
                        <a:t>§ 9 pkt 2 lit. a </a:t>
                      </a:r>
                      <a:endParaRPr lang="pl-PL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389169"/>
                  </a:ext>
                </a:extLst>
              </a:tr>
              <a:tr h="519465">
                <a:tc>
                  <a:txBody>
                    <a:bodyPr/>
                    <a:lstStyle/>
                    <a:p>
                      <a:pPr hangingPunct="0"/>
                      <a:r>
                        <a:rPr lang="pl-PL" sz="1600" dirty="0">
                          <a:effectLst/>
                        </a:rPr>
                        <a:t>b) wymagań higienicznych, które powinny być spełnione w celu ograniczenia narażenia - 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</a:rPr>
                        <a:t>§ 9 pkt 2 lit. b </a:t>
                      </a:r>
                      <a:endParaRPr lang="pl-PL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257435"/>
                  </a:ext>
                </a:extLst>
              </a:tr>
              <a:tr h="519465">
                <a:tc>
                  <a:txBody>
                    <a:bodyPr/>
                    <a:lstStyle/>
                    <a:p>
                      <a:pPr hangingPunct="0"/>
                      <a:r>
                        <a:rPr lang="pl-PL" sz="1600" dirty="0">
                          <a:effectLst/>
                        </a:rPr>
                        <a:t>c) konieczności używania środków ochrony indywidualnej, w tym odzieży ochronnej - 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</a:rPr>
                        <a:t>§ 9 pkt 2 lit. c </a:t>
                      </a:r>
                      <a:endParaRPr lang="pl-PL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867984"/>
                  </a:ext>
                </a:extLst>
              </a:tr>
              <a:tr h="403164">
                <a:tc>
                  <a:txBody>
                    <a:bodyPr/>
                    <a:lstStyle/>
                    <a:p>
                      <a:pPr hangingPunct="0"/>
                      <a:r>
                        <a:rPr lang="pl-PL" sz="1600" dirty="0">
                          <a:effectLst/>
                        </a:rPr>
                        <a:t>d) działań zapobiegających wypadkom oraz koniecznych do podjęcia przez pracowników, podczas działań ratowniczych oraz wypadków - 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</a:rPr>
                        <a:t>§ 9 pkt 2 lit. d </a:t>
                      </a:r>
                      <a:endParaRPr lang="pl-PL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677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E045E225-F885-7C3C-B667-89B5B94EC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265336"/>
            <a:ext cx="10515600" cy="5655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r>
              <a:rPr lang="pl-PL" sz="2000" i="1" dirty="0"/>
              <a:t>Rozporządzenie Ministra Zdrowia z dnia 24 lipca 2012r. w sprawie substancji chemicznych, ich mieszanin, czynników lub procesów technologicznych o działaniu rakotwórczym lub mutagennym w środowisku pracy (</a:t>
            </a:r>
            <a:r>
              <a:rPr lang="pl-PL" sz="2000" i="1" dirty="0" err="1"/>
              <a:t>t.j</a:t>
            </a:r>
            <a:r>
              <a:rPr lang="pl-PL" sz="2000" i="1" dirty="0"/>
              <a:t>. Dz.U. 2021r. poz. 2235 z </a:t>
            </a:r>
            <a:r>
              <a:rPr lang="pl-PL" sz="2000" i="1" dirty="0" err="1"/>
              <a:t>późn</a:t>
            </a:r>
            <a:r>
              <a:rPr lang="pl-PL" sz="2000" i="1" dirty="0"/>
              <a:t>. zm.)</a:t>
            </a:r>
          </a:p>
          <a:p>
            <a:pPr marL="0" indent="0" algn="just">
              <a:buNone/>
            </a:pPr>
            <a:endParaRPr lang="pl-PL" sz="1800" dirty="0"/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informuje na bieżąco pracowników  i ich przedstawicieli:</a:t>
            </a: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D217F8D-8BC7-2904-8EBD-97949513D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02084"/>
              </p:ext>
            </p:extLst>
          </p:nvPr>
        </p:nvGraphicFramePr>
        <p:xfrm>
          <a:off x="771144" y="2391119"/>
          <a:ext cx="11129712" cy="1720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9712">
                  <a:extLst>
                    <a:ext uri="{9D8B030D-6E8A-4147-A177-3AD203B41FA5}">
                      <a16:colId xmlns:a16="http://schemas.microsoft.com/office/drawing/2014/main" val="2256852691"/>
                    </a:ext>
                  </a:extLst>
                </a:gridCol>
              </a:tblGrid>
              <a:tr h="988589">
                <a:tc>
                  <a:txBody>
                    <a:bodyPr/>
                    <a:lstStyle/>
                    <a:p>
                      <a:pPr marL="342900" indent="-342900" algn="just">
                        <a:buAutoNum type="alphaLcParenR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 narażeniu na substancje chemiczne, ich mieszaniny, czynniki lub procesy technologiczne o działaniu rakotwórczym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lub mutagennym - 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§ 10 ust. 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389169"/>
                  </a:ext>
                </a:extLst>
              </a:tr>
              <a:tr h="51946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b) w przypadkach narażenia powstałego w wyniku awarii i innych zakłóceń procesu technologicznego lub w wyniku podejmowanych prac remontowych, konserwacyjnych i w innych okolicznościach – o przyczynach powstałego narażenia oraz o środkach zapobiegawczych, jakie już zostały lub będą podjęte w celu poprawy sytuacji - 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§ 10 ust. 3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257435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6CCAFB93-65DF-8D3C-67AD-EC4ED8F5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2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265336"/>
            <a:ext cx="10515600" cy="5655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2000" i="1" dirty="0"/>
              <a:t>Rozporządzenie Ministra Pracy i Polityki Socjalnej z dnia 26 września 1997r. w sprawie ogólnych przepisów bezpieczeństwa i higieny pracy (Dz. U. z 2003 r. Nr 169, poz. 1650, z </a:t>
            </a:r>
            <a:r>
              <a:rPr lang="pl-PL" sz="2000" i="1" dirty="0" err="1"/>
              <a:t>późn</a:t>
            </a:r>
            <a:r>
              <a:rPr lang="pl-PL" sz="2000" i="1" dirty="0"/>
              <a:t>. zm.)</a:t>
            </a: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ogranicza do niezbędnego minimum liczbę pracowników narażonych na czynniki rakotwórcze oraz ogranicza do minimum występowanie tych czynników w środowisku pracy 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101 ust. 2 pkt 1 i 2 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zapewnia stosowanie środków ochrony zbiorowej, a gdy narażenie nie może być zlikwidowane w inny sposób - środków ochrony indywidualnej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101 ust. 2 pkt 3 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zapewnia stosowanie przez pracowników wymagań higieny, a w szczególności niedopuszczanie do spożywania posiłków, picia i palenia tytoniu w miejscach pracy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101 ust. 2 pkt 4 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określa, w instrukcjach bezpieczeństwa i higieny pracy, odpowiednie zasady postępowania w razie powstania nieprzewidzianych sytuacji powodujących poważne zagrożenia dla pracowników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101 ust. 2 pkt 5</a:t>
            </a: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zapewnia oznaczenie miejsc stwarzających ryzyko dla zdrowia pracowników związane z występowaniem czynników rakotwórczych, poprzez umieszczenie w miejscach narażenia pracowników na te czynniki odpowiednich napisów i znaków ostrzegawczych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§ 101 ust. 2 pkt 6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zapewnia pomieszczenia, instalacje i urządzenia przystosowane do regularnego i skutecznego czyszczenia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-  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§ 101 ust. 2 pkt 7</a:t>
            </a:r>
          </a:p>
          <a:p>
            <a:pPr algn="just"/>
            <a:endParaRPr lang="pl-PL" sz="1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5FCF17-2665-4AC8-BE50-30EB30E8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60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F6E5AA-FC76-E351-5E89-3222D2AD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3401"/>
          </a:xfrm>
        </p:spPr>
        <p:txBody>
          <a:bodyPr numCol="1">
            <a:normAutofit/>
          </a:bodyPr>
          <a:lstStyle/>
          <a:p>
            <a:r>
              <a:rPr lang="pl-PL" sz="2200" dirty="0">
                <a:solidFill>
                  <a:srgbClr val="0070C0"/>
                </a:solidFill>
              </a:rPr>
              <a:t>Substancje rakotwórcze lub mutagenne w środowisku pracy:</a:t>
            </a:r>
            <a:br>
              <a:rPr lang="pl-PL" sz="2200" dirty="0">
                <a:solidFill>
                  <a:srgbClr val="0070C0"/>
                </a:solidFill>
              </a:rPr>
            </a:br>
            <a:br>
              <a:rPr lang="pl-PL" sz="2200" dirty="0">
                <a:solidFill>
                  <a:srgbClr val="0070C0"/>
                </a:solidFill>
              </a:rPr>
            </a:br>
            <a:r>
              <a:rPr lang="pl-PL" sz="2200" dirty="0">
                <a:solidFill>
                  <a:srgbClr val="0070C0"/>
                </a:solidFill>
              </a:rPr>
              <a:t> </a:t>
            </a:r>
            <a:r>
              <a:rPr lang="pl-PL" sz="2000" dirty="0">
                <a:solidFill>
                  <a:srgbClr val="0070C0"/>
                </a:solidFill>
              </a:rPr>
              <a:t>				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2461C57-76F6-2B56-78C2-A78E1C178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63241"/>
              </p:ext>
            </p:extLst>
          </p:nvPr>
        </p:nvGraphicFramePr>
        <p:xfrm>
          <a:off x="838201" y="1574800"/>
          <a:ext cx="843146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262">
                  <a:extLst>
                    <a:ext uri="{9D8B030D-6E8A-4147-A177-3AD203B41FA5}">
                      <a16:colId xmlns:a16="http://schemas.microsoft.com/office/drawing/2014/main" val="4271969174"/>
                    </a:ext>
                  </a:extLst>
                </a:gridCol>
                <a:gridCol w="2472712">
                  <a:extLst>
                    <a:ext uri="{9D8B030D-6E8A-4147-A177-3AD203B41FA5}">
                      <a16:colId xmlns:a16="http://schemas.microsoft.com/office/drawing/2014/main" val="1751124150"/>
                    </a:ext>
                  </a:extLst>
                </a:gridCol>
                <a:gridCol w="2810487">
                  <a:extLst>
                    <a:ext uri="{9D8B030D-6E8A-4147-A177-3AD203B41FA5}">
                      <a16:colId xmlns:a16="http://schemas.microsoft.com/office/drawing/2014/main" val="290900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Klasa zagrożenia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Kod kategorii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Zwrot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3321"/>
                  </a:ext>
                </a:extLst>
              </a:tr>
              <a:tr h="653181">
                <a:tc>
                  <a:txBody>
                    <a:bodyPr/>
                    <a:lstStyle/>
                    <a:p>
                      <a:r>
                        <a:rPr lang="pl-PL" dirty="0"/>
                        <a:t>Rakotwórczość kategorii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Carc</a:t>
                      </a:r>
                      <a:r>
                        <a:rPr lang="pl-PL" dirty="0"/>
                        <a:t>. 1A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b="1" dirty="0"/>
                        <a:t>H350 </a:t>
                      </a:r>
                      <a:r>
                        <a:rPr lang="pl-PL" dirty="0"/>
                        <a:t>Może powodować raka (…)</a:t>
                      </a:r>
                    </a:p>
                    <a:p>
                      <a:r>
                        <a:rPr lang="pl-PL" dirty="0"/>
                        <a:t>Lub</a:t>
                      </a:r>
                    </a:p>
                    <a:p>
                      <a:r>
                        <a:rPr lang="pl-PL" b="1" dirty="0"/>
                        <a:t>H350i </a:t>
                      </a:r>
                      <a:r>
                        <a:rPr lang="pl-PL" dirty="0"/>
                        <a:t>Wdychanie może spowodować raka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0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Rakotwórczość kategorii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Carc</a:t>
                      </a:r>
                      <a:r>
                        <a:rPr lang="pl-PL" dirty="0"/>
                        <a:t>. 1B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34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Działanie mutagenne na komórki rozrodcze kategorii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Muta</a:t>
                      </a:r>
                      <a:r>
                        <a:rPr lang="pl-PL" dirty="0"/>
                        <a:t>. 1A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b="1" dirty="0"/>
                        <a:t>H340</a:t>
                      </a:r>
                      <a:r>
                        <a:rPr lang="pl-PL" dirty="0"/>
                        <a:t> Może powodować wady genetyczne 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9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Działanie mutagenne na komórki rozrodcze kategorii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Muta</a:t>
                      </a:r>
                      <a:r>
                        <a:rPr lang="pl-PL" dirty="0"/>
                        <a:t>. 1B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4662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82DDA79-BAD8-E698-3D67-1D4A05C1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717" y="49319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5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265336"/>
            <a:ext cx="10515600" cy="5655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Obowiązki pracodawcy: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2400" i="1" dirty="0"/>
              <a:t>Ustawa z dnia 26 czerwca 1974 r. Kodeks pracy (Dz. U z 2023r. poz. 1465)</a:t>
            </a: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nie może dopuścić do pracy pracownika bez aktualnego orzeczenia lekarskiego stwierdzającego brak przeciwwskazań do pracy na określonym stanowisku w warunkach pracy opisanych w skierowaniu na badania lekarskie - </a:t>
            </a:r>
            <a:r>
              <a:rPr lang="pl-PL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art. 229 § 4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jest obowiązany dostarczyć pracownikowi nieodpłatnie środki ochrony indywidualnej zabezpieczające przed działaniem niebezpiecznych i szkodliwych dla zdrowia czynników występujących w środowisku pracy oraz informować go o sposobach posługiwania się tymi środkami -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art. 237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6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§ 1 </a:t>
            </a: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pracodawca jest obowiązany dostarczyć pracownikowi nieodpłatnie odzież i obuwie robocze, spełniające wymagania określone w Polskich Normach -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art. 237</a:t>
            </a:r>
            <a:r>
              <a:rPr lang="pl-PL" sz="1800" baseline="30000" dirty="0">
                <a:solidFill>
                  <a:srgbClr val="C00000"/>
                </a:solidFill>
                <a:latin typeface="Calibri" panose="020F0502020204030204"/>
                <a:ea typeface="Times New Roman" panose="02020603050405020304" pitchFamily="18" charset="0"/>
              </a:rPr>
              <a:t>7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§ 1 </a:t>
            </a:r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85D4F9-3F0C-53D7-D25D-03703BCA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11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6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B102E9B-DCA3-AA1E-2EE7-3E0F629E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2" y="1075888"/>
            <a:ext cx="1600255" cy="15850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61A313D-1456-06B3-12F8-CAEF1A81BBAE}"/>
              </a:ext>
            </a:extLst>
          </p:cNvPr>
          <p:cNvSpPr txBox="1"/>
          <p:nvPr/>
        </p:nvSpPr>
        <p:spPr>
          <a:xfrm>
            <a:off x="4937760" y="3244334"/>
            <a:ext cx="52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95557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73ED5-0D14-7E1B-FD4F-955DA3C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422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Klasyfikacja zharmonizowana reguluje: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8CC40C6-6CAD-9AF4-A840-65512415BAA3}"/>
              </a:ext>
            </a:extLst>
          </p:cNvPr>
          <p:cNvSpPr txBox="1">
            <a:spLocks/>
          </p:cNvSpPr>
          <p:nvPr/>
        </p:nvSpPr>
        <p:spPr>
          <a:xfrm>
            <a:off x="902369" y="1062957"/>
            <a:ext cx="10515600" cy="54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000" u="sng" dirty="0"/>
          </a:p>
          <a:p>
            <a:pPr algn="ctr"/>
            <a:endParaRPr lang="pl-PL" sz="2000" u="sng" dirty="0"/>
          </a:p>
          <a:p>
            <a:pPr algn="ctr"/>
            <a:r>
              <a:rPr lang="pl-PL" sz="2000" b="1" u="sng" dirty="0"/>
              <a:t>Rozporządzenie CLP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Rozporządzenie Parlamentu Europejskiego i Rady (WE) nr 1272/2008 z dnia 16 grudnia 2008 r. w sprawie klasyfikacji, oznakowania i pakowania substancji i mieszanin, zmieniające i uchylające dyrektywy 67/548/EWG i 1999/45/WE oraz zmieniające rozporządzenie (WE) nr 1907/2006 </a:t>
            </a:r>
          </a:p>
          <a:p>
            <a:pPr algn="ctr"/>
            <a:r>
              <a:rPr lang="pl-PL" sz="2000" dirty="0"/>
              <a:t>(Dz. Urz. UE. L Nr 353, str. 1 ze zm.)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>
                <a:solidFill>
                  <a:srgbClr val="0070C0"/>
                </a:solidFill>
              </a:rPr>
              <a:t>Załącznik I, Tabele: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3.5.1 Kategorie zagrożenia dla działania mutagennego na komórki rozrodcze</a:t>
            </a:r>
          </a:p>
          <a:p>
            <a:pPr algn="ctr"/>
            <a:r>
              <a:rPr lang="pl-PL" sz="2000" dirty="0"/>
              <a:t>3.6.1. Kategorie zagrożeń dla substancji rakotwórczych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>
                <a:solidFill>
                  <a:srgbClr val="0070C0"/>
                </a:solidFill>
              </a:rPr>
              <a:t>Załącznik VI, Tabela 3</a:t>
            </a: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r>
              <a:rPr lang="pl-PL" sz="2000" dirty="0"/>
              <a:t>3. Wykaz zharmonizowanej klasyfikacji oraz oznakowania substancji stwarzających zagrożenie</a:t>
            </a:r>
          </a:p>
          <a:p>
            <a:pPr algn="ctr"/>
            <a:endParaRPr lang="pl-PL" sz="2000" dirty="0"/>
          </a:p>
          <a:p>
            <a:pPr algn="ctr"/>
            <a:endParaRPr lang="pl-PL" sz="1800" dirty="0">
              <a:solidFill>
                <a:srgbClr val="FF0000"/>
              </a:solidFill>
            </a:endParaRPr>
          </a:p>
          <a:p>
            <a:pPr algn="ctr"/>
            <a:r>
              <a:rPr lang="pl-PL" sz="1800" dirty="0">
                <a:solidFill>
                  <a:srgbClr val="FF0000"/>
                </a:solidFill>
              </a:rPr>
              <a:t>Najnowsza wersja skonsolidowana z dnia 1.03.2022r.:</a:t>
            </a:r>
          </a:p>
          <a:p>
            <a:pPr algn="ctr"/>
            <a:r>
              <a:rPr lang="pl-PL" sz="1800" dirty="0"/>
              <a:t>https://eur-lex.europa.eu/legal-content/PL/TXT/PDF/?uri=CELEX:02008R1272-20220301&amp;qid=1662458122586&amp;from=PL</a:t>
            </a:r>
          </a:p>
          <a:p>
            <a:pPr algn="ctr"/>
            <a:endParaRPr lang="pl-PL" sz="1800" dirty="0"/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6A0415-5E9E-DC7E-DBC6-C69B7B41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146584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19346DA-ACE3-F027-4429-8E0B426D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38" y="322309"/>
            <a:ext cx="4213809" cy="6535691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C2275B9A-50C1-02DC-616F-110F0C11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322309"/>
            <a:ext cx="5625615" cy="605726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1FC309E-37A9-BA1A-87F0-691B68453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99" y="80464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ół&#10;&#10;Opis wygenerowany automatycznie">
            <a:extLst>
              <a:ext uri="{FF2B5EF4-FFF2-40B4-BE49-F238E27FC236}">
                <a16:creationId xmlns:a16="http://schemas.microsoft.com/office/drawing/2014/main" id="{C6497878-CCA2-E911-9630-27ADED4A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42866"/>
            <a:ext cx="9344025" cy="594198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52D959F-C96A-2BD1-805D-26248E44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19" y="14352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D4065-6B74-7E9F-DDF4-49758DCB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Substancje zaklasyfikowane jako rakotwórcze lub mutagenne na podstawie klasyfikacji zharmonizowanej:</a:t>
            </a:r>
            <a:br>
              <a:rPr lang="pl-PL" sz="2000" dirty="0">
                <a:solidFill>
                  <a:srgbClr val="0070C0"/>
                </a:solidFill>
              </a:rPr>
            </a:b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/>
              <a:t>Na podstawie rozporządzenia CLP na stronie </a:t>
            </a:r>
            <a:r>
              <a:rPr lang="pl-PL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www.imp.lod</a:t>
            </a:r>
            <a:r>
              <a:rPr lang="pl-PL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pl-PL" sz="2000" u="sng" dirty="0"/>
              <a:t>.pl </a:t>
            </a:r>
            <a:r>
              <a:rPr lang="pl-PL" sz="2000" dirty="0"/>
              <a:t>umieszczony został ww. wykaz w celach informacyjnych.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C44288-676D-67AE-981E-C69D21BA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17" y="2022054"/>
            <a:ext cx="5150927" cy="42754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EF27BB03-C4AC-F6CD-CDE8-4F2F84B811AE}"/>
                  </a:ext>
                </a:extLst>
              </p14:cNvPr>
              <p14:cNvContentPartPr/>
              <p14:nvPr/>
            </p14:nvContentPartPr>
            <p14:xfrm>
              <a:off x="3343880" y="5090740"/>
              <a:ext cx="849240" cy="120672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EF27BB03-C4AC-F6CD-CDE8-4F2F84B811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5880" y="5054740"/>
                <a:ext cx="884880" cy="1278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F90A9B97-0232-DCE5-0E48-6C784849E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120" y="2229852"/>
            <a:ext cx="5115599" cy="4275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76662A82-AABE-ECC3-06AA-6697EB3358B7}"/>
                  </a:ext>
                </a:extLst>
              </p14:cNvPr>
              <p14:cNvContentPartPr/>
              <p14:nvPr/>
            </p14:nvContentPartPr>
            <p14:xfrm>
              <a:off x="7082255" y="5368423"/>
              <a:ext cx="849313" cy="120650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76662A82-AABE-ECC3-06AA-6697EB3358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4253" y="5332430"/>
                <a:ext cx="884956" cy="1278127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az 6">
            <a:extLst>
              <a:ext uri="{FF2B5EF4-FFF2-40B4-BE49-F238E27FC236}">
                <a16:creationId xmlns:a16="http://schemas.microsoft.com/office/drawing/2014/main" id="{0679FC68-140B-3927-4B84-674BE9756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0112" y="36387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125D839-D4E8-2DDD-22E7-0E1D6CDF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96" y="408638"/>
            <a:ext cx="6415183" cy="619879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027F308-0C12-60CD-00E7-62B8C6B0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02" y="13301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5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3133</Words>
  <Application>Microsoft Office PowerPoint</Application>
  <PresentationFormat>Panoramiczny</PresentationFormat>
  <Paragraphs>289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Motyw pakietu Office</vt:lpstr>
      <vt:lpstr>Substancje chemiczne, mieszaniny, czynniki i procesy technologiczne o działaniu rakotwórczym lub mutagennym</vt:lpstr>
      <vt:lpstr>Prezentacja programu PowerPoint</vt:lpstr>
      <vt:lpstr>Klasyfikacja dostawcy:  Substancje nieumieszczone w wykazie klasyfikacji zharmonizowanej             Substancje umieszczone w wykazie klasyfikacji zharmonizowanej                                          </vt:lpstr>
      <vt:lpstr>Substancje rakotwórcze lub mutagenne w środowisku pracy:       </vt:lpstr>
      <vt:lpstr>Klasyfikacja zharmonizowana reguluje:</vt:lpstr>
      <vt:lpstr>Prezentacja programu PowerPoint</vt:lpstr>
      <vt:lpstr>Prezentacja programu PowerPoint</vt:lpstr>
      <vt:lpstr>Substancje zaklasyfikowane jako rakotwórcze lub mutagenne na podstawie klasyfikacji zharmonizowanej:  Na podstawie rozporządzenia CLP na stronie www.imp.lodz.pl umieszczony został ww. wykaz w celach informacyjnych.</vt:lpstr>
      <vt:lpstr>Prezentacja programu PowerPoint</vt:lpstr>
      <vt:lpstr>Prezentacja programu PowerPoint</vt:lpstr>
      <vt:lpstr>Prezentacja programu PowerPoint</vt:lpstr>
      <vt:lpstr>Substancje zaklasyfikowane jako rakotwórcze/mutagenne wyłącznie przez dostawcę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Bydgoszcz - Agnieszka Sierosławska</dc:creator>
  <cp:lastModifiedBy>PSSE Rypin - Joanna Jankowska</cp:lastModifiedBy>
  <cp:revision>118</cp:revision>
  <cp:lastPrinted>2023-12-14T09:37:18Z</cp:lastPrinted>
  <dcterms:created xsi:type="dcterms:W3CDTF">2022-10-17T07:50:08Z</dcterms:created>
  <dcterms:modified xsi:type="dcterms:W3CDTF">2023-12-15T13:29:32Z</dcterms:modified>
</cp:coreProperties>
</file>