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09958A-1945-07D0-C2D1-26C76F00A22F}" name="Suchenek Katarzyna" initials="SK" userId="S::k.suchenek_mz.gov.pl#ext#@csioz.onmicrosoft.com::5236137e-ef38-4890-9d0f-01fc22d5ff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68" y="-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95706665414638"/>
          <c:y val="4.4300873341752908E-2"/>
          <c:w val="0.71291631892576091"/>
          <c:h val="0.84947937376513516"/>
        </c:manualLayout>
      </c:layout>
      <c:barChart>
        <c:barDir val="col"/>
        <c:grouping val="clustered"/>
        <c:varyColors val="0"/>
        <c:ser>
          <c:idx val="0"/>
          <c:order val="0"/>
          <c:tx>
            <c:v>Ogółem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5CA-433E-960D-14BF93E154C4}"/>
              </c:ext>
            </c:extLst>
          </c:dPt>
          <c:dLbls>
            <c:dLbl>
              <c:idx val="0"/>
              <c:layout>
                <c:manualLayout>
                  <c:x val="-2.2309457337711878E-17"/>
                  <c:y val="0.11447287366315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CA-433E-960D-14BF93E154C4}"/>
                </c:ext>
              </c:extLst>
            </c:dLbl>
            <c:dLbl>
              <c:idx val="1"/>
              <c:layout>
                <c:manualLayout>
                  <c:x val="-1.2168935486437319E-3"/>
                  <c:y val="9.1578298930522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CA-433E-960D-14BF93E15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Faktyczna</c:v>
                </c:pt>
              </c:strCache>
            </c:strRef>
          </c:cat>
          <c:val>
            <c:numRef>
              <c:f>Arkusz1!$B$2:$B$3</c:f>
              <c:numCache>
                <c:formatCode>"zł"#,##0.00_);[Red]\("zł"#,##0.00\)</c:formatCode>
                <c:ptCount val="2"/>
                <c:pt idx="0">
                  <c:v>177941279.72999999</c:v>
                </c:pt>
                <c:pt idx="1">
                  <c:v>172611828.36000001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CA-433E-960D-14BF93E154C4}"/>
            </c:ext>
          </c:extLst>
        </c:ser>
        <c:ser>
          <c:idx val="1"/>
          <c:order val="1"/>
          <c:tx>
            <c:v>W tym środki UE</c:v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5CA-433E-960D-14BF93E154C4}"/>
              </c:ext>
            </c:extLst>
          </c:dPt>
          <c:dLbls>
            <c:dLbl>
              <c:idx val="0"/>
              <c:layout>
                <c:manualLayout>
                  <c:x val="-4.4618914675423756E-17"/>
                  <c:y val="0.140638101929015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CA-433E-960D-14BF93E154C4}"/>
                </c:ext>
              </c:extLst>
            </c:dLbl>
            <c:dLbl>
              <c:idx val="1"/>
              <c:layout>
                <c:manualLayout>
                  <c:x val="-1.2168935486437319E-3"/>
                  <c:y val="0.11447287366315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CA-433E-960D-14BF93E15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Faktyczna</c:v>
                </c:pt>
              </c:strCache>
            </c:strRef>
          </c:cat>
          <c:val>
            <c:numRef>
              <c:f>Arkusz1!$C$2:$C$3</c:f>
              <c:numCache>
                <c:formatCode>"zł"#,##0.00_);[Red]\("zł"#,##0.00\)</c:formatCode>
                <c:ptCount val="2"/>
                <c:pt idx="0">
                  <c:v>150584832.37</c:v>
                </c:pt>
                <c:pt idx="1">
                  <c:v>145979793.94999999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CA-433E-960D-14BF93E15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364642688"/>
        <c:axId val="364643472"/>
      </c:barChart>
      <c:catAx>
        <c:axId val="3646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4643472"/>
        <c:crosses val="autoZero"/>
        <c:auto val="1"/>
        <c:lblAlgn val="ctr"/>
        <c:lblOffset val="100"/>
        <c:noMultiLvlLbl val="0"/>
      </c:catAx>
      <c:valAx>
        <c:axId val="36464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464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Wprowadzenie nowoczesnych e-Usług w podmiotach leczniczych nadzorowanych przez Ministra Zdrowia</a:t>
            </a:r>
            <a:endParaRPr lang="pl-PL" sz="48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Centrum e-Zdrowia, 52 podmiotów leczniczych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817348" y="249459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18521"/>
              </p:ext>
            </p:extLst>
          </p:nvPr>
        </p:nvGraphicFramePr>
        <p:xfrm>
          <a:off x="723900" y="3206354"/>
          <a:ext cx="10946674" cy="1053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921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01.10.2018 </a:t>
                      </a:r>
                      <a:endParaRPr lang="pl-PL" sz="1200" b="0" i="1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30.09.2021 </a:t>
                      </a:r>
                      <a:endParaRPr lang="pl-PL" sz="1200" b="0" i="1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1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01.01.2019</a:t>
                      </a:r>
                      <a:endParaRPr lang="pl-PL" sz="1200" b="0" i="1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30.09.2022 </a:t>
                      </a:r>
                      <a:endParaRPr lang="pl-PL" sz="1200" b="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E4FD6549-442B-448B-380F-4766DCF0FC6A}"/>
              </a:ext>
            </a:extLst>
          </p:cNvPr>
          <p:cNvSpPr txBox="1"/>
          <p:nvPr/>
        </p:nvSpPr>
        <p:spPr>
          <a:xfrm>
            <a:off x="723899" y="4488656"/>
            <a:ext cx="10696574" cy="20928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cs typeface="Segoe UI"/>
              </a:rPr>
              <a:t>CEL PROJEKTU</a:t>
            </a:r>
            <a:r>
              <a:rPr lang="en-US" sz="4000" dirty="0">
                <a:cs typeface="Segoe UI"/>
              </a:rPr>
              <a:t>​</a:t>
            </a:r>
          </a:p>
          <a:p>
            <a:pPr algn="ctr"/>
            <a:endParaRPr lang="en-US" dirty="0">
              <a:cs typeface="Segoe UI"/>
            </a:endParaRPr>
          </a:p>
          <a:p>
            <a:pPr algn="just"/>
            <a:r>
              <a:rPr lang="pl-PL" dirty="0">
                <a:solidFill>
                  <a:srgbClr val="002060"/>
                </a:solidFill>
                <a:cs typeface="Segoe UI"/>
              </a:rPr>
              <a:t>Rozbudowa systemów w podmiotach leczniczych i ich integracja z platformą P1 w celu wymiany                                          i udostępniania dokumentacji medycznej w postaci elektronicznej (w tym EDM) oraz uruchomienia pozostałych e-usług, poprawiająca dostępność do danych medycznych oraz dostosowująca działalność podmiotów leczniczych do przepisów prawa w obszarze objętym ​projektem.</a:t>
            </a:r>
            <a:r>
              <a:rPr lang="pl-PL" dirty="0">
                <a:cs typeface="Segoe U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517768" y="1308413"/>
            <a:ext cx="11278706" cy="7505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/>
              </a:rPr>
              <a:t>Źródło finansowania: PO Polska Cyfrowa, Działanie 2.1 (cz. </a:t>
            </a:r>
            <a:r>
              <a:rPr lang="pl-PL" b="1" dirty="0" err="1">
                <a:solidFill>
                  <a:srgbClr val="002060"/>
                </a:solidFill>
                <a:cs typeface="Times New Roman"/>
              </a:rPr>
              <a:t>budż</a:t>
            </a:r>
            <a:r>
              <a:rPr lang="pl-PL" b="1" dirty="0">
                <a:solidFill>
                  <a:srgbClr val="002060"/>
                </a:solidFill>
                <a:cs typeface="Times New Roman"/>
              </a:rPr>
              <a:t>. 46. Zdrowie)                 	                            oraz wkład własny partnerów</a:t>
            </a:r>
            <a:endParaRPr lang="pl-PL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6456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021720"/>
              </p:ext>
            </p:extLst>
          </p:nvPr>
        </p:nvGraphicFramePr>
        <p:xfrm>
          <a:off x="678151" y="2841205"/>
          <a:ext cx="10506569" cy="388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5857" y="116595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59002"/>
              </p:ext>
            </p:extLst>
          </p:nvPr>
        </p:nvGraphicFramePr>
        <p:xfrm>
          <a:off x="620904" y="1916555"/>
          <a:ext cx="10779581" cy="4026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9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Systemy teleinformatyczne u poszczególnych Partnerów Projektu (w tym niezbędna infrastruktura teleinformatyczna) umożliwiające udostępnienie i świadczenie e-usług objętych zakresem Projektu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Przetwarzanie i wymiana EDM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605584"/>
                  </a:ext>
                </a:extLst>
              </a:tr>
              <a:tr h="4487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e-Zlecenie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e-Rejestracja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e-Analizy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627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0863786" y="1321703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498286" y="1494050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6185184" y="4561268"/>
            <a:ext cx="1837740" cy="9159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Platformą P1 (Elektroniczna Platforma Gromadzenia, Analizy i Udostępnienia Zasobów Cyfrowych o Zdarzeniach Medycznych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6203288" y="3202968"/>
            <a:ext cx="1796312" cy="1067967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HIS, LIS, RIS, PACS w zakresie usług:  </a:t>
            </a:r>
          </a:p>
          <a:p>
            <a:pPr algn="ctr"/>
            <a:r>
              <a:rPr lang="pl-PL" sz="1000" b="1" i="1" dirty="0">
                <a:solidFill>
                  <a:schemeClr val="tx2"/>
                </a:solidFill>
              </a:rPr>
              <a:t>Przetwarzania EDM, </a:t>
            </a:r>
          </a:p>
          <a:p>
            <a:pPr algn="ctr"/>
            <a:r>
              <a:rPr lang="pl-PL" sz="1000" b="1" i="1" dirty="0">
                <a:solidFill>
                  <a:schemeClr val="tx2"/>
                </a:solidFill>
              </a:rPr>
              <a:t>e-rejestracja, </a:t>
            </a:r>
          </a:p>
          <a:p>
            <a:pPr algn="ctr"/>
            <a:r>
              <a:rPr lang="pl-PL" sz="1000" b="1" i="1" dirty="0">
                <a:solidFill>
                  <a:schemeClr val="tx2"/>
                </a:solidFill>
              </a:rPr>
              <a:t>e-zlecenia</a:t>
            </a: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312974" y="402498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>
                <a:solidFill>
                  <a:schemeClr val="tx2"/>
                </a:solidFill>
              </a:rPr>
              <a:t>e-usługi:</a:t>
            </a:r>
          </a:p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Przetwarzania EDM, </a:t>
            </a:r>
          </a:p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e-rejestracja, </a:t>
            </a:r>
          </a:p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e-zlecenia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106205" y="3202968"/>
            <a:ext cx="1796312" cy="111004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HIS, LIS, RIS, PACS u wybranych Partnerów</a:t>
            </a: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4184352" y="423595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4184351" y="373695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3891011" y="373695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3891014" y="409466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037680" y="4094668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037680" y="452904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5806974" y="4224234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5969160" y="365604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5969160" y="366494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5818767" y="4375808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6070795" y="4369200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6077172" y="481707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3902642" y="517711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4118666" y="4745067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106205" y="4561268"/>
            <a:ext cx="1796312" cy="9159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HIS, LIS, RIS, PACS u większości Partnerów</a:t>
            </a: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4118666" y="474506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743193" y="344351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dot. systemów własnych oraz innych jednostek</a:t>
            </a:r>
            <a:endParaRPr lang="pl-PL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64443" y="388166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64443" y="407071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64443" y="425791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7234" y="128361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94671"/>
              </p:ext>
            </p:extLst>
          </p:nvPr>
        </p:nvGraphicFramePr>
        <p:xfrm>
          <a:off x="233775" y="1961060"/>
          <a:ext cx="11410289" cy="4455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Typ wskaźnika 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425">
                <a:tc>
                  <a:txBody>
                    <a:bodyPr/>
                    <a:lstStyle/>
                    <a:p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usług publicznych udostępnionych on-line o stopniu dojrzałości                                       co najmniej 4 –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1" i="0">
                        <a:solidFill>
                          <a:srgbClr val="002060"/>
                        </a:solidFill>
                        <a:effectLst/>
                        <a:highlight>
                          <a:srgbClr val="FFFF00"/>
                        </a:highlight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pl-PL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5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usług wewnątrzadministracyjnych (A2A)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Przestrzeń dyskowa serwerowni(A2A)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1" kern="120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4 418,00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10 102,98 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pl-PL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652534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załatwionych spraw poprzez udostępnioną on-line usługę</a:t>
                      </a:r>
                    </a:p>
                    <a:p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4 184 233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53943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Moc obliczeniowa serwerowni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teraflops</a:t>
                      </a:r>
                      <a:endParaRPr lang="pl-PL" sz="1400" b="1" kern="120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15,92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756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352741"/>
              </p:ext>
            </p:extLst>
          </p:nvPr>
        </p:nvGraphicFramePr>
        <p:xfrm>
          <a:off x="467677" y="2668142"/>
          <a:ext cx="10646639" cy="237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Uwagi RA KARTA OCENY PROJEKTU NR P011/2020:</a:t>
                      </a:r>
                    </a:p>
                    <a:p>
                      <a:pPr algn="l"/>
                      <a:r>
                        <a:rPr lang="pl-PL" sz="1200" dirty="0"/>
                        <a:t>Zapewnienie jednoznaczności identyfikacji pacjenta również w przypadku zmiany dostawcy usług medycznych z co za tym idzie zmiany systemu. 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całości. </a:t>
                      </a:r>
                    </a:p>
                    <a:p>
                      <a:pPr algn="l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NFZ (e-WUŚ) umożliwiający weryfikację prawa do świadczeń pozwala na pobranie danych osobowych pacjenta na podstawie nr PESEL. Jednocześnie w systemie e-zdrowie P1, z którym zintegrowane zostały systemy HIS Partnerów projektu, została udostępniona usługa umożliwiająca zweryfikowanie poprawności danych osobowych. System HIS                         u każdego z Partnerów posiada wdrożony komponent MPI (</a:t>
                      </a:r>
                      <a:r>
                        <a:rPr lang="pl-PL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Master </a:t>
                      </a:r>
                      <a:r>
                        <a:rPr lang="pl-PL" sz="12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</a:t>
                      </a:r>
                      <a:r>
                        <a:rPr lang="pl-PL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Index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l"/>
                      <a:endParaRPr lang="pl-P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Nd.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540576" y="1415417"/>
            <a:ext cx="8509677" cy="548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sz="2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58733" y="2064771"/>
            <a:ext cx="11698270" cy="11654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Okres trwałości: </a:t>
            </a:r>
            <a:r>
              <a:rPr lang="pl-PL" dirty="0">
                <a:solidFill>
                  <a:srgbClr val="002060"/>
                </a:solidFill>
              </a:rPr>
              <a:t>od 2022 do 2027</a:t>
            </a:r>
            <a:endParaRPr lang="pl-PL" dirty="0">
              <a:solidFill>
                <a:srgbClr val="002060"/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Źródło finansowania utrzymania produktów projektu:</a:t>
            </a:r>
            <a:r>
              <a:rPr lang="pl-PL" dirty="0">
                <a:solidFill>
                  <a:srgbClr val="002060"/>
                </a:solidFill>
              </a:rPr>
              <a:t> Koszty utrzymania po stronie </a:t>
            </a:r>
            <a:r>
              <a:rPr lang="pl-PL" dirty="0" err="1">
                <a:solidFill>
                  <a:srgbClr val="002060"/>
                </a:solidFill>
              </a:rPr>
              <a:t>CeZ</a:t>
            </a:r>
            <a:r>
              <a:rPr lang="pl-PL" dirty="0">
                <a:solidFill>
                  <a:srgbClr val="002060"/>
                </a:solidFill>
              </a:rPr>
              <a:t> będą finansowane w ramach nakładów na zdrowie w części 46 – Zdrowie. Koszty utrzymania po stronie Partnerów będą finansowane przez podmioty lecznicze.</a:t>
            </a:r>
            <a:endParaRPr lang="pl-PL" dirty="0">
              <a:solidFill>
                <a:srgbClr val="002060"/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Najważniejsze ryzyka</a:t>
            </a:r>
            <a:r>
              <a:rPr lang="pl-PL" dirty="0">
                <a:solidFill>
                  <a:srgbClr val="002060"/>
                </a:solidFill>
              </a:rPr>
              <a:t>:</a:t>
            </a:r>
            <a:endParaRPr lang="pl-PL" dirty="0">
              <a:solidFill>
                <a:srgbClr val="002060"/>
              </a:solidFill>
              <a:cs typeface="Calibri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23212"/>
              </p:ext>
            </p:extLst>
          </p:nvPr>
        </p:nvGraphicFramePr>
        <p:xfrm>
          <a:off x="158733" y="4164868"/>
          <a:ext cx="11754035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5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510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 </a:t>
                      </a:r>
                      <a:endParaRPr lang="pl-PL" sz="140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46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200" b="1" i="0" u="none" strike="noStrike" kern="1200" noProof="0" dirty="0">
                          <a:solidFill>
                            <a:srgbClr val="002060"/>
                          </a:solidFill>
                          <a:effectLst/>
                        </a:rPr>
                        <a:t>Ryzyko przyjęcia nieprawidłowych założeń wynikające z braku kompletnych informacji na etapie przygotowania Studium Wykonalności</a:t>
                      </a:r>
                      <a:endParaRPr lang="pl-PL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200" b="1" i="0" u="none" strike="noStrike" kern="1200" noProof="0" dirty="0">
                        <a:solidFill>
                          <a:srgbClr val="002060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1" i="0" u="none" strike="noStrike" kern="1200" noProof="0" dirty="0">
                          <a:solidFill>
                            <a:srgbClr val="002060"/>
                          </a:solidFill>
                        </a:rPr>
                        <a:t>1. Podejmowane działania zarządcze: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1" i="0" u="none" strike="noStrike" kern="1200" noProof="0" dirty="0">
                          <a:solidFill>
                            <a:srgbClr val="002060"/>
                          </a:solidFill>
                        </a:rPr>
                        <a:t>Redukowanie - dogłębna analiza związana z wszelkimi aspektami wdrożenia systemu (koszty, czas, funkcjonalności systemu) / rozpoczęcie przetargów oraz podpisanie kontraktów z dostawcami w możliwie najszybszym terminie. </a:t>
                      </a:r>
                      <a:endParaRPr lang="pl-PL" b="1" dirty="0">
                        <a:solidFill>
                          <a:srgbClr val="002060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1" i="0" u="none" strike="noStrike" kern="1200" noProof="0" dirty="0">
                          <a:solidFill>
                            <a:srgbClr val="002060"/>
                          </a:solidFill>
                        </a:rPr>
                        <a:t>2. Spodziewane lub faktyczne efekty tych działań: </a:t>
                      </a:r>
                      <a:endParaRPr lang="pl-PL" b="1" dirty="0">
                        <a:solidFill>
                          <a:srgbClr val="002060"/>
                        </a:solidFill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pl-PL" sz="1200" b="1" i="0" u="none" strike="noStrike" kern="1200" noProof="0" dirty="0">
                          <a:solidFill>
                            <a:srgbClr val="002060"/>
                          </a:solidFill>
                        </a:rPr>
                        <a:t>Przyjęcie realnych założeń odnośnie utrzymania efektów projektu</a:t>
                      </a:r>
                    </a:p>
                    <a:p>
                      <a:pPr marL="0" lvl="0" algn="l">
                        <a:buNone/>
                      </a:pPr>
                      <a:endParaRPr lang="pl-PL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4a8376d3-3924-461a-aaea-c6f462b8421c">
      <Terms xmlns="http://schemas.microsoft.com/office/infopath/2007/PartnerControls"/>
    </lcf76f155ced4ddcb4097134ff3c332f>
    <TaxCatchAll xmlns="2b4fec8c-6342-430f-9a53-83f3fffa363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D5EA85819FDF4198D1D38A5911423E" ma:contentTypeVersion="18" ma:contentTypeDescription="Utwórz nowy dokument." ma:contentTypeScope="" ma:versionID="5b161a928ef66c09a623b8e46a9b4391">
  <xsd:schema xmlns:xsd="http://www.w3.org/2001/XMLSchema" xmlns:xs="http://www.w3.org/2001/XMLSchema" xmlns:p="http://schemas.microsoft.com/office/2006/metadata/properties" xmlns:ns1="http://schemas.microsoft.com/sharepoint/v3" xmlns:ns2="2b4fec8c-6342-430f-9a53-83f3fffa3636" xmlns:ns3="4a8376d3-3924-461a-aaea-c6f462b8421c" targetNamespace="http://schemas.microsoft.com/office/2006/metadata/properties" ma:root="true" ma:fieldsID="df4c809ebb36f2e6975a678600270691" ns1:_="" ns2:_="" ns3:_="">
    <xsd:import namespace="http://schemas.microsoft.com/sharepoint/v3"/>
    <xsd:import namespace="2b4fec8c-6342-430f-9a53-83f3fffa3636"/>
    <xsd:import namespace="4a8376d3-3924-461a-aaea-c6f462b8421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Właściwości ujednoliconych zasad zgodności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Akcja interfejsu użytkownika ujednoliconych zasad zgodności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fec8c-6342-430f-9a53-83f3fffa36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dea8094-9afe-449c-8a5e-929e236c2c81}" ma:internalName="TaxCatchAll" ma:showField="CatchAllData" ma:web="2b4fec8c-6342-430f-9a53-83f3fffa3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376d3-3924-461a-aaea-c6f462b842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Tagi obrazów" ma:readOnly="false" ma:fieldId="{5cf76f15-5ced-4ddc-b409-7134ff3c332f}" ma:taxonomyMulti="true" ma:sspId="6203b583-8050-4136-8cdf-9dc75ae04d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sharepoint/v3"/>
    <ds:schemaRef ds:uri="4a8376d3-3924-461a-aaea-c6f462b8421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b4fec8c-6342-430f-9a53-83f3fffa363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5C148B-BDF6-41ED-894E-4F412922A082}">
  <ds:schemaRefs>
    <ds:schemaRef ds:uri="2b4fec8c-6342-430f-9a53-83f3fffa3636"/>
    <ds:schemaRef ds:uri="4a8376d3-3924-461a-aaea-c6f462b8421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583</Words>
  <Application>Microsoft Office PowerPoint</Application>
  <PresentationFormat>Panoramiczny</PresentationFormat>
  <Paragraphs>124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MZ ICI</cp:lastModifiedBy>
  <cp:revision>83</cp:revision>
  <dcterms:created xsi:type="dcterms:W3CDTF">2017-01-27T12:50:17Z</dcterms:created>
  <dcterms:modified xsi:type="dcterms:W3CDTF">2022-12-14T18:41:51Z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0x010100ACD5EA85819FDF4198D1D38A5911423E</vt:lpwstr>
  </property>
  <property fmtid="{D5CDD505-2E9C-101B-9397-08002B2CF9AE}" pid="3" name="MediaServiceImageTags">
    <vt:lpwstr/>
  </property>
</Properties>
</file>