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3168" y="1120346"/>
            <a:ext cx="9819501" cy="2930487"/>
          </a:xfrm>
        </p:spPr>
        <p:txBody>
          <a:bodyPr/>
          <a:lstStyle/>
          <a:p>
            <a:r>
              <a:rPr lang="pl-PL" sz="3600" dirty="0" smtClean="0"/>
              <a:t> </a:t>
            </a:r>
            <a:br>
              <a:rPr lang="pl-PL" sz="3600" dirty="0" smtClean="0"/>
            </a:br>
            <a:r>
              <a:rPr lang="pl-PL" sz="3600" dirty="0" smtClean="0"/>
              <a:t>Dziecko po traumie</a:t>
            </a:r>
            <a:br>
              <a:rPr lang="pl-PL" sz="3600" dirty="0" smtClean="0"/>
            </a:br>
            <a:r>
              <a:rPr lang="pl-PL" sz="3600" smtClean="0"/>
              <a:t>Ewa Pohorecka      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981898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10746"/>
          </a:xfrm>
        </p:spPr>
        <p:txBody>
          <a:bodyPr>
            <a:normAutofit fontScale="90000"/>
          </a:bodyPr>
          <a:lstStyle/>
          <a:p>
            <a:r>
              <a:rPr lang="pl-PL" sz="2800" dirty="0" smtClean="0"/>
              <a:t>Rozmowa z dzieckiem w sytuacji kryzysowej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1362" y="1120347"/>
            <a:ext cx="8672640" cy="49210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1</a:t>
            </a:r>
            <a:r>
              <a:rPr lang="pl-PL" dirty="0"/>
              <a:t>. Rozpocznij rozmowę z dzieckiem na bezpieczne dla niego tematy.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Zadawaj </a:t>
            </a:r>
            <a:r>
              <a:rPr lang="pl-PL" dirty="0"/>
              <a:t>proste, otwarte pytania, na które dziecko zna odpowiedź, np.: „Jak spędzasz wolny czas?”; „Co lubisz robić?”; „Czym się interesujesz</a:t>
            </a:r>
            <a:r>
              <a:rPr lang="pl-PL" dirty="0" smtClean="0"/>
              <a:t>?”.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  <a:r>
              <a:rPr lang="pl-PL" dirty="0"/>
              <a:t>2. Mów do dziecka, patrząc mu w oczy.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Dostosuj </a:t>
            </a:r>
            <a:r>
              <a:rPr lang="pl-PL" dirty="0"/>
              <a:t>się do poziomu wzroku </a:t>
            </a:r>
            <a:r>
              <a:rPr lang="pl-PL" dirty="0" smtClean="0"/>
              <a:t>dziecka</a:t>
            </a:r>
            <a:r>
              <a:rPr lang="pl-PL" dirty="0"/>
              <a:t> – skieruj twarz w jego stronę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3. W trakcie rozmowy:</a:t>
            </a:r>
          </a:p>
          <a:p>
            <a:pPr marL="0" indent="0">
              <a:buNone/>
            </a:pPr>
            <a:r>
              <a:rPr lang="pl-PL" dirty="0"/>
              <a:t>• Traktuj dziecko poważnie. Uważnie go słuchaj. Zbierz jak najwięcej </a:t>
            </a:r>
            <a:r>
              <a:rPr lang="pl-PL" dirty="0" smtClean="0"/>
              <a:t>informacji</a:t>
            </a:r>
            <a:r>
              <a:rPr lang="pl-PL" dirty="0"/>
              <a:t>, aby być pewnym, że dobrze rozumiesz jego problem. Okazuj dziecku, że starasz się je zrozumieć, możesz używać słów: „rozumiem”, „tak”. Staraj się popatrzeć na problem z perspektywy dziecka.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Pozwól dziecku się wypowiedzieć. Nie przerywaj w pół zdania. Zadawaj pytania pomocnicze, aby uzyskać dodatkowe informacje, by lepiej zrozumieć istotę problemu.</a:t>
            </a:r>
            <a:endParaRPr lang="pl-PL" dirty="0" smtClean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28270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5503" y="1112108"/>
            <a:ext cx="8598498" cy="54699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• Odpowiedź „nie wiem” − traktuj pozytywnie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 smtClean="0"/>
              <a:t> </a:t>
            </a:r>
            <a:r>
              <a:rPr lang="pl-PL" dirty="0"/>
              <a:t>Zazwyczaj dziecko w taki sposób mówi: „Powtórz pytanie, żebym miał czas zastanowić się nad </a:t>
            </a:r>
            <a:r>
              <a:rPr lang="pl-PL" dirty="0" smtClean="0"/>
              <a:t>odpowiedzią</a:t>
            </a:r>
            <a:r>
              <a:rPr lang="pl-PL" dirty="0"/>
              <a:t>” lub „Pytanie jest zbyt trudne</a:t>
            </a:r>
            <a:r>
              <a:rPr lang="pl-PL" dirty="0" smtClean="0"/>
              <a:t>”.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  <a:r>
              <a:rPr lang="pl-PL" dirty="0"/>
              <a:t>• Nie zadawaj pytań typu „dlaczego…?”.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Zamiast </a:t>
            </a:r>
            <a:r>
              <a:rPr lang="pl-PL" dirty="0"/>
              <a:t>tego używaj pytań: „W jaki sposób?”, „Jak to się stało, że podjąłeś taką decyzję?”. Pytanie </a:t>
            </a:r>
            <a:r>
              <a:rPr lang="pl-PL" dirty="0" smtClean="0"/>
              <a:t>rozpoczynające </a:t>
            </a:r>
            <a:r>
              <a:rPr lang="pl-PL" dirty="0"/>
              <a:t>się od słowa „dlaczego” zazwyczaj kojarzy się dziecku z dodatkowymi kłopotami i negatywną oceną jego zachowania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  <a:r>
              <a:rPr lang="pl-PL" dirty="0"/>
              <a:t>• Nazywaj emocje, które rozpoznajesz u dziecka, i próbuj reagować na nie empatycznie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r>
              <a:rPr lang="pl-PL" dirty="0" smtClean="0"/>
              <a:t> </a:t>
            </a:r>
            <a:r>
              <a:rPr lang="pl-PL" dirty="0"/>
              <a:t>„Wyobrażam sobie, że możesz odczuwać </a:t>
            </a:r>
            <a:r>
              <a:rPr lang="pl-PL" dirty="0" smtClean="0"/>
              <a:t>lęk </a:t>
            </a:r>
            <a:r>
              <a:rPr lang="pl-PL" dirty="0"/>
              <a:t>w sytuacji, gdy…”; „Rozumiem, że ta sytuacja wywołuje </a:t>
            </a:r>
            <a:r>
              <a:rPr lang="pl-PL" dirty="0" smtClean="0"/>
              <a:t>bezsilność”; </a:t>
            </a:r>
            <a:r>
              <a:rPr lang="pl-PL" dirty="0"/>
              <a:t>„Wydajesz się być </a:t>
            </a:r>
            <a:r>
              <a:rPr lang="pl-PL" dirty="0" smtClean="0"/>
              <a:t>zasmucony </a:t>
            </a:r>
            <a:r>
              <a:rPr lang="pl-PL" dirty="0"/>
              <a:t>i </a:t>
            </a:r>
            <a:r>
              <a:rPr lang="pl-PL" dirty="0" smtClean="0"/>
              <a:t>przygnębiony </a:t>
            </a:r>
            <a:r>
              <a:rPr lang="pl-PL" dirty="0"/>
              <a:t>tą sytuacją”. </a:t>
            </a:r>
            <a:r>
              <a:rPr lang="pl-PL" dirty="0" smtClean="0"/>
              <a:t>To bardzo ważne aby nie indukować przeżyć, których dziecko nie ma, dlatego lepiej użyć np. „ bałeś się?” niż „ pewnie to było przerażające?!”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087286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2551" y="634314"/>
            <a:ext cx="8839200" cy="56841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• Wskazuj mocne strony dziecka.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Mów </a:t>
            </a:r>
            <a:r>
              <a:rPr lang="pl-PL" dirty="0"/>
              <a:t>komplementy. Szukaj zasobów dziecka, nie skupiaj się na deficytach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• Używaj </a:t>
            </a:r>
            <a:r>
              <a:rPr lang="pl-PL" dirty="0" err="1"/>
              <a:t>skal</a:t>
            </a:r>
            <a:r>
              <a:rPr lang="pl-PL" dirty="0"/>
              <a:t> – zwłaszcza, kiedy dziecko ma problem z wypowiedzią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 smtClean="0"/>
              <a:t>Dzięki </a:t>
            </a:r>
            <a:r>
              <a:rPr lang="pl-PL" dirty="0"/>
              <a:t>nim można ocenić stopień </a:t>
            </a:r>
            <a:r>
              <a:rPr lang="pl-PL" dirty="0" smtClean="0"/>
              <a:t>poczucia bezpieczeństwa , </a:t>
            </a:r>
            <a:r>
              <a:rPr lang="pl-PL" dirty="0"/>
              <a:t>wiary dziecka w możliwość rozwiązywania problemów, motywacji do działania, zaufania, nadziei.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Przykład</a:t>
            </a:r>
            <a:r>
              <a:rPr lang="pl-PL" dirty="0"/>
              <a:t>: „Na skali 0–10, gdzie 0 oznacza, że w </a:t>
            </a:r>
            <a:r>
              <a:rPr lang="pl-PL" dirty="0" smtClean="0"/>
              <a:t>danej sytuacji</a:t>
            </a:r>
            <a:r>
              <a:rPr lang="pl-PL" dirty="0" smtClean="0"/>
              <a:t> </a:t>
            </a:r>
            <a:r>
              <a:rPr lang="pl-PL" dirty="0"/>
              <a:t>nie czujesz się bezpiecznie, a 10, że czujesz się bardzo bezpiecznie, na ile oceniasz swoje </a:t>
            </a:r>
            <a:r>
              <a:rPr lang="pl-PL" dirty="0" smtClean="0"/>
              <a:t> poczucie bezpieczeństwa teraz ?”.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• Zadawaj pytania o wyjątki – czyli o sytuacje, kiedy dziecko nie miało problemów. Uświadomienie dziecku, że nie zawsze było źle, zachęca do zmiany, wzmacnia wiarę we własne możliwości. 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• Pytaj o jego zdanie w ważnych dla niego sprawach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 smtClean="0"/>
              <a:t> </a:t>
            </a:r>
            <a:r>
              <a:rPr lang="pl-PL" dirty="0"/>
              <a:t>Dziecko jest ekspertem od własnych uczuć i potrzeb. Należy to uwzględnić, budując plan pomocy.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59373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78941" y="238898"/>
            <a:ext cx="8895061" cy="617837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Efektywna komunikacja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8941" y="963827"/>
            <a:ext cx="8895061" cy="50775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1.Świadomość </a:t>
            </a:r>
            <a:r>
              <a:rPr lang="pl-PL" b="1" dirty="0"/>
              <a:t>mowy niewerbalnej </a:t>
            </a:r>
            <a:r>
              <a:rPr lang="pl-PL" dirty="0"/>
              <a:t>oraz jej znaczenia w formułowaniu przekazu – w zależności od temperamentu czy stanu emocjonalnego gestykulujemy z różną intensywnością, dobieramy strój oraz fryzurę, siadamy lub stoimy w różnej </a:t>
            </a:r>
            <a:r>
              <a:rPr lang="pl-PL" dirty="0" smtClean="0"/>
              <a:t>odległości</a:t>
            </a:r>
            <a:r>
              <a:rPr lang="pl-PL" dirty="0"/>
              <a:t>, w różny sposób modulujemy swój sposób wypowiadania się. </a:t>
            </a:r>
            <a:endParaRPr lang="pl-PL" dirty="0" smtClean="0"/>
          </a:p>
          <a:p>
            <a:pPr>
              <a:buAutoNum type="arabicPeriod"/>
            </a:pPr>
            <a:endParaRPr lang="pl-PL" dirty="0" smtClean="0"/>
          </a:p>
          <a:p>
            <a:pPr marL="0" indent="0">
              <a:buNone/>
            </a:pPr>
            <a:r>
              <a:rPr lang="pl-PL" b="1" dirty="0" smtClean="0"/>
              <a:t> </a:t>
            </a:r>
            <a:r>
              <a:rPr lang="pl-PL" b="1" dirty="0"/>
              <a:t>2. Spójność mowy werbalnej z niewerbalną </a:t>
            </a:r>
            <a:r>
              <a:rPr lang="pl-PL" dirty="0"/>
              <a:t>– czyli tego, o czym mówimy, z tym, jak mówimy; brak spójności zazwyczaj powoduje dysonans poznawczy, czasami nawet doprowadza do przerwania procesu porozumiewania się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 smtClean="0"/>
              <a:t> </a:t>
            </a:r>
            <a:r>
              <a:rPr lang="pl-PL" dirty="0"/>
              <a:t>Szczególną sytuacją, bardzo ograniczającą przekaz niewerbalny, jest konieczność </a:t>
            </a:r>
            <a:r>
              <a:rPr lang="pl-PL" dirty="0" smtClean="0"/>
              <a:t>kontaktowania się poprzez komunikatory,</a:t>
            </a:r>
            <a:r>
              <a:rPr lang="pl-PL" dirty="0" smtClean="0"/>
              <a:t> </a:t>
            </a:r>
            <a:r>
              <a:rPr lang="pl-PL" dirty="0"/>
              <a:t>wymuszająca komunikowanie się telefoniczne lub mailowe – czasami stanowiące jedyne możliwe formy kontaktu. Ważna jest świadomość ograniczenia w takiej sytuacji przekazu niewerbalnego i tym większa uważność na werbalny aspekt komunikacji.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903805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34314" y="436604"/>
            <a:ext cx="8639688" cy="5972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3. Otwartość oraz gotowość do kontaktu </a:t>
            </a:r>
            <a:r>
              <a:rPr lang="pl-PL" dirty="0"/>
              <a:t>– przejawiająca się np. aktywnym słuchaniem i umiejętnym stosowaniem m.in. pytań, parafraz, powtórzeń. 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4. Podobny poziom podejmowanych tematów </a:t>
            </a:r>
            <a:r>
              <a:rPr lang="pl-PL" dirty="0"/>
              <a:t>– przejawiający się jako gotowość do rozmowy na tematy o różnej specyfice, np. bardziej lub mniej osobiste, nawiązujące do przeżyć. Różnice w gotowości do podejmowania rozmowy na dany temat, np. bardzo intymny, najczęściej są przyczyną konfliktu lub zerwania relacji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b="1" dirty="0" smtClean="0"/>
              <a:t>5</a:t>
            </a:r>
            <a:r>
              <a:rPr lang="pl-PL" b="1" dirty="0"/>
              <a:t>. Świadomy dobór słów oraz umiejętność adekwatnego wyrażania myśli </a:t>
            </a:r>
            <a:r>
              <a:rPr lang="pl-PL" dirty="0"/>
              <a:t>– jasny, zrozumiały język oraz precyzyjne wyrażanie myśli pomagają uniknąć nieporozumień. </a:t>
            </a:r>
            <a:endParaRPr lang="pl-PL" dirty="0" smtClean="0"/>
          </a:p>
          <a:p>
            <a:pPr marL="0" indent="0">
              <a:buNone/>
            </a:pPr>
            <a:r>
              <a:rPr lang="pl-PL" b="1" dirty="0" smtClean="0"/>
              <a:t>6</a:t>
            </a:r>
            <a:r>
              <a:rPr lang="pl-PL" b="1" dirty="0"/>
              <a:t>. Stosowanie komunikatów „typu Ja”, </a:t>
            </a:r>
            <a:r>
              <a:rPr lang="pl-PL" dirty="0"/>
              <a:t>które są pomocne w budowaniu asertywnych wypowiedzi, szczególnie w sytuacjach konfliktowych lub nacechowanych silnymi emocjami. </a:t>
            </a: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b="1" dirty="0" smtClean="0"/>
              <a:t>7</a:t>
            </a:r>
            <a:r>
              <a:rPr lang="pl-PL" b="1" dirty="0"/>
              <a:t>. Unikanie tzw. barier komunikacyjnych, </a:t>
            </a:r>
            <a:r>
              <a:rPr lang="pl-PL" dirty="0"/>
              <a:t>czyli komunikatów, które utrudniają lub uniemożliwiają porozumienie, takich jak np.: przerywanie wypowiedzi rozmówcy, uciszanie, grożenie, moralizowanie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7333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1362" y="609600"/>
            <a:ext cx="8672640" cy="63431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Rozmowa wspierająca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507" y="1458096"/>
            <a:ext cx="9094573" cy="5058033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Dzięki </a:t>
            </a:r>
            <a:r>
              <a:rPr lang="pl-PL" dirty="0"/>
              <a:t>niej </a:t>
            </a:r>
            <a:r>
              <a:rPr lang="pl-PL" dirty="0" smtClean="0"/>
              <a:t>dziecko </a:t>
            </a:r>
            <a:r>
              <a:rPr lang="pl-PL" dirty="0"/>
              <a:t>może odreagować silnie przeżywane emocje, zweryfikować swoją wiedzę osiągnąć zrozumienie trudnej sytuacji, poznać sposoby radzenia sobie z danym </a:t>
            </a:r>
            <a:r>
              <a:rPr lang="pl-PL" dirty="0" smtClean="0"/>
              <a:t>problemem</a:t>
            </a:r>
            <a:r>
              <a:rPr lang="pl-PL" dirty="0"/>
              <a:t>, ale przede wszystkim odczuć pomoc i zainteresowanie osoby dorosłej, co jest podstawą poczucia bezpieczeństwa</a:t>
            </a:r>
            <a:r>
              <a:rPr lang="pl-PL" dirty="0" smtClean="0"/>
              <a:t>.</a:t>
            </a:r>
            <a:endParaRPr lang="pl-PL" dirty="0"/>
          </a:p>
          <a:p>
            <a:r>
              <a:rPr lang="pl-PL" dirty="0" smtClean="0"/>
              <a:t>Pamiętajmy:</a:t>
            </a:r>
          </a:p>
          <a:p>
            <a:pPr marL="0" indent="0">
              <a:buNone/>
            </a:pPr>
            <a:r>
              <a:rPr lang="pl-PL" dirty="0" smtClean="0"/>
              <a:t>-emocje mogą zakłócić proces myślenia</a:t>
            </a:r>
            <a:r>
              <a:rPr lang="pl-PL" dirty="0" smtClean="0"/>
              <a:t>, uczenia </a:t>
            </a:r>
            <a:r>
              <a:rPr lang="pl-PL" dirty="0" smtClean="0"/>
              <a:t>się, koncentrację uwagi, uruchomić silne reakcje </a:t>
            </a:r>
            <a:r>
              <a:rPr lang="pl-PL" dirty="0" err="1" smtClean="0"/>
              <a:t>fobijne</a:t>
            </a:r>
            <a:r>
              <a:rPr lang="pl-PL" dirty="0" smtClean="0"/>
              <a:t> i psychosomatyczne</a:t>
            </a:r>
          </a:p>
          <a:p>
            <a:pPr marL="0" indent="0">
              <a:buNone/>
            </a:pPr>
            <a:r>
              <a:rPr lang="pl-PL" dirty="0" smtClean="0"/>
              <a:t>-proces edukacyjny tylko wtedy jest efektywny, kiedy uczeń ( i nauczyciel) radzi sobie z emocjami</a:t>
            </a:r>
          </a:p>
          <a:p>
            <a:pPr marL="0" indent="0">
              <a:buNone/>
            </a:pPr>
            <a:r>
              <a:rPr lang="pl-PL" dirty="0" smtClean="0"/>
              <a:t>-warto zainwestować w stabilizację/ konfrontację /</a:t>
            </a:r>
            <a:r>
              <a:rPr lang="pl-PL" dirty="0" smtClean="0"/>
              <a:t>konsolidację</a:t>
            </a:r>
          </a:p>
          <a:p>
            <a:pPr marL="0" indent="0">
              <a:buNone/>
            </a:pPr>
            <a:r>
              <a:rPr lang="pl-PL" dirty="0" smtClean="0"/>
              <a:t>-w przypadku bariery językowej, warto korzystać z pomocy osoby, która wesprze </a:t>
            </a:r>
            <a:r>
              <a:rPr lang="pl-PL" dirty="0" err="1" smtClean="0"/>
              <a:t>komunikaję</a:t>
            </a:r>
            <a:r>
              <a:rPr lang="pl-PL" dirty="0" smtClean="0"/>
              <a:t> z dzieckiem</a:t>
            </a: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sz="1400" smtClean="0"/>
              <a:t>Opracowane </a:t>
            </a:r>
            <a:r>
              <a:rPr lang="pl-PL" sz="1400" dirty="0"/>
              <a:t>na podstawie</a:t>
            </a:r>
            <a:r>
              <a:rPr lang="pl-PL" sz="1400" dirty="0" smtClean="0"/>
              <a:t>: Trauma </a:t>
            </a:r>
            <a:r>
              <a:rPr lang="pl-PL" sz="1400" dirty="0"/>
              <a:t>w dobie pandemii Przewodnik Fundacji Dorastaj z </a:t>
            </a:r>
            <a:r>
              <a:rPr lang="pl-PL" sz="1400" dirty="0" smtClean="0"/>
              <a:t>Nami </a:t>
            </a:r>
          </a:p>
          <a:p>
            <a:pPr marL="0" indent="0">
              <a:buNone/>
            </a:pPr>
            <a:r>
              <a:rPr lang="pl-PL" sz="1400" dirty="0" smtClean="0"/>
              <a:t>oraz </a:t>
            </a:r>
            <a:r>
              <a:rPr lang="pl-PL" sz="1400" dirty="0"/>
              <a:t>poradnika ORE Dziecko w sytuacji kryzysowej Wspierająca rola pracowników </a:t>
            </a:r>
            <a:r>
              <a:rPr lang="pl-PL" sz="1400" dirty="0" smtClean="0"/>
              <a:t>oświaty i własnych obserwacji i przemyśleń.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091784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r>
              <a:rPr lang="pl-PL" dirty="0"/>
              <a:t>Nawet na identyczny stresor każdy z nas może zareagować zupełnie </a:t>
            </a:r>
            <a:r>
              <a:rPr lang="pl-PL" dirty="0" smtClean="0"/>
              <a:t>inaczej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Adaptacja </a:t>
            </a:r>
            <a:r>
              <a:rPr lang="pl-PL" dirty="0" smtClean="0"/>
              <a:t>– chwilowa destabilizacja</a:t>
            </a:r>
            <a:endParaRPr lang="pl-PL" dirty="0"/>
          </a:p>
          <a:p>
            <a:r>
              <a:rPr lang="pl-PL" dirty="0" smtClean="0"/>
              <a:t>Chroniczny stres </a:t>
            </a:r>
            <a:r>
              <a:rPr lang="pl-PL" dirty="0"/>
              <a:t>(nieprzyjemne odczucia, jakie niesie ze sobą stres, na przykład ból, lęk lub cierpienie</a:t>
            </a:r>
            <a:r>
              <a:rPr lang="pl-PL" dirty="0" smtClean="0"/>
              <a:t>)  - reakcje odroczone</a:t>
            </a:r>
          </a:p>
          <a:p>
            <a:endParaRPr lang="pl-PL" dirty="0"/>
          </a:p>
          <a:p>
            <a:r>
              <a:rPr lang="pl-PL" dirty="0"/>
              <a:t>Traumą nazywamy bowiem zdarzenie, którego nie </a:t>
            </a:r>
            <a:r>
              <a:rPr lang="pl-PL" dirty="0" smtClean="0"/>
              <a:t>sposób </a:t>
            </a:r>
            <a:r>
              <a:rPr lang="pl-PL" dirty="0"/>
              <a:t>zintegrować z naszym dotychczasowym doświadczeniem i które narusza naszą integralność cielesną i/lub psychiczną. Trauma to też coś, co nasz układ nerwowy postrzega jako utratę kontroli w obliczu zagrożenia (jeśli zaś w trudnym momencie postrzegamy siebie jako sprawczych, dane zdarzenie może nie mieć na nas wpływu traumatycznego). Trauma jest zatem naszą subiektywną reakcją, a nie obiektywnym zdarzeniem zewnętrznym</a:t>
            </a:r>
          </a:p>
        </p:txBody>
      </p:sp>
    </p:spTree>
    <p:extLst>
      <p:ext uri="{BB962C8B-B14F-4D97-AF65-F5344CB8AC3E}">
        <p14:creationId xmlns:p14="http://schemas.microsoft.com/office/powerpoint/2010/main" val="3493994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5503" y="634315"/>
            <a:ext cx="8598499" cy="5407048"/>
          </a:xfrm>
        </p:spPr>
        <p:txBody>
          <a:bodyPr/>
          <a:lstStyle/>
          <a:p>
            <a:r>
              <a:rPr lang="pl-PL" dirty="0"/>
              <a:t>Kluczowe dla odbioru zdarzenia jako traumatycznego jest poczucie osamotnienia, utknięcia w stresującej sytuacji bez wsparcia przychylnych nam osób. Zdecydowanie mniejsze prawdopodobieństwo </a:t>
            </a:r>
            <a:r>
              <a:rPr lang="pl-PL" dirty="0" err="1" smtClean="0"/>
              <a:t>straumatyzowania</a:t>
            </a:r>
            <a:r>
              <a:rPr lang="pl-PL" dirty="0" smtClean="0"/>
              <a:t> </a:t>
            </a:r>
            <a:r>
              <a:rPr lang="pl-PL" dirty="0"/>
              <a:t>mają zatem osoby, które przechodzą ją otoczone </a:t>
            </a:r>
            <a:r>
              <a:rPr lang="pl-PL" dirty="0" smtClean="0"/>
              <a:t>bliskimi</a:t>
            </a:r>
          </a:p>
          <a:p>
            <a:r>
              <a:rPr lang="pl-PL" dirty="0"/>
              <a:t>Wiele zależy od </a:t>
            </a:r>
            <a:r>
              <a:rPr lang="pl-PL" dirty="0" err="1"/>
              <a:t>rezyliencji</a:t>
            </a:r>
            <a:r>
              <a:rPr lang="pl-PL" dirty="0"/>
              <a:t> danej osoby (</a:t>
            </a:r>
            <a:r>
              <a:rPr lang="pl-PL" dirty="0" err="1"/>
              <a:t>rezyliencji</a:t>
            </a:r>
            <a:r>
              <a:rPr lang="pl-PL" dirty="0"/>
              <a:t>, czyli odporności na stresory</a:t>
            </a:r>
            <a:r>
              <a:rPr lang="pl-PL" dirty="0" smtClean="0"/>
              <a:t>). 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991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3125" y="148282"/>
            <a:ext cx="8526161" cy="700215"/>
          </a:xfrm>
        </p:spPr>
        <p:txBody>
          <a:bodyPr/>
          <a:lstStyle/>
          <a:p>
            <a:r>
              <a:rPr lang="pl-PL" dirty="0" smtClean="0"/>
              <a:t>PTSD- zespół stresu pourazowego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93125" y="848497"/>
            <a:ext cx="8938053" cy="5758249"/>
          </a:xfrm>
        </p:spPr>
        <p:txBody>
          <a:bodyPr>
            <a:normAutofit lnSpcReduction="10000"/>
          </a:bodyPr>
          <a:lstStyle/>
          <a:p>
            <a:r>
              <a:rPr lang="pl-PL" dirty="0"/>
              <a:t>P</a:t>
            </a:r>
            <a:r>
              <a:rPr lang="pl-PL" dirty="0" smtClean="0"/>
              <a:t>otwierdzenie </a:t>
            </a:r>
            <a:r>
              <a:rPr lang="pl-PL" dirty="0"/>
              <a:t>określonej liczby objawów z czterech odrębnych grup: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1</a:t>
            </a:r>
            <a:r>
              <a:rPr lang="pl-PL" dirty="0"/>
              <a:t>) </a:t>
            </a:r>
            <a:r>
              <a:rPr lang="pl-PL" b="1" dirty="0"/>
              <a:t>powtórne przeżywanie traumatycznego wydarzenia</a:t>
            </a:r>
            <a:r>
              <a:rPr lang="pl-PL" dirty="0"/>
              <a:t> – na różne sposoby, </a:t>
            </a:r>
            <a:r>
              <a:rPr lang="pl-PL" dirty="0" smtClean="0"/>
              <a:t>głównie </a:t>
            </a:r>
            <a:r>
              <a:rPr lang="pl-PL" dirty="0"/>
              <a:t>przez natrętne wspomnienia, koszmary senne, dotyczące aktualnej traumy lub innych krytycznych zdarzeń, u małych dzieci ponowne odgrywanie </a:t>
            </a:r>
            <a:r>
              <a:rPr lang="pl-PL" dirty="0" smtClean="0"/>
              <a:t>traumatycznego </a:t>
            </a:r>
            <a:r>
              <a:rPr lang="pl-PL" dirty="0"/>
              <a:t>zdarzenia w zabawie; </a:t>
            </a:r>
            <a:endParaRPr lang="pl-PL" dirty="0" smtClean="0"/>
          </a:p>
          <a:p>
            <a:pPr marL="0" indent="0">
              <a:buNone/>
            </a:pPr>
            <a:r>
              <a:rPr lang="pl-PL" b="1" dirty="0" smtClean="0"/>
              <a:t>2</a:t>
            </a:r>
            <a:r>
              <a:rPr lang="pl-PL" b="1" dirty="0"/>
              <a:t>) unikanie myśli, uczuć, rozmów, miejsc, sytuacji lub osób </a:t>
            </a:r>
            <a:r>
              <a:rPr lang="pl-PL" dirty="0"/>
              <a:t>kojarzących się z traumą – dziecko doświadcza zasmucenia lub uczucia przestraszenia, w sytuacji, gdy coś przypomina mu o tym, co się wydarzyło; </a:t>
            </a:r>
            <a:endParaRPr lang="pl-PL" dirty="0" smtClean="0"/>
          </a:p>
          <a:p>
            <a:pPr marL="0" indent="0">
              <a:buNone/>
            </a:pPr>
            <a:r>
              <a:rPr lang="pl-PL" b="1" dirty="0" smtClean="0"/>
              <a:t>3</a:t>
            </a:r>
            <a:r>
              <a:rPr lang="pl-PL" b="1" dirty="0"/>
              <a:t>) zmiany w nastroju oraz sposobie myślenia</a:t>
            </a:r>
            <a:r>
              <a:rPr lang="pl-PL" dirty="0"/>
              <a:t> – dziecko uporczywie </a:t>
            </a:r>
            <a:r>
              <a:rPr lang="pl-PL" dirty="0" smtClean="0"/>
              <a:t>prezentuje </a:t>
            </a:r>
            <a:r>
              <a:rPr lang="pl-PL" dirty="0"/>
              <a:t>negatywne przekonania dotyczące samego siebie, innych osób lub świata (np. mówiąc: „Jestem złym dzieckiem”, „Nie można nikomu ufać”, „Świat jest bardzo niebezpieczny”); doświadcza głównie negatywnych emocji (np. lęku, </a:t>
            </a:r>
            <a:r>
              <a:rPr lang="pl-PL" dirty="0" smtClean="0"/>
              <a:t>przerażenia</a:t>
            </a:r>
            <a:r>
              <a:rPr lang="pl-PL" dirty="0"/>
              <a:t>, złości, poczucia winy lub wstydu) i nie potrafi wyrażać pozytywnych emocji (np. radości, zadowolenia lub miłości); wycofuje się z kontaktów z rodzicami i </a:t>
            </a:r>
            <a:r>
              <a:rPr lang="pl-PL" dirty="0" smtClean="0"/>
              <a:t>rówieśnikami</a:t>
            </a:r>
            <a:r>
              <a:rPr lang="pl-PL" dirty="0"/>
              <a:t>, nie angażuje się w zabawy, czy aktywności, które wcześniej sprawiały mu przyjemność</a:t>
            </a:r>
            <a:r>
              <a:rPr lang="pl-PL" dirty="0" smtClean="0"/>
              <a:t>;</a:t>
            </a:r>
          </a:p>
          <a:p>
            <a:pPr marL="0" indent="0">
              <a:buNone/>
            </a:pPr>
            <a:r>
              <a:rPr lang="pl-PL" b="1" dirty="0" smtClean="0"/>
              <a:t>4</a:t>
            </a:r>
            <a:r>
              <a:rPr lang="pl-PL" b="1" dirty="0"/>
              <a:t>) nadmierne fizjologiczne pobudzenie organizmu</a:t>
            </a:r>
            <a:r>
              <a:rPr lang="pl-PL" dirty="0"/>
              <a:t> – dziecko jest rozdrażnione, nerwowe, wybuchowe, płaczliwe, doświadcza zaburzeń snu, ma trudności w </a:t>
            </a:r>
            <a:r>
              <a:rPr lang="pl-PL" dirty="0" smtClean="0"/>
              <a:t>koncentracji </a:t>
            </a:r>
            <a:r>
              <a:rPr lang="pl-PL" dirty="0"/>
              <a:t>uwagi, przesadnie reaguje wzdryganiem na najdrobniejszy przejaw zmiany w otoczeniu. </a:t>
            </a:r>
          </a:p>
        </p:txBody>
      </p:sp>
    </p:spTree>
    <p:extLst>
      <p:ext uri="{BB962C8B-B14F-4D97-AF65-F5344CB8AC3E}">
        <p14:creationId xmlns:p14="http://schemas.microsoft.com/office/powerpoint/2010/main" val="1568377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0173" y="543697"/>
            <a:ext cx="8713829" cy="54976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Objawy utrzymują </a:t>
            </a:r>
            <a:r>
              <a:rPr lang="pl-PL" dirty="0"/>
              <a:t>się co </a:t>
            </a:r>
            <a:r>
              <a:rPr lang="pl-PL" dirty="0" smtClean="0"/>
              <a:t>najmniej </a:t>
            </a:r>
            <a:r>
              <a:rPr lang="pl-PL" dirty="0"/>
              <a:t>przez miesiąc od </a:t>
            </a:r>
            <a:r>
              <a:rPr lang="pl-PL" dirty="0" smtClean="0"/>
              <a:t>zdarzenia </a:t>
            </a:r>
            <a:r>
              <a:rPr lang="pl-PL" dirty="0"/>
              <a:t>i </a:t>
            </a:r>
            <a:r>
              <a:rPr lang="pl-PL" dirty="0" smtClean="0"/>
              <a:t>są </a:t>
            </a:r>
            <a:r>
              <a:rPr lang="pl-PL" dirty="0"/>
              <a:t>tak nasilone, </a:t>
            </a:r>
            <a:r>
              <a:rPr lang="pl-PL" dirty="0" smtClean="0"/>
              <a:t>że</a:t>
            </a:r>
            <a:r>
              <a:rPr lang="pl-PL" dirty="0" smtClean="0"/>
              <a:t> </a:t>
            </a:r>
            <a:r>
              <a:rPr lang="pl-PL" dirty="0"/>
              <a:t>w sposób znaczący </a:t>
            </a:r>
            <a:r>
              <a:rPr lang="pl-PL" dirty="0" smtClean="0"/>
              <a:t>pogarszają </a:t>
            </a:r>
            <a:r>
              <a:rPr lang="pl-PL" dirty="0"/>
              <a:t>funkcjonowanie dziecka w sferze rodzinnej i społecznej.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Ponadto </a:t>
            </a:r>
            <a:r>
              <a:rPr lang="pl-PL" dirty="0"/>
              <a:t>za </a:t>
            </a:r>
            <a:r>
              <a:rPr lang="pl-PL" dirty="0" smtClean="0"/>
              <a:t>cechy sytuacji stresowej </a:t>
            </a:r>
            <a:r>
              <a:rPr lang="pl-PL" dirty="0"/>
              <a:t>specyficzne dla </a:t>
            </a:r>
            <a:r>
              <a:rPr lang="pl-PL" dirty="0" smtClean="0"/>
              <a:t>dzieci przyjmuje się: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wzrost przywiązania do rodziców i </a:t>
            </a:r>
            <a:r>
              <a:rPr lang="pl-PL" dirty="0" smtClean="0"/>
              <a:t>rodzeństwa i lęku o </a:t>
            </a:r>
            <a:r>
              <a:rPr lang="pl-PL" dirty="0" smtClean="0"/>
              <a:t>nich ( czasami paniki);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nadmierne zaabsorbowanie bezpieczeństwem opiekuna lub innej bliskiej osoby;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pojawienie się objawów lęku separacyjnego</a:t>
            </a:r>
            <a:r>
              <a:rPr lang="pl-PL" dirty="0" smtClean="0"/>
              <a:t>;</a:t>
            </a:r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utrata osiągniętych już umiejętności rozwojowych, szczególnie u młodszych dzieci, np. „spieszczanie” mowy, moczenie się, nasilony </a:t>
            </a:r>
            <a:r>
              <a:rPr lang="pl-PL" dirty="0" smtClean="0"/>
              <a:t>płacz, (regres);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  <a:r>
              <a:rPr lang="pl-PL" dirty="0"/>
              <a:t>• występowanie objawów psychosomatycznych, takich jak np. bóle głowy, bóle </a:t>
            </a:r>
            <a:r>
              <a:rPr lang="pl-PL" dirty="0" smtClean="0"/>
              <a:t>brzucha, zaburzenia snu, wymioty, gorączka bez innych objawów chorobowych;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poczucie winy z powodu przeżycia, szczególnie u starszych dzieci </a:t>
            </a:r>
            <a:r>
              <a:rPr lang="pl-PL" dirty="0" smtClean="0"/>
              <a:t>( syndrom ocalałego)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 </a:t>
            </a:r>
            <a:r>
              <a:rPr lang="pl-PL" dirty="0"/>
              <a:t>Dzieci, które doświadczyły urazów psychicznych, nie są grupą jednorodną, objawy pourazowe u każdego z nich mogą wyglądać inaczej. </a:t>
            </a:r>
          </a:p>
        </p:txBody>
      </p:sp>
    </p:spTree>
    <p:extLst>
      <p:ext uri="{BB962C8B-B14F-4D97-AF65-F5344CB8AC3E}">
        <p14:creationId xmlns:p14="http://schemas.microsoft.com/office/powerpoint/2010/main" val="4185088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6692" y="609599"/>
            <a:ext cx="8557310" cy="2067697"/>
          </a:xfrm>
        </p:spPr>
        <p:txBody>
          <a:bodyPr>
            <a:normAutofit fontScale="90000"/>
          </a:bodyPr>
          <a:lstStyle/>
          <a:p>
            <a:r>
              <a:rPr lang="pl-PL" sz="2700" dirty="0"/>
              <a:t>W przypadku traumy rzadko możemy powiedzieć, że czas leczy rany. Z traumą jest wręcz odwrotnie: czas zaostrza objawy i dysfunkcje – zarówno gdy mówimy o traumie konkretnej osoby, jak i traumie mniejszych i większych społeczności</a:t>
            </a:r>
            <a:r>
              <a:rPr lang="pl-PL" dirty="0"/>
              <a:t>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0832" y="2825578"/>
            <a:ext cx="8483170" cy="3215784"/>
          </a:xfrm>
        </p:spPr>
        <p:txBody>
          <a:bodyPr/>
          <a:lstStyle/>
          <a:p>
            <a:pPr marL="0" indent="0">
              <a:buNone/>
            </a:pPr>
            <a:r>
              <a:rPr lang="pl-PL" b="1" dirty="0" smtClean="0"/>
              <a:t>Trzy etapy pracy </a:t>
            </a:r>
            <a:r>
              <a:rPr lang="pl-PL" b="1" dirty="0"/>
              <a:t>z </a:t>
            </a:r>
            <a:r>
              <a:rPr lang="pl-PL" b="1" dirty="0" smtClean="0"/>
              <a:t>traumą</a:t>
            </a:r>
          </a:p>
          <a:p>
            <a:pPr marL="0" indent="0">
              <a:buNone/>
            </a:pPr>
            <a:r>
              <a:rPr lang="pl-PL" b="1" dirty="0" smtClean="0"/>
              <a:t>Stabilizacja</a:t>
            </a:r>
            <a:r>
              <a:rPr lang="pl-PL" dirty="0" smtClean="0"/>
              <a:t>-to </a:t>
            </a:r>
            <a:r>
              <a:rPr lang="pl-PL" dirty="0"/>
              <a:t>czas na wprowadzenie tzw. rytuałów, czyli praktyk, które pozostaną w strukturze naszego dnia lub tygodnia niezmienne pomimo chaosu na </a:t>
            </a:r>
            <a:r>
              <a:rPr lang="pl-PL" dirty="0" smtClean="0"/>
              <a:t>zewnątrz</a:t>
            </a:r>
            <a:r>
              <a:rPr lang="pl-PL" dirty="0"/>
              <a:t>,</a:t>
            </a:r>
            <a:r>
              <a:rPr lang="pl-PL" dirty="0" smtClean="0"/>
              <a:t> </a:t>
            </a:r>
            <a:r>
              <a:rPr lang="pl-PL" dirty="0"/>
              <a:t>„</a:t>
            </a:r>
            <a:r>
              <a:rPr lang="pl-PL" dirty="0" smtClean="0"/>
              <a:t>przywrócenie </a:t>
            </a:r>
            <a:r>
              <a:rPr lang="pl-PL" dirty="0"/>
              <a:t>kontaktu z naszymi zasobami”. Zasoby to </a:t>
            </a:r>
            <a:r>
              <a:rPr lang="pl-PL" dirty="0" smtClean="0"/>
              <a:t>wszystko</a:t>
            </a:r>
            <a:r>
              <a:rPr lang="pl-PL" dirty="0"/>
              <a:t>, co dodaje nam siły i odporności. </a:t>
            </a:r>
            <a:r>
              <a:rPr lang="pl-PL" dirty="0" smtClean="0"/>
              <a:t>Nasze </a:t>
            </a:r>
            <a:r>
              <a:rPr lang="pl-PL" dirty="0"/>
              <a:t>układy nerwowe </a:t>
            </a:r>
            <a:r>
              <a:rPr lang="pl-PL" dirty="0" smtClean="0"/>
              <a:t>mają wbudowaną </a:t>
            </a:r>
            <a:r>
              <a:rPr lang="pl-PL" dirty="0"/>
              <a:t>umiejętność regulowania się dzięki obecności innych ludzi. . Nie dość powtarzania tego, że w traumie relacje (a nie realizacja zadań szkoły, firmy, czy instytucji) chronią przed traumatyzacją. 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6825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3697" y="675503"/>
            <a:ext cx="8730305" cy="5365859"/>
          </a:xfrm>
        </p:spPr>
        <p:txBody>
          <a:bodyPr/>
          <a:lstStyle/>
          <a:p>
            <a:r>
              <a:rPr lang="pl-PL" b="1" dirty="0" smtClean="0"/>
              <a:t>Konfrontacja</a:t>
            </a:r>
            <a:r>
              <a:rPr lang="pl-PL" dirty="0" smtClean="0"/>
              <a:t>-to </a:t>
            </a:r>
            <a:r>
              <a:rPr lang="pl-PL" dirty="0"/>
              <a:t>jest dopiero właściwy moment, by się zastanawiać, co trauma nam zabrała, co jest teraz możliwe, czego nowego muszę się w moim nowym życiu nauczyć, co muszę pożegnać, a co nowego </a:t>
            </a:r>
            <a:r>
              <a:rPr lang="pl-PL" dirty="0" smtClean="0"/>
              <a:t>powitać</a:t>
            </a:r>
            <a:r>
              <a:rPr lang="pl-PL" dirty="0"/>
              <a:t>. Ważne, by na tym etapie nie zmuszać nikogo do opowiadania o swojej traumie. Z bardzo wielu psychologicznych i neurobiologicznych powodów trauma nie jest przez nasze mózgi przetwarzana na poziomie werbalnym i wiele osób nie będzie o niej nigdy potrafiło mówić logicznymi zdaniami podrzędnie złożonymi </a:t>
            </a:r>
            <a:endParaRPr lang="pl-PL" dirty="0" smtClean="0"/>
          </a:p>
          <a:p>
            <a:r>
              <a:rPr lang="pl-PL" dirty="0" smtClean="0"/>
              <a:t>Uczymy </a:t>
            </a:r>
            <a:r>
              <a:rPr lang="pl-PL" dirty="0"/>
              <a:t>się też na tym etapie akceptować sytuację, w jakiej się znaleźliśmy. Akceptacja jest przekierowaniem uwagi na to, na co w danym momencie mam wpływ, i dostrzeganie tego, nad czym nie mam </a:t>
            </a:r>
            <a:r>
              <a:rPr lang="pl-PL" dirty="0" smtClean="0"/>
              <a:t>kontroli</a:t>
            </a:r>
          </a:p>
          <a:p>
            <a:r>
              <a:rPr lang="pl-PL" dirty="0" smtClean="0"/>
              <a:t> </a:t>
            </a:r>
            <a:r>
              <a:rPr lang="pl-PL" dirty="0"/>
              <a:t>Niezmiernie </a:t>
            </a:r>
            <a:r>
              <a:rPr lang="pl-PL" dirty="0" smtClean="0"/>
              <a:t>ważne </a:t>
            </a:r>
            <a:r>
              <a:rPr lang="pl-PL" dirty="0"/>
              <a:t>są empatia i towarzyszenie przy odczuwaniu emocji przez naszych wychowanków. Absolutnie kluczowa jest rozmowa – regularny, pełen uważności dialog, 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301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508" y="642551"/>
            <a:ext cx="8771494" cy="5398811"/>
          </a:xfrm>
        </p:spPr>
        <p:txBody>
          <a:bodyPr>
            <a:normAutofit lnSpcReduction="10000"/>
          </a:bodyPr>
          <a:lstStyle/>
          <a:p>
            <a:r>
              <a:rPr lang="pl-PL" sz="2000" b="1" dirty="0" smtClean="0"/>
              <a:t>Konsolidacja</a:t>
            </a:r>
            <a:r>
              <a:rPr lang="pl-PL" sz="2000" dirty="0" smtClean="0"/>
              <a:t>- jest </a:t>
            </a:r>
            <a:r>
              <a:rPr lang="pl-PL" sz="2000" dirty="0"/>
              <a:t>to więc czas na rewizję tego, co dla mnie </a:t>
            </a:r>
            <a:r>
              <a:rPr lang="pl-PL" sz="2000" dirty="0" smtClean="0"/>
              <a:t>ważne,</a:t>
            </a:r>
          </a:p>
          <a:p>
            <a:r>
              <a:rPr lang="pl-PL" sz="2000" dirty="0" smtClean="0"/>
              <a:t>Ćwiczenie </a:t>
            </a:r>
            <a:r>
              <a:rPr lang="pl-PL" sz="2000" dirty="0" err="1" smtClean="0"/>
              <a:t>resiliencji</a:t>
            </a:r>
            <a:r>
              <a:rPr lang="pl-PL" sz="2000" dirty="0"/>
              <a:t> </a:t>
            </a:r>
            <a:r>
              <a:rPr lang="pl-PL" sz="2000" dirty="0" smtClean="0"/>
              <a:t>–opierającej się na trzech przekonaniach: </a:t>
            </a:r>
            <a:r>
              <a:rPr lang="pl-PL" sz="2000" dirty="0"/>
              <a:t>„mam ludzi, którzy mnie lubią”, „jestem godny miłości”, „mogę znaleźć sposoby poradzenia sobie z problemami” </a:t>
            </a:r>
            <a:endParaRPr lang="pl-PL" sz="2000" dirty="0" smtClean="0"/>
          </a:p>
          <a:p>
            <a:endParaRPr lang="pl-PL" dirty="0"/>
          </a:p>
          <a:p>
            <a:pPr marL="0" indent="0">
              <a:buNone/>
            </a:pPr>
            <a:r>
              <a:rPr lang="pl-PL" sz="2000" b="1" dirty="0"/>
              <a:t>Co robić, gdy obserwujemy </a:t>
            </a:r>
            <a:r>
              <a:rPr lang="pl-PL" sz="2000" b="1" dirty="0" smtClean="0"/>
              <a:t> </a:t>
            </a:r>
            <a:r>
              <a:rPr lang="pl-PL" sz="2000" b="1" dirty="0"/>
              <a:t>konsekwencje traumy</a:t>
            </a:r>
            <a:r>
              <a:rPr lang="pl-PL" sz="2000" b="1" dirty="0" smtClean="0"/>
              <a:t>?</a:t>
            </a:r>
          </a:p>
          <a:p>
            <a:pPr marL="0" indent="0">
              <a:buNone/>
            </a:pPr>
            <a:r>
              <a:rPr lang="pl-PL" sz="2000" b="1" dirty="0" smtClean="0"/>
              <a:t>1.Oddech- </a:t>
            </a:r>
            <a:r>
              <a:rPr lang="pl-PL" sz="2000" dirty="0" smtClean="0"/>
              <a:t>gdy </a:t>
            </a:r>
            <a:r>
              <a:rPr lang="pl-PL" sz="2000" dirty="0"/>
              <a:t>tylko możemy, przekierowujmy uwagę na swój oddech i uspokajajmy go. To oddech jako </a:t>
            </a:r>
            <a:r>
              <a:rPr lang="pl-PL" sz="2000" dirty="0" smtClean="0"/>
              <a:t>pierwszy </a:t>
            </a:r>
            <a:r>
              <a:rPr lang="pl-PL" sz="2000" dirty="0"/>
              <a:t>ulega spłyceniu, gdy znajdujemy się w stresie. Potrzebujemy jednak </a:t>
            </a:r>
            <a:r>
              <a:rPr lang="pl-PL" sz="2000" dirty="0" smtClean="0"/>
              <a:t>spokojnego</a:t>
            </a:r>
            <a:r>
              <a:rPr lang="pl-PL" sz="2000" dirty="0"/>
              <a:t>, świadomego oddechu, by dotlenić swój organizm (w tym mózg), by </a:t>
            </a:r>
            <a:r>
              <a:rPr lang="pl-PL" sz="2000" dirty="0" smtClean="0"/>
              <a:t>konstruktywnie </a:t>
            </a:r>
            <a:r>
              <a:rPr lang="pl-PL" sz="2000" dirty="0"/>
              <a:t>myśleć i by pozwolić swojemu ciału na chwilę </a:t>
            </a:r>
            <a:r>
              <a:rPr lang="pl-PL" sz="2000" dirty="0" smtClean="0"/>
              <a:t>wytchnienia</a:t>
            </a:r>
          </a:p>
          <a:p>
            <a:pPr marL="0" indent="0">
              <a:buNone/>
            </a:pPr>
            <a:r>
              <a:rPr lang="pl-PL" sz="2000" b="1" dirty="0" smtClean="0"/>
              <a:t>2.</a:t>
            </a:r>
            <a:r>
              <a:rPr lang="pl-PL" sz="2000" dirty="0"/>
              <a:t> </a:t>
            </a:r>
            <a:r>
              <a:rPr lang="pl-PL" sz="2000" b="1" dirty="0"/>
              <a:t>Zadbajmy o swoje </a:t>
            </a:r>
            <a:r>
              <a:rPr lang="pl-PL" sz="2000" b="1" dirty="0" smtClean="0"/>
              <a:t>ciało- d</a:t>
            </a:r>
            <a:r>
              <a:rPr lang="pl-PL" sz="2000" dirty="0" smtClean="0"/>
              <a:t>ługotrwałe </a:t>
            </a:r>
            <a:r>
              <a:rPr lang="pl-PL" sz="2000" dirty="0"/>
              <a:t>napięcie, stresory, a traumy w szczególności, zostawiają ślady w naszym ciele. </a:t>
            </a:r>
            <a:r>
              <a:rPr lang="pl-PL" sz="2000" dirty="0" smtClean="0"/>
              <a:t>Priorytetem są </a:t>
            </a:r>
            <a:r>
              <a:rPr lang="pl-PL" sz="2000" dirty="0"/>
              <a:t>ćwiczenia fizyczne. </a:t>
            </a:r>
            <a:r>
              <a:rPr lang="pl-PL" sz="2000" dirty="0" smtClean="0"/>
              <a:t>Zadbajmy </a:t>
            </a:r>
            <a:r>
              <a:rPr lang="pl-PL" sz="2000" dirty="0"/>
              <a:t>o higienę snu, jedzenia, czas wolny od napięć. Niezdrowe jedzenie, krótki sen, nieuwzględnienie przerw w aktywności w ciągu dnia – to również dla naszego ciała coś stresującego. 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629347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3081" y="428369"/>
            <a:ext cx="8820921" cy="5612994"/>
          </a:xfrm>
        </p:spPr>
        <p:txBody>
          <a:bodyPr/>
          <a:lstStyle/>
          <a:p>
            <a:pPr marL="0" indent="0">
              <a:buNone/>
            </a:pPr>
            <a:r>
              <a:rPr lang="pl-PL" sz="2000" b="1" dirty="0"/>
              <a:t>3. Dbajmy o </a:t>
            </a:r>
            <a:r>
              <a:rPr lang="pl-PL" sz="2000" b="1" dirty="0" smtClean="0"/>
              <a:t>relacje </a:t>
            </a:r>
            <a:r>
              <a:rPr lang="pl-PL" dirty="0" smtClean="0"/>
              <a:t>- to </a:t>
            </a:r>
            <a:r>
              <a:rPr lang="pl-PL" dirty="0"/>
              <a:t>one są rusztowaniem naszego zdrowienia po traumie. Jeśli możliwe będą tylko kontakty przez </a:t>
            </a:r>
            <a:r>
              <a:rPr lang="pl-PL" dirty="0" err="1"/>
              <a:t>internet</a:t>
            </a:r>
            <a:r>
              <a:rPr lang="pl-PL" dirty="0"/>
              <a:t>, włączajmy kamerki i mikrofony. Głos, spojrzenie, gesty – to już coś, co wystarczy naszemu układowi nerwowemu, by się nieco ukoił. Jeśli relacje z innymi są z jakichś powodów niemożliwe, piszmy dziennik. </a:t>
            </a:r>
            <a:endParaRPr lang="pl-PL" dirty="0" smtClean="0"/>
          </a:p>
          <a:p>
            <a:pPr marL="0" indent="0">
              <a:buNone/>
            </a:pPr>
            <a:r>
              <a:rPr lang="pl-PL" sz="2000" b="1" dirty="0" smtClean="0"/>
              <a:t>4.Przekierowujmy uwagę - </a:t>
            </a:r>
            <a:r>
              <a:rPr lang="pl-PL" dirty="0" smtClean="0"/>
              <a:t>na </a:t>
            </a:r>
            <a:r>
              <a:rPr lang="pl-PL" dirty="0"/>
              <a:t>momenty, w których czujemy się </a:t>
            </a:r>
            <a:r>
              <a:rPr lang="pl-PL" dirty="0" smtClean="0"/>
              <a:t>bezpiecznie</a:t>
            </a:r>
            <a:r>
              <a:rPr lang="pl-PL" dirty="0"/>
              <a:t>. Zapamiętujmy je. Bezpieczeństwo, stan utracony poprzez doznanie traumy, to coś, czego nasze ciało będzie się musiało na nowo nauczyć. </a:t>
            </a:r>
            <a:endParaRPr lang="pl-PL" dirty="0" smtClean="0"/>
          </a:p>
          <a:p>
            <a:pPr marL="0" indent="0">
              <a:buNone/>
            </a:pPr>
            <a:r>
              <a:rPr lang="pl-PL" b="1" dirty="0"/>
              <a:t>5. Nie ufajmy w pełni naszym negatywnym myślom. </a:t>
            </a:r>
            <a:r>
              <a:rPr lang="pl-PL" dirty="0"/>
              <a:t>Długotrwała sytuacja </a:t>
            </a:r>
            <a:r>
              <a:rPr lang="pl-PL" dirty="0" smtClean="0"/>
              <a:t>zagrożenia </a:t>
            </a:r>
            <a:r>
              <a:rPr lang="pl-PL" dirty="0"/>
              <a:t>zmienia nasz sposób myślenia. Pod wpływem długotrwałego stresu nasze myślenie może się stać paranoiczne, katastroficzne i mało osadzone w realności tego, co tu i teraz. Zwracajmy szczególną uwagę na to, co myślimy i jaki to może mieć na nas </a:t>
            </a:r>
            <a:r>
              <a:rPr lang="pl-PL" dirty="0" smtClean="0"/>
              <a:t>wpływ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609024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177</TotalTime>
  <Words>1324</Words>
  <Application>Microsoft Office PowerPoint</Application>
  <PresentationFormat>Panoramiczny</PresentationFormat>
  <Paragraphs>90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Faseta</vt:lpstr>
      <vt:lpstr>  Dziecko po traumie Ewa Pohorecka      </vt:lpstr>
      <vt:lpstr> Nawet na identyczny stresor każdy z nas może zareagować zupełnie inaczej </vt:lpstr>
      <vt:lpstr>Prezentacja programu PowerPoint</vt:lpstr>
      <vt:lpstr>PTSD- zespół stresu pourazowego</vt:lpstr>
      <vt:lpstr>Prezentacja programu PowerPoint</vt:lpstr>
      <vt:lpstr>W przypadku traumy rzadko możemy powiedzieć, że czas leczy rany. Z traumą jest wręcz odwrotnie: czas zaostrza objawy i dysfunkcje – zarówno gdy mówimy o traumie konkretnej osoby, jak i traumie mniejszych i większych społeczności.</vt:lpstr>
      <vt:lpstr>Prezentacja programu PowerPoint</vt:lpstr>
      <vt:lpstr>Prezentacja programu PowerPoint</vt:lpstr>
      <vt:lpstr>Prezentacja programu PowerPoint</vt:lpstr>
      <vt:lpstr>Rozmowa z dzieckiem w sytuacji kryzysowej</vt:lpstr>
      <vt:lpstr>Prezentacja programu PowerPoint</vt:lpstr>
      <vt:lpstr>Prezentacja programu PowerPoint</vt:lpstr>
      <vt:lpstr>Efektywna komunikacja</vt:lpstr>
      <vt:lpstr>Prezentacja programu PowerPoint</vt:lpstr>
      <vt:lpstr>Rozmowa wspierająca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Pomoc uczniom po traumie związanej ze zdalnym nauczaniem w   okresie lockdownu</dc:title>
  <dc:creator>Ewa Pohorecka</dc:creator>
  <cp:lastModifiedBy>Ewa Pohorecka</cp:lastModifiedBy>
  <cp:revision>18</cp:revision>
  <dcterms:created xsi:type="dcterms:W3CDTF">2021-12-01T13:36:27Z</dcterms:created>
  <dcterms:modified xsi:type="dcterms:W3CDTF">2022-03-06T20:18:04Z</dcterms:modified>
</cp:coreProperties>
</file>