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4" r:id="rId2"/>
    <p:sldId id="313" r:id="rId3"/>
    <p:sldId id="312" r:id="rId4"/>
    <p:sldId id="327" r:id="rId5"/>
    <p:sldId id="324" r:id="rId6"/>
    <p:sldId id="330" r:id="rId7"/>
    <p:sldId id="331" r:id="rId8"/>
    <p:sldId id="332" r:id="rId9"/>
    <p:sldId id="322" r:id="rId10"/>
    <p:sldId id="334" r:id="rId11"/>
    <p:sldId id="337" r:id="rId12"/>
    <p:sldId id="335" r:id="rId13"/>
    <p:sldId id="336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4" clrIdx="1">
    <p:extLst/>
  </p:cmAuthor>
  <p:cmAuthor id="3" name="Dudzik Katarzyna" initials="DK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41" autoAdjust="0"/>
    <p:restoredTop sz="78580" autoAdjust="0"/>
  </p:normalViewPr>
  <p:slideViewPr>
    <p:cSldViewPr>
      <p:cViewPr varScale="1">
        <p:scale>
          <a:sx n="71" d="100"/>
          <a:sy n="71" d="100"/>
        </p:scale>
        <p:origin x="66" y="972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20.svg"/><Relationship Id="rId4" Type="http://schemas.openxmlformats.org/officeDocument/2006/relationships/image" Target="../media/image13.png"/><Relationship Id="rId9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Prezenty, świadczenia niematerialne, przysługi a konflikt interesów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87606" y="520808"/>
            <a:ext cx="828092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gr.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21632" y="1091789"/>
            <a:ext cx="770485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będzie zgodne z zasadami skorzystanie ze świadczenia? </a:t>
            </a:r>
          </a:p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Targi organizuje podmiot komercyjny, szczegóły w materiałach.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829645" y="2305953"/>
            <a:ext cx="759684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Zaproszenie na targi z pokryciem przez organizatorów kosztów podróży i zakwaterowania.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Zniżka na noclegi oferowana przez hotel dla uczestników targów.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Zniżka na bilet oferowana przez przewoźnika dla uczestników targów.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Zwolnienie z opłaty wejściowej (bezpłatna karta wstępu).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Udział w kolacji wydawanej przez organizatora targów, przewidzianej oficjalnym programem.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Udział w uroczystym obiedzie, przewidzianym w programie, wydawanym przez honorowego </a:t>
            </a:r>
            <a:r>
              <a:rPr lang="pl-PL"/>
              <a:t>gościa </a:t>
            </a:r>
            <a:r>
              <a:rPr lang="pl-PL" smtClean="0"/>
              <a:t>targów, </a:t>
            </a:r>
            <a:r>
              <a:rPr lang="pl-PL" dirty="0"/>
              <a:t>który jest interesariuszem urzędu.</a:t>
            </a:r>
          </a:p>
        </p:txBody>
      </p:sp>
    </p:spTree>
    <p:extLst>
      <p:ext uri="{BB962C8B-B14F-4D97-AF65-F5344CB8AC3E}">
        <p14:creationId xmlns:p14="http://schemas.microsoft.com/office/powerpoint/2010/main" val="562786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7586" y="560395"/>
            <a:ext cx="8640960" cy="758984"/>
          </a:xfrm>
        </p:spPr>
        <p:txBody>
          <a:bodyPr>
            <a:normAutofit/>
          </a:bodyPr>
          <a:lstStyle/>
          <a:p>
            <a:r>
              <a:rPr lang="pl-PL" dirty="0"/>
              <a:t>Prezenty i świadczenia – ćwiczenie 2, gr.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21632" y="1091789"/>
            <a:ext cx="770485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będzie zgodne z zasadami skorzystanie ze świadczenia? </a:t>
            </a:r>
          </a:p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Konferencję organizuje organizacja pozarządowa, szczegóły w materiałach.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829645" y="2305953"/>
            <a:ext cx="759684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Zaproszenie na konferencję z pokryciem przez organizatorów kosztów podróży i zakwaterowania.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Zniżka na noclegi oferowana przez hotel dla uczestników konferencji.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Zniżka na bilet oferowana przez przewoźnika dla uczestników konferencji.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Zwolnienie z opłaty (składki) konferencyjnej.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Udział w kolacji wydawanej przez organizatora konferencji, przewidzianej oficjalnym programem.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Udział w uroczystym obiedzie, przewidzianym w programie, wydawanym przez honorowego gościa konferencji, który jest interesariuszem urzędu.</a:t>
            </a:r>
          </a:p>
        </p:txBody>
      </p:sp>
    </p:spTree>
    <p:extLst>
      <p:ext uri="{BB962C8B-B14F-4D97-AF65-F5344CB8AC3E}">
        <p14:creationId xmlns:p14="http://schemas.microsoft.com/office/powerpoint/2010/main" val="2388300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474" y="509776"/>
            <a:ext cx="9144000" cy="758984"/>
          </a:xfrm>
        </p:spPr>
        <p:txBody>
          <a:bodyPr/>
          <a:lstStyle/>
          <a:p>
            <a:r>
              <a:rPr lang="pl-PL" dirty="0"/>
              <a:t>Prezenty i świadczenia – ćwiczenie 2, gr.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będzie zgodne z zasadami przyjcie prezentu / skorzystanie ze świadczenia? Dla siebie / urzędu?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611560" y="2348880"/>
            <a:ext cx="781286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materiałów konferencyjnych na karcie pamięci.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materiałów konferencyjnych na tablecie.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tytułu i odznaki „Zasłużony dla sektora …”, przyznawanego przez stowarzyszenie podmiotów gospodarczych tego sektora.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tytułu i odznaki „Honorowego członka stowarzyszenia X”.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długopisów z logo firmy na szkoleniu opłaconym przez urząd.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Skorzystanie z poczęstunku / lunchu na szkoleniu opłaconym przez urząd.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Przyjęcie drogich podręczników (językowych, informatycznych itp.) na kursie opłaconym przez urząd.</a:t>
            </a:r>
          </a:p>
        </p:txBody>
      </p:sp>
    </p:spTree>
    <p:extLst>
      <p:ext uri="{BB962C8B-B14F-4D97-AF65-F5344CB8AC3E}">
        <p14:creationId xmlns:p14="http://schemas.microsoft.com/office/powerpoint/2010/main" val="4235681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506067"/>
            <a:ext cx="9144000" cy="758984"/>
          </a:xfrm>
        </p:spPr>
        <p:txBody>
          <a:bodyPr/>
          <a:lstStyle/>
          <a:p>
            <a:r>
              <a:rPr lang="pl-PL" dirty="0"/>
              <a:t>Prezenty i świadczenia – ćwiczenie 2, gr.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122652"/>
            <a:ext cx="7704855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będzie zgodne z zasadami skorzystanie ze świadczenia lub przysługi? </a:t>
            </a:r>
          </a:p>
          <a:p>
            <a:pPr>
              <a:spcAft>
                <a:spcPts val="600"/>
              </a:spcAft>
            </a:pPr>
            <a:r>
              <a:rPr lang="pl-PL" b="1" dirty="0">
                <a:solidFill>
                  <a:srgbClr val="376092"/>
                </a:solidFill>
              </a:rPr>
              <a:t>Firma X wykonuje zamówienie dla urzędu wymagające wizyt w zakładzie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611560" y="2276872"/>
            <a:ext cx="781286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l-PL" dirty="0"/>
              <a:t>Podczas roboczego spotkania w siedzibie firmy, położonej w oddaleniu od komunikacji publicznej i usług gastronomicznych, jej przedstawiciele proponują 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kawę i ciasteczka,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skorzystanie z lunchu w kantynie zakładowej, nie ma kasy, aby zapłacić,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odwiezienie po spotkaniu do siedziby urzędu (ulewa, brak parasoli),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odwiezienie bezpośrednio do domu (pora nocna, inaczej tylko taksówka),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podwiezienie do przystanku komunikacji publicznej,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skorzystanie z rabatu firmy na taksówki, ale za kurs płaci urząd,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zwiedzanie zakładu (produkcja i muzeum przyzakładowe),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dirty="0"/>
              <a:t>zakupy w sklepie przyzakładowym (ceny producenta).</a:t>
            </a:r>
          </a:p>
        </p:txBody>
      </p:sp>
    </p:spTree>
    <p:extLst>
      <p:ext uri="{BB962C8B-B14F-4D97-AF65-F5344CB8AC3E}">
        <p14:creationId xmlns:p14="http://schemas.microsoft.com/office/powerpoint/2010/main" val="332180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Reguła wzajemności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254461"/>
            <a:ext cx="7920880" cy="53661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Jeśli ty zrobiłeś dla mnie coś dobrego, </a:t>
            </a: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457200" lvl="1" indent="0" algn="ctr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6528" y="3645024"/>
            <a:ext cx="7920880" cy="561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to ja także zrobię coś dobrego dla ciebie.</a:t>
            </a:r>
          </a:p>
        </p:txBody>
      </p:sp>
      <p:grpSp>
        <p:nvGrpSpPr>
          <p:cNvPr id="3" name="Grupa 2" descr="Dwie osoby, pomiędzy nimi strzałki - jedna skierowana w prawo, ruga w lewo - symbolizujące wzajemność " title="Obrazek "/>
          <p:cNvGrpSpPr/>
          <p:nvPr/>
        </p:nvGrpSpPr>
        <p:grpSpPr>
          <a:xfrm>
            <a:off x="2343200" y="1916832"/>
            <a:ext cx="4280087" cy="1584176"/>
            <a:chOff x="2343200" y="1916832"/>
            <a:chExt cx="4280087" cy="1584176"/>
          </a:xfrm>
        </p:grpSpPr>
        <p:pic>
          <p:nvPicPr>
            <p:cNvPr id="6" name="Grafika 5" descr="Mężczyzna">
              <a:extLst>
                <a:ext uri="{FF2B5EF4-FFF2-40B4-BE49-F238E27FC236}">
                  <a16:creationId xmlns:a16="http://schemas.microsoft.com/office/drawing/2014/main" id="{A28FBA94-F38E-40AB-A8BB-286FD5ED1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43200" y="1916832"/>
              <a:ext cx="1584176" cy="1584176"/>
            </a:xfrm>
            <a:prstGeom prst="rect">
              <a:avLst/>
            </a:prstGeom>
          </p:spPr>
        </p:pic>
        <p:pic>
          <p:nvPicPr>
            <p:cNvPr id="7" name="Grafika 6" descr="Mężczyzna">
              <a:extLst>
                <a:ext uri="{FF2B5EF4-FFF2-40B4-BE49-F238E27FC236}">
                  <a16:creationId xmlns:a16="http://schemas.microsoft.com/office/drawing/2014/main" id="{5901B989-DB53-4D18-A200-DD337AFA5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39111" y="1916832"/>
              <a:ext cx="1584176" cy="1584176"/>
            </a:xfrm>
            <a:prstGeom prst="rect">
              <a:avLst/>
            </a:prstGeom>
          </p:spPr>
        </p:pic>
        <p:sp>
          <p:nvSpPr>
            <p:cNvPr id="8" name="Strzałka: w prawo 7">
              <a:extLst>
                <a:ext uri="{FF2B5EF4-FFF2-40B4-BE49-F238E27FC236}">
                  <a16:creationId xmlns:a16="http://schemas.microsoft.com/office/drawing/2014/main" id="{D4294466-2B20-448B-A477-99A28B6F2ACE}"/>
                </a:ext>
              </a:extLst>
            </p:cNvPr>
            <p:cNvSpPr/>
            <p:nvPr/>
          </p:nvSpPr>
          <p:spPr>
            <a:xfrm>
              <a:off x="4067944" y="2226568"/>
              <a:ext cx="1008112" cy="432048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Strzałka: w prawo 8">
              <a:extLst>
                <a:ext uri="{FF2B5EF4-FFF2-40B4-BE49-F238E27FC236}">
                  <a16:creationId xmlns:a16="http://schemas.microsoft.com/office/drawing/2014/main" id="{11BF03FB-A6BA-44FC-9720-710F9850EE4C}"/>
                </a:ext>
              </a:extLst>
            </p:cNvPr>
            <p:cNvSpPr/>
            <p:nvPr/>
          </p:nvSpPr>
          <p:spPr>
            <a:xfrm rot="10800000">
              <a:off x="4030999" y="2838636"/>
              <a:ext cx="1008112" cy="432048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0" name="Prostokąt 9">
            <a:extLst>
              <a:ext uri="{FF2B5EF4-FFF2-40B4-BE49-F238E27FC236}">
                <a16:creationId xmlns:a16="http://schemas.microsoft.com/office/drawing/2014/main" id="{6B2F5BB3-CF63-4B7D-BF5B-75E53F6DD645}"/>
              </a:ext>
            </a:extLst>
          </p:cNvPr>
          <p:cNvSpPr/>
          <p:nvPr/>
        </p:nvSpPr>
        <p:spPr>
          <a:xfrm>
            <a:off x="611560" y="4507920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/>
              <a:t>Występuje w każdym społeczeństwie i każdej kulturze.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8CD06216-3305-413B-9CB6-3F80A46217C6}"/>
              </a:ext>
            </a:extLst>
          </p:cNvPr>
          <p:cNvSpPr/>
          <p:nvPr/>
        </p:nvSpPr>
        <p:spPr>
          <a:xfrm>
            <a:off x="611560" y="4941168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/>
              <a:t>Powszechnie stosowana w marketingu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darmowe próbki, drobiazgi promocyjne, degustacje itp. dla konsumentów,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poczęstunki, prezenty z logo firmy, wycieczki, zaproszenia na imprezy itp. dla partnerów biznesowych.</a:t>
            </a:r>
          </a:p>
        </p:txBody>
      </p:sp>
      <p:sp>
        <p:nvSpPr>
          <p:cNvPr id="12" name="Wstęga: nachylona w dół 11">
            <a:extLst>
              <a:ext uri="{FF2B5EF4-FFF2-40B4-BE49-F238E27FC236}">
                <a16:creationId xmlns:a16="http://schemas.microsoft.com/office/drawing/2014/main" id="{21382CD7-C525-406B-BB68-A666BD6F06F5}"/>
              </a:ext>
            </a:extLst>
          </p:cNvPr>
          <p:cNvSpPr/>
          <p:nvPr/>
        </p:nvSpPr>
        <p:spPr>
          <a:xfrm>
            <a:off x="6228184" y="4108096"/>
            <a:ext cx="2736304" cy="384935"/>
          </a:xfrm>
          <a:prstGeom prst="ribbon">
            <a:avLst>
              <a:gd name="adj1" fmla="val 13500"/>
              <a:gd name="adj2" fmla="val 67515"/>
            </a:avLst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376092"/>
                </a:solidFill>
              </a:rPr>
              <a:t>Robert </a:t>
            </a:r>
            <a:r>
              <a:rPr lang="pl-PL" dirty="0" err="1">
                <a:solidFill>
                  <a:srgbClr val="376092"/>
                </a:solidFill>
              </a:rPr>
              <a:t>Cialdini</a:t>
            </a:r>
            <a:endParaRPr lang="pl-PL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73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4894" y="664116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Łapówkarstwo a konflikt interesów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268760"/>
            <a:ext cx="7920880" cy="475252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 dirty="0">
                <a:solidFill>
                  <a:srgbClr val="376092"/>
                </a:solidFill>
              </a:rPr>
              <a:t>Łapówka – transakcja „coś za coś”</a:t>
            </a:r>
            <a:r>
              <a:rPr lang="pl-PL" dirty="0"/>
              <a:t>: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dirty="0"/>
              <a:t>wręczenie / przyjęcie korzyści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dirty="0"/>
              <a:t>majątkowej lub osobistej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dirty="0"/>
              <a:t>za działanie w wykonywaniu funkcji publicznej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1800" dirty="0"/>
              <a:t>(np. wydanie decyzji, przyznanie zamówienia, przyśpieszenie załatwienia sprawy),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dirty="0"/>
              <a:t>za zaniechania działania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1800" dirty="0"/>
              <a:t>(np. odstąpienie od kontroli czy ukarania mandatem)</a:t>
            </a:r>
          </a:p>
          <a:p>
            <a:pPr lvl="1"/>
            <a:endParaRPr lang="pl-PL" sz="2800" dirty="0"/>
          </a:p>
        </p:txBody>
      </p:sp>
      <p:pic>
        <p:nvPicPr>
          <p:cNvPr id="14" name="Grafika 13" descr="Pieniądze">
            <a:extLst>
              <a:ext uri="{FF2B5EF4-FFF2-40B4-BE49-F238E27FC236}">
                <a16:creationId xmlns:a16="http://schemas.microsoft.com/office/drawing/2014/main" id="{F8FF214D-7653-437E-91F6-24DC58FC76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56176" y="2201416"/>
            <a:ext cx="914400" cy="914400"/>
          </a:xfrm>
          <a:prstGeom prst="rect">
            <a:avLst/>
          </a:prstGeom>
        </p:spPr>
      </p:pic>
      <p:pic>
        <p:nvPicPr>
          <p:cNvPr id="16" name="Grafika 15" descr="Dokument">
            <a:extLst>
              <a:ext uri="{FF2B5EF4-FFF2-40B4-BE49-F238E27FC236}">
                <a16:creationId xmlns:a16="http://schemas.microsoft.com/office/drawing/2014/main" id="{AF6D81F6-6008-45F5-BB52-7666DEB7D4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80312" y="4755952"/>
            <a:ext cx="914400" cy="914400"/>
          </a:xfrm>
          <a:prstGeom prst="rect">
            <a:avLst/>
          </a:prstGeom>
        </p:spPr>
      </p:pic>
      <p:pic>
        <p:nvPicPr>
          <p:cNvPr id="18" name="Grafika 17" descr="Kajdany">
            <a:extLst>
              <a:ext uri="{FF2B5EF4-FFF2-40B4-BE49-F238E27FC236}">
                <a16:creationId xmlns:a16="http://schemas.microsoft.com/office/drawing/2014/main" id="{85E7311D-A8A6-462C-AA9B-BB21FE3F63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3376" y="1124744"/>
            <a:ext cx="914400" cy="914400"/>
          </a:xfrm>
          <a:prstGeom prst="rect">
            <a:avLst/>
          </a:prstGeom>
        </p:spPr>
      </p:pic>
      <p:pic>
        <p:nvPicPr>
          <p:cNvPr id="20" name="Grafika 19" descr="Makaron">
            <a:extLst>
              <a:ext uri="{FF2B5EF4-FFF2-40B4-BE49-F238E27FC236}">
                <a16:creationId xmlns:a16="http://schemas.microsoft.com/office/drawing/2014/main" id="{F592642A-89BE-41E4-90E7-3B7F09F4EBF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69308" y="2555156"/>
            <a:ext cx="914400" cy="914400"/>
          </a:xfrm>
          <a:prstGeom prst="rect">
            <a:avLst/>
          </a:prstGeom>
        </p:spPr>
      </p:pic>
      <p:pic>
        <p:nvPicPr>
          <p:cNvPr id="22" name="Grafika 21" descr="Puszczająca oko twarz bez wypełnienia">
            <a:extLst>
              <a:ext uri="{FF2B5EF4-FFF2-40B4-BE49-F238E27FC236}">
                <a16:creationId xmlns:a16="http://schemas.microsoft.com/office/drawing/2014/main" id="{C924B82F-0DB8-453E-8179-98BD574058D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24128" y="494116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3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5888" y="494556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Łapówkarstwo a konflikt interesów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595888" y="1090104"/>
            <a:ext cx="7936552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Konflikt interesów – wywołanie długu wdzięczności</a:t>
            </a:r>
            <a:r>
              <a:rPr lang="pl-PL" dirty="0"/>
              <a:t>: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dirty="0"/>
              <a:t>wręczenie / przyjęcie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dirty="0"/>
              <a:t>prezentu, świadczenia, przysługi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dirty="0"/>
              <a:t>nie ma związku z konkretnymi czynnościami służbowymi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sz="2400" dirty="0"/>
              <a:t>ma wywołać u urzędnika reakcję wzajemności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sz="2400" dirty="0"/>
              <a:t>w konsekwencji zaburzyć jego bezstronność w przyszłości</a:t>
            </a:r>
          </a:p>
          <a:p>
            <a:pPr marL="0" indent="0">
              <a:lnSpc>
                <a:spcPct val="150000"/>
              </a:lnSpc>
              <a:buNone/>
            </a:pPr>
            <a:endParaRPr lang="pl-PL" sz="24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sz="2400" dirty="0"/>
              <a:t>wywołuje </a:t>
            </a:r>
            <a:r>
              <a:rPr lang="pl-PL" sz="2400" b="1" dirty="0">
                <a:solidFill>
                  <a:srgbClr val="376092"/>
                </a:solidFill>
              </a:rPr>
              <a:t>potencjalny i postrzegany konflikt interesów</a:t>
            </a:r>
          </a:p>
          <a:p>
            <a:pPr lvl="1"/>
            <a:endParaRPr lang="pl-PL" sz="2800" dirty="0"/>
          </a:p>
        </p:txBody>
      </p:sp>
      <p:pic>
        <p:nvPicPr>
          <p:cNvPr id="7" name="Grafika 6" descr="Torba na zakupy">
            <a:extLst>
              <a:ext uri="{FF2B5EF4-FFF2-40B4-BE49-F238E27FC236}">
                <a16:creationId xmlns:a16="http://schemas.microsoft.com/office/drawing/2014/main" id="{8CBD6A8B-FFE2-4BB2-97AB-ED83619B4B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08312" y="2132856"/>
            <a:ext cx="914400" cy="914400"/>
          </a:xfrm>
          <a:prstGeom prst="rect">
            <a:avLst/>
          </a:prstGeom>
        </p:spPr>
      </p:pic>
      <p:pic>
        <p:nvPicPr>
          <p:cNvPr id="8" name="Grafika 7" descr="Neutralna twarz bez wypełnienia">
            <a:extLst>
              <a:ext uri="{FF2B5EF4-FFF2-40B4-BE49-F238E27FC236}">
                <a16:creationId xmlns:a16="http://schemas.microsoft.com/office/drawing/2014/main" id="{2F5B5DA8-A4DA-47D3-9D6D-9F8690E178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84184" y="4797152"/>
            <a:ext cx="914400" cy="914400"/>
          </a:xfrm>
          <a:prstGeom prst="rect">
            <a:avLst/>
          </a:prstGeom>
        </p:spPr>
      </p:pic>
      <p:pic>
        <p:nvPicPr>
          <p:cNvPr id="9" name="Grafika 8" descr="Szeroko uśmiechnięta twarz bez wypełnienia">
            <a:extLst>
              <a:ext uri="{FF2B5EF4-FFF2-40B4-BE49-F238E27FC236}">
                <a16:creationId xmlns:a16="http://schemas.microsoft.com/office/drawing/2014/main" id="{3A3433F4-C5BF-4F56-B45B-0480A276B9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76056" y="4805888"/>
            <a:ext cx="914400" cy="914400"/>
          </a:xfrm>
          <a:prstGeom prst="rect">
            <a:avLst/>
          </a:prstGeom>
        </p:spPr>
      </p:pic>
      <p:pic>
        <p:nvPicPr>
          <p:cNvPr id="10" name="Grafika 9" descr="Martini">
            <a:extLst>
              <a:ext uri="{FF2B5EF4-FFF2-40B4-BE49-F238E27FC236}">
                <a16:creationId xmlns:a16="http://schemas.microsoft.com/office/drawing/2014/main" id="{264089B7-A087-44DE-B1E4-3081132E9D0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76256" y="2121816"/>
            <a:ext cx="914400" cy="914400"/>
          </a:xfrm>
          <a:prstGeom prst="rect">
            <a:avLst/>
          </a:prstGeom>
        </p:spPr>
      </p:pic>
      <p:cxnSp>
        <p:nvCxnSpPr>
          <p:cNvPr id="12" name="Łącznik prosty ze strzałką 11" title="Strzałka w prawo">
            <a:extLst>
              <a:ext uri="{FF2B5EF4-FFF2-40B4-BE49-F238E27FC236}">
                <a16:creationId xmlns:a16="http://schemas.microsoft.com/office/drawing/2014/main" id="{3A462293-5AB3-4919-98BA-096B9702A315}"/>
              </a:ext>
            </a:extLst>
          </p:cNvPr>
          <p:cNvCxnSpPr/>
          <p:nvPr/>
        </p:nvCxnSpPr>
        <p:spPr>
          <a:xfrm>
            <a:off x="3923928" y="5263088"/>
            <a:ext cx="1008112" cy="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15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Przepisy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36A8EEC-BC6B-4C50-AD0B-46167A32B4B8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Konstytucja RP</a:t>
            </a:r>
            <a:endParaRPr lang="pl-PL" sz="2400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1E231E8-A901-4498-8292-9313674062B2}"/>
              </a:ext>
            </a:extLst>
          </p:cNvPr>
          <p:cNvSpPr txBox="1"/>
          <p:nvPr/>
        </p:nvSpPr>
        <p:spPr>
          <a:xfrm>
            <a:off x="2771800" y="1340768"/>
            <a:ext cx="5544616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Organy władzy publicznej działają na podstawie i w granicach prawa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„co nie jest dozwolone  ̶  to jest zabronione”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2F8F072A-99F7-4990-9027-3BD7497A8513}"/>
              </a:ext>
            </a:extLst>
          </p:cNvPr>
          <p:cNvSpPr txBox="1">
            <a:spLocks/>
          </p:cNvSpPr>
          <p:nvPr/>
        </p:nvSpPr>
        <p:spPr>
          <a:xfrm>
            <a:off x="611560" y="2492896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Ustawa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o służbie cywilnej</a:t>
            </a:r>
            <a:endParaRPr lang="pl-PL" sz="24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C017B316-4377-4FBD-A09D-078BF7FF1660}"/>
              </a:ext>
            </a:extLst>
          </p:cNvPr>
          <p:cNvSpPr txBox="1"/>
          <p:nvPr/>
        </p:nvSpPr>
        <p:spPr>
          <a:xfrm>
            <a:off x="2771800" y="2492896"/>
            <a:ext cx="576064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brak przepisów bezpośrednio dotyczących przyjmowania prezentów i świadczeń 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brak podstawy prawnej do ich przyjmowania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840F5764-135A-4289-95FE-41E3AA2236FF}"/>
              </a:ext>
            </a:extLst>
          </p:cNvPr>
          <p:cNvSpPr txBox="1">
            <a:spLocks/>
          </p:cNvSpPr>
          <p:nvPr/>
        </p:nvSpPr>
        <p:spPr>
          <a:xfrm>
            <a:off x="611560" y="3861048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Ustawa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o służbie zagranicznej</a:t>
            </a:r>
            <a:endParaRPr lang="pl-PL" sz="2400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2BCD3841-01B7-4EA1-BF9E-538105D7E384}"/>
              </a:ext>
            </a:extLst>
          </p:cNvPr>
          <p:cNvSpPr txBox="1"/>
          <p:nvPr/>
        </p:nvSpPr>
        <p:spPr>
          <a:xfrm>
            <a:off x="2771800" y="3861048"/>
            <a:ext cx="576064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upoważnienie do wydania rozporządzenia, a w nim: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prezenty i świadczenia do 100 euro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ze względu na zwyczaj lub kurtuazję dyplomatyczną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prezenty powyżej 100 euro na własność urzędu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86A21D5E-8C1F-48D0-9DA0-F2B4D7E842F4}"/>
              </a:ext>
            </a:extLst>
          </p:cNvPr>
          <p:cNvSpPr txBox="1">
            <a:spLocks/>
          </p:cNvSpPr>
          <p:nvPr/>
        </p:nvSpPr>
        <p:spPr>
          <a:xfrm>
            <a:off x="611560" y="5373217"/>
            <a:ext cx="2016224" cy="82548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Przepisy wewnętrzne</a:t>
            </a:r>
            <a:endParaRPr lang="pl-PL" sz="2400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C0A1F455-C687-46DB-A65A-EE12DFEC0581}"/>
              </a:ext>
            </a:extLst>
          </p:cNvPr>
          <p:cNvSpPr txBox="1"/>
          <p:nvPr/>
        </p:nvSpPr>
        <p:spPr>
          <a:xfrm>
            <a:off x="2771800" y="5475421"/>
            <a:ext cx="576064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 niektórych urzędach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słabsza podstawa prawna</a:t>
            </a:r>
          </a:p>
        </p:txBody>
      </p:sp>
    </p:spTree>
    <p:extLst>
      <p:ext uri="{BB962C8B-B14F-4D97-AF65-F5344CB8AC3E}">
        <p14:creationId xmlns:p14="http://schemas.microsoft.com/office/powerpoint/2010/main" val="399654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Przepisy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36A8EEC-BC6B-4C50-AD0B-46167A32B4B8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Zarządzenie nr 70</a:t>
            </a:r>
            <a:endParaRPr lang="pl-PL" sz="2400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1E231E8-A901-4498-8292-9313674062B2}"/>
              </a:ext>
            </a:extLst>
          </p:cNvPr>
          <p:cNvSpPr txBox="1"/>
          <p:nvPr/>
        </p:nvSpPr>
        <p:spPr>
          <a:xfrm>
            <a:off x="2775209" y="1323633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członek korpusu służby cywilnej </a:t>
            </a:r>
            <a:r>
              <a:rPr lang="pl-PL" u="sng" dirty="0"/>
              <a:t>nie przyjmuje od osób zaangażowanych w prowadzone sprawy żadnych korzyści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niedopuszczanie do podejrzeń o konflikt między interesem publicznym i prywatnym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2F8F072A-99F7-4990-9027-3BD7497A8513}"/>
              </a:ext>
            </a:extLst>
          </p:cNvPr>
          <p:cNvSpPr txBox="1">
            <a:spLocks/>
          </p:cNvSpPr>
          <p:nvPr/>
        </p:nvSpPr>
        <p:spPr>
          <a:xfrm>
            <a:off x="1478716" y="3055849"/>
            <a:ext cx="6048672" cy="177444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-PL" b="1" dirty="0">
                <a:solidFill>
                  <a:srgbClr val="376092"/>
                </a:solidFill>
              </a:rPr>
              <a:t>Zakaz przyjmowania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-PL" b="1" dirty="0">
                <a:solidFill>
                  <a:srgbClr val="376092"/>
                </a:solidFill>
              </a:rPr>
              <a:t>prezentów, świadczeń i przysług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-PL" b="1" dirty="0">
                <a:solidFill>
                  <a:srgbClr val="376092"/>
                </a:solidFill>
              </a:rPr>
              <a:t>od klientów i interesariuszy.</a:t>
            </a:r>
          </a:p>
        </p:txBody>
      </p:sp>
      <p:pic>
        <p:nvPicPr>
          <p:cNvPr id="15" name="Grafika 14" descr="Torba na zakupy">
            <a:extLst>
              <a:ext uri="{FF2B5EF4-FFF2-40B4-BE49-F238E27FC236}">
                <a16:creationId xmlns:a16="http://schemas.microsoft.com/office/drawing/2014/main" id="{189437C3-D7A8-4C9A-BF5C-FF5DA5CA71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1516" y="3485872"/>
            <a:ext cx="914400" cy="914400"/>
          </a:xfrm>
          <a:prstGeom prst="rect">
            <a:avLst/>
          </a:prstGeom>
        </p:spPr>
      </p:pic>
      <p:pic>
        <p:nvPicPr>
          <p:cNvPr id="17" name="Grafika 16" descr="Makaron">
            <a:extLst>
              <a:ext uri="{FF2B5EF4-FFF2-40B4-BE49-F238E27FC236}">
                <a16:creationId xmlns:a16="http://schemas.microsoft.com/office/drawing/2014/main" id="{17623269-8F19-4828-95D3-61523A24BF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67643" y="3457424"/>
            <a:ext cx="914400" cy="914400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B6FAA232-E5B5-455E-9B62-7F6AA7566CAD}"/>
              </a:ext>
            </a:extLst>
          </p:cNvPr>
          <p:cNvSpPr/>
          <p:nvPr/>
        </p:nvSpPr>
        <p:spPr>
          <a:xfrm>
            <a:off x="611561" y="5085184"/>
            <a:ext cx="792087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b="1" dirty="0">
                <a:solidFill>
                  <a:srgbClr val="376092"/>
                </a:solidFill>
              </a:rPr>
              <a:t>„Przed”, „w trakcie” i „po” („dowody wdzięczności”).</a:t>
            </a:r>
          </a:p>
          <a:p>
            <a:pPr marL="342900" indent="-342900" algn="ctr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b="1" dirty="0">
                <a:solidFill>
                  <a:srgbClr val="376092"/>
                </a:solidFill>
              </a:rPr>
              <a:t>Także od potencjalnych (osoby i podmioty w zakresie kompetencji urzędu).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8124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Skutki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2F8F072A-99F7-4990-9027-3BD7497A8513}"/>
              </a:ext>
            </a:extLst>
          </p:cNvPr>
          <p:cNvSpPr txBox="1">
            <a:spLocks/>
          </p:cNvSpPr>
          <p:nvPr/>
        </p:nvSpPr>
        <p:spPr>
          <a:xfrm>
            <a:off x="683568" y="2420888"/>
            <a:ext cx="7776864" cy="2232248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Szkody społeczne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mogą być setki razy większe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od wartości prezentu czy świadczenia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11028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19572" y="620688"/>
            <a:ext cx="7920880" cy="758984"/>
          </a:xfrm>
        </p:spPr>
        <p:txBody>
          <a:bodyPr/>
          <a:lstStyle/>
          <a:p>
            <a:r>
              <a:rPr lang="pl-PL" dirty="0"/>
              <a:t>Prezenty, świadczenia – jak sobie radzić?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2F8F072A-99F7-4990-9027-3BD7497A8513}"/>
              </a:ext>
            </a:extLst>
          </p:cNvPr>
          <p:cNvSpPr txBox="1">
            <a:spLocks/>
          </p:cNvSpPr>
          <p:nvPr/>
        </p:nvSpPr>
        <p:spPr>
          <a:xfrm>
            <a:off x="467544" y="1124744"/>
            <a:ext cx="8424936" cy="4608512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pl-PL" sz="2400" dirty="0"/>
              <a:t>Pamiętaj, że celem wręczającego jest wywołanie reakcji wzajemności. 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Sprawdź regulacje wewnętrzne.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Nie przyjmuj niczego na zasadzie „coś za coś” </a:t>
            </a:r>
            <a:r>
              <a:rPr lang="pl-PL" sz="1800" dirty="0"/>
              <a:t>(= łapówka).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Od interesariuszy urzędu, obecnych i potencjalnych – nie przyjmuj niczego </a:t>
            </a:r>
            <a:r>
              <a:rPr lang="pl-PL" sz="1800" dirty="0"/>
              <a:t>(także dla urzędu).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Od innych: nie przyjmuj prezentów dla siebie.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Od innych: bądź wstrzemięźliwy w korzystaniu ze świadczeń i przysług.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Nie wahaj się asertywnie odmówić / odesłać.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Konsultuj się z doradcą ds. etyki i przełożonym.</a:t>
            </a:r>
          </a:p>
          <a:p>
            <a:pPr>
              <a:spcBef>
                <a:spcPts val="600"/>
              </a:spcBef>
            </a:pPr>
            <a:r>
              <a:rPr lang="pl-PL" sz="2400" dirty="0"/>
              <a:t>Jako przełożony dawaj przykład. Uświadamiaj podwładnych.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68219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600665"/>
            <a:ext cx="7920880" cy="758984"/>
          </a:xfrm>
        </p:spPr>
        <p:txBody>
          <a:bodyPr/>
          <a:lstStyle/>
          <a:p>
            <a:r>
              <a:rPr lang="pl-PL" dirty="0"/>
              <a:t>Prezenty i świadczenia – ćwiczenie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będzie zgodne z zasadami przyjęcie prezentu / świadczenia na użytek własny? A na rzecz urzędu? 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A5A34E5-BA1A-4030-B847-F8D6379F45CD}"/>
              </a:ext>
            </a:extLst>
          </p:cNvPr>
          <p:cNvSpPr txBox="1"/>
          <p:nvPr/>
        </p:nvSpPr>
        <p:spPr>
          <a:xfrm>
            <a:off x="827584" y="2348880"/>
            <a:ext cx="6696744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Pudełko czekoladek od klienta po załatwieniu sprawy.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Kwiaty od </a:t>
            </a:r>
            <a:r>
              <a:rPr lang="pl-PL"/>
              <a:t>strony </a:t>
            </a:r>
            <a:r>
              <a:rPr lang="pl-PL" smtClean="0"/>
              <a:t>postępowanie </a:t>
            </a:r>
            <a:r>
              <a:rPr lang="pl-PL" dirty="0"/>
              <a:t>za szybkie załatwienie sprawy.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List lub </a:t>
            </a:r>
            <a:r>
              <a:rPr lang="pl-PL" dirty="0" smtClean="0"/>
              <a:t>podziękowania </a:t>
            </a:r>
            <a:r>
              <a:rPr lang="pl-PL" dirty="0"/>
              <a:t>za fachową obsługę.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Kalendarz na nowy rok od współpracującej firmy.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/>
              <a:t>Kalendarz na nowy rok od firmy, z którą urząd nie miał relacji.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dirty="0" smtClean="0"/>
              <a:t>Firma </a:t>
            </a:r>
            <a:r>
              <a:rPr lang="pl-PL" dirty="0"/>
              <a:t>telekomunikacyjna oferuje promocje dla pracowników urzędu regulującego rynek telekomunikacyjny.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1948</TotalTime>
  <Words>942</Words>
  <Application>Microsoft Office PowerPoint</Application>
  <PresentationFormat>Pokaz na ekranie (4:3)</PresentationFormat>
  <Paragraphs>116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Motyw pakietu Office</vt:lpstr>
      <vt:lpstr>Prezenty, świadczenia niematerialne, przysługi a konflikt interesów</vt:lpstr>
      <vt:lpstr>Reguła wzajemności</vt:lpstr>
      <vt:lpstr>Łapówkarstwo a konflikt interesów</vt:lpstr>
      <vt:lpstr>Łapówkarstwo a konflikt interesów</vt:lpstr>
      <vt:lpstr>Przepisy</vt:lpstr>
      <vt:lpstr>Przepisy</vt:lpstr>
      <vt:lpstr>Skutki</vt:lpstr>
      <vt:lpstr>Prezenty, świadczenia – jak sobie radzić?</vt:lpstr>
      <vt:lpstr>Prezenty i świadczenia – ćwiczenie 1</vt:lpstr>
      <vt:lpstr>Prezenty i świadczenia – ćwiczenie 2, gr. 1</vt:lpstr>
      <vt:lpstr>Prezenty i świadczenia – ćwiczenie 2, gr. 2</vt:lpstr>
      <vt:lpstr>Prezenty i świadczenia – ćwiczenie 2, gr. 3</vt:lpstr>
      <vt:lpstr>Prezenty i świadczenia – ćwiczenie 2, gr.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223</cp:revision>
  <dcterms:created xsi:type="dcterms:W3CDTF">2017-10-06T10:47:42Z</dcterms:created>
  <dcterms:modified xsi:type="dcterms:W3CDTF">2023-07-19T10:38:17Z</dcterms:modified>
</cp:coreProperties>
</file>