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4" r:id="rId2"/>
    <p:sldId id="362" r:id="rId3"/>
    <p:sldId id="363" r:id="rId4"/>
    <p:sldId id="365" r:id="rId5"/>
    <p:sldId id="364" r:id="rId6"/>
    <p:sldId id="366" r:id="rId7"/>
    <p:sldId id="367" r:id="rId8"/>
    <p:sldId id="368" r:id="rId9"/>
    <p:sldId id="348" r:id="rId10"/>
    <p:sldId id="361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4" clrIdx="1"/>
  <p:cmAuthor id="3" name="Elredor w" initials="Ew" lastIdx="13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F742"/>
    <a:srgbClr val="FFFFFF"/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000" autoAdjust="0"/>
    <p:restoredTop sz="78580" autoAdjust="0"/>
  </p:normalViewPr>
  <p:slideViewPr>
    <p:cSldViewPr>
      <p:cViewPr varScale="1">
        <p:scale>
          <a:sx n="70" d="100"/>
          <a:sy n="70" d="100"/>
        </p:scale>
        <p:origin x="66" y="99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3C1F0-B8BD-4F28-85F1-1330C147065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795E7B8-5FD3-4981-8B0A-A229D4B9FCEF}">
      <dgm:prSet phldrT="[Tekst]" custT="1"/>
      <dgm:spPr/>
      <dgm:t>
        <a:bodyPr/>
        <a:lstStyle/>
        <a:p>
          <a:r>
            <a:rPr lang="pl-PL" sz="2400" dirty="0"/>
            <a:t>#</a:t>
          </a:r>
          <a:r>
            <a:rPr lang="pl-PL" sz="2400" dirty="0" err="1"/>
            <a:t>Hejterzy</a:t>
          </a:r>
          <a:r>
            <a:rPr lang="pl-PL" sz="2400" dirty="0"/>
            <a:t>, </a:t>
          </a:r>
        </a:p>
      </dgm:t>
    </dgm:pt>
    <dgm:pt modelId="{2C588866-EF3E-4729-8137-B341E1DAB378}" type="parTrans" cxnId="{9597B484-232E-47E6-9948-67F9A727D1E7}">
      <dgm:prSet/>
      <dgm:spPr/>
      <dgm:t>
        <a:bodyPr/>
        <a:lstStyle/>
        <a:p>
          <a:endParaRPr lang="pl-PL"/>
        </a:p>
      </dgm:t>
    </dgm:pt>
    <dgm:pt modelId="{63A07F6A-2F4B-445C-8980-BAF607867698}" type="sibTrans" cxnId="{9597B484-232E-47E6-9948-67F9A727D1E7}">
      <dgm:prSet/>
      <dgm:spPr/>
      <dgm:t>
        <a:bodyPr/>
        <a:lstStyle/>
        <a:p>
          <a:endParaRPr lang="pl-PL"/>
        </a:p>
      </dgm:t>
    </dgm:pt>
    <dgm:pt modelId="{17DC201D-F4CF-47FF-ADE1-CC65CBE9BC20}">
      <dgm:prSet phldrT="[Tekst]" custT="1"/>
      <dgm:spPr/>
      <dgm:t>
        <a:bodyPr/>
        <a:lstStyle/>
        <a:p>
          <a:r>
            <a:rPr lang="pl-PL" sz="2400" dirty="0"/>
            <a:t>#</a:t>
          </a:r>
          <a:r>
            <a:rPr lang="pl-PL" sz="2400" dirty="0" err="1"/>
            <a:t>Postprawda</a:t>
          </a:r>
          <a:endParaRPr lang="pl-PL" sz="2400" dirty="0"/>
        </a:p>
      </dgm:t>
    </dgm:pt>
    <dgm:pt modelId="{6A9AF0F5-0B40-4C1F-8384-0E4339393B39}" type="parTrans" cxnId="{E01CFB09-B35B-4416-B035-74FF65CD0461}">
      <dgm:prSet/>
      <dgm:spPr/>
      <dgm:t>
        <a:bodyPr/>
        <a:lstStyle/>
        <a:p>
          <a:endParaRPr lang="pl-PL"/>
        </a:p>
      </dgm:t>
    </dgm:pt>
    <dgm:pt modelId="{7301827D-2BBC-4463-95E9-796710C28737}" type="sibTrans" cxnId="{E01CFB09-B35B-4416-B035-74FF65CD0461}">
      <dgm:prSet/>
      <dgm:spPr/>
      <dgm:t>
        <a:bodyPr/>
        <a:lstStyle/>
        <a:p>
          <a:endParaRPr lang="pl-PL"/>
        </a:p>
      </dgm:t>
    </dgm:pt>
    <dgm:pt modelId="{C14FF85D-1821-4E27-B7E3-62ED6D9F9030}">
      <dgm:prSet phldrT="[Tekst]" custT="1"/>
      <dgm:spPr/>
      <dgm:t>
        <a:bodyPr/>
        <a:lstStyle/>
        <a:p>
          <a:r>
            <a:rPr lang="pl-PL" sz="2400" dirty="0"/>
            <a:t>#Dezinformacja</a:t>
          </a:r>
        </a:p>
      </dgm:t>
    </dgm:pt>
    <dgm:pt modelId="{1F302141-6D3B-4EAB-89DC-98D453CCA734}" type="parTrans" cxnId="{73DD4FD0-CD34-4CD3-9F45-C27C1347CEC8}">
      <dgm:prSet/>
      <dgm:spPr/>
      <dgm:t>
        <a:bodyPr/>
        <a:lstStyle/>
        <a:p>
          <a:endParaRPr lang="pl-PL"/>
        </a:p>
      </dgm:t>
    </dgm:pt>
    <dgm:pt modelId="{5F8D4E46-0713-4197-A834-01D959821282}" type="sibTrans" cxnId="{73DD4FD0-CD34-4CD3-9F45-C27C1347CEC8}">
      <dgm:prSet/>
      <dgm:spPr/>
      <dgm:t>
        <a:bodyPr/>
        <a:lstStyle/>
        <a:p>
          <a:endParaRPr lang="pl-PL"/>
        </a:p>
      </dgm:t>
    </dgm:pt>
    <dgm:pt modelId="{FDBFDBAF-6B0F-4723-9284-F9A53FCF895D}">
      <dgm:prSet phldrT="[Tekst]" custT="1"/>
      <dgm:spPr/>
      <dgm:t>
        <a:bodyPr/>
        <a:lstStyle/>
        <a:p>
          <a:r>
            <a:rPr lang="pl-PL" sz="2400" dirty="0"/>
            <a:t>#Wojna_ hybrydowa</a:t>
          </a:r>
        </a:p>
      </dgm:t>
    </dgm:pt>
    <dgm:pt modelId="{8F4E9B62-91D2-4A31-A2F7-95B427C1D468}" type="parTrans" cxnId="{EE7F7C7C-4711-405B-A0CF-BA0C5EA4997D}">
      <dgm:prSet/>
      <dgm:spPr/>
      <dgm:t>
        <a:bodyPr/>
        <a:lstStyle/>
        <a:p>
          <a:endParaRPr lang="pl-PL"/>
        </a:p>
      </dgm:t>
    </dgm:pt>
    <dgm:pt modelId="{B8A3F740-05BC-4547-AED5-9BF0889E5B91}" type="sibTrans" cxnId="{EE7F7C7C-4711-405B-A0CF-BA0C5EA4997D}">
      <dgm:prSet/>
      <dgm:spPr/>
      <dgm:t>
        <a:bodyPr/>
        <a:lstStyle/>
        <a:p>
          <a:endParaRPr lang="pl-PL"/>
        </a:p>
      </dgm:t>
    </dgm:pt>
    <dgm:pt modelId="{BBAE809A-EF31-45C2-8EAE-ABC127ABC054}">
      <dgm:prSet phldrT="[Tekst]" custT="1"/>
      <dgm:spPr/>
      <dgm:t>
        <a:bodyPr/>
        <a:lstStyle/>
        <a:p>
          <a:r>
            <a:rPr lang="pl-PL" sz="2400" dirty="0"/>
            <a:t>#</a:t>
          </a:r>
          <a:r>
            <a:rPr lang="pl-PL" sz="2400" dirty="0" err="1"/>
            <a:t>Cyber</a:t>
          </a:r>
          <a:r>
            <a:rPr lang="pl-PL" sz="2400" dirty="0"/>
            <a:t>-bezpieczeństwo</a:t>
          </a:r>
        </a:p>
      </dgm:t>
    </dgm:pt>
    <dgm:pt modelId="{AD138B33-812D-4207-9068-64890B92C618}" type="parTrans" cxnId="{0C252018-FDB8-4889-AD9F-3263AA6A0C69}">
      <dgm:prSet/>
      <dgm:spPr/>
      <dgm:t>
        <a:bodyPr/>
        <a:lstStyle/>
        <a:p>
          <a:endParaRPr lang="pl-PL"/>
        </a:p>
      </dgm:t>
    </dgm:pt>
    <dgm:pt modelId="{F0DCDA90-7867-41B8-8EDF-C2601802C380}" type="sibTrans" cxnId="{0C252018-FDB8-4889-AD9F-3263AA6A0C69}">
      <dgm:prSet/>
      <dgm:spPr/>
      <dgm:t>
        <a:bodyPr/>
        <a:lstStyle/>
        <a:p>
          <a:endParaRPr lang="pl-PL"/>
        </a:p>
      </dgm:t>
    </dgm:pt>
    <dgm:pt modelId="{ACDA02F8-EF66-4BF1-B76E-04ED30B86427}">
      <dgm:prSet phldrT="[Tekst]" custT="1"/>
      <dgm:spPr/>
      <dgm:t>
        <a:bodyPr/>
        <a:lstStyle/>
        <a:p>
          <a:r>
            <a:rPr lang="pl-PL" sz="2400" dirty="0"/>
            <a:t>#Trolle</a:t>
          </a:r>
        </a:p>
      </dgm:t>
    </dgm:pt>
    <dgm:pt modelId="{546CBF09-B30E-48D7-ACA1-9B12E741AE9A}" type="parTrans" cxnId="{A2729886-0AF7-4D20-B947-186D130970B6}">
      <dgm:prSet/>
      <dgm:spPr/>
      <dgm:t>
        <a:bodyPr/>
        <a:lstStyle/>
        <a:p>
          <a:endParaRPr lang="pl-PL"/>
        </a:p>
      </dgm:t>
    </dgm:pt>
    <dgm:pt modelId="{A04975AE-6842-409B-9A99-F55292232B01}" type="sibTrans" cxnId="{A2729886-0AF7-4D20-B947-186D130970B6}">
      <dgm:prSet/>
      <dgm:spPr/>
      <dgm:t>
        <a:bodyPr/>
        <a:lstStyle/>
        <a:p>
          <a:endParaRPr lang="pl-PL"/>
        </a:p>
      </dgm:t>
    </dgm:pt>
    <dgm:pt modelId="{D1668590-BF91-4E97-BDA7-8D9DA4F8C105}">
      <dgm:prSet phldrT="[Tekst]" custT="1"/>
      <dgm:spPr/>
      <dgm:t>
        <a:bodyPr/>
        <a:lstStyle/>
        <a:p>
          <a:r>
            <a:rPr lang="pl-PL" sz="2400" dirty="0"/>
            <a:t>#</a:t>
          </a:r>
          <a:r>
            <a:rPr lang="pl-PL" sz="2400" dirty="0" err="1"/>
            <a:t>FakeNews</a:t>
          </a:r>
          <a:endParaRPr lang="pl-PL" sz="2400" dirty="0"/>
        </a:p>
      </dgm:t>
    </dgm:pt>
    <dgm:pt modelId="{543E4897-0B91-4E3F-A828-94AE96DB8A88}" type="parTrans" cxnId="{A2EB9B49-DB40-44A1-8A35-D79B68D2ACAD}">
      <dgm:prSet/>
      <dgm:spPr/>
      <dgm:t>
        <a:bodyPr/>
        <a:lstStyle/>
        <a:p>
          <a:endParaRPr lang="pl-PL"/>
        </a:p>
      </dgm:t>
    </dgm:pt>
    <dgm:pt modelId="{BE4B25C1-5213-48EA-9021-21B9C16ACA7A}" type="sibTrans" cxnId="{A2EB9B49-DB40-44A1-8A35-D79B68D2ACAD}">
      <dgm:prSet/>
      <dgm:spPr/>
      <dgm:t>
        <a:bodyPr/>
        <a:lstStyle/>
        <a:p>
          <a:endParaRPr lang="pl-PL"/>
        </a:p>
      </dgm:t>
    </dgm:pt>
    <dgm:pt modelId="{ECEDC480-DA04-468E-B4B0-30FE49E5C4DF}" type="pres">
      <dgm:prSet presAssocID="{4093C1F0-B8BD-4F28-85F1-1330C1470656}" presName="compositeShape" presStyleCnt="0">
        <dgm:presLayoutVars>
          <dgm:chMax val="7"/>
          <dgm:dir/>
          <dgm:resizeHandles val="exact"/>
        </dgm:presLayoutVars>
      </dgm:prSet>
      <dgm:spPr/>
    </dgm:pt>
    <dgm:pt modelId="{93C3FBDD-F598-4610-934F-562DD2539540}" type="pres">
      <dgm:prSet presAssocID="{D795E7B8-5FD3-4981-8B0A-A229D4B9FCEF}" presName="circ1" presStyleLbl="vennNode1" presStyleIdx="0" presStyleCnt="7" custAng="2890832" custScaleX="443324"/>
      <dgm:spPr>
        <a:solidFill>
          <a:srgbClr val="00B0F0">
            <a:alpha val="50000"/>
          </a:srgbClr>
        </a:solidFill>
      </dgm:spPr>
    </dgm:pt>
    <dgm:pt modelId="{E379EF24-EC33-4823-9C01-4DCEDD4787D2}" type="pres">
      <dgm:prSet presAssocID="{D795E7B8-5FD3-4981-8B0A-A229D4B9FCEF}" presName="circ1Tx" presStyleLbl="revTx" presStyleIdx="0" presStyleCnt="0" custLinFactNeighborX="-55547" custLinFactNeighborY="57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D6AF53E-3892-4889-B2FA-CB2ED4A97468}" type="pres">
      <dgm:prSet presAssocID="{ACDA02F8-EF66-4BF1-B76E-04ED30B86427}" presName="circ2" presStyleLbl="vennNode1" presStyleIdx="1" presStyleCnt="7" custAng="20295300" custScaleX="396252" custLinFactNeighborX="2866" custLinFactNeighborY="2538"/>
      <dgm:spPr>
        <a:solidFill>
          <a:srgbClr val="00B0F0">
            <a:alpha val="50000"/>
          </a:srgbClr>
        </a:solidFill>
      </dgm:spPr>
    </dgm:pt>
    <dgm:pt modelId="{B2B773D9-C97F-4301-8734-CC451726C5A9}" type="pres">
      <dgm:prSet presAssocID="{ACDA02F8-EF66-4BF1-B76E-04ED30B86427}" presName="circ2Tx" presStyleLbl="revTx" presStyleIdx="0" presStyleCnt="0" custLinFactY="67625" custLinFactNeighborX="5871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B08A264-7095-4DD5-A489-EDBECFF79AFB}" type="pres">
      <dgm:prSet presAssocID="{17DC201D-F4CF-47FF-ADE1-CC65CBE9BC20}" presName="circ3" presStyleLbl="vennNode1" presStyleIdx="2" presStyleCnt="7"/>
      <dgm:spPr>
        <a:solidFill>
          <a:srgbClr val="00B0F0">
            <a:alpha val="50000"/>
          </a:srgbClr>
        </a:solidFill>
      </dgm:spPr>
    </dgm:pt>
    <dgm:pt modelId="{CDBFA5FC-F9BF-41E9-AAF0-D85DEC5F0C16}" type="pres">
      <dgm:prSet presAssocID="{17DC201D-F4CF-47FF-ADE1-CC65CBE9BC20}" presName="circ3Tx" presStyleLbl="revTx" presStyleIdx="0" presStyleCnt="0" custAng="0" custScaleX="100000" custScaleY="88540" custLinFactY="-42475" custLinFactNeighborX="-3817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8237BA8-B39A-4FDF-B162-84C756DE9F43}" type="pres">
      <dgm:prSet presAssocID="{D1668590-BF91-4E97-BDA7-8D9DA4F8C105}" presName="circ4" presStyleLbl="vennNode1" presStyleIdx="3" presStyleCnt="7"/>
      <dgm:spPr>
        <a:solidFill>
          <a:srgbClr val="00B0F0">
            <a:alpha val="50000"/>
          </a:srgbClr>
        </a:solidFill>
      </dgm:spPr>
    </dgm:pt>
    <dgm:pt modelId="{15A8F83C-9C85-40B4-A651-A7699EE8A427}" type="pres">
      <dgm:prSet presAssocID="{D1668590-BF91-4E97-BDA7-8D9DA4F8C105}" presName="circ4Tx" presStyleLbl="revTx" presStyleIdx="0" presStyleCnt="0" custLinFactNeighborX="-14162" custLinFactNeighborY="-382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B213E5C-4C78-4881-BE5A-6828C9DE1987}" type="pres">
      <dgm:prSet presAssocID="{C14FF85D-1821-4E27-B7E3-62ED6D9F9030}" presName="circ5" presStyleLbl="vennNode1" presStyleIdx="4" presStyleCnt="7" custAng="19613063" custScaleX="370844"/>
      <dgm:spPr>
        <a:solidFill>
          <a:srgbClr val="00B0F0">
            <a:alpha val="50000"/>
          </a:srgbClr>
        </a:solidFill>
      </dgm:spPr>
    </dgm:pt>
    <dgm:pt modelId="{7CA318C4-BA82-4871-9337-BD33D3D84515}" type="pres">
      <dgm:prSet presAssocID="{C14FF85D-1821-4E27-B7E3-62ED6D9F9030}" presName="circ5Tx" presStyleLbl="revTx" presStyleIdx="0" presStyleCnt="0" custScaleX="1207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AD2B514-BBFA-4396-9218-17767E66817E}" type="pres">
      <dgm:prSet presAssocID="{FDBFDBAF-6B0F-4723-9284-F9A53FCF895D}" presName="circ6" presStyleLbl="vennNode1" presStyleIdx="5" presStyleCnt="7" custScaleX="385490"/>
      <dgm:spPr>
        <a:solidFill>
          <a:srgbClr val="00B0F0">
            <a:alpha val="50000"/>
          </a:srgbClr>
        </a:solidFill>
      </dgm:spPr>
    </dgm:pt>
    <dgm:pt modelId="{5C6F12D2-966C-4E97-9197-D831850C265A}" type="pres">
      <dgm:prSet presAssocID="{FDBFDBAF-6B0F-4723-9284-F9A53FCF895D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27EDB9E-C4A5-4BD5-A249-AB6191541A26}" type="pres">
      <dgm:prSet presAssocID="{BBAE809A-EF31-45C2-8EAE-ABC127ABC054}" presName="circ7" presStyleLbl="vennNode1" presStyleIdx="6" presStyleCnt="7" custAng="1171872" custScaleX="443324" custScaleY="126881"/>
      <dgm:spPr>
        <a:solidFill>
          <a:srgbClr val="00B0F0">
            <a:alpha val="50000"/>
          </a:srgbClr>
        </a:solidFill>
      </dgm:spPr>
    </dgm:pt>
    <dgm:pt modelId="{C03DCE3F-94DC-4655-9F5E-EDCC245DE279}" type="pres">
      <dgm:prSet presAssocID="{BBAE809A-EF31-45C2-8EAE-ABC127ABC054}" presName="circ7Tx" presStyleLbl="revTx" presStyleIdx="0" presStyleCnt="0" custScaleX="1238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9597B484-232E-47E6-9948-67F9A727D1E7}" srcId="{4093C1F0-B8BD-4F28-85F1-1330C1470656}" destId="{D795E7B8-5FD3-4981-8B0A-A229D4B9FCEF}" srcOrd="0" destOrd="0" parTransId="{2C588866-EF3E-4729-8137-B341E1DAB378}" sibTransId="{63A07F6A-2F4B-445C-8980-BAF607867698}"/>
    <dgm:cxn modelId="{9AD077FC-FB5C-4442-878A-94AED91E7049}" type="presOf" srcId="{ACDA02F8-EF66-4BF1-B76E-04ED30B86427}" destId="{B2B773D9-C97F-4301-8734-CC451726C5A9}" srcOrd="0" destOrd="0" presId="urn:microsoft.com/office/officeart/2005/8/layout/venn1"/>
    <dgm:cxn modelId="{D59D5EC3-9724-47DA-A7AB-99A7328B3F5D}" type="presOf" srcId="{D795E7B8-5FD3-4981-8B0A-A229D4B9FCEF}" destId="{E379EF24-EC33-4823-9C01-4DCEDD4787D2}" srcOrd="0" destOrd="0" presId="urn:microsoft.com/office/officeart/2005/8/layout/venn1"/>
    <dgm:cxn modelId="{A2EB9B49-DB40-44A1-8A35-D79B68D2ACAD}" srcId="{4093C1F0-B8BD-4F28-85F1-1330C1470656}" destId="{D1668590-BF91-4E97-BDA7-8D9DA4F8C105}" srcOrd="3" destOrd="0" parTransId="{543E4897-0B91-4E3F-A828-94AE96DB8A88}" sibTransId="{BE4B25C1-5213-48EA-9021-21B9C16ACA7A}"/>
    <dgm:cxn modelId="{0C252018-FDB8-4889-AD9F-3263AA6A0C69}" srcId="{4093C1F0-B8BD-4F28-85F1-1330C1470656}" destId="{BBAE809A-EF31-45C2-8EAE-ABC127ABC054}" srcOrd="6" destOrd="0" parTransId="{AD138B33-812D-4207-9068-64890B92C618}" sibTransId="{F0DCDA90-7867-41B8-8EDF-C2601802C380}"/>
    <dgm:cxn modelId="{73DD4FD0-CD34-4CD3-9F45-C27C1347CEC8}" srcId="{4093C1F0-B8BD-4F28-85F1-1330C1470656}" destId="{C14FF85D-1821-4E27-B7E3-62ED6D9F9030}" srcOrd="4" destOrd="0" parTransId="{1F302141-6D3B-4EAB-89DC-98D453CCA734}" sibTransId="{5F8D4E46-0713-4197-A834-01D959821282}"/>
    <dgm:cxn modelId="{0A1BFD43-F226-4472-BD2D-277EE15E2B01}" type="presOf" srcId="{C14FF85D-1821-4E27-B7E3-62ED6D9F9030}" destId="{7CA318C4-BA82-4871-9337-BD33D3D84515}" srcOrd="0" destOrd="0" presId="urn:microsoft.com/office/officeart/2005/8/layout/venn1"/>
    <dgm:cxn modelId="{F00C045E-CB65-4C33-A03D-22A9FF35ED6D}" type="presOf" srcId="{4093C1F0-B8BD-4F28-85F1-1330C1470656}" destId="{ECEDC480-DA04-468E-B4B0-30FE49E5C4DF}" srcOrd="0" destOrd="0" presId="urn:microsoft.com/office/officeart/2005/8/layout/venn1"/>
    <dgm:cxn modelId="{E01CFB09-B35B-4416-B035-74FF65CD0461}" srcId="{4093C1F0-B8BD-4F28-85F1-1330C1470656}" destId="{17DC201D-F4CF-47FF-ADE1-CC65CBE9BC20}" srcOrd="2" destOrd="0" parTransId="{6A9AF0F5-0B40-4C1F-8384-0E4339393B39}" sibTransId="{7301827D-2BBC-4463-95E9-796710C28737}"/>
    <dgm:cxn modelId="{A2729886-0AF7-4D20-B947-186D130970B6}" srcId="{4093C1F0-B8BD-4F28-85F1-1330C1470656}" destId="{ACDA02F8-EF66-4BF1-B76E-04ED30B86427}" srcOrd="1" destOrd="0" parTransId="{546CBF09-B30E-48D7-ACA1-9B12E741AE9A}" sibTransId="{A04975AE-6842-409B-9A99-F55292232B01}"/>
    <dgm:cxn modelId="{997D75A7-DE78-4862-B844-8E349A11BC8A}" type="presOf" srcId="{D1668590-BF91-4E97-BDA7-8D9DA4F8C105}" destId="{15A8F83C-9C85-40B4-A651-A7699EE8A427}" srcOrd="0" destOrd="0" presId="urn:microsoft.com/office/officeart/2005/8/layout/venn1"/>
    <dgm:cxn modelId="{EE7F7C7C-4711-405B-A0CF-BA0C5EA4997D}" srcId="{4093C1F0-B8BD-4F28-85F1-1330C1470656}" destId="{FDBFDBAF-6B0F-4723-9284-F9A53FCF895D}" srcOrd="5" destOrd="0" parTransId="{8F4E9B62-91D2-4A31-A2F7-95B427C1D468}" sibTransId="{B8A3F740-05BC-4547-AED5-9BF0889E5B91}"/>
    <dgm:cxn modelId="{22618531-9280-42C4-B614-3301EE4FBE7A}" type="presOf" srcId="{FDBFDBAF-6B0F-4723-9284-F9A53FCF895D}" destId="{5C6F12D2-966C-4E97-9197-D831850C265A}" srcOrd="0" destOrd="0" presId="urn:microsoft.com/office/officeart/2005/8/layout/venn1"/>
    <dgm:cxn modelId="{E66DC678-1EF5-40D4-89D7-BFA22538E5D4}" type="presOf" srcId="{BBAE809A-EF31-45C2-8EAE-ABC127ABC054}" destId="{C03DCE3F-94DC-4655-9F5E-EDCC245DE279}" srcOrd="0" destOrd="0" presId="urn:microsoft.com/office/officeart/2005/8/layout/venn1"/>
    <dgm:cxn modelId="{EA74136F-0FED-44D1-A3C0-DE50D20E13EB}" type="presOf" srcId="{17DC201D-F4CF-47FF-ADE1-CC65CBE9BC20}" destId="{CDBFA5FC-F9BF-41E9-AAF0-D85DEC5F0C16}" srcOrd="0" destOrd="0" presId="urn:microsoft.com/office/officeart/2005/8/layout/venn1"/>
    <dgm:cxn modelId="{0377CC44-5172-4DC7-B779-D28D38C271AA}" type="presParOf" srcId="{ECEDC480-DA04-468E-B4B0-30FE49E5C4DF}" destId="{93C3FBDD-F598-4610-934F-562DD2539540}" srcOrd="0" destOrd="0" presId="urn:microsoft.com/office/officeart/2005/8/layout/venn1"/>
    <dgm:cxn modelId="{BF86502B-BCEA-4434-BFC1-DE1D6331455D}" type="presParOf" srcId="{ECEDC480-DA04-468E-B4B0-30FE49E5C4DF}" destId="{E379EF24-EC33-4823-9C01-4DCEDD4787D2}" srcOrd="1" destOrd="0" presId="urn:microsoft.com/office/officeart/2005/8/layout/venn1"/>
    <dgm:cxn modelId="{00A34405-780E-4D4D-9C41-165CD3E6A4E3}" type="presParOf" srcId="{ECEDC480-DA04-468E-B4B0-30FE49E5C4DF}" destId="{0D6AF53E-3892-4889-B2FA-CB2ED4A97468}" srcOrd="2" destOrd="0" presId="urn:microsoft.com/office/officeart/2005/8/layout/venn1"/>
    <dgm:cxn modelId="{73DEBD92-6C12-4FAF-AC4E-56E2289F630D}" type="presParOf" srcId="{ECEDC480-DA04-468E-B4B0-30FE49E5C4DF}" destId="{B2B773D9-C97F-4301-8734-CC451726C5A9}" srcOrd="3" destOrd="0" presId="urn:microsoft.com/office/officeart/2005/8/layout/venn1"/>
    <dgm:cxn modelId="{EB197316-C049-4B80-88D7-BACF17DCE9FC}" type="presParOf" srcId="{ECEDC480-DA04-468E-B4B0-30FE49E5C4DF}" destId="{2B08A264-7095-4DD5-A489-EDBECFF79AFB}" srcOrd="4" destOrd="0" presId="urn:microsoft.com/office/officeart/2005/8/layout/venn1"/>
    <dgm:cxn modelId="{9EC02FA7-1A47-48A5-B0CD-658DBFE30EBB}" type="presParOf" srcId="{ECEDC480-DA04-468E-B4B0-30FE49E5C4DF}" destId="{CDBFA5FC-F9BF-41E9-AAF0-D85DEC5F0C16}" srcOrd="5" destOrd="0" presId="urn:microsoft.com/office/officeart/2005/8/layout/venn1"/>
    <dgm:cxn modelId="{5524BA00-203D-4696-A12A-88B80FA648D4}" type="presParOf" srcId="{ECEDC480-DA04-468E-B4B0-30FE49E5C4DF}" destId="{88237BA8-B39A-4FDF-B162-84C756DE9F43}" srcOrd="6" destOrd="0" presId="urn:microsoft.com/office/officeart/2005/8/layout/venn1"/>
    <dgm:cxn modelId="{7C54DBA7-EB50-4717-BD1D-A85826F515AA}" type="presParOf" srcId="{ECEDC480-DA04-468E-B4B0-30FE49E5C4DF}" destId="{15A8F83C-9C85-40B4-A651-A7699EE8A427}" srcOrd="7" destOrd="0" presId="urn:microsoft.com/office/officeart/2005/8/layout/venn1"/>
    <dgm:cxn modelId="{55497159-06F1-411A-83CB-B6D80821EE26}" type="presParOf" srcId="{ECEDC480-DA04-468E-B4B0-30FE49E5C4DF}" destId="{CB213E5C-4C78-4881-BE5A-6828C9DE1987}" srcOrd="8" destOrd="0" presId="urn:microsoft.com/office/officeart/2005/8/layout/venn1"/>
    <dgm:cxn modelId="{C0D7DD09-06AB-4E8F-B3A4-C7AFB6E792B8}" type="presParOf" srcId="{ECEDC480-DA04-468E-B4B0-30FE49E5C4DF}" destId="{7CA318C4-BA82-4871-9337-BD33D3D84515}" srcOrd="9" destOrd="0" presId="urn:microsoft.com/office/officeart/2005/8/layout/venn1"/>
    <dgm:cxn modelId="{BF23C46C-93A5-40FD-9B46-CA40C89A3E74}" type="presParOf" srcId="{ECEDC480-DA04-468E-B4B0-30FE49E5C4DF}" destId="{FAD2B514-BBFA-4396-9218-17767E66817E}" srcOrd="10" destOrd="0" presId="urn:microsoft.com/office/officeart/2005/8/layout/venn1"/>
    <dgm:cxn modelId="{B667FB21-6895-4E4D-9A1D-7A14FCEC41D8}" type="presParOf" srcId="{ECEDC480-DA04-468E-B4B0-30FE49E5C4DF}" destId="{5C6F12D2-966C-4E97-9197-D831850C265A}" srcOrd="11" destOrd="0" presId="urn:microsoft.com/office/officeart/2005/8/layout/venn1"/>
    <dgm:cxn modelId="{67215B6D-5373-490F-8861-4CBC18CBBCDB}" type="presParOf" srcId="{ECEDC480-DA04-468E-B4B0-30FE49E5C4DF}" destId="{527EDB9E-C4A5-4BD5-A249-AB6191541A26}" srcOrd="12" destOrd="0" presId="urn:microsoft.com/office/officeart/2005/8/layout/venn1"/>
    <dgm:cxn modelId="{207D3FA1-DC34-44D8-AE0A-43698531A175}" type="presParOf" srcId="{ECEDC480-DA04-468E-B4B0-30FE49E5C4DF}" destId="{C03DCE3F-94DC-4655-9F5E-EDCC245DE279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3FBDD-F598-4610-934F-562DD2539540}">
      <dsp:nvSpPr>
        <dsp:cNvPr id="0" name=""/>
        <dsp:cNvSpPr/>
      </dsp:nvSpPr>
      <dsp:spPr>
        <a:xfrm rot="2890832">
          <a:off x="348541" y="1356659"/>
          <a:ext cx="7704853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379EF24-EC33-4823-9C01-4DCEDD4787D2}">
      <dsp:nvSpPr>
        <dsp:cNvPr id="0" name=""/>
        <dsp:cNvSpPr/>
      </dsp:nvSpPr>
      <dsp:spPr>
        <a:xfrm>
          <a:off x="2099076" y="61257"/>
          <a:ext cx="1991428" cy="106571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</a:t>
          </a:r>
          <a:r>
            <a:rPr lang="pl-PL" sz="2400" kern="1200" dirty="0" err="1"/>
            <a:t>Hejterzy</a:t>
          </a:r>
          <a:r>
            <a:rPr lang="pl-PL" sz="2400" kern="1200" dirty="0"/>
            <a:t>, </a:t>
          </a:r>
        </a:p>
      </dsp:txBody>
      <dsp:txXfrm>
        <a:off x="2099076" y="61257"/>
        <a:ext cx="1991428" cy="1065718"/>
      </dsp:txXfrm>
    </dsp:sp>
    <dsp:sp modelId="{0D6AF53E-3892-4889-B2FA-CB2ED4A97468}">
      <dsp:nvSpPr>
        <dsp:cNvPr id="0" name=""/>
        <dsp:cNvSpPr/>
      </dsp:nvSpPr>
      <dsp:spPr>
        <a:xfrm rot="20295300">
          <a:off x="1267396" y="1645889"/>
          <a:ext cx="6886755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2B773D9-C97F-4301-8734-CC451726C5A9}">
      <dsp:nvSpPr>
        <dsp:cNvPr id="0" name=""/>
        <dsp:cNvSpPr/>
      </dsp:nvSpPr>
      <dsp:spPr>
        <a:xfrm>
          <a:off x="5904650" y="2977483"/>
          <a:ext cx="1882804" cy="117229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#Trolle</a:t>
          </a:r>
        </a:p>
      </dsp:txBody>
      <dsp:txXfrm>
        <a:off x="5904650" y="2977483"/>
        <a:ext cx="1882804" cy="1172290"/>
      </dsp:txXfrm>
    </dsp:sp>
    <dsp:sp modelId="{2B08A264-7095-4DD5-A489-EDBECFF79AFB}">
      <dsp:nvSpPr>
        <dsp:cNvPr id="0" name=""/>
        <dsp:cNvSpPr/>
      </dsp:nvSpPr>
      <dsp:spPr>
        <a:xfrm>
          <a:off x="3967066" y="2153284"/>
          <a:ext cx="1737973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DBFA5FC-F9BF-41E9-AAF0-D85DEC5F0C16}">
      <dsp:nvSpPr>
        <dsp:cNvPr id="0" name=""/>
        <dsp:cNvSpPr/>
      </dsp:nvSpPr>
      <dsp:spPr>
        <a:xfrm>
          <a:off x="5904665" y="792091"/>
          <a:ext cx="1846596" cy="11087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</a:t>
          </a:r>
          <a:r>
            <a:rPr lang="pl-PL" sz="2400" kern="1200" dirty="0" err="1"/>
            <a:t>Postprawda</a:t>
          </a:r>
          <a:endParaRPr lang="pl-PL" sz="2400" kern="1200" dirty="0"/>
        </a:p>
      </dsp:txBody>
      <dsp:txXfrm>
        <a:off x="5904665" y="792091"/>
        <a:ext cx="1846596" cy="1108714"/>
      </dsp:txXfrm>
    </dsp:sp>
    <dsp:sp modelId="{88237BA8-B39A-4FDF-B162-84C756DE9F43}">
      <dsp:nvSpPr>
        <dsp:cNvPr id="0" name=""/>
        <dsp:cNvSpPr/>
      </dsp:nvSpPr>
      <dsp:spPr>
        <a:xfrm>
          <a:off x="3614402" y="2595557"/>
          <a:ext cx="1737973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A8F83C-9C85-40B4-A651-A7699EE8A427}">
      <dsp:nvSpPr>
        <dsp:cNvPr id="0" name=""/>
        <dsp:cNvSpPr/>
      </dsp:nvSpPr>
      <dsp:spPr>
        <a:xfrm>
          <a:off x="4896552" y="3744413"/>
          <a:ext cx="1991428" cy="114564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</a:t>
          </a:r>
          <a:r>
            <a:rPr lang="pl-PL" sz="2400" kern="1200" dirty="0" err="1"/>
            <a:t>FakeNews</a:t>
          </a:r>
          <a:endParaRPr lang="pl-PL" sz="2400" kern="1200" dirty="0"/>
        </a:p>
      </dsp:txBody>
      <dsp:txXfrm>
        <a:off x="4896552" y="3744413"/>
        <a:ext cx="1991428" cy="1145647"/>
      </dsp:txXfrm>
    </dsp:sp>
    <dsp:sp modelId="{CB213E5C-4C78-4881-BE5A-6828C9DE1987}">
      <dsp:nvSpPr>
        <dsp:cNvPr id="0" name=""/>
        <dsp:cNvSpPr/>
      </dsp:nvSpPr>
      <dsp:spPr>
        <a:xfrm rot="19613063">
          <a:off x="695962" y="2595557"/>
          <a:ext cx="6445170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CA318C4-BA82-4871-9337-BD33D3D84515}">
      <dsp:nvSpPr>
        <dsp:cNvPr id="0" name=""/>
        <dsp:cNvSpPr/>
      </dsp:nvSpPr>
      <dsp:spPr>
        <a:xfrm>
          <a:off x="1025608" y="4182944"/>
          <a:ext cx="2404071" cy="114564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#Dezinformacja</a:t>
          </a:r>
        </a:p>
      </dsp:txBody>
      <dsp:txXfrm>
        <a:off x="1025608" y="4182944"/>
        <a:ext cx="2404071" cy="1145647"/>
      </dsp:txXfrm>
    </dsp:sp>
    <dsp:sp modelId="{FAD2B514-BBFA-4396-9218-17767E66817E}">
      <dsp:nvSpPr>
        <dsp:cNvPr id="0" name=""/>
        <dsp:cNvSpPr/>
      </dsp:nvSpPr>
      <dsp:spPr>
        <a:xfrm>
          <a:off x="216027" y="2153284"/>
          <a:ext cx="6699714" cy="1738186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C6F12D2-966C-4E97-9197-D831850C265A}">
      <dsp:nvSpPr>
        <dsp:cNvPr id="0" name=""/>
        <dsp:cNvSpPr/>
      </dsp:nvSpPr>
      <dsp:spPr>
        <a:xfrm>
          <a:off x="580190" y="2504438"/>
          <a:ext cx="1846596" cy="125221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#Wojna_ hybrydowa</a:t>
          </a:r>
        </a:p>
      </dsp:txBody>
      <dsp:txXfrm>
        <a:off x="580190" y="2504438"/>
        <a:ext cx="1846596" cy="1252219"/>
      </dsp:txXfrm>
    </dsp:sp>
    <dsp:sp modelId="{527EDB9E-C4A5-4BD5-A249-AB6191541A26}">
      <dsp:nvSpPr>
        <dsp:cNvPr id="0" name=""/>
        <dsp:cNvSpPr/>
      </dsp:nvSpPr>
      <dsp:spPr>
        <a:xfrm rot="1171872">
          <a:off x="-161263" y="1368153"/>
          <a:ext cx="7704853" cy="2205428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03DCE3F-94DC-4655-9F5E-EDCC245DE279}">
      <dsp:nvSpPr>
        <dsp:cNvPr id="0" name=""/>
        <dsp:cNvSpPr/>
      </dsp:nvSpPr>
      <dsp:spPr>
        <a:xfrm>
          <a:off x="500365" y="1012432"/>
          <a:ext cx="2332117" cy="117229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/>
            <a:t>#</a:t>
          </a:r>
          <a:r>
            <a:rPr lang="pl-PL" sz="2400" kern="1200" dirty="0" err="1"/>
            <a:t>Cyber</a:t>
          </a:r>
          <a:r>
            <a:rPr lang="pl-PL" sz="2400" kern="1200" dirty="0"/>
            <a:t>-bezpieczeństwo</a:t>
          </a:r>
        </a:p>
      </dsp:txBody>
      <dsp:txXfrm>
        <a:off x="500365" y="1012432"/>
        <a:ext cx="2332117" cy="1172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4509120"/>
            <a:ext cx="7772400" cy="858019"/>
          </a:xfrm>
        </p:spPr>
        <p:txBody>
          <a:bodyPr>
            <a:normAutofit fontScale="90000"/>
          </a:bodyPr>
          <a:lstStyle/>
          <a:p>
            <a:r>
              <a:rPr lang="pl-PL" dirty="0"/>
              <a:t>Internet w dobie </a:t>
            </a:r>
            <a:r>
              <a:rPr lang="pl-PL" dirty="0" err="1"/>
              <a:t>postprawdy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E66E652-BADD-49E4-860B-F094A5630451}"/>
              </a:ext>
            </a:extLst>
          </p:cNvPr>
          <p:cNvSpPr/>
          <p:nvPr/>
        </p:nvSpPr>
        <p:spPr>
          <a:xfrm>
            <a:off x="1043608" y="2420888"/>
            <a:ext cx="7056783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Czy doświadczenia zebrane podczas gry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 stanowią podstawę do zmiany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zasad aktywności w </a:t>
            </a:r>
            <a:r>
              <a:rPr lang="pl-PL" sz="2800" dirty="0" err="1"/>
              <a:t>internecie</a:t>
            </a:r>
            <a:r>
              <a:rPr lang="pl-PL" sz="2800" dirty="0"/>
              <a:t>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określonych wcześniej?</a:t>
            </a:r>
          </a:p>
        </p:txBody>
      </p:sp>
    </p:spTree>
    <p:extLst>
      <p:ext uri="{BB962C8B-B14F-4D97-AF65-F5344CB8AC3E}">
        <p14:creationId xmlns:p14="http://schemas.microsoft.com/office/powerpoint/2010/main" val="88057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graphicFrame>
        <p:nvGraphicFramePr>
          <p:cNvPr id="5" name="Diagram 4" title="Diagram obrazujący dodatkowe wyzwania w sieci">
            <a:extLst>
              <a:ext uri="{FF2B5EF4-FFF2-40B4-BE49-F238E27FC236}">
                <a16:creationId xmlns:a16="http://schemas.microsoft.com/office/drawing/2014/main" id="{EB37EEED-8EE5-4C60-AC00-393555C60E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9308715"/>
              </p:ext>
            </p:extLst>
          </p:nvPr>
        </p:nvGraphicFramePr>
        <p:xfrm>
          <a:off x="251520" y="1412776"/>
          <a:ext cx="79928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Grafika 17" descr="Monitor">
            <a:extLst>
              <a:ext uri="{FF2B5EF4-FFF2-40B4-BE49-F238E27FC236}">
                <a16:creationId xmlns:a16="http://schemas.microsoft.com/office/drawing/2014/main" id="{FE6C82CC-9051-4CD2-B968-7393A0E3A2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92472" y="3933056"/>
            <a:ext cx="914400" cy="914400"/>
          </a:xfrm>
          <a:prstGeom prst="rect">
            <a:avLst/>
          </a:prstGeom>
        </p:spPr>
      </p:pic>
      <p:pic>
        <p:nvPicPr>
          <p:cNvPr id="20" name="Grafika 19" descr="Użytkownik">
            <a:extLst>
              <a:ext uri="{FF2B5EF4-FFF2-40B4-BE49-F238E27FC236}">
                <a16:creationId xmlns:a16="http://schemas.microsoft.com/office/drawing/2014/main" id="{9BFEC326-79E8-45AA-AC15-666AC556CB4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33664" y="405490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4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37155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899592" y="1124745"/>
            <a:ext cx="1906652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Hejterzy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806244" y="1124620"/>
            <a:ext cx="5510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/>
              <a:t>nienawistnicy </a:t>
            </a:r>
            <a:endParaRPr lang="pl-PL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płatni i „wolontariusze”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różne motywacje (frustracja, „rozrywka”, rewanż osobisty, motywy polityczne, międzynarodowe, część </a:t>
            </a:r>
            <a:r>
              <a:rPr lang="pl-PL" sz="2400" dirty="0" err="1"/>
              <a:t>trollingu</a:t>
            </a:r>
            <a:r>
              <a:rPr lang="pl-PL" sz="2400" dirty="0"/>
              <a:t>)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C47EADB-F8AE-4B32-BFD3-D9E3B61BA7D3}"/>
              </a:ext>
            </a:extLst>
          </p:cNvPr>
          <p:cNvSpPr/>
          <p:nvPr/>
        </p:nvSpPr>
        <p:spPr>
          <a:xfrm>
            <a:off x="849819" y="3789040"/>
            <a:ext cx="6935873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Nie naśladuj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Piętnuj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Blokuj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Zgłaszaj naruszenie zasad administratorom</a:t>
            </a:r>
          </a:p>
        </p:txBody>
      </p:sp>
    </p:spTree>
    <p:extLst>
      <p:ext uri="{BB962C8B-B14F-4D97-AF65-F5344CB8AC3E}">
        <p14:creationId xmlns:p14="http://schemas.microsoft.com/office/powerpoint/2010/main" val="300879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899592" y="1124745"/>
            <a:ext cx="1906652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#Trolle</a:t>
            </a: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411760" y="1124620"/>
            <a:ext cx="59046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sianie zamętu, mieszanie w głowach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płatni i „wolontariusze”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szczególne groźne farmy płatnych trolli z setkami / tysiącami fałszywych kont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trolle – osoby fizyczne i automaty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różne cele (osobiste, biznesowe,  </a:t>
            </a:r>
            <a:r>
              <a:rPr lang="pl-PL" sz="2400" u="sng" dirty="0"/>
              <a:t>polityka wewnętrzna i międzynarodowa</a:t>
            </a:r>
            <a:r>
              <a:rPr lang="pl-PL" sz="24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wpływ na kampanie wyborcze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FC47EADB-F8AE-4B32-BFD3-D9E3B61BA7D3}"/>
              </a:ext>
            </a:extLst>
          </p:cNvPr>
          <p:cNvSpPr/>
          <p:nvPr/>
        </p:nvSpPr>
        <p:spPr>
          <a:xfrm>
            <a:off x="899592" y="4293096"/>
            <a:ext cx="711726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Nie karm trolli (dyskutując – uwiarygadniasz)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Identyfikuj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Uświadamiaj innych użytkowników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Zgłaszaj administratorom</a:t>
            </a:r>
          </a:p>
        </p:txBody>
      </p:sp>
    </p:spTree>
    <p:extLst>
      <p:ext uri="{BB962C8B-B14F-4D97-AF65-F5344CB8AC3E}">
        <p14:creationId xmlns:p14="http://schemas.microsoft.com/office/powerpoint/2010/main" val="111332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5207" y="516368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04D68B49-CCCE-44F1-BDC9-BF872FD25094}"/>
              </a:ext>
            </a:extLst>
          </p:cNvPr>
          <p:cNvSpPr txBox="1">
            <a:spLocks/>
          </p:cNvSpPr>
          <p:nvPr/>
        </p:nvSpPr>
        <p:spPr>
          <a:xfrm>
            <a:off x="607160" y="1151056"/>
            <a:ext cx="1908212" cy="5760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FakeNews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8D058E7D-C16D-47B2-895F-02A32458233D}"/>
              </a:ext>
            </a:extLst>
          </p:cNvPr>
          <p:cNvSpPr txBox="1">
            <a:spLocks/>
          </p:cNvSpPr>
          <p:nvPr/>
        </p:nvSpPr>
        <p:spPr>
          <a:xfrm>
            <a:off x="622132" y="3140968"/>
            <a:ext cx="258390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Postprawda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4C08892-60E5-43C6-9843-A95694FD49F2}"/>
              </a:ext>
            </a:extLst>
          </p:cNvPr>
          <p:cNvSpPr txBox="1">
            <a:spLocks/>
          </p:cNvSpPr>
          <p:nvPr/>
        </p:nvSpPr>
        <p:spPr>
          <a:xfrm>
            <a:off x="622132" y="3736744"/>
            <a:ext cx="2583904" cy="54731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#Dezinformacja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486908" y="1151056"/>
            <a:ext cx="6017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nieprawdziwe, sensacyjne informacje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z ładunkiem emocji, aby się rozchodziły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dystrybucja wspomagana </a:t>
            </a:r>
            <a:r>
              <a:rPr lang="pl-PL" sz="2400" dirty="0" err="1"/>
              <a:t>trollingiem</a:t>
            </a:r>
            <a:endParaRPr lang="pl-PL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różne motywacje (komercyjne, polityczne, ideologiczne, obce ośrodki dezinformacji) 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81C362E-A179-4FEE-9DF5-02F57272992E}"/>
              </a:ext>
            </a:extLst>
          </p:cNvPr>
          <p:cNvSpPr/>
          <p:nvPr/>
        </p:nvSpPr>
        <p:spPr>
          <a:xfrm>
            <a:off x="2915816" y="3212976"/>
            <a:ext cx="4739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prawdą jest to, co ma dużo </a:t>
            </a:r>
            <a:r>
              <a:rPr lang="pl-PL" sz="2400" dirty="0" err="1"/>
              <a:t>lajków</a:t>
            </a:r>
            <a:endParaRPr lang="en-GB" sz="2400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A38FB708-B35D-4F71-8D8E-DEBA65A0C0AE}"/>
              </a:ext>
            </a:extLst>
          </p:cNvPr>
          <p:cNvSpPr/>
          <p:nvPr/>
        </p:nvSpPr>
        <p:spPr>
          <a:xfrm>
            <a:off x="3125626" y="3750131"/>
            <a:ext cx="35560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wprowadzanie w błąd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sianie zamętu, skłócanie</a:t>
            </a:r>
            <a:endParaRPr lang="en-GB" sz="2400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E5EF50C9-2966-4349-9762-F4C5728902B1}"/>
              </a:ext>
            </a:extLst>
          </p:cNvPr>
          <p:cNvSpPr/>
          <p:nvPr/>
        </p:nvSpPr>
        <p:spPr>
          <a:xfrm>
            <a:off x="607160" y="4509120"/>
            <a:ext cx="76222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Weryfikuj informacje, zanim je polubisz lub podasz dalej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Prostuj, uświadamiaj innych użytkowników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Zgłaszaj administratorom</a:t>
            </a:r>
          </a:p>
        </p:txBody>
      </p:sp>
    </p:spTree>
    <p:extLst>
      <p:ext uri="{BB962C8B-B14F-4D97-AF65-F5344CB8AC3E}">
        <p14:creationId xmlns:p14="http://schemas.microsoft.com/office/powerpoint/2010/main" val="93656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60476"/>
            <a:ext cx="7920880" cy="758984"/>
          </a:xfrm>
        </p:spPr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04D68B49-CCCE-44F1-BDC9-BF872FD25094}"/>
              </a:ext>
            </a:extLst>
          </p:cNvPr>
          <p:cNvSpPr txBox="1">
            <a:spLocks/>
          </p:cNvSpPr>
          <p:nvPr/>
        </p:nvSpPr>
        <p:spPr>
          <a:xfrm>
            <a:off x="607160" y="1151056"/>
            <a:ext cx="1908212" cy="98180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Bezpie-czeństwo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8D058E7D-C16D-47B2-895F-02A32458233D}"/>
              </a:ext>
            </a:extLst>
          </p:cNvPr>
          <p:cNvSpPr txBox="1">
            <a:spLocks/>
          </p:cNvSpPr>
          <p:nvPr/>
        </p:nvSpPr>
        <p:spPr>
          <a:xfrm>
            <a:off x="607160" y="2420888"/>
            <a:ext cx="1717620" cy="1495486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Cyber-bezpie-czeństwo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4C08892-60E5-43C6-9843-A95694FD49F2}"/>
              </a:ext>
            </a:extLst>
          </p:cNvPr>
          <p:cNvSpPr txBox="1">
            <a:spLocks/>
          </p:cNvSpPr>
          <p:nvPr/>
        </p:nvSpPr>
        <p:spPr>
          <a:xfrm>
            <a:off x="600330" y="4005064"/>
            <a:ext cx="3179582" cy="57823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#Wojna hybrydowa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97B2F5-BCD3-4C5A-8138-6495EACE827F}"/>
              </a:ext>
            </a:extLst>
          </p:cNvPr>
          <p:cNvSpPr txBox="1"/>
          <p:nvPr/>
        </p:nvSpPr>
        <p:spPr>
          <a:xfrm>
            <a:off x="2486908" y="1151056"/>
            <a:ext cx="6017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Informacje, które podajesz o sobie czy swoim urzędzie, mogą być wykorzystane przeciwko tobie, urzędowi, Polsce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203E80A-8FFB-4FE4-BB1A-B9D99A638430}"/>
              </a:ext>
            </a:extLst>
          </p:cNvPr>
          <p:cNvSpPr txBox="1"/>
          <p:nvPr/>
        </p:nvSpPr>
        <p:spPr>
          <a:xfrm>
            <a:off x="2515372" y="2420888"/>
            <a:ext cx="6017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twój nowy, interesujący znajomy (-a) nie musi być tym, za kogo się podaje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Złośliwe oprogramowanie, ataki na konta i sprzęt prywatny, aby dotrzeć do służbowych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D0B2C6D3-66EE-4B7D-89AF-A0D7A8ED2B2A}"/>
              </a:ext>
            </a:extLst>
          </p:cNvPr>
          <p:cNvSpPr/>
          <p:nvPr/>
        </p:nvSpPr>
        <p:spPr>
          <a:xfrm>
            <a:off x="3927068" y="4048850"/>
            <a:ext cx="4576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/>
              <a:t>W </a:t>
            </a:r>
            <a:r>
              <a:rPr lang="pl-PL" sz="2400" dirty="0" err="1"/>
              <a:t>internecie</a:t>
            </a:r>
            <a:r>
              <a:rPr lang="pl-PL" sz="2400" dirty="0"/>
              <a:t> już się toczy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6AE1C6A-09FA-4EC7-9F00-5E6CA7E3F692}"/>
              </a:ext>
            </a:extLst>
          </p:cNvPr>
          <p:cNvSpPr/>
          <p:nvPr/>
        </p:nvSpPr>
        <p:spPr>
          <a:xfrm>
            <a:off x="607160" y="4581128"/>
            <a:ext cx="7896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Z rozwagą informuj o sprawach prywatnych i służbowych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Weryfikuj informacje, unikaj dziwnych znajomych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pl-PL" sz="2800" dirty="0"/>
              <a:t>Stosuj się do zasad 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181792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2" grpId="0" animBg="1"/>
      <p:bldP spid="1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Jak weryfikować wiadomość sieciową?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6AE1C6A-09FA-4EC7-9F00-5E6CA7E3F692}"/>
              </a:ext>
            </a:extLst>
          </p:cNvPr>
          <p:cNvSpPr/>
          <p:nvPr/>
        </p:nvSpPr>
        <p:spPr>
          <a:xfrm>
            <a:off x="755576" y="1256848"/>
            <a:ext cx="789681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pl-PL" sz="2400" dirty="0"/>
              <a:t>Czy jest ona w ogóle logiczna i spójna?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pl-PL" sz="2400" dirty="0"/>
              <a:t>Przeanalizuj informację źródłową </a:t>
            </a:r>
          </a:p>
          <a:p>
            <a:pPr marL="971550" lvl="1" indent="-5143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często bywa podany link</a:t>
            </a:r>
          </a:p>
          <a:p>
            <a:pPr marL="971550" lvl="1" indent="-5143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treść wiadomości może przekręcać informację 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pl-PL" sz="2400" dirty="0"/>
              <a:t>Oceń wiarygodność osoby rozpowszechniającej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prstClr val="black"/>
                </a:solidFill>
              </a:rPr>
              <a:t>rzetelność, sympatie w danym obszarze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prstClr val="black"/>
                </a:solidFill>
              </a:rPr>
              <a:t>czy może być płatnym trollem lub automatem?</a:t>
            </a:r>
            <a:endParaRPr lang="pl-PL" sz="2000" dirty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pl-PL" sz="2400" dirty="0"/>
              <a:t>Oceń wiarygodność serwisu z informacją źródłową</a:t>
            </a:r>
          </a:p>
          <a:p>
            <a:pPr marL="971550" lvl="1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prstClr val="black"/>
                </a:solidFill>
              </a:rPr>
              <a:t>rzetelność, poziom emocji, sympatie w danym obszarze</a:t>
            </a:r>
            <a:endParaRPr lang="pl-PL" sz="2000" dirty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pl-PL" sz="2400" dirty="0"/>
              <a:t>Sprawdź, co o tym piszą inni</a:t>
            </a:r>
          </a:p>
          <a:p>
            <a:pPr marL="971550" lvl="1" indent="-5143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prstClr val="black"/>
                </a:solidFill>
              </a:rPr>
              <a:t>serwisy oddzielające informacje od komentarzy</a:t>
            </a:r>
          </a:p>
          <a:p>
            <a:pPr marL="971550" lvl="1" indent="-5143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>
                <a:solidFill>
                  <a:prstClr val="black"/>
                </a:solidFill>
              </a:rPr>
              <a:t>może ktoś już zidentyfikował to jako #</a:t>
            </a:r>
            <a:r>
              <a:rPr lang="pl-PL" sz="2000" dirty="0" err="1">
                <a:solidFill>
                  <a:prstClr val="black"/>
                </a:solidFill>
              </a:rPr>
              <a:t>FakeNews</a:t>
            </a:r>
            <a:r>
              <a:rPr lang="pl-PL" sz="2000" dirty="0">
                <a:solidFill>
                  <a:prstClr val="black"/>
                </a:solidFill>
              </a:rPr>
              <a:t>?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8307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13D1CDA-7833-452D-9FB2-FDCFF23AE2DF}"/>
              </a:ext>
            </a:extLst>
          </p:cNvPr>
          <p:cNvSpPr txBox="1"/>
          <p:nvPr/>
        </p:nvSpPr>
        <p:spPr>
          <a:xfrm>
            <a:off x="837533" y="4517359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 Paryżu reprezentuję urząd na konferencji na temat postaw etycznych w sektorze publicznym. Ciekawe prezentacje i wciągające dyskusje między praktykami. 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BA01FE9-B019-4790-BB8E-35ED8EF5B499}"/>
              </a:ext>
            </a:extLst>
          </p:cNvPr>
          <p:cNvSpPr txBox="1"/>
          <p:nvPr/>
        </p:nvSpPr>
        <p:spPr>
          <a:xfrm>
            <a:off x="4932040" y="4517359"/>
            <a:ext cx="3171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Wczoraj otworzyliśmy wyremontowany basen dla młodzieżowej sekcji pływackiej. Praca z takimi talentami to niesamowita satysfakcja. 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6740507-7AB8-4D44-A8CE-FF6280BFE413}"/>
              </a:ext>
            </a:extLst>
          </p:cNvPr>
          <p:cNvSpPr txBox="1"/>
          <p:nvPr/>
        </p:nvSpPr>
        <p:spPr>
          <a:xfrm>
            <a:off x="837533" y="1124620"/>
            <a:ext cx="7478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Zamieściłeś w sieci stonowaną informację na temat swojej aktywności służbowej</a:t>
            </a:r>
          </a:p>
        </p:txBody>
      </p:sp>
      <p:pic>
        <p:nvPicPr>
          <p:cNvPr id="4" name="Obraz 3" descr="Przemawiający mężczyzna" title="Zdjęcie">
            <a:extLst>
              <a:ext uri="{FF2B5EF4-FFF2-40B4-BE49-F238E27FC236}">
                <a16:creationId xmlns:a16="http://schemas.microsoft.com/office/drawing/2014/main" id="{FF8F006B-4EF5-40F7-8E4F-A29B1F58CB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46" y="2143038"/>
            <a:ext cx="3418015" cy="2277787"/>
          </a:xfrm>
          <a:prstGeom prst="rect">
            <a:avLst/>
          </a:prstGeom>
        </p:spPr>
      </p:pic>
      <p:pic>
        <p:nvPicPr>
          <p:cNvPr id="13" name="Obraz 12" descr="Dwoje dzieci w basenie" title="Zdjęcie ">
            <a:extLst>
              <a:ext uri="{FF2B5EF4-FFF2-40B4-BE49-F238E27FC236}">
                <a16:creationId xmlns:a16="http://schemas.microsoft.com/office/drawing/2014/main" id="{4B1E34C7-C20F-46A1-B39F-0C36B52B04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740" y="2152247"/>
            <a:ext cx="3059832" cy="22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125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Gra symulacyjna 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971600" y="2222575"/>
            <a:ext cx="7056783" cy="204671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krytykę,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hejt,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kompromitujące wsparcie,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prowokację,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zaśmiecanie dyskusji,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800" dirty="0" err="1"/>
              <a:t>trolling</a:t>
            </a:r>
            <a:r>
              <a:rPr lang="pl-PL" sz="2800" dirty="0"/>
              <a:t>?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D2ED853-F378-4159-B595-655D3D2F445B}"/>
              </a:ext>
            </a:extLst>
          </p:cNvPr>
          <p:cNvSpPr/>
          <p:nvPr/>
        </p:nvSpPr>
        <p:spPr>
          <a:xfrm>
            <a:off x="719572" y="5661248"/>
            <a:ext cx="7956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dirty="0"/>
              <a:t>Szczegóły podane w materiałach dla uczestników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E436E2A-0D35-4B63-9374-CBE97FAE50B2}"/>
              </a:ext>
            </a:extLst>
          </p:cNvPr>
          <p:cNvSpPr txBox="1"/>
          <p:nvPr/>
        </p:nvSpPr>
        <p:spPr>
          <a:xfrm>
            <a:off x="719572" y="4365104"/>
            <a:ext cx="7704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Zignorowanie?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Podjęcie polemiki?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 err="1"/>
              <a:t>Zbanowanie</a:t>
            </a:r>
            <a:r>
              <a:rPr lang="pl-PL" sz="2400" dirty="0"/>
              <a:t>? </a:t>
            </a:r>
          </a:p>
          <a:p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Identyfikacja trolla / </a:t>
            </a:r>
            <a:r>
              <a:rPr lang="pl-PL" sz="2400" dirty="0" err="1"/>
              <a:t>hejtera</a:t>
            </a:r>
            <a:r>
              <a:rPr lang="pl-PL" sz="2400" dirty="0"/>
              <a:t>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Wyłączenie komentarzy? </a:t>
            </a:r>
            <a:r>
              <a:rPr lang="pl-PL" sz="2400" dirty="0">
                <a:sym typeface="Wingdings" panose="05000000000000000000" pitchFamily="2" charset="2"/>
              </a:rPr>
              <a:t> </a:t>
            </a:r>
            <a:r>
              <a:rPr lang="pl-PL" sz="2400" dirty="0"/>
              <a:t>Zgłoszenie nadużycia? </a:t>
            </a:r>
            <a:r>
              <a:rPr lang="pl-PL" sz="2400" dirty="0">
                <a:sym typeface="Wingdings" panose="05000000000000000000" pitchFamily="2" charset="2"/>
              </a:rPr>
              <a:t> Usunięcie wpisu?  </a:t>
            </a:r>
            <a:r>
              <a:rPr lang="pl-PL" sz="2400" dirty="0"/>
              <a:t>Inaczej?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842AAC3-7B69-4D97-BB3B-AB1F1B85E280}"/>
              </a:ext>
            </a:extLst>
          </p:cNvPr>
          <p:cNvSpPr/>
          <p:nvPr/>
        </p:nvSpPr>
        <p:spPr>
          <a:xfrm>
            <a:off x="971600" y="1265745"/>
            <a:ext cx="7056783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Jakiej spodziewasz się reakcji?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Jak zareagujesz na </a:t>
            </a:r>
          </a:p>
        </p:txBody>
      </p:sp>
    </p:spTree>
    <p:extLst>
      <p:ext uri="{BB962C8B-B14F-4D97-AF65-F5344CB8AC3E}">
        <p14:creationId xmlns:p14="http://schemas.microsoft.com/office/powerpoint/2010/main" val="373634621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2703</TotalTime>
  <Words>493</Words>
  <Application>Microsoft Office PowerPoint</Application>
  <PresentationFormat>Pokaz na ekranie (4:3)</PresentationFormat>
  <Paragraphs>89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Motyw pakietu Office</vt:lpstr>
      <vt:lpstr>Internet w dobie postprawdy </vt:lpstr>
      <vt:lpstr>Dodatkowe wyzwania w sieci</vt:lpstr>
      <vt:lpstr>Dodatkowe wyzwania w sieci</vt:lpstr>
      <vt:lpstr>Dodatkowe wyzwania w sieci</vt:lpstr>
      <vt:lpstr>Dodatkowe wyzwania w sieci</vt:lpstr>
      <vt:lpstr>Dodatkowe wyzwania w sieci</vt:lpstr>
      <vt:lpstr>Jak weryfikować wiadomość sieciową?</vt:lpstr>
      <vt:lpstr>Gra symulacyjna </vt:lpstr>
      <vt:lpstr>Gra symulacyjna </vt:lpstr>
      <vt:lpstr>Gra symulacyjna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275</cp:revision>
  <dcterms:created xsi:type="dcterms:W3CDTF">2017-10-06T10:47:42Z</dcterms:created>
  <dcterms:modified xsi:type="dcterms:W3CDTF">2023-07-19T11:21:44Z</dcterms:modified>
</cp:coreProperties>
</file>