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4" r:id="rId2"/>
    <p:sldId id="313" r:id="rId3"/>
    <p:sldId id="312" r:id="rId4"/>
    <p:sldId id="327" r:id="rId5"/>
    <p:sldId id="337" r:id="rId6"/>
    <p:sldId id="338" r:id="rId7"/>
    <p:sldId id="339" r:id="rId8"/>
    <p:sldId id="340" r:id="rId9"/>
    <p:sldId id="341" r:id="rId10"/>
    <p:sldId id="342" r:id="rId11"/>
    <p:sldId id="322" r:id="rId12"/>
    <p:sldId id="343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67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9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larz Edyta" initials="KE" lastIdx="1" clrIdx="0">
    <p:extLst/>
  </p:cmAuthor>
  <p:cmAuthor id="2" name="Elredor w" initials="Ew" lastIdx="10" clrIdx="1">
    <p:extLst/>
  </p:cmAuthor>
  <p:cmAuthor id="3" name="Krzysztof Krak" initials="KK" lastIdx="1" clrIdx="2">
    <p:extLst/>
  </p:cmAuthor>
  <p:cmAuthor id="4" name="Krzysztof Krak" initials="KK [2]" lastIdx="1" clrIdx="3">
    <p:extLst/>
  </p:cmAuthor>
  <p:cmAuthor id="5" name="Maciej Wnuk" initials="MW" lastIdx="2" clrIdx="4">
    <p:extLst>
      <p:ext uri="{19B8F6BF-5375-455C-9EA6-DF929625EA0E}">
        <p15:presenceInfo xmlns:p15="http://schemas.microsoft.com/office/powerpoint/2012/main" userId="Maciej Wnu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FFFFFF"/>
    <a:srgbClr val="3C8054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7" autoAdjust="0"/>
    <p:restoredTop sz="78605" autoAdjust="0"/>
  </p:normalViewPr>
  <p:slideViewPr>
    <p:cSldViewPr>
      <p:cViewPr varScale="1">
        <p:scale>
          <a:sx n="80" d="100"/>
          <a:sy n="80" d="100"/>
        </p:scale>
        <p:origin x="114" y="240"/>
      </p:cViewPr>
      <p:guideLst>
        <p:guide orient="horz" pos="2160"/>
        <p:guide pos="2880"/>
        <p:guide orient="horz" pos="3067"/>
        <p:guide orient="horz" pos="890"/>
        <p:guide pos="385"/>
        <p:guide pos="5375"/>
        <p:guide orient="horz" pos="3974"/>
        <p:guide orient="horz" pos="99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7513AB5-9101-4F0C-A78F-C81A2EEE6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DD48A4-893B-4AEB-B450-8C99E4B2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CC80E-80C5-469B-B2CE-7F85C741C445}" type="datetimeFigureOut">
              <a:rPr lang="pl-PL" smtClean="0"/>
              <a:t>19.07.2023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AE3FA4-90D2-425F-A83C-804E4D8D63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6771E7C-E456-41E0-A390-D8CD688556B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27D4-AC5C-49F2-A309-D422397ED0A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81244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7E9F0-E57A-4457-BB0A-F3332D72144F}" type="datetimeFigureOut">
              <a:rPr lang="pl-PL" smtClean="0"/>
              <a:pPr/>
              <a:t>19.07.2023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50995-947C-4AE1-815D-E6DF7681EC9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28347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3429001"/>
            <a:ext cx="7772400" cy="13681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899025"/>
            <a:ext cx="6400800" cy="120168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7" name="Picture 2" descr="D:\Broszura - konkurs SSC 2013\logo sc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586" y="692696"/>
            <a:ext cx="213461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2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4005064"/>
            <a:ext cx="7772400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cap="none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punktow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ytułu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numerow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  <p:extLst>
      <p:ext uri="{BB962C8B-B14F-4D97-AF65-F5344CB8AC3E}">
        <p14:creationId xmlns:p14="http://schemas.microsoft.com/office/powerpoint/2010/main" val="63698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785395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/>
            </a:lvl1pPr>
            <a:lvl2pPr marL="914400" indent="-457200">
              <a:buFont typeface="+mj-lt"/>
              <a:buAutoNum type="alphaLcPeriod"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77311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11560" y="1354932"/>
            <a:ext cx="3884240" cy="4771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354930"/>
            <a:ext cx="3884240" cy="47712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365760"/>
            <a:ext cx="7920880" cy="7589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11560" y="1354931"/>
            <a:ext cx="3885828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1560" y="2174875"/>
            <a:ext cx="388582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354931"/>
            <a:ext cx="3887415" cy="81994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8741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7877" y="365760"/>
            <a:ext cx="7934563" cy="758984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21">
            <a:extLs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51520" y="4077072"/>
            <a:ext cx="144016" cy="2232248"/>
          </a:xfrm>
          <a:prstGeom prst="rect">
            <a:avLst/>
          </a:prstGeom>
          <a:blipFill>
            <a:blip r:embed="rId12"/>
            <a:srcRect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/>
            </a:pPr>
            <a:endParaRPr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63"/>
            <a:ext cx="2051720" cy="679120"/>
          </a:xfrm>
          <a:prstGeom prst="rect">
            <a:avLst/>
          </a:prstGeom>
        </p:spPr>
      </p:pic>
      <p:pic>
        <p:nvPicPr>
          <p:cNvPr id="10" name="Obraz 9" descr="Orzeł biały w koronie, po prawej od niego napis &quot;szef służby cywilnej&quot;, poniżej napisu biało-czerwony pasek" title="Logo szefa służby cywilnej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1" y="-25936"/>
            <a:ext cx="1766977" cy="7174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8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7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20.svg"/><Relationship Id="rId4" Type="http://schemas.openxmlformats.org/officeDocument/2006/relationships/image" Target="../media/image13.png"/><Relationship Id="rId9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Nieetyczne zachowania i propozycje </a:t>
            </a:r>
            <a:br>
              <a:rPr lang="pl-PL" dirty="0"/>
            </a:br>
            <a:r>
              <a:rPr lang="pl-PL" dirty="0"/>
              <a:t>jako wstęp do nadużyć </a:t>
            </a:r>
            <a:r>
              <a:rPr lang="pl-PL"/>
              <a:t>i korupcji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234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D4BB04-6198-4840-A342-EA91BE37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758984"/>
          </a:xfrm>
        </p:spPr>
        <p:txBody>
          <a:bodyPr/>
          <a:lstStyle/>
          <a:p>
            <a:r>
              <a:rPr lang="pl-PL" dirty="0"/>
              <a:t>Dwuznaczne i nieetyczne propozycje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C2996CC7-C4D7-4AFF-82E8-68B20C8561AE}"/>
              </a:ext>
            </a:extLst>
          </p:cNvPr>
          <p:cNvSpPr txBox="1">
            <a:spLocks/>
          </p:cNvSpPr>
          <p:nvPr/>
        </p:nvSpPr>
        <p:spPr>
          <a:xfrm>
            <a:off x="611560" y="1196752"/>
            <a:ext cx="7920880" cy="2592288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b="1" dirty="0">
                <a:solidFill>
                  <a:srgbClr val="376092"/>
                </a:solidFill>
              </a:rPr>
              <a:t>Właściwa reakcja: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/>
              <a:t>szybka (nie pozwalamy, aby temat był rozwijany),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/>
              <a:t>jednoznaczna,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/>
              <a:t>proporcjonalna,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/>
              <a:t>asertywna (zdecydowana i uprzejma).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endParaRPr lang="pl-PL" b="1" dirty="0">
              <a:solidFill>
                <a:srgbClr val="376092"/>
              </a:solidFill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822A193D-8AD9-4E03-9F99-5C9938F4DD91}"/>
              </a:ext>
            </a:extLst>
          </p:cNvPr>
          <p:cNvSpPr/>
          <p:nvPr/>
        </p:nvSpPr>
        <p:spPr>
          <a:xfrm>
            <a:off x="602348" y="3789040"/>
            <a:ext cx="81461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Przykłady: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„nie wiem, do czego zmierzasz, ale ja zawsze działam zgodnie z procedurami, kończymy te dywagacje”,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„nasze zasady tego nie dopuszczają a ja ich przestrzegam, na nic się nie dam namówić, skończmy ten temat”,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„ja się na to nie skuszę, cenię swoją pracę i mam swój honor”.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03281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758984"/>
          </a:xfrm>
        </p:spPr>
        <p:txBody>
          <a:bodyPr/>
          <a:lstStyle/>
          <a:p>
            <a:r>
              <a:rPr lang="pl-PL" dirty="0"/>
              <a:t>Nieetyczne propozycje – ćwiczenie 1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77FD151D-C8BD-4372-9147-30068442F1C8}"/>
              </a:ext>
            </a:extLst>
          </p:cNvPr>
          <p:cNvSpPr/>
          <p:nvPr/>
        </p:nvSpPr>
        <p:spPr>
          <a:xfrm>
            <a:off x="719571" y="1268760"/>
            <a:ext cx="7812869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Podaj przykłady dwuznacznych i nieetycznych propozycji, </a:t>
            </a:r>
          </a:p>
          <a:p>
            <a:pPr>
              <a:spcAft>
                <a:spcPts val="600"/>
              </a:spcAft>
            </a:pPr>
            <a:r>
              <a:rPr lang="pl-PL" sz="2400" b="1" dirty="0">
                <a:solidFill>
                  <a:srgbClr val="376092"/>
                </a:solidFill>
              </a:rPr>
              <a:t>mogących badać skłonność urzędnika do nadużyć i korupcji.</a:t>
            </a:r>
          </a:p>
        </p:txBody>
      </p:sp>
    </p:spTree>
    <p:extLst>
      <p:ext uri="{BB962C8B-B14F-4D97-AF65-F5344CB8AC3E}">
        <p14:creationId xmlns:p14="http://schemas.microsoft.com/office/powerpoint/2010/main" val="2291918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0880" cy="758984"/>
          </a:xfrm>
        </p:spPr>
        <p:txBody>
          <a:bodyPr/>
          <a:lstStyle/>
          <a:p>
            <a:r>
              <a:rPr lang="pl-PL" dirty="0"/>
              <a:t>Nieetyczne propozycje – gra symulacyjna</a:t>
            </a:r>
          </a:p>
        </p:txBody>
      </p:sp>
    </p:spTree>
    <p:extLst>
      <p:ext uri="{BB962C8B-B14F-4D97-AF65-F5344CB8AC3E}">
        <p14:creationId xmlns:p14="http://schemas.microsoft.com/office/powerpoint/2010/main" val="3726999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Reguła wzajemności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254461"/>
            <a:ext cx="7920880" cy="53661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Jeśli ty zrobiłeś dla mnie coś dobrego, </a:t>
            </a: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376092"/>
              </a:solidFill>
            </a:endParaRPr>
          </a:p>
          <a:p>
            <a:pPr marL="457200" lvl="1" indent="0" algn="ctr">
              <a:buNone/>
            </a:pPr>
            <a:endParaRPr lang="pl-PL" sz="2800" dirty="0"/>
          </a:p>
        </p:txBody>
      </p:sp>
      <p:sp>
        <p:nvSpPr>
          <p:cNvPr id="5" name="Symbol zastępczy zawartości 3">
            <a:extLst>
              <a:ext uri="{FF2B5EF4-FFF2-40B4-BE49-F238E27FC236}">
                <a16:creationId xmlns:a16="http://schemas.microsoft.com/office/drawing/2014/main" id="{A8275394-4236-46AB-AA9D-4CC8DF078C6F}"/>
              </a:ext>
            </a:extLst>
          </p:cNvPr>
          <p:cNvSpPr txBox="1">
            <a:spLocks/>
          </p:cNvSpPr>
          <p:nvPr/>
        </p:nvSpPr>
        <p:spPr>
          <a:xfrm>
            <a:off x="616528" y="3645024"/>
            <a:ext cx="7920880" cy="561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b="1" dirty="0">
                <a:solidFill>
                  <a:srgbClr val="376092"/>
                </a:solidFill>
              </a:rPr>
              <a:t>to ja także zrobię coś dobrego dla ciebie.</a:t>
            </a:r>
          </a:p>
        </p:txBody>
      </p:sp>
      <p:grpSp>
        <p:nvGrpSpPr>
          <p:cNvPr id="3" name="Grupa 2" descr="Dwie osoby, pomiędzy nimi strzałki - jedna skierowana w prawo, ruga w lewo - symbolizujące wzajemność " title="Obrazek"/>
          <p:cNvGrpSpPr/>
          <p:nvPr/>
        </p:nvGrpSpPr>
        <p:grpSpPr>
          <a:xfrm>
            <a:off x="2343200" y="1916832"/>
            <a:ext cx="4280087" cy="1584176"/>
            <a:chOff x="2343200" y="1916832"/>
            <a:chExt cx="4280087" cy="1584176"/>
          </a:xfrm>
        </p:grpSpPr>
        <p:pic>
          <p:nvPicPr>
            <p:cNvPr id="6" name="Grafika 5" descr="Mężczyzna">
              <a:extLst>
                <a:ext uri="{FF2B5EF4-FFF2-40B4-BE49-F238E27FC236}">
                  <a16:creationId xmlns:a16="http://schemas.microsoft.com/office/drawing/2014/main" id="{A28FBA94-F38E-40AB-A8BB-286FD5ED1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43200" y="1916832"/>
              <a:ext cx="1584176" cy="1584176"/>
            </a:xfrm>
            <a:prstGeom prst="rect">
              <a:avLst/>
            </a:prstGeom>
          </p:spPr>
        </p:pic>
        <p:pic>
          <p:nvPicPr>
            <p:cNvPr id="7" name="Grafika 6" descr="Mężczyzna">
              <a:extLst>
                <a:ext uri="{FF2B5EF4-FFF2-40B4-BE49-F238E27FC236}">
                  <a16:creationId xmlns:a16="http://schemas.microsoft.com/office/drawing/2014/main" id="{5901B989-DB53-4D18-A200-DD337AFA5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39111" y="1916832"/>
              <a:ext cx="1584176" cy="1584176"/>
            </a:xfrm>
            <a:prstGeom prst="rect">
              <a:avLst/>
            </a:prstGeom>
          </p:spPr>
        </p:pic>
        <p:sp>
          <p:nvSpPr>
            <p:cNvPr id="8" name="Strzałka: w prawo 7">
              <a:extLst>
                <a:ext uri="{FF2B5EF4-FFF2-40B4-BE49-F238E27FC236}">
                  <a16:creationId xmlns:a16="http://schemas.microsoft.com/office/drawing/2014/main" id="{D4294466-2B20-448B-A477-99A28B6F2ACE}"/>
                </a:ext>
              </a:extLst>
            </p:cNvPr>
            <p:cNvSpPr/>
            <p:nvPr/>
          </p:nvSpPr>
          <p:spPr>
            <a:xfrm>
              <a:off x="4067944" y="2226568"/>
              <a:ext cx="1008112" cy="432048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Strzałka: w prawo 8">
              <a:extLst>
                <a:ext uri="{FF2B5EF4-FFF2-40B4-BE49-F238E27FC236}">
                  <a16:creationId xmlns:a16="http://schemas.microsoft.com/office/drawing/2014/main" id="{11BF03FB-A6BA-44FC-9720-710F9850EE4C}"/>
                </a:ext>
              </a:extLst>
            </p:cNvPr>
            <p:cNvSpPr/>
            <p:nvPr/>
          </p:nvSpPr>
          <p:spPr>
            <a:xfrm rot="10800000">
              <a:off x="4030999" y="2838636"/>
              <a:ext cx="1008112" cy="432048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10" name="Prostokąt 9">
            <a:extLst>
              <a:ext uri="{FF2B5EF4-FFF2-40B4-BE49-F238E27FC236}">
                <a16:creationId xmlns:a16="http://schemas.microsoft.com/office/drawing/2014/main" id="{6B2F5BB3-CF63-4B7D-BF5B-75E53F6DD645}"/>
              </a:ext>
            </a:extLst>
          </p:cNvPr>
          <p:cNvSpPr/>
          <p:nvPr/>
        </p:nvSpPr>
        <p:spPr>
          <a:xfrm>
            <a:off x="611560" y="4507920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/>
              <a:t>Występuje w każdym społeczeństwie i każdej kulturze.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8CD06216-3305-413B-9CB6-3F80A46217C6}"/>
              </a:ext>
            </a:extLst>
          </p:cNvPr>
          <p:cNvSpPr/>
          <p:nvPr/>
        </p:nvSpPr>
        <p:spPr>
          <a:xfrm>
            <a:off x="611560" y="4941168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/>
              <a:t>Powszechnie stosowana w marketingu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darmowe próbki, drobiazgi promocyjne, degustacje itp. dla konsumentów,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dirty="0"/>
              <a:t>poczęstunki, prezenty z logo firmy, wycieczki, zaproszenia na imprezy itp. dla partnerów biznesowych.</a:t>
            </a:r>
          </a:p>
        </p:txBody>
      </p:sp>
      <p:sp>
        <p:nvSpPr>
          <p:cNvPr id="12" name="Wstęga: nachylona w dół 11">
            <a:extLst>
              <a:ext uri="{FF2B5EF4-FFF2-40B4-BE49-F238E27FC236}">
                <a16:creationId xmlns:a16="http://schemas.microsoft.com/office/drawing/2014/main" id="{21382CD7-C525-406B-BB68-A666BD6F06F5}"/>
              </a:ext>
            </a:extLst>
          </p:cNvPr>
          <p:cNvSpPr/>
          <p:nvPr/>
        </p:nvSpPr>
        <p:spPr>
          <a:xfrm>
            <a:off x="6228184" y="4108096"/>
            <a:ext cx="2736304" cy="384935"/>
          </a:xfrm>
          <a:prstGeom prst="ribbon">
            <a:avLst>
              <a:gd name="adj1" fmla="val 13500"/>
              <a:gd name="adj2" fmla="val 67515"/>
            </a:avLst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376092"/>
                </a:solidFill>
              </a:rPr>
              <a:t>Robert </a:t>
            </a:r>
            <a:r>
              <a:rPr lang="pl-PL" dirty="0" err="1">
                <a:solidFill>
                  <a:srgbClr val="376092"/>
                </a:solidFill>
              </a:rPr>
              <a:t>Cialdini</a:t>
            </a:r>
            <a:endParaRPr lang="pl-PL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73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579532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Łapówkarstwo a konflikt interesów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611560" y="1268760"/>
            <a:ext cx="7920880" cy="475252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 dirty="0">
                <a:solidFill>
                  <a:srgbClr val="376092"/>
                </a:solidFill>
              </a:rPr>
              <a:t>Łapówka – transakcja „coś za coś”</a:t>
            </a:r>
            <a:r>
              <a:rPr lang="pl-PL" dirty="0"/>
              <a:t>: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dirty="0"/>
              <a:t>przyjęcie / żądanie korzyści lub jej obietnicy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dirty="0"/>
              <a:t>majątkowej lub osobistej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dirty="0"/>
              <a:t>za działanie w wykonywaniu funkcji publicznej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1800" dirty="0"/>
              <a:t>(np. wydanie decyzji, przyznanie zamówienia, przyśpieszenie załatwienia sprawy),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dirty="0"/>
              <a:t>za zaniechania działania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1800" dirty="0"/>
              <a:t>(np. odstąpienie od kontroli czy ukarania mandatem)</a:t>
            </a:r>
          </a:p>
          <a:p>
            <a:pPr lvl="1"/>
            <a:endParaRPr lang="pl-PL" sz="2800" dirty="0"/>
          </a:p>
        </p:txBody>
      </p:sp>
      <p:pic>
        <p:nvPicPr>
          <p:cNvPr id="14" name="Grafika 13" descr="Pieniądze">
            <a:extLst>
              <a:ext uri="{FF2B5EF4-FFF2-40B4-BE49-F238E27FC236}">
                <a16:creationId xmlns:a16="http://schemas.microsoft.com/office/drawing/2014/main" id="{F8FF214D-7653-437E-91F6-24DC58FC76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00204" y="2617800"/>
            <a:ext cx="914400" cy="914400"/>
          </a:xfrm>
          <a:prstGeom prst="rect">
            <a:avLst/>
          </a:prstGeom>
        </p:spPr>
      </p:pic>
      <p:pic>
        <p:nvPicPr>
          <p:cNvPr id="16" name="Grafika 15" descr="Dokument">
            <a:extLst>
              <a:ext uri="{FF2B5EF4-FFF2-40B4-BE49-F238E27FC236}">
                <a16:creationId xmlns:a16="http://schemas.microsoft.com/office/drawing/2014/main" id="{AF6D81F6-6008-45F5-BB52-7666DEB7D4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80312" y="4755952"/>
            <a:ext cx="914400" cy="914400"/>
          </a:xfrm>
          <a:prstGeom prst="rect">
            <a:avLst/>
          </a:prstGeom>
        </p:spPr>
      </p:pic>
      <p:pic>
        <p:nvPicPr>
          <p:cNvPr id="18" name="Grafika 17" descr="Kajdany">
            <a:extLst>
              <a:ext uri="{FF2B5EF4-FFF2-40B4-BE49-F238E27FC236}">
                <a16:creationId xmlns:a16="http://schemas.microsoft.com/office/drawing/2014/main" id="{85E7311D-A8A6-462C-AA9B-BB21FE3F63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3376" y="1124744"/>
            <a:ext cx="914400" cy="914400"/>
          </a:xfrm>
          <a:prstGeom prst="rect">
            <a:avLst/>
          </a:prstGeom>
        </p:spPr>
      </p:pic>
      <p:pic>
        <p:nvPicPr>
          <p:cNvPr id="20" name="Grafika 19" descr="Makaron">
            <a:extLst>
              <a:ext uri="{FF2B5EF4-FFF2-40B4-BE49-F238E27FC236}">
                <a16:creationId xmlns:a16="http://schemas.microsoft.com/office/drawing/2014/main" id="{F592642A-89BE-41E4-90E7-3B7F09F4EBF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69308" y="2555156"/>
            <a:ext cx="914400" cy="914400"/>
          </a:xfrm>
          <a:prstGeom prst="rect">
            <a:avLst/>
          </a:prstGeom>
        </p:spPr>
      </p:pic>
      <p:pic>
        <p:nvPicPr>
          <p:cNvPr id="22" name="Grafika 21" descr="Puszczająca oko twarz bez wypełnienia">
            <a:extLst>
              <a:ext uri="{FF2B5EF4-FFF2-40B4-BE49-F238E27FC236}">
                <a16:creationId xmlns:a16="http://schemas.microsoft.com/office/drawing/2014/main" id="{C924B82F-0DB8-453E-8179-98BD574058D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24128" y="494116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3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758984"/>
          </a:xfrm>
        </p:spPr>
        <p:txBody>
          <a:bodyPr>
            <a:normAutofit/>
          </a:bodyPr>
          <a:lstStyle/>
          <a:p>
            <a:r>
              <a:rPr lang="pl-PL" dirty="0"/>
              <a:t>Łapówkarstwo a konflikt interesów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0871B4F1-9A41-478E-8C83-3B4BCA7CB1C5}"/>
              </a:ext>
            </a:extLst>
          </p:cNvPr>
          <p:cNvSpPr txBox="1">
            <a:spLocks/>
          </p:cNvSpPr>
          <p:nvPr/>
        </p:nvSpPr>
        <p:spPr>
          <a:xfrm>
            <a:off x="595888" y="1090104"/>
            <a:ext cx="7936552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+mj-lt"/>
              <a:buAutoNum type="alphaL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+mj-lt"/>
              <a:buNone/>
            </a:pPr>
            <a:r>
              <a:rPr lang="pl-PL" b="1" dirty="0">
                <a:solidFill>
                  <a:srgbClr val="376092"/>
                </a:solidFill>
              </a:rPr>
              <a:t>Konflikt interesów – wywołanie długu wdzięczności</a:t>
            </a:r>
            <a:r>
              <a:rPr lang="pl-PL" dirty="0"/>
              <a:t>: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dirty="0"/>
              <a:t>wręczenie / przyjęcie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dirty="0"/>
              <a:t>prezentu, świadczenia, przysługi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400" dirty="0"/>
              <a:t>nie ma związku z konkretnymi czynnościami służbowymi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sz="2400" dirty="0"/>
              <a:t>ma wywołać u urzędnika reakcję wzajemności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sz="2400" dirty="0"/>
              <a:t>w konsekwencji zaburzyć jego bezstronność w przyszłości</a:t>
            </a:r>
          </a:p>
          <a:p>
            <a:pPr marL="0" indent="0">
              <a:lnSpc>
                <a:spcPct val="150000"/>
              </a:lnSpc>
              <a:buNone/>
            </a:pPr>
            <a:endParaRPr lang="pl-PL" sz="24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pl-PL" sz="2400" dirty="0"/>
              <a:t>wywołuje </a:t>
            </a:r>
            <a:r>
              <a:rPr lang="pl-PL" sz="2400" b="1" dirty="0">
                <a:solidFill>
                  <a:srgbClr val="376092"/>
                </a:solidFill>
              </a:rPr>
              <a:t>potencjalny i postrzegany konflikt interesów</a:t>
            </a:r>
          </a:p>
          <a:p>
            <a:pPr lvl="1"/>
            <a:endParaRPr lang="pl-PL" sz="2800" dirty="0"/>
          </a:p>
        </p:txBody>
      </p:sp>
      <p:pic>
        <p:nvPicPr>
          <p:cNvPr id="7" name="Grafika 6" descr="Torba na zakupy">
            <a:extLst>
              <a:ext uri="{FF2B5EF4-FFF2-40B4-BE49-F238E27FC236}">
                <a16:creationId xmlns:a16="http://schemas.microsoft.com/office/drawing/2014/main" id="{8CBD6A8B-FFE2-4BB2-97AB-ED83619B4B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08312" y="2132856"/>
            <a:ext cx="914400" cy="914400"/>
          </a:xfrm>
          <a:prstGeom prst="rect">
            <a:avLst/>
          </a:prstGeom>
        </p:spPr>
      </p:pic>
      <p:pic>
        <p:nvPicPr>
          <p:cNvPr id="8" name="Grafika 7" descr="Neutralna twarz bez wypełnienia">
            <a:extLst>
              <a:ext uri="{FF2B5EF4-FFF2-40B4-BE49-F238E27FC236}">
                <a16:creationId xmlns:a16="http://schemas.microsoft.com/office/drawing/2014/main" id="{2F5B5DA8-A4DA-47D3-9D6D-9F8690E178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84184" y="4797152"/>
            <a:ext cx="914400" cy="914400"/>
          </a:xfrm>
          <a:prstGeom prst="rect">
            <a:avLst/>
          </a:prstGeom>
        </p:spPr>
      </p:pic>
      <p:pic>
        <p:nvPicPr>
          <p:cNvPr id="9" name="Grafika 8" descr="Szeroko uśmiechnięta twarz bez wypełnienia">
            <a:extLst>
              <a:ext uri="{FF2B5EF4-FFF2-40B4-BE49-F238E27FC236}">
                <a16:creationId xmlns:a16="http://schemas.microsoft.com/office/drawing/2014/main" id="{3A3433F4-C5BF-4F56-B45B-0480A276B9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76056" y="4805888"/>
            <a:ext cx="914400" cy="914400"/>
          </a:xfrm>
          <a:prstGeom prst="rect">
            <a:avLst/>
          </a:prstGeom>
        </p:spPr>
      </p:pic>
      <p:pic>
        <p:nvPicPr>
          <p:cNvPr id="10" name="Grafika 9" descr="Martini">
            <a:extLst>
              <a:ext uri="{FF2B5EF4-FFF2-40B4-BE49-F238E27FC236}">
                <a16:creationId xmlns:a16="http://schemas.microsoft.com/office/drawing/2014/main" id="{264089B7-A087-44DE-B1E4-3081132E9D0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76256" y="2121816"/>
            <a:ext cx="914400" cy="914400"/>
          </a:xfrm>
          <a:prstGeom prst="rect">
            <a:avLst/>
          </a:prstGeom>
        </p:spPr>
      </p:pic>
      <p:cxnSp>
        <p:nvCxnSpPr>
          <p:cNvPr id="12" name="Łącznik prosty ze strzałką 11" title="Strzałka w prawo">
            <a:extLst>
              <a:ext uri="{FF2B5EF4-FFF2-40B4-BE49-F238E27FC236}">
                <a16:creationId xmlns:a16="http://schemas.microsoft.com/office/drawing/2014/main" id="{3A462293-5AB3-4919-98BA-096B9702A315}"/>
              </a:ext>
            </a:extLst>
          </p:cNvPr>
          <p:cNvCxnSpPr/>
          <p:nvPr/>
        </p:nvCxnSpPr>
        <p:spPr>
          <a:xfrm>
            <a:off x="3923928" y="5263088"/>
            <a:ext cx="1008112" cy="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15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D4BB04-6198-4840-A342-EA91BE37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55" y="547028"/>
            <a:ext cx="7920880" cy="758984"/>
          </a:xfrm>
        </p:spPr>
        <p:txBody>
          <a:bodyPr/>
          <a:lstStyle/>
          <a:p>
            <a:r>
              <a:rPr lang="pl-PL" dirty="0"/>
              <a:t>Jak reagować na propozycję łapówki?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1A88BDF-8983-41F5-9FBC-7319579ECBB0}"/>
              </a:ext>
            </a:extLst>
          </p:cNvPr>
          <p:cNvSpPr/>
          <p:nvPr/>
        </p:nvSpPr>
        <p:spPr>
          <a:xfrm>
            <a:off x="503548" y="1201688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sz="2800" b="1" dirty="0">
                <a:solidFill>
                  <a:srgbClr val="37609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Po pierwsze…</a:t>
            </a:r>
          </a:p>
        </p:txBody>
      </p:sp>
      <p:pic>
        <p:nvPicPr>
          <p:cNvPr id="6" name="Picture 2" descr="Zdjęcie symbolizujące sprzeciw wobec przyjęcia łapówki" title="Zdjęcie ">
            <a:extLst>
              <a:ext uri="{FF2B5EF4-FFF2-40B4-BE49-F238E27FC236}">
                <a16:creationId xmlns:a16="http://schemas.microsoft.com/office/drawing/2014/main" id="{4F43FC85-F45B-4D2C-B765-0A0BBC472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9600" y="1863988"/>
            <a:ext cx="5384800" cy="3594100"/>
          </a:xfrm>
          <a:prstGeom prst="rect">
            <a:avLst/>
          </a:prstGeom>
          <a:noFill/>
        </p:spPr>
      </p:pic>
      <p:sp>
        <p:nvSpPr>
          <p:cNvPr id="7" name="Prostokąt 6">
            <a:extLst>
              <a:ext uri="{FF2B5EF4-FFF2-40B4-BE49-F238E27FC236}">
                <a16:creationId xmlns:a16="http://schemas.microsoft.com/office/drawing/2014/main" id="{07D3C6CD-A173-4E52-97F3-AD884B9B4434}"/>
              </a:ext>
            </a:extLst>
          </p:cNvPr>
          <p:cNvSpPr/>
          <p:nvPr/>
        </p:nvSpPr>
        <p:spPr>
          <a:xfrm>
            <a:off x="611560" y="5733256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sz="2800" b="1" dirty="0">
                <a:solidFill>
                  <a:srgbClr val="37609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…jednoznacznie odmów!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5497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D4BB04-6198-4840-A342-EA91BE37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58" y="644951"/>
            <a:ext cx="7920880" cy="758984"/>
          </a:xfrm>
        </p:spPr>
        <p:txBody>
          <a:bodyPr/>
          <a:lstStyle/>
          <a:p>
            <a:r>
              <a:rPr lang="pl-PL" dirty="0"/>
              <a:t>Jak reagować na propozycję łapówki?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1A88BDF-8983-41F5-9FBC-7319579ECBB0}"/>
              </a:ext>
            </a:extLst>
          </p:cNvPr>
          <p:cNvSpPr/>
          <p:nvPr/>
        </p:nvSpPr>
        <p:spPr>
          <a:xfrm>
            <a:off x="503548" y="1201688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sz="2800" b="1" dirty="0">
                <a:solidFill>
                  <a:srgbClr val="37609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Jeśli to możliwe, odmów…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7D3C6CD-A173-4E52-97F3-AD884B9B4434}"/>
              </a:ext>
            </a:extLst>
          </p:cNvPr>
          <p:cNvSpPr/>
          <p:nvPr/>
        </p:nvSpPr>
        <p:spPr>
          <a:xfrm>
            <a:off x="2740247" y="5580618"/>
            <a:ext cx="3663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2800" b="1" dirty="0">
                <a:solidFill>
                  <a:srgbClr val="37609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…w obecności świadka.</a:t>
            </a:r>
            <a:endParaRPr lang="pl-PL" dirty="0"/>
          </a:p>
        </p:txBody>
      </p:sp>
      <p:pic>
        <p:nvPicPr>
          <p:cNvPr id="8" name="Picture 2" descr="Kontury trzech rozmawiających osób widoczne za żaluzjami" title="Zdjęcie">
            <a:extLst>
              <a:ext uri="{FF2B5EF4-FFF2-40B4-BE49-F238E27FC236}">
                <a16:creationId xmlns:a16="http://schemas.microsoft.com/office/drawing/2014/main" id="{3AE31197-ADC7-4BBE-8293-AC47F50F2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424" y="1851124"/>
            <a:ext cx="5391150" cy="3594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9177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D4BB04-6198-4840-A342-EA91BE37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613536"/>
            <a:ext cx="7920880" cy="758984"/>
          </a:xfrm>
        </p:spPr>
        <p:txBody>
          <a:bodyPr/>
          <a:lstStyle/>
          <a:p>
            <a:r>
              <a:rPr lang="pl-PL" dirty="0"/>
              <a:t>Jak reagować na propozycje łapówki?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1A88BDF-8983-41F5-9FBC-7319579ECBB0}"/>
              </a:ext>
            </a:extLst>
          </p:cNvPr>
          <p:cNvSpPr/>
          <p:nvPr/>
        </p:nvSpPr>
        <p:spPr>
          <a:xfrm>
            <a:off x="503548" y="1201688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sz="2800" b="1" dirty="0">
                <a:solidFill>
                  <a:srgbClr val="37609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Zabezpiecz dowody i dokumenty w sprawie, ale…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7D3C6CD-A173-4E52-97F3-AD884B9B4434}"/>
              </a:ext>
            </a:extLst>
          </p:cNvPr>
          <p:cNvSpPr/>
          <p:nvPr/>
        </p:nvSpPr>
        <p:spPr>
          <a:xfrm>
            <a:off x="0" y="55892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sz="2800" b="1" dirty="0">
                <a:solidFill>
                  <a:srgbClr val="37609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…nie zabezpieczaj łapówki przez jej przyjęcie!</a:t>
            </a:r>
            <a:endParaRPr lang="pl-PL" dirty="0"/>
          </a:p>
        </p:txBody>
      </p:sp>
      <p:pic>
        <p:nvPicPr>
          <p:cNvPr id="9" name="Picture 2" descr="Cztery segregatory zabezpieczone łańcuchem i kłódką" title="Zdjęcie">
            <a:extLst>
              <a:ext uri="{FF2B5EF4-FFF2-40B4-BE49-F238E27FC236}">
                <a16:creationId xmlns:a16="http://schemas.microsoft.com/office/drawing/2014/main" id="{6331BF0E-273B-4DDB-A9D1-63833544C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425" y="1779116"/>
            <a:ext cx="5391150" cy="3594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7788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D4BB04-6198-4840-A342-EA91BE37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652134"/>
            <a:ext cx="7920880" cy="758984"/>
          </a:xfrm>
        </p:spPr>
        <p:txBody>
          <a:bodyPr/>
          <a:lstStyle/>
          <a:p>
            <a:r>
              <a:rPr lang="pl-PL" dirty="0"/>
              <a:t>Jak reagować na propozycje łapówki?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1A88BDF-8983-41F5-9FBC-7319579ECBB0}"/>
              </a:ext>
            </a:extLst>
          </p:cNvPr>
          <p:cNvSpPr/>
          <p:nvPr/>
        </p:nvSpPr>
        <p:spPr>
          <a:xfrm>
            <a:off x="503548" y="1201688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sz="2800" b="1" dirty="0">
                <a:solidFill>
                  <a:srgbClr val="37609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Powiadom osoby przewidziane procedurą urzędu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7D3C6CD-A173-4E52-97F3-AD884B9B4434}"/>
              </a:ext>
            </a:extLst>
          </p:cNvPr>
          <p:cNvSpPr/>
          <p:nvPr/>
        </p:nvSpPr>
        <p:spPr>
          <a:xfrm>
            <a:off x="1331640" y="2828836"/>
            <a:ext cx="2774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sz="2800" b="1" dirty="0">
                <a:solidFill>
                  <a:srgbClr val="37609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Bezzwłocznie</a:t>
            </a:r>
            <a:endParaRPr lang="pl-PL" dirty="0"/>
          </a:p>
        </p:txBody>
      </p:sp>
      <p:pic>
        <p:nvPicPr>
          <p:cNvPr id="6" name="Picture 2" descr="Rece piszące na klawiaturze laptopa" title="Zdjęcie ">
            <a:extLst>
              <a:ext uri="{FF2B5EF4-FFF2-40B4-BE49-F238E27FC236}">
                <a16:creationId xmlns:a16="http://schemas.microsoft.com/office/drawing/2014/main" id="{B470547A-D2E5-4DFC-9D1E-8E8A1A3E8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060848"/>
            <a:ext cx="3271639" cy="2181093"/>
          </a:xfrm>
          <a:prstGeom prst="rect">
            <a:avLst/>
          </a:prstGeom>
          <a:noFill/>
        </p:spPr>
      </p:pic>
      <p:sp>
        <p:nvSpPr>
          <p:cNvPr id="8" name="Prostokąt 7">
            <a:extLst>
              <a:ext uri="{FF2B5EF4-FFF2-40B4-BE49-F238E27FC236}">
                <a16:creationId xmlns:a16="http://schemas.microsoft.com/office/drawing/2014/main" id="{DFA0D1E0-7E64-4A73-A364-3C1CBFF7394D}"/>
              </a:ext>
            </a:extLst>
          </p:cNvPr>
          <p:cNvSpPr/>
          <p:nvPr/>
        </p:nvSpPr>
        <p:spPr>
          <a:xfrm>
            <a:off x="5314999" y="4381553"/>
            <a:ext cx="2361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sz="2800" b="1" dirty="0">
                <a:solidFill>
                  <a:srgbClr val="37609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Pisemnie</a:t>
            </a:r>
            <a:endParaRPr lang="pl-PL" dirty="0"/>
          </a:p>
        </p:txBody>
      </p:sp>
      <p:pic>
        <p:nvPicPr>
          <p:cNvPr id="10" name="Picture 3" title="Obrazek: budzik">
            <a:extLst>
              <a:ext uri="{FF2B5EF4-FFF2-40B4-BE49-F238E27FC236}">
                <a16:creationId xmlns:a16="http://schemas.microsoft.com/office/drawing/2014/main" id="{5A230522-A0AE-4A87-83C6-EE9CFC8B8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429000"/>
            <a:ext cx="2062436" cy="19051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2395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D4BB04-6198-4840-A342-EA91BE37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595948"/>
            <a:ext cx="7920880" cy="758984"/>
          </a:xfrm>
        </p:spPr>
        <p:txBody>
          <a:bodyPr/>
          <a:lstStyle/>
          <a:p>
            <a:r>
              <a:rPr lang="pl-PL" dirty="0"/>
              <a:t>Dwuznaczne i nieetyczne propozycje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1A88BDF-8983-41F5-9FBC-7319579ECBB0}"/>
              </a:ext>
            </a:extLst>
          </p:cNvPr>
          <p:cNvSpPr/>
          <p:nvPr/>
        </p:nvSpPr>
        <p:spPr>
          <a:xfrm>
            <a:off x="503548" y="1357024"/>
            <a:ext cx="813690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altLang="pl-PL" sz="2800" dirty="0">
                <a:ea typeface="Verdana" panose="020B0604030504040204" pitchFamily="34" charset="0"/>
                <a:cs typeface="Verdana" panose="020B0604030504040204" pitchFamily="34" charset="0"/>
              </a:rPr>
              <a:t>Propozycje korupcyjne nie muszą być składane wprost </a:t>
            </a:r>
            <a:r>
              <a:rPr lang="pl-PL" altLang="pl-PL" sz="2400" dirty="0">
                <a:ea typeface="Verdana" panose="020B0604030504040204" pitchFamily="34" charset="0"/>
                <a:cs typeface="Verdana" panose="020B0604030504040204" pitchFamily="34" charset="0"/>
              </a:rPr>
              <a:t>(„czy nie dałoby się tego jakoś załatwić?”)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altLang="pl-PL" sz="2800" dirty="0">
                <a:ea typeface="Verdana" panose="020B0604030504040204" pitchFamily="34" charset="0"/>
                <a:cs typeface="Verdana" panose="020B0604030504040204" pitchFamily="34" charset="0"/>
              </a:rPr>
              <a:t>Możesz być wcześniej testowana/y, czy zechcesz przedyskutować taką ofertę </a:t>
            </a:r>
            <a:r>
              <a:rPr lang="pl-PL" altLang="pl-PL" sz="2400" dirty="0">
                <a:ea typeface="Verdana" panose="020B0604030504040204" pitchFamily="34" charset="0"/>
                <a:cs typeface="Verdana" panose="020B0604030504040204" pitchFamily="34" charset="0"/>
              </a:rPr>
              <a:t>(„podobno w urzędach zarabia się dwa razy mniej niż w prywatnych spółkach”?)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altLang="pl-PL" sz="2800" dirty="0">
                <a:ea typeface="Verdana" panose="020B0604030504040204" pitchFamily="34" charset="0"/>
                <a:cs typeface="Verdana" panose="020B0604030504040204" pitchFamily="34" charset="0"/>
              </a:rPr>
              <a:t>Wstępem mogą być propozycje nieetyczne, które nie mają charakteru kryminalnego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altLang="pl-PL" sz="2800" dirty="0">
                <a:ea typeface="Verdana" panose="020B0604030504040204" pitchFamily="34" charset="0"/>
                <a:cs typeface="Verdana" panose="020B0604030504040204" pitchFamily="34" charset="0"/>
              </a:rPr>
              <a:t>Często mogą to być drobne nadużycia funkcji lub przywilejów albo sytuacje wywołujące konflikt interesów </a:t>
            </a:r>
            <a:r>
              <a:rPr lang="pl-PL" altLang="pl-PL" sz="2400" dirty="0">
                <a:ea typeface="Verdana" panose="020B0604030504040204" pitchFamily="34" charset="0"/>
                <a:cs typeface="Verdana" panose="020B0604030504040204" pitchFamily="34" charset="0"/>
              </a:rPr>
              <a:t>(„u nas każdy tak robi”)</a:t>
            </a:r>
          </a:p>
        </p:txBody>
      </p:sp>
      <p:pic>
        <p:nvPicPr>
          <p:cNvPr id="9" name="Grafika 8" descr="Puszczająca oko twarz bez wypełnienia">
            <a:extLst>
              <a:ext uri="{FF2B5EF4-FFF2-40B4-BE49-F238E27FC236}">
                <a16:creationId xmlns:a16="http://schemas.microsoft.com/office/drawing/2014/main" id="{F3F0D973-F552-42BB-A6E3-5A3F7FBBC7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07704" y="1124744"/>
            <a:ext cx="489654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rezentacje DSC KPR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66092"/>
      </a:accent1>
      <a:accent2>
        <a:srgbClr val="953734"/>
      </a:accent2>
      <a:accent3>
        <a:srgbClr val="5F497A"/>
      </a:accent3>
      <a:accent4>
        <a:srgbClr val="31859B"/>
      </a:accent4>
      <a:accent5>
        <a:srgbClr val="548DD4"/>
      </a:accent5>
      <a:accent6>
        <a:srgbClr val="4D8034"/>
      </a:accent6>
      <a:hlink>
        <a:srgbClr val="810083"/>
      </a:hlink>
      <a:folHlink>
        <a:srgbClr val="548DD4"/>
      </a:folHlink>
    </a:clrScheme>
    <a:fontScheme name="Niestandardowy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39C92D23-B042-4520-BDB3-6DA7CAF93187}" vid="{37AF9793-A136-4A5B-AAD4-AF16193B23E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 prezentacji - timesaver</Template>
  <TotalTime>2060</TotalTime>
  <Words>428</Words>
  <Application>Microsoft Office PowerPoint</Application>
  <PresentationFormat>Pokaz na ekranie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Wingdings</vt:lpstr>
      <vt:lpstr>Motyw pakietu Office</vt:lpstr>
      <vt:lpstr>Nieetyczne zachowania i propozycje  jako wstęp do nadużyć i korupcji </vt:lpstr>
      <vt:lpstr>Reguła wzajemności</vt:lpstr>
      <vt:lpstr>Łapówkarstwo a konflikt interesów</vt:lpstr>
      <vt:lpstr>Łapówkarstwo a konflikt interesów</vt:lpstr>
      <vt:lpstr>Jak reagować na propozycję łapówki?</vt:lpstr>
      <vt:lpstr>Jak reagować na propozycję łapówki?</vt:lpstr>
      <vt:lpstr>Jak reagować na propozycje łapówki?</vt:lpstr>
      <vt:lpstr>Jak reagować na propozycje łapówki?</vt:lpstr>
      <vt:lpstr>Dwuznaczne i nieetyczne propozycje</vt:lpstr>
      <vt:lpstr>Dwuznaczne i nieetyczne propozycje</vt:lpstr>
      <vt:lpstr>Nieetyczne propozycje – ćwiczenie 1</vt:lpstr>
      <vt:lpstr>Nieetyczne propozycje – gra symulacyjna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 prezentacji Calibri 40 ciemnoniebieski</dc:title>
  <dc:creator>Maciej Wnuk</dc:creator>
  <cp:lastModifiedBy>Stelmaski Witold</cp:lastModifiedBy>
  <cp:revision>251</cp:revision>
  <dcterms:created xsi:type="dcterms:W3CDTF">2017-10-06T10:47:42Z</dcterms:created>
  <dcterms:modified xsi:type="dcterms:W3CDTF">2023-07-19T11:35:38Z</dcterms:modified>
</cp:coreProperties>
</file>