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84" r:id="rId2"/>
    <p:sldId id="291" r:id="rId3"/>
    <p:sldId id="292" r:id="rId4"/>
    <p:sldId id="298" r:id="rId5"/>
    <p:sldId id="293" r:id="rId6"/>
    <p:sldId id="299" r:id="rId7"/>
    <p:sldId id="295" r:id="rId8"/>
    <p:sldId id="296" r:id="rId9"/>
    <p:sldId id="301" r:id="rId10"/>
    <p:sldId id="300" r:id="rId11"/>
    <p:sldId id="302" r:id="rId12"/>
    <p:sldId id="305" r:id="rId13"/>
    <p:sldId id="304" r:id="rId14"/>
    <p:sldId id="303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8" clrIdx="1">
    <p:extLst/>
  </p:cmAuthor>
  <p:cmAuthor id="3" name="Tadek Zawistowski" initials="TZ" lastIdx="5" clrIdx="2"/>
  <p:cmAuthor id="4" name="Elredor w" initials="Ew" lastIdx="10" clrIdx="3">
    <p:extLst/>
  </p:cmAuthor>
  <p:cmAuthor id="5" name="Zaremba Monika" initials="ZM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C8054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9" autoAdjust="0"/>
    <p:restoredTop sz="78580" autoAdjust="0"/>
  </p:normalViewPr>
  <p:slideViewPr>
    <p:cSldViewPr>
      <p:cViewPr varScale="1">
        <p:scale>
          <a:sx n="85" d="100"/>
          <a:sy n="85" d="100"/>
        </p:scale>
        <p:origin x="96" y="67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174057-D7FE-3D44-BD15-8FDEA4FF6BA3}">
      <dgm:prSet phldrT="[Tekst]" custT="1"/>
      <dgm:spPr/>
      <dgm:t>
        <a:bodyPr anchor="ctr"/>
        <a:lstStyle/>
        <a:p>
          <a:r>
            <a:rPr lang="pl-PL" sz="2400" b="1" dirty="0"/>
            <a:t>nieprzyjmowanie zapłaty za publiczne wystąpienia</a:t>
          </a:r>
          <a:endParaRPr lang="pl-PL" sz="2400" dirty="0"/>
        </a:p>
      </dgm:t>
    </dgm:pt>
    <dgm:pt modelId="{58131B36-E93A-6A4C-A880-7948569F2C20}" type="parTrans" cxnId="{B35972C4-F492-6247-8ED3-0B9684A42004}">
      <dgm:prSet/>
      <dgm:spPr/>
      <dgm:t>
        <a:bodyPr/>
        <a:lstStyle/>
        <a:p>
          <a:endParaRPr lang="pl-PL"/>
        </a:p>
      </dgm:t>
    </dgm:pt>
    <dgm:pt modelId="{E30E8394-FEF2-DA4D-808B-345EDD9A9107}" type="sibTrans" cxnId="{B35972C4-F492-6247-8ED3-0B9684A42004}">
      <dgm:prSet/>
      <dgm:spPr/>
      <dgm:t>
        <a:bodyPr/>
        <a:lstStyle/>
        <a:p>
          <a:endParaRPr lang="pl-PL"/>
        </a:p>
      </dgm:t>
    </dgm:pt>
    <dgm:pt modelId="{4540AF06-71A4-7642-9C16-E4AE08354C7F}">
      <dgm:prSet phldrT="[Tekst]" custT="1"/>
      <dgm:spPr/>
      <dgm:t>
        <a:bodyPr/>
        <a:lstStyle/>
        <a:p>
          <a:r>
            <a:rPr lang="pl-PL" sz="2400" b="1" dirty="0"/>
            <a:t>nieprowadzenie </a:t>
          </a:r>
          <a:br>
            <a:rPr lang="pl-PL" sz="2400" b="1" dirty="0"/>
          </a:br>
          <a:r>
            <a:rPr lang="pl-PL" sz="2400" b="1" dirty="0"/>
            <a:t>szkoleń</a:t>
          </a:r>
          <a:endParaRPr lang="pl-PL" sz="2400" dirty="0"/>
        </a:p>
      </dgm:t>
    </dgm:pt>
    <dgm:pt modelId="{B385B293-9EA5-6940-880E-0114D94071C7}" type="parTrans" cxnId="{58D1EEFB-D4B5-064D-9FE2-DE8C21676107}">
      <dgm:prSet/>
      <dgm:spPr/>
      <dgm:t>
        <a:bodyPr/>
        <a:lstStyle/>
        <a:p>
          <a:endParaRPr lang="pl-PL"/>
        </a:p>
      </dgm:t>
    </dgm:pt>
    <dgm:pt modelId="{483C1636-A2CC-7148-BBB5-FC1D41690D8B}" type="sibTrans" cxnId="{58D1EEFB-D4B5-064D-9FE2-DE8C21676107}">
      <dgm:prSet/>
      <dgm:spPr/>
      <dgm:t>
        <a:bodyPr/>
        <a:lstStyle/>
        <a:p>
          <a:endParaRPr lang="pl-PL"/>
        </a:p>
      </dgm:t>
    </dgm:pt>
    <dgm:pt modelId="{7978D534-FB71-724A-B3EA-E1169B359291}">
      <dgm:prSet phldrT="[Tekst]" custT="1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sz="2400" dirty="0"/>
            <a:t>jeżeli mogłoby to negatywnie wpłynąć </a:t>
          </a:r>
          <a:r>
            <a:rPr lang="pl-PL" sz="2400"/>
            <a:t>na bezstronność </a:t>
          </a:r>
          <a:r>
            <a:rPr lang="pl-PL" sz="2400" dirty="0"/>
            <a:t>prowadzonych spraw</a:t>
          </a:r>
        </a:p>
      </dgm:t>
    </dgm:pt>
    <dgm:pt modelId="{A3511DFE-B8B2-AC49-9AFB-DF1A56BE436E}" type="parTrans" cxnId="{2F57E23A-BB22-8F40-9B54-66A3C0003CAD}">
      <dgm:prSet/>
      <dgm:spPr/>
      <dgm:t>
        <a:bodyPr/>
        <a:lstStyle/>
        <a:p>
          <a:endParaRPr lang="pl-PL"/>
        </a:p>
      </dgm:t>
    </dgm:pt>
    <dgm:pt modelId="{92E258D8-819A-2246-853B-A9DEC566D2FC}" type="sibTrans" cxnId="{2F57E23A-BB22-8F40-9B54-66A3C0003CAD}">
      <dgm:prSet/>
      <dgm:spPr/>
      <dgm:t>
        <a:bodyPr/>
        <a:lstStyle/>
        <a:p>
          <a:endParaRPr lang="pl-PL"/>
        </a:p>
      </dgm:t>
    </dgm:pt>
    <dgm:pt modelId="{27389E5A-D390-024C-9A16-AB965A9923ED}">
      <dgm:prSet phldrT="[Tekst]" custT="1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sz="2400" dirty="0"/>
            <a:t>gdy mają one związek </a:t>
          </a:r>
          <a:br>
            <a:rPr lang="pl-PL" sz="2400" dirty="0"/>
          </a:br>
          <a:r>
            <a:rPr lang="pl-PL" sz="2400" dirty="0"/>
            <a:t>z zajmowanym stanowiskiem</a:t>
          </a:r>
        </a:p>
      </dgm:t>
    </dgm:pt>
    <dgm:pt modelId="{B8FAC793-E5EE-0E4B-A316-DBFA7833EBD0}" type="parTrans" cxnId="{2C3F7F75-11BB-D643-B8E1-5D1F18D591D3}">
      <dgm:prSet/>
      <dgm:spPr/>
      <dgm:t>
        <a:bodyPr/>
        <a:lstStyle/>
        <a:p>
          <a:endParaRPr lang="pl-PL"/>
        </a:p>
      </dgm:t>
    </dgm:pt>
    <dgm:pt modelId="{B0608771-A7D7-8542-A8D1-7563A1630BCA}" type="sibTrans" cxnId="{2C3F7F75-11BB-D643-B8E1-5D1F18D591D3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50E20C-1D71-9646-B6E0-E272793004A5}" type="pres">
      <dgm:prSet presAssocID="{42174057-D7FE-3D44-BD15-8FDEA4FF6BA3}" presName="composite" presStyleCnt="0"/>
      <dgm:spPr/>
    </dgm:pt>
    <dgm:pt modelId="{6FBC2E25-301F-CD4B-AD73-FF9CA5FD4674}" type="pres">
      <dgm:prSet presAssocID="{42174057-D7FE-3D44-BD15-8FDEA4FF6BA3}" presName="parTx" presStyleLbl="alignNode1" presStyleIdx="0" presStyleCnt="2" custScaleY="127951" custLinFactNeighborX="1374" custLinFactNeighborY="-384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BA0C47-E72E-8446-940E-F19F8D8EDD15}" type="pres">
      <dgm:prSet presAssocID="{42174057-D7FE-3D44-BD15-8FDEA4FF6BA3}" presName="desTx" presStyleLbl="alignAccFollowNode1" presStyleIdx="0" presStyleCnt="2" custScaleY="88198" custLinFactNeighborX="-102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FFC40-7514-EE41-B7F4-3C75E1A41538}" type="pres">
      <dgm:prSet presAssocID="{E30E8394-FEF2-DA4D-808B-345EDD9A9107}" presName="space" presStyleCnt="0"/>
      <dgm:spPr/>
    </dgm:pt>
    <dgm:pt modelId="{67E52E4C-CD21-3D46-9478-FA68C3C1D3D7}" type="pres">
      <dgm:prSet presAssocID="{4540AF06-71A4-7642-9C16-E4AE08354C7F}" presName="composite" presStyleCnt="0"/>
      <dgm:spPr/>
    </dgm:pt>
    <dgm:pt modelId="{56E35574-E181-EF41-ADA4-7689F46D138E}" type="pres">
      <dgm:prSet presAssocID="{4540AF06-71A4-7642-9C16-E4AE08354C7F}" presName="parTx" presStyleLbl="alignNode1" presStyleIdx="1" presStyleCnt="2" custScaleY="127951" custLinFactNeighborX="1374" custLinFactNeighborY="-384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F34DB94-E346-0D4F-8A81-1A431336CB2E}" type="pres">
      <dgm:prSet presAssocID="{4540AF06-71A4-7642-9C16-E4AE08354C7F}" presName="desTx" presStyleLbl="alignAccFollowNode1" presStyleIdx="1" presStyleCnt="2" custScaleY="88198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35972C4-F492-6247-8ED3-0B9684A42004}" srcId="{11970C00-ABB0-584D-AEC7-2E5ADEF5A28E}" destId="{42174057-D7FE-3D44-BD15-8FDEA4FF6BA3}" srcOrd="0" destOrd="0" parTransId="{58131B36-E93A-6A4C-A880-7948569F2C20}" sibTransId="{E30E8394-FEF2-DA4D-808B-345EDD9A9107}"/>
    <dgm:cxn modelId="{173175F6-54AB-5641-8EDC-969B4DA0750C}" type="presOf" srcId="{27389E5A-D390-024C-9A16-AB965A9923ED}" destId="{60BA0C47-E72E-8446-940E-F19F8D8EDD15}" srcOrd="0" destOrd="0" presId="urn:microsoft.com/office/officeart/2005/8/layout/hList1"/>
    <dgm:cxn modelId="{2F57E23A-BB22-8F40-9B54-66A3C0003CAD}" srcId="{4540AF06-71A4-7642-9C16-E4AE08354C7F}" destId="{7978D534-FB71-724A-B3EA-E1169B359291}" srcOrd="0" destOrd="0" parTransId="{A3511DFE-B8B2-AC49-9AFB-DF1A56BE436E}" sibTransId="{92E258D8-819A-2246-853B-A9DEC566D2FC}"/>
    <dgm:cxn modelId="{58D1EEFB-D4B5-064D-9FE2-DE8C21676107}" srcId="{11970C00-ABB0-584D-AEC7-2E5ADEF5A28E}" destId="{4540AF06-71A4-7642-9C16-E4AE08354C7F}" srcOrd="1" destOrd="0" parTransId="{B385B293-9EA5-6940-880E-0114D94071C7}" sibTransId="{483C1636-A2CC-7148-BBB5-FC1D41690D8B}"/>
    <dgm:cxn modelId="{A15392B2-F536-A541-AD1E-D3E3B585C5FD}" type="presOf" srcId="{7978D534-FB71-724A-B3EA-E1169B359291}" destId="{5F34DB94-E346-0D4F-8A81-1A431336CB2E}" srcOrd="0" destOrd="0" presId="urn:microsoft.com/office/officeart/2005/8/layout/hList1"/>
    <dgm:cxn modelId="{CA68D4B9-77ED-1F4A-BBE4-2D883E832F66}" type="presOf" srcId="{4540AF06-71A4-7642-9C16-E4AE08354C7F}" destId="{56E35574-E181-EF41-ADA4-7689F46D138E}" srcOrd="0" destOrd="0" presId="urn:microsoft.com/office/officeart/2005/8/layout/hList1"/>
    <dgm:cxn modelId="{81E6F225-43FA-9546-A111-7ECF71378689}" type="presOf" srcId="{42174057-D7FE-3D44-BD15-8FDEA4FF6BA3}" destId="{6FBC2E25-301F-CD4B-AD73-FF9CA5FD4674}" srcOrd="0" destOrd="0" presId="urn:microsoft.com/office/officeart/2005/8/layout/hList1"/>
    <dgm:cxn modelId="{2C3F7F75-11BB-D643-B8E1-5D1F18D591D3}" srcId="{42174057-D7FE-3D44-BD15-8FDEA4FF6BA3}" destId="{27389E5A-D390-024C-9A16-AB965A9923ED}" srcOrd="0" destOrd="0" parTransId="{B8FAC793-E5EE-0E4B-A316-DBFA7833EBD0}" sibTransId="{B0608771-A7D7-8542-A8D1-7563A1630BCA}"/>
    <dgm:cxn modelId="{E6F10FAF-4847-F943-9BE1-BCF6C9868247}" type="presOf" srcId="{11970C00-ABB0-584D-AEC7-2E5ADEF5A28E}" destId="{3F857B10-C3C7-9448-847D-FC4032334BB8}" srcOrd="0" destOrd="0" presId="urn:microsoft.com/office/officeart/2005/8/layout/hList1"/>
    <dgm:cxn modelId="{D36A27DE-2DDA-9D4B-AC7E-95961ABEB7D7}" type="presParOf" srcId="{3F857B10-C3C7-9448-847D-FC4032334BB8}" destId="{C350E20C-1D71-9646-B6E0-E272793004A5}" srcOrd="0" destOrd="0" presId="urn:microsoft.com/office/officeart/2005/8/layout/hList1"/>
    <dgm:cxn modelId="{DB00CEBB-A673-1047-A30F-A0251A650B43}" type="presParOf" srcId="{C350E20C-1D71-9646-B6E0-E272793004A5}" destId="{6FBC2E25-301F-CD4B-AD73-FF9CA5FD4674}" srcOrd="0" destOrd="0" presId="urn:microsoft.com/office/officeart/2005/8/layout/hList1"/>
    <dgm:cxn modelId="{0EE223E1-FE73-B041-B096-EAF5198F356E}" type="presParOf" srcId="{C350E20C-1D71-9646-B6E0-E272793004A5}" destId="{60BA0C47-E72E-8446-940E-F19F8D8EDD15}" srcOrd="1" destOrd="0" presId="urn:microsoft.com/office/officeart/2005/8/layout/hList1"/>
    <dgm:cxn modelId="{7C16AA60-AF60-2F44-8459-D1DD12E03A87}" type="presParOf" srcId="{3F857B10-C3C7-9448-847D-FC4032334BB8}" destId="{7ABFFC40-7514-EE41-B7F4-3C75E1A41538}" srcOrd="1" destOrd="0" presId="urn:microsoft.com/office/officeart/2005/8/layout/hList1"/>
    <dgm:cxn modelId="{F978A519-CD57-0E43-BBCF-14A5BAE9CDE5}" type="presParOf" srcId="{3F857B10-C3C7-9448-847D-FC4032334BB8}" destId="{67E52E4C-CD21-3D46-9478-FA68C3C1D3D7}" srcOrd="2" destOrd="0" presId="urn:microsoft.com/office/officeart/2005/8/layout/hList1"/>
    <dgm:cxn modelId="{27A1BCC5-484C-9D4F-812E-5DB82A101F2A}" type="presParOf" srcId="{67E52E4C-CD21-3D46-9478-FA68C3C1D3D7}" destId="{56E35574-E181-EF41-ADA4-7689F46D138E}" srcOrd="0" destOrd="0" presId="urn:microsoft.com/office/officeart/2005/8/layout/hList1"/>
    <dgm:cxn modelId="{65720C3F-B2AA-2F44-8514-0B5BFDA66E05}" type="presParOf" srcId="{67E52E4C-CD21-3D46-9478-FA68C3C1D3D7}" destId="{5F34DB94-E346-0D4F-8A81-1A431336CB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174057-D7FE-3D44-BD15-8FDEA4FF6BA3}">
      <dgm:prSet phldrT="[Tekst]" custT="1"/>
      <dgm:spPr/>
      <dgm:t>
        <a:bodyPr anchor="ctr"/>
        <a:lstStyle/>
        <a:p>
          <a:r>
            <a:rPr lang="pl-PL" sz="2000" dirty="0"/>
            <a:t>niedopuszczanie </a:t>
          </a:r>
        </a:p>
        <a:p>
          <a:r>
            <a:rPr lang="pl-PL" sz="2000" dirty="0"/>
            <a:t>do podejrzeń</a:t>
          </a:r>
        </a:p>
      </dgm:t>
    </dgm:pt>
    <dgm:pt modelId="{58131B36-E93A-6A4C-A880-7948569F2C20}" type="parTrans" cxnId="{B35972C4-F492-6247-8ED3-0B9684A42004}">
      <dgm:prSet/>
      <dgm:spPr/>
      <dgm:t>
        <a:bodyPr/>
        <a:lstStyle/>
        <a:p>
          <a:endParaRPr lang="pl-PL"/>
        </a:p>
      </dgm:t>
    </dgm:pt>
    <dgm:pt modelId="{E30E8394-FEF2-DA4D-808B-345EDD9A9107}" type="sibTrans" cxnId="{B35972C4-F492-6247-8ED3-0B9684A42004}">
      <dgm:prSet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2000" dirty="0"/>
            <a:t>niepodejmowanie żadnych prac ani zajęć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DE518F15-BCBA-2441-B8DA-9ED3437E2061}">
      <dgm:prSet phldrT="[Tekst]" custT="1"/>
      <dgm:spPr>
        <a:noFill/>
        <a:ln>
          <a:solidFill>
            <a:schemeClr val="bg1">
              <a:lumMod val="65000"/>
              <a:alpha val="90000"/>
            </a:schemeClr>
          </a:solidFill>
        </a:ln>
      </dgm:spPr>
      <dgm:t>
        <a:bodyPr anchor="ctr"/>
        <a:lstStyle/>
        <a:p>
          <a:r>
            <a:rPr lang="pl-PL" sz="1800" dirty="0"/>
            <a:t>o konflikt między interesem publicznym i prywatnym</a:t>
          </a:r>
        </a:p>
      </dgm:t>
    </dgm:pt>
    <dgm:pt modelId="{F0AE6ED7-29EF-7E4D-8D0A-7578F3A47348}" type="parTrans" cxnId="{263CD231-1FD9-F445-BA7D-E860E85FFDB5}">
      <dgm:prSet/>
      <dgm:spPr/>
      <dgm:t>
        <a:bodyPr/>
        <a:lstStyle/>
        <a:p>
          <a:endParaRPr lang="pl-PL"/>
        </a:p>
      </dgm:t>
    </dgm:pt>
    <dgm:pt modelId="{544A477D-E124-7C46-A596-285D77FB3A4A}" type="sibTrans" cxnId="{263CD231-1FD9-F445-BA7D-E860E85FFDB5}">
      <dgm:prSet/>
      <dgm:spPr/>
      <dgm:t>
        <a:bodyPr/>
        <a:lstStyle/>
        <a:p>
          <a:endParaRPr lang="pl-PL"/>
        </a:p>
      </dgm:t>
    </dgm:pt>
    <dgm:pt modelId="{AF25632B-F832-8842-9EEA-32BEF7BE0D95}">
      <dgm:prSet phldrT="[Tekst]" custT="1"/>
      <dgm:spPr>
        <a:noFill/>
        <a:ln>
          <a:solidFill>
            <a:schemeClr val="bg1">
              <a:lumMod val="65000"/>
              <a:alpha val="90000"/>
            </a:schemeClr>
          </a:solidFill>
        </a:ln>
      </dgm:spPr>
      <dgm:t>
        <a:bodyPr anchor="ctr"/>
        <a:lstStyle/>
        <a:p>
          <a:r>
            <a:rPr lang="pl-PL" sz="1800" dirty="0"/>
            <a:t>które kolidują z obowiązkami służbowymi</a:t>
          </a:r>
        </a:p>
      </dgm:t>
    </dgm:pt>
    <dgm:pt modelId="{D8C3C9A2-3A09-EA44-B6CD-8DBD20CE4BDB}" type="parTrans" cxnId="{5B631C87-997D-344F-82B3-1025904F514D}">
      <dgm:prSet/>
      <dgm:spPr/>
      <dgm:t>
        <a:bodyPr/>
        <a:lstStyle/>
        <a:p>
          <a:endParaRPr lang="pl-PL"/>
        </a:p>
      </dgm:t>
    </dgm:pt>
    <dgm:pt modelId="{B9213678-DC37-CA40-8613-BFE603D49678}" type="sibTrans" cxnId="{5B631C87-997D-344F-82B3-1025904F514D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50E20C-1D71-9646-B6E0-E272793004A5}" type="pres">
      <dgm:prSet presAssocID="{42174057-D7FE-3D44-BD15-8FDEA4FF6BA3}" presName="composite" presStyleCnt="0"/>
      <dgm:spPr/>
    </dgm:pt>
    <dgm:pt modelId="{6FBC2E25-301F-CD4B-AD73-FF9CA5FD4674}" type="pres">
      <dgm:prSet presAssocID="{42174057-D7FE-3D44-BD15-8FDEA4FF6BA3}" presName="parTx" presStyleLbl="alignNode1" presStyleIdx="0" presStyleCnt="2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BA0C47-E72E-8446-940E-F19F8D8EDD15}" type="pres">
      <dgm:prSet presAssocID="{42174057-D7FE-3D44-BD15-8FDEA4FF6BA3}" presName="desTx" presStyleLbl="alignAccFollowNode1" presStyleIdx="0" presStyleCnt="2" custLinFactNeighborX="-102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FFC40-7514-EE41-B7F4-3C75E1A41538}" type="pres">
      <dgm:prSet presAssocID="{E30E8394-FEF2-DA4D-808B-345EDD9A9107}" presName="space" presStyleCnt="0"/>
      <dgm:spPr/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1" presStyleCnt="2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1" presStyleCnt="2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12C2FC0-9839-FA49-BFAC-EBADBB5F410E}" type="presOf" srcId="{DE518F15-BCBA-2441-B8DA-9ED3437E2061}" destId="{60BA0C47-E72E-8446-940E-F19F8D8EDD15}" srcOrd="0" destOrd="0" presId="urn:microsoft.com/office/officeart/2005/8/layout/hList1"/>
    <dgm:cxn modelId="{B35972C4-F492-6247-8ED3-0B9684A42004}" srcId="{11970C00-ABB0-584D-AEC7-2E5ADEF5A28E}" destId="{42174057-D7FE-3D44-BD15-8FDEA4FF6BA3}" srcOrd="0" destOrd="0" parTransId="{58131B36-E93A-6A4C-A880-7948569F2C20}" sibTransId="{E30E8394-FEF2-DA4D-808B-345EDD9A9107}"/>
    <dgm:cxn modelId="{263CD231-1FD9-F445-BA7D-E860E85FFDB5}" srcId="{42174057-D7FE-3D44-BD15-8FDEA4FF6BA3}" destId="{DE518F15-BCBA-2441-B8DA-9ED3437E2061}" srcOrd="0" destOrd="0" parTransId="{F0AE6ED7-29EF-7E4D-8D0A-7578F3A47348}" sibTransId="{544A477D-E124-7C46-A596-285D77FB3A4A}"/>
    <dgm:cxn modelId="{9178BE17-AA6C-084E-AA95-5752EBFDC5CC}" type="presOf" srcId="{11970C00-ABB0-584D-AEC7-2E5ADEF5A28E}" destId="{3F857B10-C3C7-9448-847D-FC4032334BB8}" srcOrd="0" destOrd="0" presId="urn:microsoft.com/office/officeart/2005/8/layout/hList1"/>
    <dgm:cxn modelId="{2049FD41-2D15-BF49-84B3-DCB0A160E049}" type="presOf" srcId="{C6FEBB6D-651E-E74F-A41F-06F177F500A6}" destId="{0D2EC804-CF05-6E4D-8A95-2887F330C7B7}" srcOrd="0" destOrd="0" presId="urn:microsoft.com/office/officeart/2005/8/layout/hList1"/>
    <dgm:cxn modelId="{D93333C9-077E-0843-B50B-4589827F6448}" type="presOf" srcId="{42174057-D7FE-3D44-BD15-8FDEA4FF6BA3}" destId="{6FBC2E25-301F-CD4B-AD73-FF9CA5FD4674}" srcOrd="0" destOrd="0" presId="urn:microsoft.com/office/officeart/2005/8/layout/hList1"/>
    <dgm:cxn modelId="{DF7B2C67-038B-9A4D-81AF-597C8AAB9957}" type="presOf" srcId="{AF25632B-F832-8842-9EEA-32BEF7BE0D95}" destId="{A9B4D05B-C7C7-5A45-8135-D09DF7049900}" srcOrd="0" destOrd="0" presId="urn:microsoft.com/office/officeart/2005/8/layout/hList1"/>
    <dgm:cxn modelId="{5B631C87-997D-344F-82B3-1025904F514D}" srcId="{C6FEBB6D-651E-E74F-A41F-06F177F500A6}" destId="{AF25632B-F832-8842-9EEA-32BEF7BE0D95}" srcOrd="0" destOrd="0" parTransId="{D8C3C9A2-3A09-EA44-B6CD-8DBD20CE4BDB}" sibTransId="{B9213678-DC37-CA40-8613-BFE603D49678}"/>
    <dgm:cxn modelId="{8EF7ACA7-C4AD-7A43-85D0-B1EF079A7EB1}" srcId="{11970C00-ABB0-584D-AEC7-2E5ADEF5A28E}" destId="{C6FEBB6D-651E-E74F-A41F-06F177F500A6}" srcOrd="1" destOrd="0" parTransId="{550BBB20-5E95-1448-A9BD-81B6A81B4AD8}" sibTransId="{EE03221F-4680-0F4F-B9AD-A6BEB616B442}"/>
    <dgm:cxn modelId="{418727EE-FA0A-BE43-9519-5F1DBB1983AB}" type="presParOf" srcId="{3F857B10-C3C7-9448-847D-FC4032334BB8}" destId="{C350E20C-1D71-9646-B6E0-E272793004A5}" srcOrd="0" destOrd="0" presId="urn:microsoft.com/office/officeart/2005/8/layout/hList1"/>
    <dgm:cxn modelId="{007FB37C-CBF7-0B40-A922-E22943C747B5}" type="presParOf" srcId="{C350E20C-1D71-9646-B6E0-E272793004A5}" destId="{6FBC2E25-301F-CD4B-AD73-FF9CA5FD4674}" srcOrd="0" destOrd="0" presId="urn:microsoft.com/office/officeart/2005/8/layout/hList1"/>
    <dgm:cxn modelId="{01238559-ED3B-334A-9123-6EC44B9B5507}" type="presParOf" srcId="{C350E20C-1D71-9646-B6E0-E272793004A5}" destId="{60BA0C47-E72E-8446-940E-F19F8D8EDD15}" srcOrd="1" destOrd="0" presId="urn:microsoft.com/office/officeart/2005/8/layout/hList1"/>
    <dgm:cxn modelId="{5CC02162-BEAA-3C48-A2A0-E5353C29E28F}" type="presParOf" srcId="{3F857B10-C3C7-9448-847D-FC4032334BB8}" destId="{7ABFFC40-7514-EE41-B7F4-3C75E1A41538}" srcOrd="1" destOrd="0" presId="urn:microsoft.com/office/officeart/2005/8/layout/hList1"/>
    <dgm:cxn modelId="{0760B160-8355-2F41-9CBE-53B83E6F4FD9}" type="presParOf" srcId="{3F857B10-C3C7-9448-847D-FC4032334BB8}" destId="{58FD3AAB-E93B-3440-892C-EB6B2AACD41D}" srcOrd="2" destOrd="0" presId="urn:microsoft.com/office/officeart/2005/8/layout/hList1"/>
    <dgm:cxn modelId="{0E39380C-760A-8B45-B01B-D5E129776744}" type="presParOf" srcId="{58FD3AAB-E93B-3440-892C-EB6B2AACD41D}" destId="{0D2EC804-CF05-6E4D-8A95-2887F330C7B7}" srcOrd="0" destOrd="0" presId="urn:microsoft.com/office/officeart/2005/8/layout/hList1"/>
    <dgm:cxn modelId="{0B0F6328-513A-A84A-B75B-74B257220B1E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1800" dirty="0"/>
            <a:t>właściwe zachowanie się </a:t>
          </a:r>
          <a:br>
            <a:rPr lang="pl-PL" sz="1800" dirty="0"/>
          </a:br>
          <a:r>
            <a:rPr lang="pl-PL" sz="1800" dirty="0"/>
            <a:t>i unikanie niepożądanych  zachowań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5180632-FD9C-7640-A309-4C4DE8F3B7F4}">
      <dgm:prSet phldrT="[Tekst]" custT="1"/>
      <dgm:spPr>
        <a:noFill/>
      </dgm:spPr>
      <dgm:t>
        <a:bodyPr anchor="ctr"/>
        <a:lstStyle/>
        <a:p>
          <a:r>
            <a:rPr lang="pl-PL" sz="1800" dirty="0"/>
            <a:t>poza pracą, mających negatywny wpływ na wizerunek państwa, służby cywilnej </a:t>
          </a:r>
          <a:br>
            <a:rPr lang="pl-PL" sz="1800" dirty="0"/>
          </a:br>
          <a:r>
            <a:rPr lang="pl-PL" sz="1800" dirty="0"/>
            <a:t>i urzędu</a:t>
          </a:r>
        </a:p>
      </dgm:t>
    </dgm:pt>
    <dgm:pt modelId="{B3C671A6-61CD-6749-9F8A-E3C7648DA305}" type="parTrans" cxnId="{248A8BE2-FA80-124D-97ED-EE15CD900052}">
      <dgm:prSet/>
      <dgm:spPr/>
      <dgm:t>
        <a:bodyPr/>
        <a:lstStyle/>
        <a:p>
          <a:endParaRPr lang="pl-PL"/>
        </a:p>
      </dgm:t>
    </dgm:pt>
    <dgm:pt modelId="{7AA9C154-0371-9A46-9F97-6632D5741185}" type="sibTrans" cxnId="{248A8BE2-FA80-124D-97ED-EE15CD900052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0" presStyleCnt="1" custScaleY="120588" custLinFactNeighborX="46" custLinFactNeighborY="-710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0" presStyleCnt="1" custScaleY="100000" custLinFactNeighborX="1233" custLinFactNeighborY="195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E5CC948-7FB4-4B41-B7A3-99394C659A5B}" type="presOf" srcId="{11970C00-ABB0-584D-AEC7-2E5ADEF5A28E}" destId="{3F857B10-C3C7-9448-847D-FC4032334BB8}" srcOrd="0" destOrd="0" presId="urn:microsoft.com/office/officeart/2005/8/layout/hList1"/>
    <dgm:cxn modelId="{3287C7F2-254E-FB42-B819-14F5A2C7B7D6}" type="presOf" srcId="{C6FEBB6D-651E-E74F-A41F-06F177F500A6}" destId="{0D2EC804-CF05-6E4D-8A95-2887F330C7B7}" srcOrd="0" destOrd="0" presId="urn:microsoft.com/office/officeart/2005/8/layout/hList1"/>
    <dgm:cxn modelId="{248A8BE2-FA80-124D-97ED-EE15CD900052}" srcId="{C6FEBB6D-651E-E74F-A41F-06F177F500A6}" destId="{F5180632-FD9C-7640-A309-4C4DE8F3B7F4}" srcOrd="0" destOrd="0" parTransId="{B3C671A6-61CD-6749-9F8A-E3C7648DA305}" sibTransId="{7AA9C154-0371-9A46-9F97-6632D5741185}"/>
    <dgm:cxn modelId="{8EF7ACA7-C4AD-7A43-85D0-B1EF079A7EB1}" srcId="{11970C00-ABB0-584D-AEC7-2E5ADEF5A28E}" destId="{C6FEBB6D-651E-E74F-A41F-06F177F500A6}" srcOrd="0" destOrd="0" parTransId="{550BBB20-5E95-1448-A9BD-81B6A81B4AD8}" sibTransId="{EE03221F-4680-0F4F-B9AD-A6BEB616B442}"/>
    <dgm:cxn modelId="{C206EDF4-2854-024D-8B0D-76B1B5133047}" type="presOf" srcId="{F5180632-FD9C-7640-A309-4C4DE8F3B7F4}" destId="{A9B4D05B-C7C7-5A45-8135-D09DF7049900}" srcOrd="0" destOrd="0" presId="urn:microsoft.com/office/officeart/2005/8/layout/hList1"/>
    <dgm:cxn modelId="{E2BF2761-5589-674E-A903-F0E2AD217795}" type="presParOf" srcId="{3F857B10-C3C7-9448-847D-FC4032334BB8}" destId="{58FD3AAB-E93B-3440-892C-EB6B2AACD41D}" srcOrd="0" destOrd="0" presId="urn:microsoft.com/office/officeart/2005/8/layout/hList1"/>
    <dgm:cxn modelId="{A99FC7CF-FA3D-6C46-8F81-D6573AB00302}" type="presParOf" srcId="{58FD3AAB-E93B-3440-892C-EB6B2AACD41D}" destId="{0D2EC804-CF05-6E4D-8A95-2887F330C7B7}" srcOrd="0" destOrd="0" presId="urn:microsoft.com/office/officeart/2005/8/layout/hList1"/>
    <dgm:cxn modelId="{BD491DF5-4562-EC4F-825D-73F3D4FAB03B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2000" dirty="0"/>
            <a:t>wykazywanie powściągliwości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5180632-FD9C-7640-A309-4C4DE8F3B7F4}">
      <dgm:prSet phldrT="[Tekst]" custT="1"/>
      <dgm:spPr>
        <a:noFill/>
      </dgm:spPr>
      <dgm:t>
        <a:bodyPr anchor="ctr"/>
        <a:lstStyle/>
        <a:p>
          <a:r>
            <a:rPr lang="pl-PL" sz="1800" dirty="0"/>
            <a:t>w publicznym wypowiadaniu poglądów na temat pracy swojego urzędu</a:t>
          </a:r>
        </a:p>
      </dgm:t>
    </dgm:pt>
    <dgm:pt modelId="{B3C671A6-61CD-6749-9F8A-E3C7648DA305}" type="parTrans" cxnId="{248A8BE2-FA80-124D-97ED-EE15CD900052}">
      <dgm:prSet/>
      <dgm:spPr/>
      <dgm:t>
        <a:bodyPr/>
        <a:lstStyle/>
        <a:p>
          <a:endParaRPr lang="pl-PL"/>
        </a:p>
      </dgm:t>
    </dgm:pt>
    <dgm:pt modelId="{7AA9C154-0371-9A46-9F97-6632D5741185}" type="sibTrans" cxnId="{248A8BE2-FA80-124D-97ED-EE15CD900052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0" presStyleCnt="1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0" presStyleCnt="1" custLinFactNeighborX="1233" custLinFactNeighborY="195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BBA9338-1939-154A-B92E-4D522FC34880}" type="presOf" srcId="{C6FEBB6D-651E-E74F-A41F-06F177F500A6}" destId="{0D2EC804-CF05-6E4D-8A95-2887F330C7B7}" srcOrd="0" destOrd="0" presId="urn:microsoft.com/office/officeart/2005/8/layout/hList1"/>
    <dgm:cxn modelId="{8EF7ACA7-C4AD-7A43-85D0-B1EF079A7EB1}" srcId="{11970C00-ABB0-584D-AEC7-2E5ADEF5A28E}" destId="{C6FEBB6D-651E-E74F-A41F-06F177F500A6}" srcOrd="0" destOrd="0" parTransId="{550BBB20-5E95-1448-A9BD-81B6A81B4AD8}" sibTransId="{EE03221F-4680-0F4F-B9AD-A6BEB616B442}"/>
    <dgm:cxn modelId="{248A8BE2-FA80-124D-97ED-EE15CD900052}" srcId="{C6FEBB6D-651E-E74F-A41F-06F177F500A6}" destId="{F5180632-FD9C-7640-A309-4C4DE8F3B7F4}" srcOrd="0" destOrd="0" parTransId="{B3C671A6-61CD-6749-9F8A-E3C7648DA305}" sibTransId="{7AA9C154-0371-9A46-9F97-6632D5741185}"/>
    <dgm:cxn modelId="{8532EAAB-5146-584F-A0E4-BD346171C5B3}" type="presOf" srcId="{F5180632-FD9C-7640-A309-4C4DE8F3B7F4}" destId="{A9B4D05B-C7C7-5A45-8135-D09DF7049900}" srcOrd="0" destOrd="0" presId="urn:microsoft.com/office/officeart/2005/8/layout/hList1"/>
    <dgm:cxn modelId="{EDBFD64C-B88C-B545-BE3A-8832D72DBAE6}" type="presOf" srcId="{11970C00-ABB0-584D-AEC7-2E5ADEF5A28E}" destId="{3F857B10-C3C7-9448-847D-FC4032334BB8}" srcOrd="0" destOrd="0" presId="urn:microsoft.com/office/officeart/2005/8/layout/hList1"/>
    <dgm:cxn modelId="{3BC3F0ED-13B1-3D41-9F29-5C7D328E4C5D}" type="presParOf" srcId="{3F857B10-C3C7-9448-847D-FC4032334BB8}" destId="{58FD3AAB-E93B-3440-892C-EB6B2AACD41D}" srcOrd="0" destOrd="0" presId="urn:microsoft.com/office/officeart/2005/8/layout/hList1"/>
    <dgm:cxn modelId="{9A38B1B3-DA1E-9840-8AA9-57873CFAA330}" type="presParOf" srcId="{58FD3AAB-E93B-3440-892C-EB6B2AACD41D}" destId="{0D2EC804-CF05-6E4D-8A95-2887F330C7B7}" srcOrd="0" destOrd="0" presId="urn:microsoft.com/office/officeart/2005/8/layout/hList1"/>
    <dgm:cxn modelId="{AA316F96-1DFB-CA40-81FD-1643C28586D7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2E25-301F-CD4B-AD73-FF9CA5FD4674}">
      <dsp:nvSpPr>
        <dsp:cNvPr id="0" name=""/>
        <dsp:cNvSpPr/>
      </dsp:nvSpPr>
      <dsp:spPr>
        <a:xfrm>
          <a:off x="48812" y="0"/>
          <a:ext cx="3549892" cy="18056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/>
            <a:t>nieprzyjmowanie zapłaty za publiczne wystąpienia</a:t>
          </a:r>
          <a:endParaRPr lang="pl-PL" sz="2400" kern="1200" dirty="0"/>
        </a:p>
      </dsp:txBody>
      <dsp:txXfrm>
        <a:off x="48812" y="0"/>
        <a:ext cx="3549892" cy="1805644"/>
      </dsp:txXfrm>
    </dsp:sp>
    <dsp:sp modelId="{60BA0C47-E72E-8446-940E-F19F8D8EDD15}">
      <dsp:nvSpPr>
        <dsp:cNvPr id="0" name=""/>
        <dsp:cNvSpPr/>
      </dsp:nvSpPr>
      <dsp:spPr>
        <a:xfrm>
          <a:off x="0" y="1774316"/>
          <a:ext cx="3549892" cy="1898091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400" kern="1200" dirty="0"/>
            <a:t>gdy mają one związek </a:t>
          </a:r>
          <a:br>
            <a:rPr lang="pl-PL" sz="2400" kern="1200" dirty="0"/>
          </a:br>
          <a:r>
            <a:rPr lang="pl-PL" sz="2400" kern="1200" dirty="0"/>
            <a:t>z zajmowanym stanowiskiem</a:t>
          </a:r>
        </a:p>
      </dsp:txBody>
      <dsp:txXfrm>
        <a:off x="0" y="1774316"/>
        <a:ext cx="3549892" cy="1898091"/>
      </dsp:txXfrm>
    </dsp:sp>
    <dsp:sp modelId="{56E35574-E181-EF41-ADA4-7689F46D138E}">
      <dsp:nvSpPr>
        <dsp:cNvPr id="0" name=""/>
        <dsp:cNvSpPr/>
      </dsp:nvSpPr>
      <dsp:spPr>
        <a:xfrm>
          <a:off x="4046951" y="0"/>
          <a:ext cx="3549892" cy="18056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/>
            <a:t>nieprowadzenie </a:t>
          </a:r>
          <a:br>
            <a:rPr lang="pl-PL" sz="2400" b="1" kern="1200" dirty="0"/>
          </a:br>
          <a:r>
            <a:rPr lang="pl-PL" sz="2400" b="1" kern="1200" dirty="0"/>
            <a:t>szkoleń</a:t>
          </a:r>
          <a:endParaRPr lang="pl-PL" sz="2400" kern="1200" dirty="0"/>
        </a:p>
      </dsp:txBody>
      <dsp:txXfrm>
        <a:off x="4046951" y="0"/>
        <a:ext cx="3549892" cy="1805644"/>
      </dsp:txXfrm>
    </dsp:sp>
    <dsp:sp modelId="{5F34DB94-E346-0D4F-8A81-1A431336CB2E}">
      <dsp:nvSpPr>
        <dsp:cNvPr id="0" name=""/>
        <dsp:cNvSpPr/>
      </dsp:nvSpPr>
      <dsp:spPr>
        <a:xfrm>
          <a:off x="4043258" y="1774316"/>
          <a:ext cx="3549892" cy="1898091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400" kern="1200" dirty="0"/>
            <a:t>jeżeli mogłoby to negatywnie wpłynąć </a:t>
          </a:r>
          <a:r>
            <a:rPr lang="pl-PL" sz="2400" kern="1200"/>
            <a:t>na bezstronność </a:t>
          </a:r>
          <a:r>
            <a:rPr lang="pl-PL" sz="2400" kern="1200" dirty="0"/>
            <a:t>prowadzonych spraw</a:t>
          </a:r>
        </a:p>
      </dsp:txBody>
      <dsp:txXfrm>
        <a:off x="4043258" y="1774316"/>
        <a:ext cx="3549892" cy="18980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2E25-301F-CD4B-AD73-FF9CA5FD4674}">
      <dsp:nvSpPr>
        <dsp:cNvPr id="0" name=""/>
        <dsp:cNvSpPr/>
      </dsp:nvSpPr>
      <dsp:spPr>
        <a:xfrm>
          <a:off x="34" y="4723"/>
          <a:ext cx="3297530" cy="13570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niedopuszczanie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do podejrzeń</a:t>
          </a:r>
        </a:p>
      </dsp:txBody>
      <dsp:txXfrm>
        <a:off x="34" y="4723"/>
        <a:ext cx="3297530" cy="1357041"/>
      </dsp:txXfrm>
    </dsp:sp>
    <dsp:sp modelId="{60BA0C47-E72E-8446-940E-F19F8D8EDD15}">
      <dsp:nvSpPr>
        <dsp:cNvPr id="0" name=""/>
        <dsp:cNvSpPr/>
      </dsp:nvSpPr>
      <dsp:spPr>
        <a:xfrm>
          <a:off x="0" y="1335967"/>
          <a:ext cx="3297530" cy="1976400"/>
        </a:xfrm>
        <a:prstGeom prst="rect">
          <a:avLst/>
        </a:prstGeom>
        <a:noFill/>
        <a:ln w="9525" cap="flat" cmpd="sng" algn="ctr">
          <a:solidFill>
            <a:schemeClr val="bg1">
              <a:lumMod val="6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o konflikt między interesem publicznym i prywatnym</a:t>
          </a:r>
        </a:p>
      </dsp:txBody>
      <dsp:txXfrm>
        <a:off x="0" y="1335967"/>
        <a:ext cx="3297530" cy="1976400"/>
      </dsp:txXfrm>
    </dsp:sp>
    <dsp:sp modelId="{0D2EC804-CF05-6E4D-8A95-2887F330C7B7}">
      <dsp:nvSpPr>
        <dsp:cNvPr id="0" name=""/>
        <dsp:cNvSpPr/>
      </dsp:nvSpPr>
      <dsp:spPr>
        <a:xfrm>
          <a:off x="3759219" y="4723"/>
          <a:ext cx="3297530" cy="13570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niepodejmowanie żadnych prac ani zajęć</a:t>
          </a:r>
        </a:p>
      </dsp:txBody>
      <dsp:txXfrm>
        <a:off x="3759219" y="4723"/>
        <a:ext cx="3297530" cy="1357041"/>
      </dsp:txXfrm>
    </dsp:sp>
    <dsp:sp modelId="{A9B4D05B-C7C7-5A45-8135-D09DF7049900}">
      <dsp:nvSpPr>
        <dsp:cNvPr id="0" name=""/>
        <dsp:cNvSpPr/>
      </dsp:nvSpPr>
      <dsp:spPr>
        <a:xfrm>
          <a:off x="3755822" y="1335967"/>
          <a:ext cx="3297530" cy="1976400"/>
        </a:xfrm>
        <a:prstGeom prst="rect">
          <a:avLst/>
        </a:prstGeom>
        <a:noFill/>
        <a:ln w="9525" cap="flat" cmpd="sng" algn="ctr">
          <a:solidFill>
            <a:schemeClr val="bg1">
              <a:lumMod val="6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które kolidują z obowiązkami służbowymi</a:t>
          </a:r>
        </a:p>
      </dsp:txBody>
      <dsp:txXfrm>
        <a:off x="3755822" y="1335967"/>
        <a:ext cx="3297530" cy="19764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EC804-CF05-6E4D-8A95-2887F330C7B7}">
      <dsp:nvSpPr>
        <dsp:cNvPr id="0" name=""/>
        <dsp:cNvSpPr/>
      </dsp:nvSpPr>
      <dsp:spPr>
        <a:xfrm>
          <a:off x="0" y="0"/>
          <a:ext cx="2592288" cy="12503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właściwe zachowanie się </a:t>
          </a:r>
          <a:br>
            <a:rPr lang="pl-PL" sz="1800" kern="1200" dirty="0"/>
          </a:br>
          <a:r>
            <a:rPr lang="pl-PL" sz="1800" kern="1200" dirty="0"/>
            <a:t>i unikanie niepożądanych  zachowań</a:t>
          </a:r>
        </a:p>
      </dsp:txBody>
      <dsp:txXfrm>
        <a:off x="0" y="0"/>
        <a:ext cx="2592288" cy="1250395"/>
      </dsp:txXfrm>
    </dsp:sp>
    <dsp:sp modelId="{A9B4D05B-C7C7-5A45-8135-D09DF7049900}">
      <dsp:nvSpPr>
        <dsp:cNvPr id="0" name=""/>
        <dsp:cNvSpPr/>
      </dsp:nvSpPr>
      <dsp:spPr>
        <a:xfrm>
          <a:off x="0" y="1160288"/>
          <a:ext cx="2592288" cy="2152080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poza pracą, mających negatywny wpływ na wizerunek państwa, służby cywilnej </a:t>
          </a:r>
          <a:br>
            <a:rPr lang="pl-PL" sz="1800" kern="1200" dirty="0"/>
          </a:br>
          <a:r>
            <a:rPr lang="pl-PL" sz="1800" kern="1200" dirty="0"/>
            <a:t>i urzędu</a:t>
          </a:r>
        </a:p>
      </dsp:txBody>
      <dsp:txXfrm>
        <a:off x="0" y="1160288"/>
        <a:ext cx="2592288" cy="21520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EC804-CF05-6E4D-8A95-2887F330C7B7}">
      <dsp:nvSpPr>
        <dsp:cNvPr id="0" name=""/>
        <dsp:cNvSpPr/>
      </dsp:nvSpPr>
      <dsp:spPr>
        <a:xfrm>
          <a:off x="0" y="20902"/>
          <a:ext cx="2088232" cy="8746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wykazywanie powściągliwości</a:t>
          </a:r>
        </a:p>
      </dsp:txBody>
      <dsp:txXfrm>
        <a:off x="0" y="20902"/>
        <a:ext cx="2088232" cy="874635"/>
      </dsp:txXfrm>
    </dsp:sp>
    <dsp:sp modelId="{A9B4D05B-C7C7-5A45-8135-D09DF7049900}">
      <dsp:nvSpPr>
        <dsp:cNvPr id="0" name=""/>
        <dsp:cNvSpPr/>
      </dsp:nvSpPr>
      <dsp:spPr>
        <a:xfrm>
          <a:off x="0" y="896768"/>
          <a:ext cx="2088232" cy="2415599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w publicznym wypowiadaniu poglądów na temat pracy swojego urzędu</a:t>
          </a:r>
        </a:p>
      </dsp:txBody>
      <dsp:txXfrm>
        <a:off x="0" y="896768"/>
        <a:ext cx="2088232" cy="24155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ej 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Dodatkowe zajęcia niezarobkowe i aktywności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dirty="0"/>
              <a:t>Pracownik służby cywilnej zatrudniony w Ministerstwie Finansów działa w fundacji związanej z lobbowaniem za ulgami dla tzw. </a:t>
            </a:r>
            <a:r>
              <a:rPr lang="pl-PL" dirty="0" err="1"/>
              <a:t>frankowiczów</a:t>
            </a:r>
            <a:r>
              <a:rPr lang="pl-PL" dirty="0"/>
              <a:t>. </a:t>
            </a:r>
            <a:endParaRPr lang="pl-PL" dirty="0" smtClean="0"/>
          </a:p>
          <a:p>
            <a:pPr lvl="0"/>
            <a:r>
              <a:rPr lang="pl-PL" dirty="0" smtClean="0"/>
              <a:t>Sam </a:t>
            </a:r>
            <a:r>
              <a:rPr lang="pl-PL" dirty="0"/>
              <a:t>ma wysoki kredyt na zakup mieszkania we frankach. </a:t>
            </a:r>
            <a:endParaRPr lang="pl-PL" dirty="0" smtClean="0"/>
          </a:p>
          <a:p>
            <a:pPr lvl="0"/>
            <a:r>
              <a:rPr lang="pl-PL" dirty="0" smtClean="0"/>
              <a:t>Aktywnie </a:t>
            </a:r>
            <a:r>
              <a:rPr lang="pl-PL" dirty="0"/>
              <a:t>uczestniczy w akcjach protestacyjnych.</a:t>
            </a:r>
          </a:p>
        </p:txBody>
      </p:sp>
      <p:sp>
        <p:nvSpPr>
          <p:cNvPr id="5" name="Prostokąt 4"/>
          <p:cNvSpPr/>
          <p:nvPr/>
        </p:nvSpPr>
        <p:spPr>
          <a:xfrm>
            <a:off x="1043608" y="499084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Czy takie zachowania mogą być akceptowane?</a:t>
            </a:r>
          </a:p>
          <a:p>
            <a:pPr algn="ctr"/>
            <a:r>
              <a:rPr lang="pl-PL" sz="2400" b="1" dirty="0">
                <a:solidFill>
                  <a:srgbClr val="376092"/>
                </a:solidFill>
              </a:rPr>
              <a:t>Jak właściwie powinien postąpić pracownik? </a:t>
            </a:r>
          </a:p>
        </p:txBody>
      </p:sp>
    </p:spTree>
    <p:extLst>
      <p:ext uri="{BB962C8B-B14F-4D97-AF65-F5344CB8AC3E}">
        <p14:creationId xmlns:p14="http://schemas.microsoft.com/office/powerpoint/2010/main" val="123186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(II)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Korzystanie z siłowni</a:t>
            </a:r>
            <a:r>
              <a:rPr lang="pl-PL" dirty="0">
                <a:latin typeface="Calibri" charset="0"/>
                <a:ea typeface="Calibri" charset="0"/>
                <a:cs typeface="Times New Roman" charset="0"/>
              </a:rPr>
              <a:t>.</a:t>
            </a:r>
          </a:p>
          <a:p>
            <a:pPr lvl="0">
              <a:spcAft>
                <a:spcPts val="0"/>
              </a:spcAft>
            </a:pPr>
            <a:endParaRPr lang="pl-PL" dirty="0"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043608" y="499084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Jakie zachowania nie mogą być akceptowane?</a:t>
            </a:r>
          </a:p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Jakie zasady służby cywilnej naruszają te działania?</a:t>
            </a:r>
          </a:p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właściwie powinien postąpić pracownik?</a:t>
            </a:r>
          </a:p>
        </p:txBody>
      </p:sp>
    </p:spTree>
    <p:extLst>
      <p:ext uri="{BB962C8B-B14F-4D97-AF65-F5344CB8AC3E}">
        <p14:creationId xmlns:p14="http://schemas.microsoft.com/office/powerpoint/2010/main" val="1034451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(II)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dirty="0" smtClean="0"/>
              <a:t>Gra </a:t>
            </a:r>
            <a:r>
              <a:rPr lang="pl-PL" dirty="0"/>
              <a:t>w filmie jako aktor (statysta).</a:t>
            </a:r>
          </a:p>
          <a:p>
            <a:pPr lvl="0">
              <a:spcAft>
                <a:spcPts val="0"/>
              </a:spcAft>
            </a:pPr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1043608" y="499084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Jakie zachowania nie mogą być akceptowane?</a:t>
            </a:r>
          </a:p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Jakie zasady służby cywilnej naruszają te działania?</a:t>
            </a:r>
          </a:p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właściwie powinien postąpić pracownik?</a:t>
            </a:r>
          </a:p>
        </p:txBody>
      </p:sp>
    </p:spTree>
    <p:extLst>
      <p:ext uri="{BB962C8B-B14F-4D97-AF65-F5344CB8AC3E}">
        <p14:creationId xmlns:p14="http://schemas.microsoft.com/office/powerpoint/2010/main" val="1246523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(II)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dirty="0"/>
              <a:t>Uprawianie sportu (amatorsko lub wyczynowo), np. pływanie, boks, strzelectwo. Udział w zawodach.</a:t>
            </a:r>
          </a:p>
          <a:p>
            <a:pPr lvl="0">
              <a:spcAft>
                <a:spcPts val="0"/>
              </a:spcAft>
            </a:pPr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1043608" y="499084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Jakie zachowania nie mogą być akceptowane?</a:t>
            </a:r>
          </a:p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Jakie zasady służby cywilnej naruszają te działania?</a:t>
            </a:r>
          </a:p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właściwie powinien postąpić pracownik?</a:t>
            </a:r>
          </a:p>
        </p:txBody>
      </p:sp>
    </p:spTree>
    <p:extLst>
      <p:ext uri="{BB962C8B-B14F-4D97-AF65-F5344CB8AC3E}">
        <p14:creationId xmlns:p14="http://schemas.microsoft.com/office/powerpoint/2010/main" val="682382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(II)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dirty="0"/>
              <a:t>Działanie w stowarzyszeniu. Ocena kilku przykładów. </a:t>
            </a:r>
          </a:p>
        </p:txBody>
      </p:sp>
      <p:sp>
        <p:nvSpPr>
          <p:cNvPr id="3" name="Prostokąt 2"/>
          <p:cNvSpPr/>
          <p:nvPr/>
        </p:nvSpPr>
        <p:spPr>
          <a:xfrm>
            <a:off x="1043608" y="499084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Jakie zachowania nie mogą być akceptowane?</a:t>
            </a:r>
          </a:p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Jakie zasady służby cywilnej naruszają te działania?</a:t>
            </a:r>
          </a:p>
          <a:p>
            <a:pPr algn="ctr">
              <a:spcAft>
                <a:spcPts val="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właściwie powinien postąpić pracownik?</a:t>
            </a:r>
          </a:p>
        </p:txBody>
      </p:sp>
    </p:spTree>
    <p:extLst>
      <p:ext uri="{BB962C8B-B14F-4D97-AF65-F5344CB8AC3E}">
        <p14:creationId xmlns:p14="http://schemas.microsoft.com/office/powerpoint/2010/main" val="2140624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Z zasad służby cywilnej</a:t>
            </a:r>
          </a:p>
        </p:txBody>
      </p:sp>
      <p:graphicFrame>
        <p:nvGraphicFramePr>
          <p:cNvPr id="2" name="Diagram 1" title="Diagram: zasada bezinteresowności"/>
          <p:cNvGraphicFramePr/>
          <p:nvPr>
            <p:extLst>
              <p:ext uri="{D42A27DB-BD31-4B8C-83A1-F6EECF244321}">
                <p14:modId xmlns:p14="http://schemas.microsoft.com/office/powerpoint/2010/main" val="2848731139"/>
              </p:ext>
            </p:extLst>
          </p:nvPr>
        </p:nvGraphicFramePr>
        <p:xfrm>
          <a:off x="755576" y="2276872"/>
          <a:ext cx="7596844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aokrąglony prostokąt 2"/>
          <p:cNvSpPr/>
          <p:nvPr/>
        </p:nvSpPr>
        <p:spPr>
          <a:xfrm>
            <a:off x="971600" y="1628800"/>
            <a:ext cx="727280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bezinteresowności</a:t>
            </a:r>
          </a:p>
        </p:txBody>
      </p:sp>
    </p:spTree>
    <p:extLst>
      <p:ext uri="{BB962C8B-B14F-4D97-AF65-F5344CB8AC3E}">
        <p14:creationId xmlns:p14="http://schemas.microsoft.com/office/powerpoint/2010/main" val="161354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32710" y="705235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korpusu służby cywilnej</a:t>
            </a:r>
          </a:p>
        </p:txBody>
      </p:sp>
      <p:graphicFrame>
        <p:nvGraphicFramePr>
          <p:cNvPr id="2" name="Diagram 1" title="Diagram: zasada bezstronności"/>
          <p:cNvGraphicFramePr/>
          <p:nvPr>
            <p:extLst>
              <p:ext uri="{D42A27DB-BD31-4B8C-83A1-F6EECF244321}">
                <p14:modId xmlns:p14="http://schemas.microsoft.com/office/powerpoint/2010/main" val="1191851003"/>
              </p:ext>
            </p:extLst>
          </p:nvPr>
        </p:nvGraphicFramePr>
        <p:xfrm>
          <a:off x="971600" y="2348880"/>
          <a:ext cx="7056784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aokrąglony prostokąt 2"/>
          <p:cNvSpPr/>
          <p:nvPr/>
        </p:nvSpPr>
        <p:spPr>
          <a:xfrm>
            <a:off x="1475656" y="1700808"/>
            <a:ext cx="6048672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Zasada bezstronności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87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11560" y="699004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korpusu służby cywilnej</a:t>
            </a:r>
          </a:p>
        </p:txBody>
      </p:sp>
      <p:graphicFrame>
        <p:nvGraphicFramePr>
          <p:cNvPr id="9" name="Diagram 8" title="Diagram: zasada godnego zachowania"/>
          <p:cNvGraphicFramePr/>
          <p:nvPr>
            <p:extLst>
              <p:ext uri="{D42A27DB-BD31-4B8C-83A1-F6EECF244321}">
                <p14:modId xmlns:p14="http://schemas.microsoft.com/office/powerpoint/2010/main" val="3865665027"/>
              </p:ext>
            </p:extLst>
          </p:nvPr>
        </p:nvGraphicFramePr>
        <p:xfrm>
          <a:off x="5004048" y="2276872"/>
          <a:ext cx="2592288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Zaokrąglony prostokąt 9"/>
          <p:cNvSpPr/>
          <p:nvPr/>
        </p:nvSpPr>
        <p:spPr>
          <a:xfrm>
            <a:off x="4800656" y="1652452"/>
            <a:ext cx="3024336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</a:t>
            </a:r>
            <a:r>
              <a:rPr lang="pl-PL">
                <a:solidFill>
                  <a:schemeClr val="tx1"/>
                </a:solidFill>
              </a:rPr>
              <a:t>godnego zachowania </a:t>
            </a:r>
            <a:endParaRPr lang="pl-PL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 title="Diagram: zasada lojalności "/>
          <p:cNvGraphicFramePr/>
          <p:nvPr>
            <p:extLst>
              <p:ext uri="{D42A27DB-BD31-4B8C-83A1-F6EECF244321}">
                <p14:modId xmlns:p14="http://schemas.microsoft.com/office/powerpoint/2010/main" val="4235406706"/>
              </p:ext>
            </p:extLst>
          </p:nvPr>
        </p:nvGraphicFramePr>
        <p:xfrm>
          <a:off x="1907704" y="2276872"/>
          <a:ext cx="208823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Zaokrąglony prostokąt 7"/>
          <p:cNvSpPr/>
          <p:nvPr/>
        </p:nvSpPr>
        <p:spPr>
          <a:xfrm>
            <a:off x="1727684" y="1664327"/>
            <a:ext cx="2448272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Zasada lojalności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361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47564" y="575324"/>
            <a:ext cx="7920880" cy="758984"/>
          </a:xfrm>
        </p:spPr>
        <p:txBody>
          <a:bodyPr/>
          <a:lstStyle/>
          <a:p>
            <a:r>
              <a:rPr lang="pl-PL" dirty="0"/>
              <a:t>Dodatkowe zajęcia niezarobkowe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3046148" y="1340768"/>
            <a:ext cx="3038019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Ryzyko</a:t>
            </a:r>
          </a:p>
        </p:txBody>
      </p:sp>
      <p:sp>
        <p:nvSpPr>
          <p:cNvPr id="6" name="Strzałka w dół 5" title="Strzałka w dół"/>
          <p:cNvSpPr/>
          <p:nvPr/>
        </p:nvSpPr>
        <p:spPr>
          <a:xfrm>
            <a:off x="4067944" y="2204864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Zaokrąglony prostokąt 6"/>
          <p:cNvSpPr/>
          <p:nvPr/>
        </p:nvSpPr>
        <p:spPr>
          <a:xfrm>
            <a:off x="1655676" y="2810094"/>
            <a:ext cx="1800200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Wykonywanie prac dla obecnych lub potencjalnych klientów </a:t>
            </a:r>
            <a:r>
              <a:rPr lang="pl-PL" sz="1600" dirty="0">
                <a:solidFill>
                  <a:schemeClr val="tx1"/>
                </a:solidFill>
              </a:rPr>
              <a:t>(interesariuszy)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3671900" y="2810094"/>
            <a:ext cx="1800200" cy="17258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Nierzetelne wykonywanie obowiązków służbowych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5684320" y="2810094"/>
            <a:ext cx="1800200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Utrata wizerunku służby cywilnej i urzędu</a:t>
            </a:r>
          </a:p>
        </p:txBody>
      </p:sp>
      <p:sp>
        <p:nvSpPr>
          <p:cNvPr id="11" name="Zaokrąglony prostokąt 10"/>
          <p:cNvSpPr/>
          <p:nvPr/>
        </p:nvSpPr>
        <p:spPr>
          <a:xfrm>
            <a:off x="1655676" y="4776359"/>
            <a:ext cx="1800200" cy="14401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Niegodne zachowywanie się poza urzędem</a:t>
            </a:r>
          </a:p>
        </p:txBody>
      </p:sp>
      <p:sp>
        <p:nvSpPr>
          <p:cNvPr id="12" name="Zaokrąglony prostokąt 11"/>
          <p:cNvSpPr/>
          <p:nvPr/>
        </p:nvSpPr>
        <p:spPr>
          <a:xfrm>
            <a:off x="3665057" y="4776359"/>
            <a:ext cx="1800200" cy="14401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Utrata zaufania do służby cywilnej</a:t>
            </a:r>
          </a:p>
        </p:txBody>
      </p:sp>
      <p:sp>
        <p:nvSpPr>
          <p:cNvPr id="13" name="Zaokrąglony prostokąt 12"/>
          <p:cNvSpPr/>
          <p:nvPr/>
        </p:nvSpPr>
        <p:spPr>
          <a:xfrm>
            <a:off x="5688124" y="4776925"/>
            <a:ext cx="1800200" cy="14401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Wykorzystanie „wiedzy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urzędu”</a:t>
            </a:r>
          </a:p>
        </p:txBody>
      </p:sp>
    </p:spTree>
    <p:extLst>
      <p:ext uri="{BB962C8B-B14F-4D97-AF65-F5344CB8AC3E}">
        <p14:creationId xmlns:p14="http://schemas.microsoft.com/office/powerpoint/2010/main" val="1518113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Zakres zakazu wykonywania </a:t>
            </a:r>
            <a:br>
              <a:rPr lang="pl-PL" dirty="0"/>
            </a:br>
            <a:r>
              <a:rPr lang="pl-PL" dirty="0"/>
              <a:t>dodatkowych czynności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785754" y="1743507"/>
            <a:ext cx="7488831" cy="194160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 </a:t>
            </a:r>
            <a:r>
              <a:rPr lang="pl-PL">
                <a:solidFill>
                  <a:schemeClr val="tx1"/>
                </a:solidFill>
              </a:rPr>
              <a:t>służby cywilnej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" name="Zaokrąglony prostokąt 5"/>
          <p:cNvSpPr/>
          <p:nvPr/>
        </p:nvSpPr>
        <p:spPr>
          <a:xfrm>
            <a:off x="4932040" y="2285484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Urzędnik służby cywilnej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1361817" y="4877772"/>
            <a:ext cx="6336703" cy="12155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Zakaz wykonywania czynności lub zajęć sprzecznych 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z obowiązkami wynikającymi z ustawy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lub podważających zaufanie do służby cywilnej</a:t>
            </a:r>
          </a:p>
        </p:txBody>
      </p:sp>
      <p:sp>
        <p:nvSpPr>
          <p:cNvPr id="11" name="Zaokrąglony prostokąt 10"/>
          <p:cNvSpPr/>
          <p:nvPr/>
        </p:nvSpPr>
        <p:spPr>
          <a:xfrm>
            <a:off x="1043608" y="2285484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Pracownik służby cywilnej</a:t>
            </a:r>
          </a:p>
        </p:txBody>
      </p:sp>
      <p:sp>
        <p:nvSpPr>
          <p:cNvPr id="12" name="Strzałka w dół 11" title="Strzałka w dół"/>
          <p:cNvSpPr/>
          <p:nvPr/>
        </p:nvSpPr>
        <p:spPr>
          <a:xfrm>
            <a:off x="4067944" y="3797202"/>
            <a:ext cx="1080120" cy="725308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Zaokrąglony prostokąt 7"/>
          <p:cNvSpPr/>
          <p:nvPr/>
        </p:nvSpPr>
        <p:spPr>
          <a:xfrm>
            <a:off x="2987824" y="2973641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Osoba zajmująca </a:t>
            </a:r>
            <a:r>
              <a:rPr lang="pl-PL" dirty="0">
                <a:solidFill>
                  <a:schemeClr val="tx1"/>
                </a:solidFill>
              </a:rPr>
              <a:t>wyższe </a:t>
            </a:r>
            <a:r>
              <a:rPr lang="pl-PL" dirty="0" smtClean="0">
                <a:solidFill>
                  <a:schemeClr val="tx1"/>
                </a:solidFill>
              </a:rPr>
              <a:t>stanowisko </a:t>
            </a:r>
            <a:r>
              <a:rPr lang="pl-PL" dirty="0">
                <a:solidFill>
                  <a:schemeClr val="tx1"/>
                </a:solidFill>
              </a:rPr>
              <a:t>w </a:t>
            </a:r>
            <a:r>
              <a:rPr lang="pl-PL" dirty="0" smtClean="0">
                <a:solidFill>
                  <a:schemeClr val="tx1"/>
                </a:solidFill>
              </a:rPr>
              <a:t>służbie cywilnej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799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611560" y="591176"/>
            <a:ext cx="7920880" cy="758984"/>
          </a:xfrm>
        </p:spPr>
        <p:txBody>
          <a:bodyPr/>
          <a:lstStyle/>
          <a:p>
            <a:r>
              <a:rPr lang="pl-PL" dirty="0"/>
              <a:t>Przykłady aktywności poza pracą</a:t>
            </a:r>
          </a:p>
        </p:txBody>
      </p:sp>
      <p:sp>
        <p:nvSpPr>
          <p:cNvPr id="2" name="Zaokrąglony prostokąt 1"/>
          <p:cNvSpPr/>
          <p:nvPr/>
        </p:nvSpPr>
        <p:spPr>
          <a:xfrm>
            <a:off x="1583668" y="5396264"/>
            <a:ext cx="5976664" cy="715089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l-PL" dirty="0">
                <a:latin typeface="Calibri" charset="0"/>
                <a:ea typeface="Calibri" charset="0"/>
                <a:cs typeface="Times New Roman" charset="0"/>
              </a:rPr>
              <a:t>samodzielna ocena ryzyka </a:t>
            </a:r>
          </a:p>
          <a:p>
            <a:pPr algn="ctr">
              <a:spcAft>
                <a:spcPts val="0"/>
              </a:spcAft>
            </a:pPr>
            <a:r>
              <a:rPr lang="pl-PL" dirty="0">
                <a:latin typeface="Calibri" charset="0"/>
                <a:ea typeface="Calibri" charset="0"/>
                <a:cs typeface="Times New Roman" charset="0"/>
              </a:rPr>
              <a:t>i ew. konsultacja z przełożonym lub doradcą ds. etyki 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1639800" y="1546504"/>
            <a:ext cx="2339571" cy="408623"/>
          </a:xfrm>
          <a:prstGeom prst="round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dirty="0">
                <a:latin typeface="Calibri" charset="0"/>
                <a:ea typeface="Calibri" charset="0"/>
                <a:cs typeface="Times New Roman" charset="0"/>
              </a:rPr>
              <a:t>Aktywność społeczna</a:t>
            </a:r>
            <a:endParaRPr lang="pl-PL" dirty="0"/>
          </a:p>
        </p:txBody>
      </p:sp>
      <p:sp>
        <p:nvSpPr>
          <p:cNvPr id="7" name="Zaokrąglony prostokąt 6"/>
          <p:cNvSpPr/>
          <p:nvPr/>
        </p:nvSpPr>
        <p:spPr>
          <a:xfrm>
            <a:off x="4954611" y="1546504"/>
            <a:ext cx="2339571" cy="408623"/>
          </a:xfrm>
          <a:prstGeom prst="round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dirty="0">
                <a:latin typeface="Calibri" charset="0"/>
                <a:ea typeface="Calibri" charset="0"/>
                <a:cs typeface="Times New Roman" charset="0"/>
              </a:rPr>
              <a:t>Aktywność sportowa </a:t>
            </a:r>
            <a:endParaRPr lang="pl-PL" dirty="0"/>
          </a:p>
        </p:txBody>
      </p:sp>
      <p:sp>
        <p:nvSpPr>
          <p:cNvPr id="13" name="Zaokrąglony prostokąt 12"/>
          <p:cNvSpPr/>
          <p:nvPr/>
        </p:nvSpPr>
        <p:spPr>
          <a:xfrm>
            <a:off x="475751" y="337783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Zasada </a:t>
            </a:r>
            <a:r>
              <a:rPr lang="pl-PL"/>
              <a:t>godnego zachowania </a:t>
            </a:r>
          </a:p>
        </p:txBody>
      </p:sp>
      <p:sp>
        <p:nvSpPr>
          <p:cNvPr id="14" name="Zaokrąglony prostokąt 13"/>
          <p:cNvSpPr/>
          <p:nvPr/>
        </p:nvSpPr>
        <p:spPr>
          <a:xfrm>
            <a:off x="3455431" y="337783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Zasada neutralności </a:t>
            </a:r>
            <a:endParaRPr lang="pl-PL" dirty="0"/>
          </a:p>
        </p:txBody>
      </p:sp>
      <p:sp>
        <p:nvSpPr>
          <p:cNvPr id="15" name="Zaokrąglony prostokąt 14"/>
          <p:cNvSpPr/>
          <p:nvPr/>
        </p:nvSpPr>
        <p:spPr>
          <a:xfrm>
            <a:off x="1907704" y="424711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Zasada bezstronności</a:t>
            </a:r>
            <a:endParaRPr lang="pl-PL" dirty="0"/>
          </a:p>
        </p:txBody>
      </p:sp>
      <p:sp>
        <p:nvSpPr>
          <p:cNvPr id="16" name="Zaokrąglony prostokąt 15"/>
          <p:cNvSpPr/>
          <p:nvPr/>
        </p:nvSpPr>
        <p:spPr>
          <a:xfrm>
            <a:off x="4896036" y="424711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Zasada bezinteresowności</a:t>
            </a:r>
          </a:p>
        </p:txBody>
      </p:sp>
      <p:sp>
        <p:nvSpPr>
          <p:cNvPr id="17" name="Zaokrąglony prostokąt 16"/>
          <p:cNvSpPr/>
          <p:nvPr/>
        </p:nvSpPr>
        <p:spPr>
          <a:xfrm>
            <a:off x="6444208" y="3377839"/>
            <a:ext cx="23762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Zasada lojalności</a:t>
            </a:r>
          </a:p>
        </p:txBody>
      </p:sp>
      <p:sp>
        <p:nvSpPr>
          <p:cNvPr id="18" name="Strzałka w dół 17" title="Strzałka w dół"/>
          <p:cNvSpPr/>
          <p:nvPr/>
        </p:nvSpPr>
        <p:spPr>
          <a:xfrm>
            <a:off x="3165109" y="2129376"/>
            <a:ext cx="2448272" cy="579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8838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dirty="0"/>
              <a:t>Pracownicy służby cywilnej zatrudnieni w urzędzie skarbowym angażują się w prowadzenie lekcji w szkole wyższej na temat podatków. </a:t>
            </a:r>
            <a:endParaRPr lang="pl-PL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pl-PL" dirty="0"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1043608" y="499084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Czy takie zachowania mogą być akceptowane?</a:t>
            </a:r>
          </a:p>
          <a:p>
            <a:pPr algn="ctr"/>
            <a:r>
              <a:rPr lang="pl-PL" sz="2400" b="1" dirty="0">
                <a:solidFill>
                  <a:srgbClr val="376092"/>
                </a:solidFill>
              </a:rPr>
              <a:t>Jak właściwie powinien postąpić pracownik? </a:t>
            </a:r>
          </a:p>
        </p:txBody>
      </p:sp>
    </p:spTree>
    <p:extLst>
      <p:ext uri="{BB962C8B-B14F-4D97-AF65-F5344CB8AC3E}">
        <p14:creationId xmlns:p14="http://schemas.microsoft.com/office/powerpoint/2010/main" val="77434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43608" y="1628800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pl-PL" dirty="0"/>
              <a:t>Pracownica służby cywilnej wykonuje działalność na rzecz stowarzyszenia nieodpłatnie, na zasadzie wolontariatu.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043608" y="499084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Czy takie zachowania mogą być akceptowane?</a:t>
            </a:r>
          </a:p>
          <a:p>
            <a:pPr algn="ctr"/>
            <a:r>
              <a:rPr lang="pl-PL" sz="2400" b="1" dirty="0">
                <a:solidFill>
                  <a:srgbClr val="376092"/>
                </a:solidFill>
              </a:rPr>
              <a:t>Jak właściwie powinien postąpić pracownik? </a:t>
            </a:r>
          </a:p>
        </p:txBody>
      </p:sp>
    </p:spTree>
    <p:extLst>
      <p:ext uri="{BB962C8B-B14F-4D97-AF65-F5344CB8AC3E}">
        <p14:creationId xmlns:p14="http://schemas.microsoft.com/office/powerpoint/2010/main" val="22821108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603</TotalTime>
  <Words>482</Words>
  <Application>Microsoft Office PowerPoint</Application>
  <PresentationFormat>Pokaz na ekranie (4:3)</PresentationFormat>
  <Paragraphs>80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Motyw pakietu Office</vt:lpstr>
      <vt:lpstr>Dodatkowe zajęcia niezarobkowe i aktywności</vt:lpstr>
      <vt:lpstr>Z zasad służby cywilnej</vt:lpstr>
      <vt:lpstr>Z zasad etyki korpusu służby cywilnej</vt:lpstr>
      <vt:lpstr>Z zasad etyki korpusu służby cywilnej</vt:lpstr>
      <vt:lpstr>Dodatkowe zajęcia niezarobkowe</vt:lpstr>
      <vt:lpstr>Zakres zakazu wykonywania  dodatkowych czynności</vt:lpstr>
      <vt:lpstr>Przykłady aktywności poza pracą</vt:lpstr>
      <vt:lpstr>Ćwiczenie (I)</vt:lpstr>
      <vt:lpstr>Ćwiczenie (I)</vt:lpstr>
      <vt:lpstr>Ćwiczenie (I)</vt:lpstr>
      <vt:lpstr>Ćwiczenie (II)</vt:lpstr>
      <vt:lpstr>Ćwiczenie (II)</vt:lpstr>
      <vt:lpstr>Ćwiczenie (II)</vt:lpstr>
      <vt:lpstr>Ćwiczenie (II)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97</cp:revision>
  <dcterms:created xsi:type="dcterms:W3CDTF">2017-10-06T08:02:32Z</dcterms:created>
  <dcterms:modified xsi:type="dcterms:W3CDTF">2023-07-19T10:55:29Z</dcterms:modified>
</cp:coreProperties>
</file>