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5" clrIdx="2"/>
  <p:cmAuthor id="4" name="Elredor w" initials="Ew" lastIdx="10" clrIdx="3">
    <p:extLst/>
  </p:cmAuthor>
  <p:cmAuthor id="5" name="Zaremba Monika" initials="ZM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9" autoAdjust="0"/>
    <p:restoredTop sz="78580" autoAdjust="0"/>
  </p:normalViewPr>
  <p:slideViewPr>
    <p:cSldViewPr>
      <p:cViewPr varScale="1">
        <p:scale>
          <a:sx n="85" d="100"/>
          <a:sy n="85" d="100"/>
        </p:scale>
        <p:origin x="96" y="67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3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Lojalność, neutralność polityczna i wizerunek służby publicznej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2117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Wizerunek służby publicznej</a:t>
            </a:r>
          </a:p>
        </p:txBody>
      </p:sp>
      <p:sp>
        <p:nvSpPr>
          <p:cNvPr id="3" name="Owal 2"/>
          <p:cNvSpPr/>
          <p:nvPr/>
        </p:nvSpPr>
        <p:spPr>
          <a:xfrm>
            <a:off x="3449034" y="1844824"/>
            <a:ext cx="2232248" cy="20882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Członek korpusu 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" name="Prążkowana strzałka w prawo 4"/>
          <p:cNvSpPr/>
          <p:nvPr/>
        </p:nvSpPr>
        <p:spPr>
          <a:xfrm>
            <a:off x="6084168" y="1772816"/>
            <a:ext cx="2232248" cy="20162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/>
              <a:t>Lojalność</a:t>
            </a:r>
          </a:p>
        </p:txBody>
      </p:sp>
      <p:sp>
        <p:nvSpPr>
          <p:cNvPr id="8" name="Prążkowana strzałka w prawo 7"/>
          <p:cNvSpPr/>
          <p:nvPr/>
        </p:nvSpPr>
        <p:spPr>
          <a:xfrm rot="10800000" flipV="1">
            <a:off x="798909" y="1856755"/>
            <a:ext cx="2247239" cy="1849738"/>
          </a:xfrm>
          <a:prstGeom prst="stripedRightArrow">
            <a:avLst>
              <a:gd name="adj1" fmla="val 50000"/>
              <a:gd name="adj2" fmla="val 518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pl-PL" sz="1600" dirty="0"/>
              <a:t>Neutralność polityczna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597877" y="4797152"/>
            <a:ext cx="7718539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>
                <a:solidFill>
                  <a:schemeClr val="tx1"/>
                </a:solidFill>
              </a:rPr>
              <a:t>Wizerunek</a:t>
            </a: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11" name="Strzałka w dół 10" title="Strzałka w dół"/>
          <p:cNvSpPr/>
          <p:nvPr/>
        </p:nvSpPr>
        <p:spPr>
          <a:xfrm>
            <a:off x="3665058" y="4011924"/>
            <a:ext cx="180020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3294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Lojalność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Kodeks pracy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dirty="0"/>
              <a:t>Pracownik jest obowiązany:</a:t>
            </a:r>
          </a:p>
          <a:p>
            <a:pPr marL="0" indent="0">
              <a:buNone/>
            </a:pPr>
            <a:endParaRPr lang="pl-PL" sz="2400" dirty="0">
              <a:ea typeface="+mj-ea"/>
              <a:cs typeface="+mj-cs"/>
            </a:endParaRPr>
          </a:p>
          <a:p>
            <a:pPr marL="12700" indent="-12700">
              <a:buNone/>
            </a:pPr>
            <a:r>
              <a:rPr lang="pl-PL" sz="2000" dirty="0"/>
              <a:t>dbać o dobro zakładu pracy, chronić jego mienie oraz zachować w tajemnicy informacje, których ujawnienie mogłoby narazić pracodawcę na szkodę</a:t>
            </a:r>
            <a:br>
              <a:rPr lang="pl-PL" sz="2000" dirty="0"/>
            </a:br>
            <a:endParaRPr lang="pl-PL" dirty="0"/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Zasady etyki korpusu służby cywilnej </a:t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2200" dirty="0">
                <a:solidFill>
                  <a:schemeClr val="tx2"/>
                </a:solidFill>
                <a:ea typeface="+mj-ea"/>
                <a:cs typeface="+mj-cs"/>
              </a:rPr>
              <a:t>Zasada lojalności </a:t>
            </a:r>
          </a:p>
          <a:p>
            <a:pPr marL="190500" indent="-190500">
              <a:buNone/>
            </a:pPr>
            <a:endParaRPr lang="pl-PL" sz="9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90500" indent="-190500">
              <a:buNone/>
            </a:pPr>
            <a:r>
              <a:rPr lang="pl-PL" sz="1700" dirty="0"/>
              <a:t>1) lojalność wobec RP;</a:t>
            </a:r>
          </a:p>
          <a:p>
            <a:pPr marL="190500" indent="-190500">
              <a:buNone/>
            </a:pPr>
            <a:r>
              <a:rPr lang="pl-PL" sz="1700" dirty="0"/>
              <a:t>2) lojalność i rzetelność w realizowaniu programu Rządu RP, bez względu na własne przekonania i poglądy polityczne;</a:t>
            </a:r>
          </a:p>
          <a:p>
            <a:pPr marL="190500" indent="-190500">
              <a:buNone/>
            </a:pPr>
            <a:r>
              <a:rPr lang="pl-PL" sz="1700" dirty="0"/>
              <a:t>3) lojalność wobec urzędu oraz przełożonych, kolegów i podwładnych, gotowość do wykonywania służbowych poleceń, dbając, aby nie zostało naruszone prawo lub popełniona pomyłka;</a:t>
            </a:r>
          </a:p>
          <a:p>
            <a:pPr marL="190500" indent="-190500">
              <a:buNone/>
            </a:pPr>
            <a:r>
              <a:rPr lang="pl-PL" sz="1700" dirty="0"/>
              <a:t>4) udzielanie przełożonym obiektywnych, zgodnych z najlepszą wolą i wiedzą porad i opinii podczas przygotowywania propozycji działań administracji rządowej;</a:t>
            </a:r>
          </a:p>
          <a:p>
            <a:pPr marL="190500" indent="-190500">
              <a:buNone/>
            </a:pPr>
            <a:r>
              <a:rPr lang="pl-PL" sz="1700" dirty="0"/>
              <a:t>5) wykazywanie powściągliwości w publicznym wypowiadaniu poglądów na temat pracy swego urzędu oraz innych urzędów, zwłaszcza jeżeli poglądy takie podważałyby zaufanie obywateli do tych instytucji.</a:t>
            </a:r>
          </a:p>
        </p:txBody>
      </p:sp>
    </p:spTree>
    <p:extLst>
      <p:ext uri="{BB962C8B-B14F-4D97-AF65-F5344CB8AC3E}">
        <p14:creationId xmlns:p14="http://schemas.microsoft.com/office/powerpoint/2010/main" val="213816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Lojalność 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683568" y="1336982"/>
            <a:ext cx="8136904" cy="51163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Zasady służby cywilnej</a:t>
            </a: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000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sz="2000" dirty="0">
                <a:solidFill>
                  <a:schemeClr val="tx2"/>
                </a:solidFill>
                <a:ea typeface="+mj-ea"/>
                <a:cs typeface="+mj-cs"/>
              </a:rPr>
              <a:t>odpowiedzialności za działanie lub </a:t>
            </a:r>
            <a:r>
              <a:rPr lang="pl-PL" sz="2000" dirty="0" smtClean="0">
                <a:solidFill>
                  <a:schemeClr val="tx2"/>
                </a:solidFill>
                <a:ea typeface="+mj-ea"/>
                <a:cs typeface="+mj-cs"/>
              </a:rPr>
              <a:t>zaniechanie: </a:t>
            </a:r>
            <a:endParaRPr lang="pl-PL" sz="2000" dirty="0">
              <a:solidFill>
                <a:schemeClr val="tx2"/>
              </a:solidFill>
              <a:ea typeface="+mj-ea"/>
              <a:cs typeface="+mj-cs"/>
            </a:endParaRP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1) 	</a:t>
            </a:r>
            <a:r>
              <a:rPr lang="pl-PL" sz="1600" dirty="0" smtClean="0"/>
              <a:t>wykonywanie zadań </a:t>
            </a:r>
            <a:r>
              <a:rPr lang="pl-PL" sz="1600" dirty="0"/>
              <a:t>ze świadomością szczególnej odpowiedzialności wynikającej z publicznego charakteru pełnionej </a:t>
            </a:r>
            <a:r>
              <a:rPr lang="pl-PL" sz="1600" dirty="0" smtClean="0"/>
              <a:t>służby;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2) 	</a:t>
            </a:r>
            <a:r>
              <a:rPr lang="pl-PL" sz="1600" dirty="0" smtClean="0"/>
              <a:t>kierowanie się przy </a:t>
            </a:r>
            <a:r>
              <a:rPr lang="pl-PL" sz="1600" dirty="0"/>
              <a:t>wykonywaniu zadań </a:t>
            </a:r>
            <a:r>
              <a:rPr lang="pl-PL" sz="1600" dirty="0" smtClean="0"/>
              <a:t>interesem </a:t>
            </a:r>
            <a:r>
              <a:rPr lang="pl-PL" sz="1600" dirty="0"/>
              <a:t>publicznym i efektywnością oraz zgodnością podejmowanych działań z przepisami; jeżeli zachodzi rozbieżność między przepisami prawa a interesem publicznym, </a:t>
            </a:r>
            <a:r>
              <a:rPr lang="pl-PL" sz="1600" dirty="0" smtClean="0"/>
              <a:t>sygnalizowanie przełożonym;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3) 	</a:t>
            </a:r>
            <a:r>
              <a:rPr lang="pl-PL" sz="1600" dirty="0" smtClean="0"/>
              <a:t>gotowość </a:t>
            </a:r>
            <a:r>
              <a:rPr lang="pl-PL" sz="1600" dirty="0"/>
              <a:t>do rozliczenia </a:t>
            </a:r>
            <a:r>
              <a:rPr lang="pl-PL" sz="1600" dirty="0" smtClean="0"/>
              <a:t>się, na </a:t>
            </a:r>
            <a:r>
              <a:rPr lang="pl-PL" sz="1600" dirty="0"/>
              <a:t>każdym etapie realizacji </a:t>
            </a:r>
            <a:r>
              <a:rPr lang="pl-PL" sz="1600" dirty="0" smtClean="0"/>
              <a:t>zadań, przed </a:t>
            </a:r>
            <a:r>
              <a:rPr lang="pl-PL" sz="1600" dirty="0"/>
              <a:t>przełożonymi i obywatelami z podejmowanych </a:t>
            </a:r>
            <a:r>
              <a:rPr lang="pl-PL" sz="1600" dirty="0" smtClean="0"/>
              <a:t>działań;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4) 	w razie postawienia zarzutu naruszenia obowiązków członka korpusu służby cywilnej </a:t>
            </a:r>
            <a:r>
              <a:rPr lang="pl-PL" sz="1600" dirty="0" smtClean="0"/>
              <a:t>niepodejmowanie </a:t>
            </a:r>
            <a:r>
              <a:rPr lang="pl-PL" sz="1600" dirty="0"/>
              <a:t>działań zmierzających do zakłócenia sprawnego przebiegu postępowania mającego na celu ustalenie osoby za to </a:t>
            </a:r>
            <a:r>
              <a:rPr lang="pl-PL" sz="1600" dirty="0" smtClean="0"/>
              <a:t>odpowiedzialnej;</a:t>
            </a:r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endParaRPr lang="pl-PL" sz="1600" dirty="0"/>
          </a:p>
          <a:p>
            <a:pPr marL="363538" indent="-363538">
              <a:lnSpc>
                <a:spcPct val="80000"/>
              </a:lnSpc>
              <a:spcAft>
                <a:spcPts val="0"/>
              </a:spcAft>
              <a:buNone/>
            </a:pPr>
            <a:r>
              <a:rPr lang="pl-PL" sz="1600" dirty="0"/>
              <a:t>5) 	jeżeli </a:t>
            </a:r>
            <a:r>
              <a:rPr lang="pl-PL" sz="1600" dirty="0" smtClean="0"/>
              <a:t>polecenie </a:t>
            </a:r>
            <a:r>
              <a:rPr lang="pl-PL" sz="1600" dirty="0"/>
              <a:t>służbowe przełożonego narusza zasady służby cywilnej, </a:t>
            </a:r>
            <a:r>
              <a:rPr lang="pl-PL" sz="1600" dirty="0" smtClean="0"/>
              <a:t>informowanie jego </a:t>
            </a:r>
            <a:r>
              <a:rPr lang="pl-PL" sz="1600" dirty="0"/>
              <a:t>lub jego przełożonych na </a:t>
            </a:r>
            <a:r>
              <a:rPr lang="pl-PL" sz="1600" dirty="0" smtClean="0"/>
              <a:t>piśmie.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874681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Granice lojalności 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395536" y="1336982"/>
            <a:ext cx="8424936" cy="51163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>Lojalność nie oznacza bezrefleksyjnego wykonywania poleceń</a:t>
            </a:r>
          </a:p>
          <a:p>
            <a:pPr marL="0" indent="0" algn="ctr">
              <a:buNone/>
            </a:pPr>
            <a: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 smtClean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2600" dirty="0" smtClean="0">
                <a:ea typeface="+mj-ea"/>
                <a:cs typeface="+mj-cs"/>
              </a:rPr>
              <a:t>Poinformowanie na piśmie przełożonego, </a:t>
            </a:r>
            <a:r>
              <a:rPr lang="pl-PL" sz="2400" dirty="0" smtClean="0"/>
              <a:t>gdy </a:t>
            </a:r>
            <a:r>
              <a:rPr lang="pl-PL" sz="2400" dirty="0"/>
              <a:t>polecenie </a:t>
            </a:r>
            <a:r>
              <a:rPr lang="pl-PL" sz="2400" dirty="0" smtClean="0"/>
              <a:t>jest: </a:t>
            </a:r>
          </a:p>
          <a:p>
            <a:pPr marL="0" indent="0" algn="ctr">
              <a:buNone/>
            </a:pPr>
            <a:r>
              <a:rPr lang="pl-PL" sz="2400" dirty="0" smtClean="0"/>
              <a:t>- niezgodne </a:t>
            </a:r>
            <a:r>
              <a:rPr lang="pl-PL" sz="2400" dirty="0"/>
              <a:t>z </a:t>
            </a:r>
            <a:r>
              <a:rPr lang="pl-PL" sz="2400" dirty="0" smtClean="0"/>
              <a:t>prawem, </a:t>
            </a:r>
          </a:p>
          <a:p>
            <a:pPr marL="0" indent="0" algn="ctr">
              <a:buNone/>
            </a:pPr>
            <a:r>
              <a:rPr lang="pl-PL" sz="2400" dirty="0" smtClean="0"/>
              <a:t>- zawiera </a:t>
            </a:r>
            <a:r>
              <a:rPr lang="pl-PL" sz="2400" dirty="0"/>
              <a:t>znamiona </a:t>
            </a:r>
            <a:r>
              <a:rPr lang="pl-PL" sz="2400" dirty="0" smtClean="0"/>
              <a:t>pomyłki.</a:t>
            </a:r>
          </a:p>
          <a:p>
            <a:pPr marL="0" indent="0" algn="ctr">
              <a:buNone/>
            </a:pPr>
            <a:endParaRPr lang="pl-PL" sz="2400" dirty="0" smtClean="0"/>
          </a:p>
          <a:p>
            <a:pPr marL="0" indent="0" algn="ctr">
              <a:buNone/>
            </a:pPr>
            <a:r>
              <a:rPr lang="pl-PL" sz="2300" dirty="0" smtClean="0"/>
              <a:t>Obowiązek wykonania polecenia w przypadku pisemnego polecenia. 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 smtClean="0"/>
              <a:t>Nie wykonywanie polecenia, które </a:t>
            </a:r>
            <a:r>
              <a:rPr lang="pl-PL" sz="2400" smtClean="0"/>
              <a:t>prowadziłoby do </a:t>
            </a:r>
            <a:r>
              <a:rPr lang="pl-PL" sz="2400" dirty="0"/>
              <a:t>popełnienia przestępstwa lub </a:t>
            </a:r>
            <a:r>
              <a:rPr lang="pl-PL" sz="2400" dirty="0" smtClean="0"/>
              <a:t>wykroczenia </a:t>
            </a:r>
            <a:br>
              <a:rPr lang="pl-PL" sz="2400" dirty="0" smtClean="0"/>
            </a:br>
            <a:r>
              <a:rPr lang="pl-PL" sz="2400" dirty="0" smtClean="0"/>
              <a:t>i poinformowanie dyrektora </a:t>
            </a:r>
            <a:r>
              <a:rPr lang="pl-PL" sz="2400" dirty="0"/>
              <a:t>generalnego urzędu.</a:t>
            </a:r>
          </a:p>
          <a:p>
            <a:pPr marL="0" indent="0" algn="ctr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4887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Neutralność polityczna  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1340768"/>
            <a:ext cx="3672408" cy="49679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>Ustawa o służbie cywilnej</a:t>
            </a:r>
          </a:p>
          <a:p>
            <a:pPr marL="0" indent="0">
              <a:buNone/>
            </a:pP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1900" dirty="0">
                <a:solidFill>
                  <a:schemeClr val="tx2"/>
                </a:solidFill>
                <a:ea typeface="+mj-ea"/>
                <a:cs typeface="+mj-cs"/>
              </a:rPr>
              <a:t>Zakaz publicznego manifestowania poglądów politycznych</a:t>
            </a:r>
          </a:p>
          <a:p>
            <a:pPr marL="0" indent="0">
              <a:buNone/>
            </a:pPr>
            <a:endParaRPr lang="pl-PL" sz="2000" b="1" dirty="0"/>
          </a:p>
          <a:p>
            <a:pPr marL="0" indent="0">
              <a:buNone/>
            </a:pPr>
            <a:r>
              <a:rPr lang="pl-PL" sz="1800" b="1" dirty="0"/>
              <a:t>Członkowi korpusu służby cywilnej nie wolno publicznie manifestować poglądów politycznych. </a:t>
            </a: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1800" dirty="0"/>
              <a:t>Członkowi korpusu służby cywilnej nie wolno uczestniczyć w strajku lub akcji protestacyjnej zakłócającej normalne funkcjonowanie urzędu.</a:t>
            </a:r>
          </a:p>
          <a:p>
            <a:pPr lvl="1"/>
            <a:endParaRPr lang="pl-PL" dirty="0"/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211960" y="1336982"/>
            <a:ext cx="4608512" cy="511635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600" dirty="0">
                <a:solidFill>
                  <a:schemeClr val="tx2"/>
                </a:solidFill>
              </a:rPr>
              <a:t>Zasady etyki korpusu służby cywilnej </a:t>
            </a:r>
            <a: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2600" dirty="0">
                <a:solidFill>
                  <a:schemeClr val="tx2"/>
                </a:solidFill>
                <a:ea typeface="+mj-ea"/>
                <a:cs typeface="+mj-cs"/>
              </a:rPr>
            </a:br>
            <a:endParaRPr lang="pl-PL" sz="26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pl-PL" sz="2100" dirty="0">
                <a:solidFill>
                  <a:schemeClr val="tx2"/>
                </a:solidFill>
                <a:ea typeface="+mj-ea"/>
                <a:cs typeface="+mj-cs"/>
              </a:rPr>
              <a:t>Zasada neutralności politycznej</a:t>
            </a:r>
          </a:p>
          <a:p>
            <a:pPr marL="190500" indent="-190500">
              <a:buNone/>
            </a:pPr>
            <a:endParaRPr lang="pl-PL" sz="2100" dirty="0">
              <a:solidFill>
                <a:schemeClr val="tx2"/>
              </a:solidFill>
              <a:ea typeface="+mj-ea"/>
              <a:cs typeface="+mj-cs"/>
            </a:endParaRPr>
          </a:p>
          <a:p>
            <a:pPr marL="273050" indent="-273050">
              <a:buNone/>
            </a:pPr>
            <a:r>
              <a:rPr lang="pl-PL" sz="1800" dirty="0"/>
              <a:t>1) 	niemanifestowanie publicznie poglądów i sympatii politycznych, zwłaszcza nieprowadzenie jakiejkolwiek agitacji o charakterze politycznym w służbie oraz poza nią;</a:t>
            </a:r>
          </a:p>
          <a:p>
            <a:pPr marL="273050" indent="-273050">
              <a:buNone/>
            </a:pPr>
            <a:r>
              <a:rPr lang="pl-PL" sz="1800" dirty="0"/>
              <a:t>2) 	dystansowanie się od wszelkich wpływów i nacisków politycznych mogących prowadzić do działań stronniczych;</a:t>
            </a:r>
          </a:p>
          <a:p>
            <a:pPr marL="273050" indent="-273050">
              <a:buNone/>
            </a:pPr>
            <a:r>
              <a:rPr lang="pl-PL" sz="1800" dirty="0"/>
              <a:t>3) 	niepodejmowanie żadnych publicznych działań bezpośrednio wspierających działania o charakterze politycznym;</a:t>
            </a:r>
          </a:p>
          <a:p>
            <a:pPr marL="273050" indent="-273050">
              <a:buNone/>
            </a:pPr>
            <a:r>
              <a:rPr lang="pl-PL" sz="1800" dirty="0"/>
              <a:t>4) 	niestwarzanie podejrzeń o sprzyjanie partiom politycznym i przestrzeganie obowiązujących ograniczeń;</a:t>
            </a:r>
          </a:p>
          <a:p>
            <a:pPr marL="273050" indent="-273050">
              <a:buNone/>
            </a:pPr>
            <a:r>
              <a:rPr lang="pl-PL" sz="1800" dirty="0"/>
              <a:t>5) 	dbałość o jasność i przejrzystość relacji z osobami pełniącymi funkcje polityczne, przy uwzględnieniu, że relacje te nie mogą podważać zaufania do politycznej neutralności członka korpusu służby cywilnej.</a:t>
            </a:r>
          </a:p>
        </p:txBody>
      </p:sp>
    </p:spTree>
    <p:extLst>
      <p:ext uri="{BB962C8B-B14F-4D97-AF65-F5344CB8AC3E}">
        <p14:creationId xmlns:p14="http://schemas.microsoft.com/office/powerpoint/2010/main" val="37753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załka w dół 6"/>
          <p:cNvSpPr/>
          <p:nvPr/>
        </p:nvSpPr>
        <p:spPr>
          <a:xfrm>
            <a:off x="701570" y="3861048"/>
            <a:ext cx="2952328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l-PL" dirty="0"/>
              <a:t>Neutralność </a:t>
            </a:r>
          </a:p>
          <a:p>
            <a:pPr algn="ctr"/>
            <a:r>
              <a:rPr lang="pl-PL" dirty="0"/>
              <a:t>polityczna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Granice lojalności</a:t>
            </a:r>
          </a:p>
        </p:txBody>
      </p:sp>
      <p:sp>
        <p:nvSpPr>
          <p:cNvPr id="3" name="Owal 2"/>
          <p:cNvSpPr/>
          <p:nvPr/>
        </p:nvSpPr>
        <p:spPr>
          <a:xfrm>
            <a:off x="1061610" y="2060848"/>
            <a:ext cx="2232248" cy="20882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służby cywilnej</a:t>
            </a: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" name="Zaokrąglony prostokąt 3"/>
          <p:cNvSpPr/>
          <p:nvPr/>
        </p:nvSpPr>
        <p:spPr>
          <a:xfrm>
            <a:off x="6156176" y="1556792"/>
            <a:ext cx="2376264" cy="35283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Urząd</a:t>
            </a:r>
          </a:p>
        </p:txBody>
      </p:sp>
      <p:sp>
        <p:nvSpPr>
          <p:cNvPr id="5" name="Prążkowana strzałka w prawo 4"/>
          <p:cNvSpPr/>
          <p:nvPr/>
        </p:nvSpPr>
        <p:spPr>
          <a:xfrm>
            <a:off x="3361629" y="2057123"/>
            <a:ext cx="1944216" cy="20162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Lojalność</a:t>
            </a:r>
          </a:p>
        </p:txBody>
      </p:sp>
      <p:sp>
        <p:nvSpPr>
          <p:cNvPr id="6" name="Owal 5"/>
          <p:cNvSpPr/>
          <p:nvPr/>
        </p:nvSpPr>
        <p:spPr>
          <a:xfrm>
            <a:off x="5220072" y="2708920"/>
            <a:ext cx="223224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Przełożony</a:t>
            </a:r>
          </a:p>
        </p:txBody>
      </p:sp>
    </p:spTree>
    <p:extLst>
      <p:ext uri="{BB962C8B-B14F-4D97-AF65-F5344CB8AC3E}">
        <p14:creationId xmlns:p14="http://schemas.microsoft.com/office/powerpoint/2010/main" val="150220200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607</TotalTime>
  <Words>524</Words>
  <Application>Microsoft Office PowerPoint</Application>
  <PresentationFormat>Pokaz na ekranie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Motyw pakietu Office</vt:lpstr>
      <vt:lpstr>Lojalność, neutralność polityczna i wizerunek służby publicznej </vt:lpstr>
      <vt:lpstr>Wizerunek służby publicznej</vt:lpstr>
      <vt:lpstr>Lojalność </vt:lpstr>
      <vt:lpstr>Lojalność </vt:lpstr>
      <vt:lpstr>Granice lojalności </vt:lpstr>
      <vt:lpstr>Neutralność polityczna  </vt:lpstr>
      <vt:lpstr>Granice lojalności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96</cp:revision>
  <dcterms:created xsi:type="dcterms:W3CDTF">2017-10-06T08:02:32Z</dcterms:created>
  <dcterms:modified xsi:type="dcterms:W3CDTF">2023-07-19T10:56:21Z</dcterms:modified>
</cp:coreProperties>
</file>