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84" r:id="rId2"/>
    <p:sldId id="286" r:id="rId3"/>
    <p:sldId id="289" r:id="rId4"/>
    <p:sldId id="287" r:id="rId5"/>
    <p:sldId id="288" r:id="rId6"/>
    <p:sldId id="290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8" clrIdx="1">
    <p:extLst/>
  </p:cmAuthor>
  <p:cmAuthor id="3" name="Tadek Zawistowski" initials="TZ" lastIdx="4" clrIdx="2"/>
  <p:cmAuthor id="4" name="Elredor w" initials="Ew" lastIdx="17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3415" autoAdjust="0"/>
    <p:restoredTop sz="78580" autoAdjust="0"/>
  </p:normalViewPr>
  <p:slideViewPr>
    <p:cSldViewPr>
      <p:cViewPr varScale="1">
        <p:scale>
          <a:sx n="97" d="100"/>
          <a:sy n="97" d="100"/>
        </p:scale>
        <p:origin x="84" y="426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13.07.2023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Profesjonalny urzędnik</a:t>
            </a:r>
            <a:br>
              <a:rPr lang="pl-PL" dirty="0"/>
            </a:br>
            <a:r>
              <a:rPr lang="pl-PL" dirty="0"/>
              <a:t>Profesjonalizm służby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Profesjonalny urzędnik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967957"/>
          </a:xfrm>
        </p:spPr>
        <p:txBody>
          <a:bodyPr>
            <a:normAutofit/>
          </a:bodyPr>
          <a:lstStyle/>
          <a:p>
            <a:r>
              <a:rPr lang="pl-PL" sz="3200" dirty="0"/>
              <a:t>Co to znaczy być profesjonalistą? </a:t>
            </a:r>
          </a:p>
          <a:p>
            <a:r>
              <a:rPr lang="pl-PL" sz="3200" dirty="0"/>
              <a:t>Co to znaczy być profesjonalnym członkiem korpusu służby cywilnej? </a:t>
            </a:r>
          </a:p>
          <a:p>
            <a:r>
              <a:rPr lang="pl-PL" sz="3200" dirty="0"/>
              <a:t>Jakiej profesjonalnej obsługi oczekujemy sami, gdy załatwiamy swoje sprawy w urzędach? </a:t>
            </a:r>
          </a:p>
          <a:p>
            <a:r>
              <a:rPr lang="pl-PL" sz="3200" dirty="0"/>
              <a:t>Jakie zachowania mogą być </a:t>
            </a:r>
            <a:r>
              <a:rPr lang="pl-PL" sz="3200" dirty="0" smtClean="0"/>
              <a:t>ocenione </a:t>
            </a:r>
            <a:r>
              <a:rPr lang="pl-PL" sz="3200" dirty="0"/>
              <a:t>jako nieprofesjonalne?</a:t>
            </a:r>
          </a:p>
          <a:p>
            <a:pPr marL="0" indent="0">
              <a:buNone/>
            </a:pPr>
            <a:endParaRPr lang="pl-PL" sz="2600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676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Profesjonalizm zawodowy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dirty="0"/>
              <a:t>zachowanie lub postawa 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 smtClean="0"/>
              <a:t>świadczące </a:t>
            </a:r>
            <a:r>
              <a:rPr lang="pl-PL" dirty="0"/>
              <a:t>o wykonywaniu jakichś czynności 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w sposób </a:t>
            </a:r>
            <a:endParaRPr lang="pl-PL" dirty="0" smtClean="0"/>
          </a:p>
          <a:p>
            <a:pPr marL="0" indent="0" algn="ctr">
              <a:buNone/>
            </a:pPr>
            <a:r>
              <a:rPr lang="pl-PL" b="1" dirty="0"/>
              <a:t>zgodny z standardami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i </a:t>
            </a:r>
            <a:r>
              <a:rPr lang="pl-PL" b="1" dirty="0"/>
              <a:t>sztuką wykonywanego zawodu </a:t>
            </a:r>
          </a:p>
          <a:p>
            <a:pPr marL="0" indent="0" algn="ctr">
              <a:buNone/>
            </a:pPr>
            <a:r>
              <a:rPr lang="pl-PL" b="1" dirty="0"/>
              <a:t>oraz </a:t>
            </a:r>
            <a:r>
              <a:rPr lang="pl-PL" b="1" dirty="0" smtClean="0"/>
              <a:t>z poszanowaniem wartości </a:t>
            </a:r>
            <a:r>
              <a:rPr lang="pl-PL" b="1" dirty="0"/>
              <a:t>i </a:t>
            </a:r>
            <a:r>
              <a:rPr lang="pl-PL" b="1" dirty="0" smtClean="0"/>
              <a:t>zasad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132912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 </a:t>
            </a:r>
            <a:r>
              <a:rPr lang="pl-PL" dirty="0" smtClean="0"/>
              <a:t>zasad służby </a:t>
            </a:r>
            <a:r>
              <a:rPr lang="pl-PL" dirty="0"/>
              <a:t>cywilnej (I)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899592" y="1412776"/>
            <a:ext cx="7920880" cy="50405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  <a:t>Zasada profesjonalizmu </a:t>
            </a:r>
            <a:b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2400" dirty="0" smtClean="0">
                <a:solidFill>
                  <a:schemeClr val="tx2"/>
                </a:solidFill>
                <a:ea typeface="+mj-ea"/>
                <a:cs typeface="+mj-cs"/>
              </a:rPr>
              <a:t>Członek korpusu służby cywilnej</a:t>
            </a:r>
            <a:endParaRPr lang="pl-PL" sz="3600" dirty="0"/>
          </a:p>
          <a:p>
            <a:r>
              <a:rPr lang="pl-PL" sz="2600" dirty="0" smtClean="0"/>
              <a:t>posiada</a:t>
            </a:r>
            <a:r>
              <a:rPr lang="pl-PL" sz="2600" b="1" dirty="0" smtClean="0"/>
              <a:t> niezbędna</a:t>
            </a:r>
            <a:r>
              <a:rPr lang="pl-PL" sz="2600" b="1" dirty="0"/>
              <a:t>̨ </a:t>
            </a:r>
            <a:r>
              <a:rPr lang="pl-PL" sz="2600" b="1" dirty="0" smtClean="0"/>
              <a:t>wiedzę </a:t>
            </a:r>
            <a:endParaRPr lang="pl-PL" sz="2600" b="1" dirty="0"/>
          </a:p>
          <a:p>
            <a:r>
              <a:rPr lang="pl-PL" sz="2600" dirty="0"/>
              <a:t>podnosi </a:t>
            </a:r>
            <a:r>
              <a:rPr lang="pl-PL" sz="2600" b="1" dirty="0"/>
              <a:t>kwalifikacje</a:t>
            </a:r>
            <a:r>
              <a:rPr lang="pl-PL" sz="2600" dirty="0"/>
              <a:t> </a:t>
            </a:r>
          </a:p>
          <a:p>
            <a:r>
              <a:rPr lang="pl-PL" sz="2600" b="1" dirty="0"/>
              <a:t>zna akty prawne </a:t>
            </a:r>
            <a:r>
              <a:rPr lang="pl-PL" sz="2600" dirty="0"/>
              <a:t>dotyczące funkcjonowania urzędu </a:t>
            </a:r>
          </a:p>
          <a:p>
            <a:r>
              <a:rPr lang="pl-PL" sz="2600" b="1" dirty="0"/>
              <a:t>zna zasady </a:t>
            </a:r>
            <a:r>
              <a:rPr lang="pl-PL" sz="2600" dirty="0"/>
              <a:t>służby cywilnej i ich przestrzega </a:t>
            </a:r>
          </a:p>
          <a:p>
            <a:r>
              <a:rPr lang="pl-PL" sz="2600" dirty="0"/>
              <a:t>stosuje </a:t>
            </a:r>
            <a:r>
              <a:rPr lang="pl-PL" sz="2600" b="1" dirty="0"/>
              <a:t>wysokie standardy </a:t>
            </a:r>
            <a:r>
              <a:rPr lang="pl-PL" sz="2600" dirty="0" smtClean="0"/>
              <a:t>zarządzania </a:t>
            </a:r>
            <a:endParaRPr lang="pl-PL" sz="2600" dirty="0"/>
          </a:p>
          <a:p>
            <a:r>
              <a:rPr lang="pl-PL" sz="2600" b="1" dirty="0"/>
              <a:t>dba o wizerunek </a:t>
            </a:r>
            <a:r>
              <a:rPr lang="pl-PL" sz="2600" dirty="0"/>
              <a:t>służby cywilnej </a:t>
            </a:r>
          </a:p>
          <a:p>
            <a:r>
              <a:rPr lang="pl-PL" sz="2400" b="1" dirty="0"/>
              <a:t>dogłębnie zapoznaje się </a:t>
            </a:r>
            <a:r>
              <a:rPr lang="pl-PL" sz="2400" dirty="0"/>
              <a:t>z prowadzonymi sprawami</a:t>
            </a:r>
            <a:endParaRPr lang="pl-PL" sz="2600" dirty="0"/>
          </a:p>
          <a:p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88044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Z </a:t>
            </a:r>
            <a:r>
              <a:rPr lang="pl-PL" dirty="0" smtClean="0"/>
              <a:t>zasad służby </a:t>
            </a:r>
            <a:r>
              <a:rPr lang="pl-PL" dirty="0"/>
              <a:t>cywilnej (II)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899592" y="1196752"/>
            <a:ext cx="7920880" cy="50405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500" dirty="0">
                <a:solidFill>
                  <a:schemeClr val="tx2"/>
                </a:solidFill>
              </a:rPr>
              <a:t>Zasada profesjonalizmu </a:t>
            </a:r>
            <a:br>
              <a:rPr lang="pl-PL" sz="4500" dirty="0">
                <a:solidFill>
                  <a:schemeClr val="tx2"/>
                </a:solidFill>
              </a:rPr>
            </a:br>
            <a:r>
              <a:rPr lang="pl-PL" sz="2400" dirty="0">
                <a:solidFill>
                  <a:schemeClr val="tx2"/>
                </a:solidFill>
              </a:rPr>
              <a:t>Członek korpusu służby cywilnej</a:t>
            </a:r>
            <a:endParaRPr lang="pl-PL" sz="2400" b="1" dirty="0"/>
          </a:p>
          <a:p>
            <a:r>
              <a:rPr lang="pl-PL" sz="2400" b="1" dirty="0"/>
              <a:t>zna zasady etyki </a:t>
            </a:r>
            <a:r>
              <a:rPr lang="pl-PL" sz="2400" dirty="0"/>
              <a:t>służby cywilnej i ich przestrzega</a:t>
            </a:r>
          </a:p>
          <a:p>
            <a:r>
              <a:rPr lang="pl-PL" sz="2400" b="1" dirty="0"/>
              <a:t>poddaje </a:t>
            </a:r>
            <a:r>
              <a:rPr lang="pl-PL" sz="2400" b="1" dirty="0" smtClean="0"/>
              <a:t>się weryfikacji </a:t>
            </a:r>
            <a:r>
              <a:rPr lang="pl-PL" sz="2400" dirty="0"/>
              <a:t>znajomości zasad służby </a:t>
            </a:r>
          </a:p>
          <a:p>
            <a:r>
              <a:rPr lang="pl-PL" sz="2400" b="1" dirty="0"/>
              <a:t>wykorzystuje wiedze</a:t>
            </a:r>
            <a:r>
              <a:rPr lang="pl-PL" sz="2400" dirty="0"/>
              <a:t>̨ innych i dzieli się z nimi</a:t>
            </a:r>
          </a:p>
          <a:p>
            <a:r>
              <a:rPr lang="pl-PL" sz="2400" b="1" dirty="0"/>
              <a:t>dąży do uzgodnień </a:t>
            </a:r>
            <a:r>
              <a:rPr lang="pl-PL" sz="2400" dirty="0"/>
              <a:t>opartych na rzeczowej argumentacji</a:t>
            </a:r>
          </a:p>
          <a:p>
            <a:r>
              <a:rPr lang="pl-PL" sz="2400" b="1" dirty="0"/>
              <a:t>przyjmuje krytykę </a:t>
            </a:r>
            <a:r>
              <a:rPr lang="pl-PL" sz="2400" dirty="0"/>
              <a:t>i</a:t>
            </a:r>
            <a:r>
              <a:rPr lang="pl-PL" sz="2400" b="1" dirty="0"/>
              <a:t> </a:t>
            </a:r>
            <a:r>
              <a:rPr lang="pl-PL" sz="2400" dirty="0"/>
              <a:t>naprawia błędy </a:t>
            </a:r>
          </a:p>
          <a:p>
            <a:r>
              <a:rPr lang="pl-PL" sz="2400" b="1" dirty="0" smtClean="0"/>
              <a:t>jest świadomy </a:t>
            </a:r>
            <a:r>
              <a:rPr lang="pl-PL" sz="2400" dirty="0" smtClean="0"/>
              <a:t>ograniczonych </a:t>
            </a:r>
            <a:r>
              <a:rPr lang="pl-PL" sz="2400" dirty="0"/>
              <a:t>możliwości podjęcia dodatkowego zatrudnienia lub wykonywania innych zajęć</a:t>
            </a:r>
          </a:p>
        </p:txBody>
      </p:sp>
    </p:spTree>
    <p:extLst>
      <p:ext uri="{BB962C8B-B14F-4D97-AF65-F5344CB8AC3E}">
        <p14:creationId xmlns:p14="http://schemas.microsoft.com/office/powerpoint/2010/main" val="4008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Ćwiczenie</a:t>
            </a:r>
            <a:endParaRPr lang="pl-PL" dirty="0"/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95536" y="2132856"/>
            <a:ext cx="8352928" cy="417586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l-PL" sz="1600" dirty="0"/>
          </a:p>
          <a:p>
            <a:pPr lvl="0"/>
            <a:r>
              <a:rPr lang="pl-PL" dirty="0" smtClean="0"/>
              <a:t>Jak </a:t>
            </a:r>
            <a:r>
              <a:rPr lang="pl-PL" dirty="0"/>
              <a:t>należy zachować się </a:t>
            </a:r>
            <a:r>
              <a:rPr lang="pl-PL" dirty="0" smtClean="0"/>
              <a:t>właściwie, </a:t>
            </a:r>
            <a:r>
              <a:rPr lang="pl-PL" dirty="0"/>
              <a:t>realizując zasadę profesjonalizmu?</a:t>
            </a:r>
          </a:p>
          <a:p>
            <a:pPr lvl="0"/>
            <a:endParaRPr lang="pl-PL" dirty="0"/>
          </a:p>
          <a:p>
            <a:pPr lvl="0"/>
            <a:r>
              <a:rPr lang="pl-PL" dirty="0"/>
              <a:t>Czy kultura organizacyjna w </a:t>
            </a:r>
            <a:r>
              <a:rPr lang="pl-PL" dirty="0" smtClean="0"/>
              <a:t>twojej </a:t>
            </a:r>
            <a:r>
              <a:rPr lang="pl-PL" dirty="0"/>
              <a:t>organizacji wspiera takie zachowania? </a:t>
            </a:r>
          </a:p>
          <a:p>
            <a:pPr lvl="0"/>
            <a:endParaRPr lang="pl-PL" dirty="0"/>
          </a:p>
          <a:p>
            <a:pPr lvl="0"/>
            <a:r>
              <a:rPr lang="pl-PL" dirty="0"/>
              <a:t>Co można zrobić, aby ją poprawić?</a:t>
            </a:r>
          </a:p>
          <a:p>
            <a:pPr lvl="1"/>
            <a:endParaRPr lang="pl-PL" sz="1600" dirty="0"/>
          </a:p>
          <a:p>
            <a:pPr lvl="1"/>
            <a:endParaRPr lang="pl-PL" sz="1600" dirty="0"/>
          </a:p>
        </p:txBody>
      </p:sp>
      <p:sp>
        <p:nvSpPr>
          <p:cNvPr id="2" name="Prostokąt 1"/>
          <p:cNvSpPr/>
          <p:nvPr/>
        </p:nvSpPr>
        <p:spPr>
          <a:xfrm>
            <a:off x="597878" y="1340768"/>
            <a:ext cx="7790546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b="1" dirty="0"/>
              <a:t>D</a:t>
            </a:r>
            <a:r>
              <a:rPr lang="pl-PL" sz="2400" dirty="0"/>
              <a:t>ylematy dotyczące zasady profesjonalizmu</a:t>
            </a:r>
          </a:p>
          <a:p>
            <a:pPr algn="ctr"/>
            <a:r>
              <a:rPr lang="pl-PL" sz="1600" dirty="0"/>
              <a:t>(omówienie </a:t>
            </a:r>
            <a:r>
              <a:rPr lang="pl-PL" sz="1600" dirty="0" smtClean="0"/>
              <a:t>pięciu </a:t>
            </a:r>
            <a:r>
              <a:rPr lang="pl-PL" sz="1600" dirty="0"/>
              <a:t>dylematów z dołączonych materiałów)</a:t>
            </a:r>
          </a:p>
        </p:txBody>
      </p:sp>
    </p:spTree>
    <p:extLst>
      <p:ext uri="{BB962C8B-B14F-4D97-AF65-F5344CB8AC3E}">
        <p14:creationId xmlns:p14="http://schemas.microsoft.com/office/powerpoint/2010/main" val="17061754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535</TotalTime>
  <Words>219</Words>
  <Application>Microsoft Office PowerPoint</Application>
  <PresentationFormat>Pokaz na ekranie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Motyw pakietu Office</vt:lpstr>
      <vt:lpstr>Profesjonalny urzędnik Profesjonalizm służby</vt:lpstr>
      <vt:lpstr>Profesjonalny urzędnik</vt:lpstr>
      <vt:lpstr>Profesjonalizm zawodowy</vt:lpstr>
      <vt:lpstr>Z zasad służby cywilnej (I)</vt:lpstr>
      <vt:lpstr>Z zasad służby cywilnej (II)</vt:lpstr>
      <vt:lpstr>Ćwiczenie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83</cp:revision>
  <dcterms:created xsi:type="dcterms:W3CDTF">2017-10-06T08:02:32Z</dcterms:created>
  <dcterms:modified xsi:type="dcterms:W3CDTF">2023-07-13T11:00:06Z</dcterms:modified>
</cp:coreProperties>
</file>