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84" r:id="rId2"/>
    <p:sldId id="310" r:id="rId3"/>
    <p:sldId id="313" r:id="rId4"/>
    <p:sldId id="311" r:id="rId5"/>
    <p:sldId id="312" r:id="rId6"/>
    <p:sldId id="314" r:id="rId7"/>
    <p:sldId id="315" r:id="rId8"/>
    <p:sldId id="317" r:id="rId9"/>
    <p:sldId id="327" r:id="rId10"/>
    <p:sldId id="325" r:id="rId11"/>
    <p:sldId id="328" r:id="rId12"/>
    <p:sldId id="329" r:id="rId13"/>
    <p:sldId id="330" r:id="rId14"/>
    <p:sldId id="318" r:id="rId15"/>
    <p:sldId id="331" r:id="rId16"/>
    <p:sldId id="322" r:id="rId17"/>
    <p:sldId id="323" r:id="rId18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3067" userDrawn="1">
          <p15:clr>
            <a:srgbClr val="A4A3A4"/>
          </p15:clr>
        </p15:guide>
        <p15:guide id="4" orient="horz" pos="890" userDrawn="1">
          <p15:clr>
            <a:srgbClr val="A4A3A4"/>
          </p15:clr>
        </p15:guide>
        <p15:guide id="5" pos="385" userDrawn="1">
          <p15:clr>
            <a:srgbClr val="A4A3A4"/>
          </p15:clr>
        </p15:guide>
        <p15:guide id="6" pos="5375" userDrawn="1">
          <p15:clr>
            <a:srgbClr val="A4A3A4"/>
          </p15:clr>
        </p15:guide>
        <p15:guide id="7" orient="horz" pos="3974" userDrawn="1">
          <p15:clr>
            <a:srgbClr val="A4A3A4"/>
          </p15:clr>
        </p15:guide>
        <p15:guide id="8" orient="horz" pos="99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otlarz Edyta" initials="KE" lastIdx="1" clrIdx="0">
    <p:extLst/>
  </p:cmAuthor>
  <p:cmAuthor id="2" name="Elredor w" initials="Ew" lastIdx="20" clrIdx="1">
    <p:extLst>
      <p:ext uri="{19B8F6BF-5375-455C-9EA6-DF929625EA0E}">
        <p15:presenceInfo xmlns:p15="http://schemas.microsoft.com/office/powerpoint/2012/main" userId="18b8fde255143eb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6092"/>
    <a:srgbClr val="FFFFFF"/>
    <a:srgbClr val="3C8054"/>
    <a:srgbClr val="4F81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7" autoAdjust="0"/>
    <p:restoredTop sz="86387" autoAdjust="0"/>
  </p:normalViewPr>
  <p:slideViewPr>
    <p:cSldViewPr>
      <p:cViewPr varScale="1">
        <p:scale>
          <a:sx n="85" d="100"/>
          <a:sy n="85" d="100"/>
        </p:scale>
        <p:origin x="84" y="324"/>
      </p:cViewPr>
      <p:guideLst>
        <p:guide orient="horz" pos="2160"/>
        <p:guide pos="2880"/>
        <p:guide orient="horz" pos="3067"/>
        <p:guide orient="horz" pos="890"/>
        <p:guide pos="385"/>
        <p:guide pos="5375"/>
        <p:guide orient="horz" pos="3974"/>
        <p:guide orient="horz" pos="99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313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D40B99C-BC77-4D89-8AD7-0D7EFA22F6ED}" type="doc">
      <dgm:prSet loTypeId="urn:microsoft.com/office/officeart/2005/8/layout/arrow5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5003A67F-118F-4242-B181-C195FF1DCF2F}">
      <dgm:prSet phldrT="[Tekst]"/>
      <dgm:spPr>
        <a:solidFill>
          <a:srgbClr val="0070C0"/>
        </a:solidFill>
        <a:ln>
          <a:solidFill>
            <a:srgbClr val="0070C0"/>
          </a:solidFill>
        </a:ln>
      </dgm:spPr>
      <dgm:t>
        <a:bodyPr/>
        <a:lstStyle/>
        <a:p>
          <a:r>
            <a:rPr lang="pl-PL" dirty="0"/>
            <a:t>Interes publiczny</a:t>
          </a:r>
        </a:p>
      </dgm:t>
    </dgm:pt>
    <dgm:pt modelId="{C893B274-17F0-4423-A83B-0EAD0594DD6D}" type="parTrans" cxnId="{7279CAAE-1A03-43D2-AC27-B21456ABFBA8}">
      <dgm:prSet/>
      <dgm:spPr/>
      <dgm:t>
        <a:bodyPr/>
        <a:lstStyle/>
        <a:p>
          <a:endParaRPr lang="pl-PL"/>
        </a:p>
      </dgm:t>
    </dgm:pt>
    <dgm:pt modelId="{3D64DCE5-8DBE-46C1-B93E-927940B9804F}" type="sibTrans" cxnId="{7279CAAE-1A03-43D2-AC27-B21456ABFBA8}">
      <dgm:prSet/>
      <dgm:spPr/>
      <dgm:t>
        <a:bodyPr/>
        <a:lstStyle/>
        <a:p>
          <a:endParaRPr lang="pl-PL"/>
        </a:p>
      </dgm:t>
    </dgm:pt>
    <dgm:pt modelId="{E81EBDBB-B61F-4432-B4E4-7F241B970E2A}">
      <dgm:prSet phldrT="[Tekst]"/>
      <dgm:spPr>
        <a:solidFill>
          <a:srgbClr val="0070C0"/>
        </a:solidFill>
        <a:ln>
          <a:solidFill>
            <a:srgbClr val="0070C0"/>
          </a:solidFill>
        </a:ln>
      </dgm:spPr>
      <dgm:t>
        <a:bodyPr/>
        <a:lstStyle/>
        <a:p>
          <a:r>
            <a:rPr lang="pl-PL" dirty="0"/>
            <a:t>Interes prywatny</a:t>
          </a:r>
        </a:p>
      </dgm:t>
    </dgm:pt>
    <dgm:pt modelId="{F0D8119E-665B-4EA9-8930-89FAB09F7E8C}" type="parTrans" cxnId="{B3EFD2B4-3C1D-40E7-9A24-B3FB64EB823F}">
      <dgm:prSet/>
      <dgm:spPr/>
      <dgm:t>
        <a:bodyPr/>
        <a:lstStyle/>
        <a:p>
          <a:endParaRPr lang="pl-PL"/>
        </a:p>
      </dgm:t>
    </dgm:pt>
    <dgm:pt modelId="{7CD82D28-AC19-40FB-B368-AA469B09BA56}" type="sibTrans" cxnId="{B3EFD2B4-3C1D-40E7-9A24-B3FB64EB823F}">
      <dgm:prSet/>
      <dgm:spPr/>
      <dgm:t>
        <a:bodyPr/>
        <a:lstStyle/>
        <a:p>
          <a:endParaRPr lang="pl-PL"/>
        </a:p>
      </dgm:t>
    </dgm:pt>
    <dgm:pt modelId="{D4F6A104-D4D4-41D6-A7C7-BE165D70A2DD}" type="pres">
      <dgm:prSet presAssocID="{BD40B99C-BC77-4D89-8AD7-0D7EFA22F6ED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C5093257-6250-48BD-A53B-B17394280630}" type="pres">
      <dgm:prSet presAssocID="{5003A67F-118F-4242-B181-C195FF1DCF2F}" presName="arrow" presStyleLbl="node1" presStyleIdx="0" presStyleCnt="2" custScaleY="100172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D353CF86-3999-403D-AA4E-93E75EC3A9E2}" type="pres">
      <dgm:prSet presAssocID="{E81EBDBB-B61F-4432-B4E4-7F241B970E2A}" presName="arrow" presStyleLbl="node1" presStyleIdx="1" presStyleCnt="2" custScaleY="100296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BE2B5B97-B471-4D90-A88F-C25CC43AAEC3}" type="presOf" srcId="{5003A67F-118F-4242-B181-C195FF1DCF2F}" destId="{C5093257-6250-48BD-A53B-B17394280630}" srcOrd="0" destOrd="0" presId="urn:microsoft.com/office/officeart/2005/8/layout/arrow5"/>
    <dgm:cxn modelId="{7279CAAE-1A03-43D2-AC27-B21456ABFBA8}" srcId="{BD40B99C-BC77-4D89-8AD7-0D7EFA22F6ED}" destId="{5003A67F-118F-4242-B181-C195FF1DCF2F}" srcOrd="0" destOrd="0" parTransId="{C893B274-17F0-4423-A83B-0EAD0594DD6D}" sibTransId="{3D64DCE5-8DBE-46C1-B93E-927940B9804F}"/>
    <dgm:cxn modelId="{B3EFD2B4-3C1D-40E7-9A24-B3FB64EB823F}" srcId="{BD40B99C-BC77-4D89-8AD7-0D7EFA22F6ED}" destId="{E81EBDBB-B61F-4432-B4E4-7F241B970E2A}" srcOrd="1" destOrd="0" parTransId="{F0D8119E-665B-4EA9-8930-89FAB09F7E8C}" sibTransId="{7CD82D28-AC19-40FB-B368-AA469B09BA56}"/>
    <dgm:cxn modelId="{1F8390DD-594E-4E5A-9B1B-C8DD1E208DBB}" type="presOf" srcId="{BD40B99C-BC77-4D89-8AD7-0D7EFA22F6ED}" destId="{D4F6A104-D4D4-41D6-A7C7-BE165D70A2DD}" srcOrd="0" destOrd="0" presId="urn:microsoft.com/office/officeart/2005/8/layout/arrow5"/>
    <dgm:cxn modelId="{A435794E-54F4-43B9-95F2-BABC9A7E5D58}" type="presOf" srcId="{E81EBDBB-B61F-4432-B4E4-7F241B970E2A}" destId="{D353CF86-3999-403D-AA4E-93E75EC3A9E2}" srcOrd="0" destOrd="0" presId="urn:microsoft.com/office/officeart/2005/8/layout/arrow5"/>
    <dgm:cxn modelId="{1C906C1A-A4D4-4395-AF6F-D9EB6D5FD87D}" type="presParOf" srcId="{D4F6A104-D4D4-41D6-A7C7-BE165D70A2DD}" destId="{C5093257-6250-48BD-A53B-B17394280630}" srcOrd="0" destOrd="0" presId="urn:microsoft.com/office/officeart/2005/8/layout/arrow5"/>
    <dgm:cxn modelId="{2E2BFB80-5A4E-47CD-9525-091FA4CFAB23}" type="presParOf" srcId="{D4F6A104-D4D4-41D6-A7C7-BE165D70A2DD}" destId="{D353CF86-3999-403D-AA4E-93E75EC3A9E2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7590982-5E1F-4C78-9303-02F9056C671C}" type="doc">
      <dgm:prSet loTypeId="urn:microsoft.com/office/officeart/2005/8/layout/arrow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D6F6147C-460E-4510-B8C6-4A6DB76815B3}">
      <dgm:prSet phldrT="[Tekst]"/>
      <dgm:spPr/>
      <dgm:t>
        <a:bodyPr/>
        <a:lstStyle/>
        <a:p>
          <a:r>
            <a:rPr lang="pl-PL" dirty="0"/>
            <a:t>Interes publiczny</a:t>
          </a:r>
        </a:p>
      </dgm:t>
    </dgm:pt>
    <dgm:pt modelId="{6A3DD689-80CC-41B2-B230-82D1D7F6F565}" type="parTrans" cxnId="{C4F35FCC-C141-4F08-9BC3-3F5859C3B89D}">
      <dgm:prSet/>
      <dgm:spPr/>
      <dgm:t>
        <a:bodyPr/>
        <a:lstStyle/>
        <a:p>
          <a:endParaRPr lang="pl-PL"/>
        </a:p>
      </dgm:t>
    </dgm:pt>
    <dgm:pt modelId="{38ABF9D9-EFDA-4305-830C-CD0B3F1A6B2D}" type="sibTrans" cxnId="{C4F35FCC-C141-4F08-9BC3-3F5859C3B89D}">
      <dgm:prSet/>
      <dgm:spPr/>
      <dgm:t>
        <a:bodyPr/>
        <a:lstStyle/>
        <a:p>
          <a:endParaRPr lang="pl-PL"/>
        </a:p>
      </dgm:t>
    </dgm:pt>
    <dgm:pt modelId="{4B15730A-A82D-4708-BC46-11F465F2D25F}">
      <dgm:prSet phldrT="[Tekst]"/>
      <dgm:spPr/>
      <dgm:t>
        <a:bodyPr/>
        <a:lstStyle/>
        <a:p>
          <a:r>
            <a:rPr lang="pl-PL" dirty="0"/>
            <a:t>Interes prywatny</a:t>
          </a:r>
        </a:p>
      </dgm:t>
    </dgm:pt>
    <dgm:pt modelId="{928F06EC-AA20-4675-8EF2-291ABE941B02}" type="parTrans" cxnId="{706F4761-1A30-416A-BFC9-90B8D65AE8D1}">
      <dgm:prSet/>
      <dgm:spPr/>
      <dgm:t>
        <a:bodyPr/>
        <a:lstStyle/>
        <a:p>
          <a:endParaRPr lang="pl-PL"/>
        </a:p>
      </dgm:t>
    </dgm:pt>
    <dgm:pt modelId="{2A5648AC-15B7-4BEC-90E9-D6A2D381FBB8}" type="sibTrans" cxnId="{706F4761-1A30-416A-BFC9-90B8D65AE8D1}">
      <dgm:prSet/>
      <dgm:spPr/>
      <dgm:t>
        <a:bodyPr/>
        <a:lstStyle/>
        <a:p>
          <a:endParaRPr lang="pl-PL"/>
        </a:p>
      </dgm:t>
    </dgm:pt>
    <dgm:pt modelId="{AC403F13-9F47-46AC-AED9-D9A7F44B3C0D}" type="pres">
      <dgm:prSet presAssocID="{E7590982-5E1F-4C78-9303-02F9056C671C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EBA4E66F-715A-4CB7-8E29-6EF5C9CC2BCA}" type="pres">
      <dgm:prSet presAssocID="{E7590982-5E1F-4C78-9303-02F9056C671C}" presName="ribbon" presStyleLbl="node1" presStyleIdx="0" presStyleCnt="1"/>
      <dgm:spPr>
        <a:solidFill>
          <a:srgbClr val="0070C0"/>
        </a:solidFill>
      </dgm:spPr>
    </dgm:pt>
    <dgm:pt modelId="{5730C04C-F01E-4F5F-8628-723A8ABE1721}" type="pres">
      <dgm:prSet presAssocID="{E7590982-5E1F-4C78-9303-02F9056C671C}" presName="lef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8F017FFF-A3A8-4D04-B340-F9F312BC8BB8}" type="pres">
      <dgm:prSet presAssocID="{E7590982-5E1F-4C78-9303-02F9056C671C}" presName="righ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706F4761-1A30-416A-BFC9-90B8D65AE8D1}" srcId="{E7590982-5E1F-4C78-9303-02F9056C671C}" destId="{4B15730A-A82D-4708-BC46-11F465F2D25F}" srcOrd="1" destOrd="0" parTransId="{928F06EC-AA20-4675-8EF2-291ABE941B02}" sibTransId="{2A5648AC-15B7-4BEC-90E9-D6A2D381FBB8}"/>
    <dgm:cxn modelId="{D7C84E8B-4DB2-4121-9439-AEFFF7324670}" type="presOf" srcId="{D6F6147C-460E-4510-B8C6-4A6DB76815B3}" destId="{5730C04C-F01E-4F5F-8628-723A8ABE1721}" srcOrd="0" destOrd="0" presId="urn:microsoft.com/office/officeart/2005/8/layout/arrow6"/>
    <dgm:cxn modelId="{F2C0DAA3-93E2-403B-85EE-DD5668E3A950}" type="presOf" srcId="{E7590982-5E1F-4C78-9303-02F9056C671C}" destId="{AC403F13-9F47-46AC-AED9-D9A7F44B3C0D}" srcOrd="0" destOrd="0" presId="urn:microsoft.com/office/officeart/2005/8/layout/arrow6"/>
    <dgm:cxn modelId="{7F6F2052-9585-4372-A23F-8484E4480664}" type="presOf" srcId="{4B15730A-A82D-4708-BC46-11F465F2D25F}" destId="{8F017FFF-A3A8-4D04-B340-F9F312BC8BB8}" srcOrd="0" destOrd="0" presId="urn:microsoft.com/office/officeart/2005/8/layout/arrow6"/>
    <dgm:cxn modelId="{C4F35FCC-C141-4F08-9BC3-3F5859C3B89D}" srcId="{E7590982-5E1F-4C78-9303-02F9056C671C}" destId="{D6F6147C-460E-4510-B8C6-4A6DB76815B3}" srcOrd="0" destOrd="0" parTransId="{6A3DD689-80CC-41B2-B230-82D1D7F6F565}" sibTransId="{38ABF9D9-EFDA-4305-830C-CD0B3F1A6B2D}"/>
    <dgm:cxn modelId="{A2986692-CC0E-49C6-A534-2CC9FBB2550F}" type="presParOf" srcId="{AC403F13-9F47-46AC-AED9-D9A7F44B3C0D}" destId="{EBA4E66F-715A-4CB7-8E29-6EF5C9CC2BCA}" srcOrd="0" destOrd="0" presId="urn:microsoft.com/office/officeart/2005/8/layout/arrow6"/>
    <dgm:cxn modelId="{B143873E-74FC-4C26-85A7-19D199CC1FD6}" type="presParOf" srcId="{AC403F13-9F47-46AC-AED9-D9A7F44B3C0D}" destId="{5730C04C-F01E-4F5F-8628-723A8ABE1721}" srcOrd="1" destOrd="0" presId="urn:microsoft.com/office/officeart/2005/8/layout/arrow6"/>
    <dgm:cxn modelId="{48217591-D766-44D1-BD05-FF3A974BBC95}" type="presParOf" srcId="{AC403F13-9F47-46AC-AED9-D9A7F44B3C0D}" destId="{8F017FFF-A3A8-4D04-B340-F9F312BC8BB8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093257-6250-48BD-A53B-B17394280630}">
      <dsp:nvSpPr>
        <dsp:cNvPr id="0" name=""/>
        <dsp:cNvSpPr/>
      </dsp:nvSpPr>
      <dsp:spPr>
        <a:xfrm rot="16200000">
          <a:off x="1680" y="2684"/>
          <a:ext cx="2438708" cy="2442903"/>
        </a:xfrm>
        <a:prstGeom prst="downArrow">
          <a:avLst>
            <a:gd name="adj1" fmla="val 50000"/>
            <a:gd name="adj2" fmla="val 35000"/>
          </a:avLst>
        </a:prstGeom>
        <a:solidFill>
          <a:srgbClr val="0070C0"/>
        </a:solidFill>
        <a:ln w="25400" cap="flat" cmpd="sng" algn="ctr">
          <a:solidFill>
            <a:srgbClr val="0070C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800" kern="1200" dirty="0"/>
            <a:t>Interes publiczny</a:t>
          </a:r>
        </a:p>
      </dsp:txBody>
      <dsp:txXfrm rot="5400000">
        <a:off x="-417" y="614458"/>
        <a:ext cx="2016129" cy="1219354"/>
      </dsp:txXfrm>
    </dsp:sp>
    <dsp:sp modelId="{D353CF86-3999-403D-AA4E-93E75EC3A9E2}">
      <dsp:nvSpPr>
        <dsp:cNvPr id="0" name=""/>
        <dsp:cNvSpPr/>
      </dsp:nvSpPr>
      <dsp:spPr>
        <a:xfrm rot="5400000">
          <a:off x="3680291" y="1172"/>
          <a:ext cx="2438708" cy="2445927"/>
        </a:xfrm>
        <a:prstGeom prst="downArrow">
          <a:avLst>
            <a:gd name="adj1" fmla="val 50000"/>
            <a:gd name="adj2" fmla="val 35000"/>
          </a:avLst>
        </a:prstGeom>
        <a:solidFill>
          <a:srgbClr val="0070C0"/>
        </a:solidFill>
        <a:ln w="25400" cap="flat" cmpd="sng" algn="ctr">
          <a:solidFill>
            <a:srgbClr val="0070C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800" kern="1200" dirty="0"/>
            <a:t>Interes prywatny</a:t>
          </a:r>
        </a:p>
      </dsp:txBody>
      <dsp:txXfrm rot="-5400000">
        <a:off x="4103456" y="614458"/>
        <a:ext cx="2019153" cy="121935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A4E66F-715A-4CB7-8E29-6EF5C9CC2BCA}">
      <dsp:nvSpPr>
        <dsp:cNvPr id="0" name=""/>
        <dsp:cNvSpPr/>
      </dsp:nvSpPr>
      <dsp:spPr>
        <a:xfrm>
          <a:off x="0" y="561662"/>
          <a:ext cx="5112568" cy="2045027"/>
        </a:xfrm>
        <a:prstGeom prst="leftRightRibbon">
          <a:avLst/>
        </a:prstGeom>
        <a:solidFill>
          <a:srgbClr val="0070C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730C04C-F01E-4F5F-8628-723A8ABE1721}">
      <dsp:nvSpPr>
        <dsp:cNvPr id="0" name=""/>
        <dsp:cNvSpPr/>
      </dsp:nvSpPr>
      <dsp:spPr>
        <a:xfrm>
          <a:off x="613508" y="919542"/>
          <a:ext cx="1687147" cy="1002063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99568" rIns="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800" kern="1200" dirty="0"/>
            <a:t>Interes publiczny</a:t>
          </a:r>
        </a:p>
      </dsp:txBody>
      <dsp:txXfrm>
        <a:off x="613508" y="919542"/>
        <a:ext cx="1687147" cy="1002063"/>
      </dsp:txXfrm>
    </dsp:sp>
    <dsp:sp modelId="{8F017FFF-A3A8-4D04-B340-F9F312BC8BB8}">
      <dsp:nvSpPr>
        <dsp:cNvPr id="0" name=""/>
        <dsp:cNvSpPr/>
      </dsp:nvSpPr>
      <dsp:spPr>
        <a:xfrm>
          <a:off x="2556284" y="1246746"/>
          <a:ext cx="1993901" cy="1002063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99568" rIns="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800" kern="1200" dirty="0"/>
            <a:t>Interes prywatny</a:t>
          </a:r>
        </a:p>
      </dsp:txBody>
      <dsp:txXfrm>
        <a:off x="2556284" y="1246746"/>
        <a:ext cx="1993901" cy="100206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>
            <a:extLst>
              <a:ext uri="{FF2B5EF4-FFF2-40B4-BE49-F238E27FC236}">
                <a16:creationId xmlns:a16="http://schemas.microsoft.com/office/drawing/2014/main" id="{07513AB5-9101-4F0C-A78F-C81A2EEE6A1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4DDD48A4-893B-4AEB-B450-8C99E4B207C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8CC80E-80C5-469B-B2CE-7F85C741C445}" type="datetimeFigureOut">
              <a:rPr lang="pl-PL" smtClean="0"/>
              <a:t>19.07.2023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72AE3FA4-90D2-425F-A83C-804E4D8D636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36771E7C-E456-41E0-A390-D8CD688556B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A427D4-AC5C-49F2-A309-D422397ED0A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6812441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C7E9F0-E57A-4457-BB0A-F3332D72144F}" type="datetimeFigureOut">
              <a:rPr lang="pl-PL" smtClean="0"/>
              <a:pPr/>
              <a:t>19.07.2023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250995-947C-4AE1-815D-E6DF7681EC96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7283479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3429001"/>
            <a:ext cx="7772400" cy="136815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4899025"/>
            <a:ext cx="6400800" cy="1201688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  <a:endParaRPr lang="pl-PL" dirty="0"/>
          </a:p>
        </p:txBody>
      </p:sp>
      <p:pic>
        <p:nvPicPr>
          <p:cNvPr id="7" name="Picture 2" descr="D:\Broszura - konkurs SSC 2013\logo sc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3586" y="692696"/>
            <a:ext cx="2134614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  <p15:guide id="3" orient="horz" pos="22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85800" y="4005064"/>
            <a:ext cx="7772400" cy="1362075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600" b="0" cap="none"/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punktow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340768"/>
            <a:ext cx="7920880" cy="478539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9" name="Symbol zastępczy tytułu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  <a:endParaRPr lang="pl-PL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numerow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4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340768"/>
            <a:ext cx="7920880" cy="4785395"/>
          </a:xfrm>
          <a:prstGeom prst="rect">
            <a:avLst/>
          </a:prstGeom>
        </p:spPr>
        <p:txBody>
          <a:bodyPr/>
          <a:lstStyle>
            <a:lvl1pPr marL="514350" indent="-514350">
              <a:buFont typeface="+mj-lt"/>
              <a:buAutoNum type="arabicPeriod"/>
              <a:defRPr/>
            </a:lvl1pPr>
            <a:lvl2pPr marL="914400" indent="-457200">
              <a:buFont typeface="+mj-lt"/>
              <a:buAutoNum type="alphaLcPeriod"/>
              <a:defRPr/>
            </a:lvl2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</p:txBody>
      </p:sp>
    </p:spTree>
    <p:extLst>
      <p:ext uri="{BB962C8B-B14F-4D97-AF65-F5344CB8AC3E}">
        <p14:creationId xmlns:p14="http://schemas.microsoft.com/office/powerpoint/2010/main" val="636985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tre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4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340768"/>
            <a:ext cx="7920880" cy="4785395"/>
          </a:xfrm>
          <a:prstGeom prst="rect">
            <a:avLst/>
          </a:prstGeom>
        </p:spPr>
        <p:txBody>
          <a:bodyPr/>
          <a:lstStyle>
            <a:lvl1pPr marL="0" indent="0">
              <a:buFont typeface="+mj-lt"/>
              <a:buNone/>
              <a:defRPr/>
            </a:lvl1pPr>
            <a:lvl2pPr marL="914400" indent="-457200">
              <a:buFont typeface="+mj-lt"/>
              <a:buAutoNum type="alphaLcPeriod"/>
              <a:defRPr/>
            </a:lvl2pPr>
          </a:lstStyle>
          <a:p>
            <a:pPr lvl="0"/>
            <a:r>
              <a:rPr lang="pl-PL"/>
              <a:t>Edytuj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773114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611560" y="1354932"/>
            <a:ext cx="3884240" cy="477123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354930"/>
            <a:ext cx="3884240" cy="47712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11560" y="1354931"/>
            <a:ext cx="3885828" cy="81994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1560" y="2174875"/>
            <a:ext cx="388582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354931"/>
            <a:ext cx="3887415" cy="81994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388741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97877" y="365760"/>
            <a:ext cx="7934563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12363"/>
            <a:ext cx="2051720" cy="679120"/>
          </a:xfrm>
          <a:prstGeom prst="rect">
            <a:avLst/>
          </a:prstGeom>
        </p:spPr>
      </p:pic>
      <p:pic>
        <p:nvPicPr>
          <p:cNvPr id="6" name="Obraz 5" descr="Orzeł biały w koronie, po prawej od niego napis &quot;szef służby cywilnej&quot;, poniżej napisu biało-czerwony pasek" title="Logo szefa służby cywilnej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4651" y="-25936"/>
            <a:ext cx="1766977" cy="717419"/>
          </a:xfrm>
          <a:prstGeom prst="rect">
            <a:avLst/>
          </a:prstGeom>
        </p:spPr>
      </p:pic>
      <p:sp>
        <p:nvSpPr>
          <p:cNvPr id="10" name="Shape 121">
            <a:extLs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>
            <a:off x="251520" y="4077072"/>
            <a:ext cx="144016" cy="2232248"/>
          </a:xfrm>
          <a:prstGeom prst="rect">
            <a:avLst/>
          </a:prstGeom>
          <a:blipFill>
            <a:blip r:embed="rId14"/>
            <a:srcRect/>
            <a:stretch>
              <a:fillRect/>
            </a:stretch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600"/>
            </a:pP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8" r:id="rId4"/>
    <p:sldLayoutId id="2147483659" r:id="rId5"/>
    <p:sldLayoutId id="2147483652" r:id="rId6"/>
    <p:sldLayoutId id="2147483653" r:id="rId7"/>
    <p:sldLayoutId id="2147483654" r:id="rId8"/>
    <p:sldLayoutId id="2147483655" r:id="rId9"/>
    <p:sldLayoutId id="2147483657" r:id="rId10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chemeClr val="tx2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anose="05000000000000000000" pitchFamily="2" charset="2"/>
        <a:buChar char="ü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orient="horz" pos="79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antykorupcja.gov.pl/ak/konflikt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svg"/><Relationship Id="rId3" Type="http://schemas.openxmlformats.org/officeDocument/2006/relationships/diagramLayout" Target="../diagrams/layout1.xml"/><Relationship Id="rId7" Type="http://schemas.openxmlformats.org/officeDocument/2006/relationships/image" Target="../media/image6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Bezstronność i bezinteresowność, konflikt interesów</a:t>
            </a:r>
          </a:p>
        </p:txBody>
      </p:sp>
    </p:spTree>
    <p:extLst>
      <p:ext uri="{BB962C8B-B14F-4D97-AF65-F5344CB8AC3E}">
        <p14:creationId xmlns:p14="http://schemas.microsoft.com/office/powerpoint/2010/main" val="452348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Konflikt interesów – skutki</a:t>
            </a:r>
          </a:p>
        </p:txBody>
      </p:sp>
      <p:sp>
        <p:nvSpPr>
          <p:cNvPr id="7" name="Symbol zastępczy zawartości 5">
            <a:extLst>
              <a:ext uri="{FF2B5EF4-FFF2-40B4-BE49-F238E27FC236}">
                <a16:creationId xmlns:a16="http://schemas.microsoft.com/office/drawing/2014/main" id="{1E5CAB6F-5379-4964-805C-B301FDB006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560" y="1196752"/>
            <a:ext cx="8064896" cy="18002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pl-PL" dirty="0"/>
              <a:t>1. Naruszenie zasady</a:t>
            </a:r>
          </a:p>
          <a:p>
            <a:pPr lvl="1"/>
            <a:r>
              <a:rPr lang="pl-PL" dirty="0"/>
              <a:t>bezinteresowności,</a:t>
            </a:r>
          </a:p>
          <a:p>
            <a:pPr lvl="1"/>
            <a:r>
              <a:rPr lang="pl-PL" dirty="0"/>
              <a:t>bezstronności, </a:t>
            </a:r>
          </a:p>
          <a:p>
            <a:pPr lvl="1"/>
            <a:r>
              <a:rPr lang="pl-PL" dirty="0"/>
              <a:t>pogłębiania zaufania obywateli do urzędu i do państwa.</a:t>
            </a:r>
          </a:p>
        </p:txBody>
      </p:sp>
      <p:sp>
        <p:nvSpPr>
          <p:cNvPr id="4" name="Symbol zastępczy zawartości 5">
            <a:extLst>
              <a:ext uri="{FF2B5EF4-FFF2-40B4-BE49-F238E27FC236}">
                <a16:creationId xmlns:a16="http://schemas.microsoft.com/office/drawing/2014/main" id="{DB9A7B09-E2E7-44F8-BFDE-915332DAA9EE}"/>
              </a:ext>
            </a:extLst>
          </p:cNvPr>
          <p:cNvSpPr txBox="1">
            <a:spLocks/>
          </p:cNvSpPr>
          <p:nvPr/>
        </p:nvSpPr>
        <p:spPr>
          <a:xfrm>
            <a:off x="611560" y="2996952"/>
            <a:ext cx="8064896" cy="576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dirty="0"/>
              <a:t>2. Realizacja celów partykularnych, </a:t>
            </a:r>
            <a:r>
              <a:rPr lang="pl-PL" sz="2400" dirty="0"/>
              <a:t>a nie publicznych</a:t>
            </a:r>
            <a:r>
              <a:rPr lang="pl-PL" dirty="0"/>
              <a:t>.</a:t>
            </a:r>
          </a:p>
        </p:txBody>
      </p:sp>
      <p:sp>
        <p:nvSpPr>
          <p:cNvPr id="5" name="Symbol zastępczy zawartości 5">
            <a:extLst>
              <a:ext uri="{FF2B5EF4-FFF2-40B4-BE49-F238E27FC236}">
                <a16:creationId xmlns:a16="http://schemas.microsoft.com/office/drawing/2014/main" id="{5359AE67-699C-4D93-AB8A-2D324C8A611F}"/>
              </a:ext>
            </a:extLst>
          </p:cNvPr>
          <p:cNvSpPr txBox="1">
            <a:spLocks/>
          </p:cNvSpPr>
          <p:nvPr/>
        </p:nvSpPr>
        <p:spPr>
          <a:xfrm>
            <a:off x="607598" y="5457584"/>
            <a:ext cx="8064896" cy="5760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dirty="0"/>
              <a:t>4. Może prowadzić do nadużyć i korupcji.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9CB91A80-D849-4C82-A183-8EFA2B22FD2F}"/>
              </a:ext>
            </a:extLst>
          </p:cNvPr>
          <p:cNvSpPr txBox="1">
            <a:spLocks/>
          </p:cNvSpPr>
          <p:nvPr/>
        </p:nvSpPr>
        <p:spPr>
          <a:xfrm>
            <a:off x="607598" y="3645024"/>
            <a:ext cx="8284882" cy="1800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sz="3000" dirty="0"/>
              <a:t>3. </a:t>
            </a:r>
            <a:r>
              <a:rPr lang="pl-PL" sz="3300" dirty="0"/>
              <a:t>Ryzyko negatywnych konsekwencji</a:t>
            </a:r>
          </a:p>
          <a:p>
            <a:pPr lvl="1"/>
            <a:r>
              <a:rPr lang="pl-PL" sz="2800" dirty="0"/>
              <a:t>dla urzędu – materialnych, wizerunkowych, prawnych itp.,</a:t>
            </a:r>
          </a:p>
          <a:p>
            <a:pPr lvl="1"/>
            <a:r>
              <a:rPr lang="pl-PL" sz="2800" dirty="0"/>
              <a:t>dla członka korpusu s.c. – wizerunkowych, prawnych itp., </a:t>
            </a:r>
          </a:p>
          <a:p>
            <a:pPr lvl="1"/>
            <a:r>
              <a:rPr lang="pl-PL" sz="2800" dirty="0"/>
              <a:t>dla korpusu s.c. – wizerunkowych itp.</a:t>
            </a:r>
          </a:p>
        </p:txBody>
      </p:sp>
    </p:spTree>
    <p:extLst>
      <p:ext uri="{BB962C8B-B14F-4D97-AF65-F5344CB8AC3E}">
        <p14:creationId xmlns:p14="http://schemas.microsoft.com/office/powerpoint/2010/main" val="3493518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  <p:bldP spid="4" grpId="0"/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59" y="548680"/>
            <a:ext cx="7920880" cy="758984"/>
          </a:xfrm>
        </p:spPr>
        <p:txBody>
          <a:bodyPr/>
          <a:lstStyle/>
          <a:p>
            <a:r>
              <a:rPr lang="pl-PL" dirty="0"/>
              <a:t>Konflikt interesów – przepisy 1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719572" y="1141206"/>
            <a:ext cx="7704855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800" b="1" dirty="0">
                <a:solidFill>
                  <a:srgbClr val="376092"/>
                </a:solidFill>
              </a:rPr>
              <a:t>Zasady ogólne</a:t>
            </a:r>
            <a:r>
              <a:rPr lang="pl-PL" sz="2800" dirty="0"/>
              <a:t>:</a:t>
            </a:r>
          </a:p>
          <a:p>
            <a:pPr lvl="1" indent="-457200" algn="just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400" dirty="0"/>
              <a:t>Członek korpusu służby cywilnej przy wykonywaniu obowiązków służbowych </a:t>
            </a:r>
            <a:r>
              <a:rPr lang="pl-PL" sz="2400" b="1" dirty="0">
                <a:solidFill>
                  <a:srgbClr val="376092"/>
                </a:solidFill>
              </a:rPr>
              <a:t>nie może kierować się interesem jednostkowym lub grupowym</a:t>
            </a:r>
            <a:r>
              <a:rPr lang="pl-PL" sz="2400" dirty="0"/>
              <a:t>. </a:t>
            </a:r>
          </a:p>
          <a:p>
            <a:pPr lvl="1" algn="r">
              <a:spcAft>
                <a:spcPts val="600"/>
              </a:spcAft>
            </a:pPr>
            <a:r>
              <a:rPr lang="pl-PL" dirty="0"/>
              <a:t>Art. 78 ust. 1 ustawy o służbie cywilnej </a:t>
            </a:r>
          </a:p>
          <a:p>
            <a:pPr lvl="1" indent="-4572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400" dirty="0"/>
              <a:t>Zasada bezstronności wyraża się w szczególności</a:t>
            </a:r>
          </a:p>
          <a:p>
            <a:pPr marL="901700" lvl="2" indent="-457200" algn="just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pl-PL" sz="2400" dirty="0"/>
              <a:t>w </a:t>
            </a:r>
            <a:r>
              <a:rPr lang="pl-PL" sz="2400" b="1" dirty="0">
                <a:solidFill>
                  <a:srgbClr val="376092"/>
                </a:solidFill>
              </a:rPr>
              <a:t>niedopuszczaniu do podejrzeń o konflikt między interesem publicznym i prywatnym,</a:t>
            </a:r>
          </a:p>
          <a:p>
            <a:pPr marL="901700" lvl="2" indent="-457200" algn="just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pl-PL" sz="2400" b="1" dirty="0">
                <a:solidFill>
                  <a:srgbClr val="376092"/>
                </a:solidFill>
              </a:rPr>
              <a:t>jednakowym traktowaniu </a:t>
            </a:r>
            <a:r>
              <a:rPr lang="pl-PL" sz="2400" dirty="0"/>
              <a:t>wszystkich uczestników w prowadzonych sprawach</a:t>
            </a:r>
            <a:endParaRPr lang="pl-PL" sz="2400" b="1" dirty="0">
              <a:solidFill>
                <a:srgbClr val="376092"/>
              </a:solidFill>
            </a:endParaRPr>
          </a:p>
          <a:p>
            <a:pPr lvl="1" algn="r">
              <a:spcAft>
                <a:spcPts val="600"/>
              </a:spcAft>
            </a:pPr>
            <a:r>
              <a:rPr lang="pl-PL" dirty="0"/>
              <a:t>§ 18 pkt 1 i 3 Zarządzenia nr 70 PRM</a:t>
            </a:r>
          </a:p>
        </p:txBody>
      </p:sp>
      <p:sp>
        <p:nvSpPr>
          <p:cNvPr id="8" name="Prostokąt 7">
            <a:extLst>
              <a:ext uri="{FF2B5EF4-FFF2-40B4-BE49-F238E27FC236}">
                <a16:creationId xmlns:a16="http://schemas.microsoft.com/office/drawing/2014/main" id="{28F3817C-720D-4365-9B74-BD3AF4991517}"/>
              </a:ext>
            </a:extLst>
          </p:cNvPr>
          <p:cNvSpPr/>
          <p:nvPr/>
        </p:nvSpPr>
        <p:spPr>
          <a:xfrm>
            <a:off x="719572" y="5661248"/>
            <a:ext cx="770485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pl-PL" sz="2800" dirty="0"/>
              <a:t>Odpowiedzialność –</a:t>
            </a:r>
            <a:r>
              <a:rPr lang="pl-PL" sz="2800" b="1" dirty="0">
                <a:solidFill>
                  <a:srgbClr val="376092"/>
                </a:solidFill>
              </a:rPr>
              <a:t> dyscyplinarna</a:t>
            </a:r>
          </a:p>
        </p:txBody>
      </p:sp>
    </p:spTree>
    <p:extLst>
      <p:ext uri="{BB962C8B-B14F-4D97-AF65-F5344CB8AC3E}">
        <p14:creationId xmlns:p14="http://schemas.microsoft.com/office/powerpoint/2010/main" val="1720726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95080" y="592511"/>
            <a:ext cx="7920880" cy="758984"/>
          </a:xfrm>
        </p:spPr>
        <p:txBody>
          <a:bodyPr/>
          <a:lstStyle/>
          <a:p>
            <a:r>
              <a:rPr lang="pl-PL" dirty="0"/>
              <a:t>Konflikt interesów – przepisy 2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719571" y="1251481"/>
            <a:ext cx="7704855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pl-PL" sz="2800" b="1" dirty="0">
                <a:solidFill>
                  <a:srgbClr val="376092"/>
                </a:solidFill>
              </a:rPr>
              <a:t>Regulacje szczegółowe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pl-PL" sz="2400" dirty="0"/>
              <a:t>Ograniczenia i zgody dot. </a:t>
            </a:r>
            <a:r>
              <a:rPr lang="pl-PL" sz="2400" b="1" dirty="0">
                <a:solidFill>
                  <a:srgbClr val="376092"/>
                </a:solidFill>
              </a:rPr>
              <a:t>zarobkowania</a:t>
            </a:r>
            <a:r>
              <a:rPr lang="pl-PL" sz="2400" b="1" dirty="0"/>
              <a:t> </a:t>
            </a:r>
            <a:r>
              <a:rPr lang="pl-PL" sz="2400" dirty="0"/>
              <a:t>oraz </a:t>
            </a:r>
            <a:r>
              <a:rPr lang="pl-PL" sz="2400" b="1" dirty="0">
                <a:solidFill>
                  <a:srgbClr val="376092"/>
                </a:solidFill>
              </a:rPr>
              <a:t>podległości</a:t>
            </a:r>
          </a:p>
          <a:p>
            <a:pPr algn="r">
              <a:spcAft>
                <a:spcPts val="600"/>
              </a:spcAft>
            </a:pPr>
            <a:r>
              <a:rPr lang="pl-PL" dirty="0"/>
              <a:t>(art. 79 i 80 ustawy o s.c., Zarządzenie nr 70)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pl-PL" sz="2400" dirty="0"/>
              <a:t>Wytyczne w sprawie </a:t>
            </a:r>
            <a:r>
              <a:rPr lang="pl-PL" sz="2400" b="1" dirty="0">
                <a:solidFill>
                  <a:srgbClr val="376092"/>
                </a:solidFill>
              </a:rPr>
              <a:t>bezstronności, bezinteresowności, służby publicznej</a:t>
            </a:r>
            <a:r>
              <a:rPr lang="pl-PL" sz="2400" dirty="0"/>
              <a:t>. 	          </a:t>
            </a:r>
            <a:r>
              <a:rPr lang="pl-PL" dirty="0"/>
              <a:t>(§ 4 i § 18 Zarządzenia nr 70 PRM)</a:t>
            </a:r>
          </a:p>
          <a:p>
            <a:pPr lvl="1" indent="-457200">
              <a:buFont typeface="Wingdings" panose="05000000000000000000" pitchFamily="2" charset="2"/>
              <a:buChar char="§"/>
            </a:pPr>
            <a:r>
              <a:rPr lang="pl-PL" sz="2400" dirty="0"/>
              <a:t>Zasady </a:t>
            </a:r>
            <a:r>
              <a:rPr lang="pl-PL" sz="2400" b="1" dirty="0">
                <a:solidFill>
                  <a:srgbClr val="376092"/>
                </a:solidFill>
              </a:rPr>
              <a:t>wyłączania pracownika </a:t>
            </a:r>
          </a:p>
          <a:p>
            <a:pPr marL="0" lvl="1" algn="r">
              <a:spcAft>
                <a:spcPts val="600"/>
              </a:spcAft>
            </a:pPr>
            <a:r>
              <a:rPr lang="pl-PL" dirty="0"/>
              <a:t>	        (m.in. Prawo zamówień publicznych, Kpa)</a:t>
            </a:r>
          </a:p>
          <a:p>
            <a:pPr lvl="1" indent="-457200">
              <a:buFont typeface="Wingdings" panose="05000000000000000000" pitchFamily="2" charset="2"/>
              <a:buChar char="§"/>
            </a:pPr>
            <a:r>
              <a:rPr lang="pl-PL" sz="2400" b="1" dirty="0">
                <a:solidFill>
                  <a:srgbClr val="376092"/>
                </a:solidFill>
              </a:rPr>
              <a:t>Ograniczenia</a:t>
            </a:r>
            <a:r>
              <a:rPr lang="pl-PL" sz="2400" dirty="0"/>
              <a:t> w posiadaniu udziałów i akcji, zasiadaniu w zarządach i radach nadzorczych, prowadzeniu działalności gospodarczej </a:t>
            </a:r>
          </a:p>
          <a:p>
            <a:pPr marL="0" lvl="1" algn="r"/>
            <a:r>
              <a:rPr lang="pl-PL" dirty="0"/>
              <a:t>(ustawa o ograniczeniu prowadzenia działalności gospodarczej przez osoby pełniące funkcje publiczne)</a:t>
            </a:r>
          </a:p>
        </p:txBody>
      </p:sp>
      <p:sp>
        <p:nvSpPr>
          <p:cNvPr id="8" name="Prostokąt 7">
            <a:extLst>
              <a:ext uri="{FF2B5EF4-FFF2-40B4-BE49-F238E27FC236}">
                <a16:creationId xmlns:a16="http://schemas.microsoft.com/office/drawing/2014/main" id="{28F3817C-720D-4365-9B74-BD3AF4991517}"/>
              </a:ext>
            </a:extLst>
          </p:cNvPr>
          <p:cNvSpPr/>
          <p:nvPr/>
        </p:nvSpPr>
        <p:spPr>
          <a:xfrm>
            <a:off x="0" y="5733256"/>
            <a:ext cx="91439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pl-PL" sz="2800" dirty="0"/>
              <a:t>Odpowiedzialność – </a:t>
            </a:r>
            <a:r>
              <a:rPr lang="pl-PL" sz="2800" b="1" dirty="0">
                <a:solidFill>
                  <a:srgbClr val="376092"/>
                </a:solidFill>
              </a:rPr>
              <a:t>dyscyplinarna i karna</a:t>
            </a:r>
          </a:p>
        </p:txBody>
      </p:sp>
    </p:spTree>
    <p:extLst>
      <p:ext uri="{BB962C8B-B14F-4D97-AF65-F5344CB8AC3E}">
        <p14:creationId xmlns:p14="http://schemas.microsoft.com/office/powerpoint/2010/main" val="2228133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6496" y="702823"/>
            <a:ext cx="7920880" cy="758984"/>
          </a:xfrm>
        </p:spPr>
        <p:txBody>
          <a:bodyPr/>
          <a:lstStyle/>
          <a:p>
            <a:r>
              <a:rPr lang="pl-PL" dirty="0"/>
              <a:t>Konflikt interesów – przepisy 3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719569" y="1216749"/>
            <a:ext cx="7704855" cy="1862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800" b="1" dirty="0">
                <a:solidFill>
                  <a:srgbClr val="376092"/>
                </a:solidFill>
              </a:rPr>
              <a:t>Regulacje wewnętrzne </a:t>
            </a:r>
          </a:p>
          <a:p>
            <a:pPr marL="457200" indent="-4572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400" dirty="0"/>
              <a:t>uzupełniają luki </a:t>
            </a:r>
          </a:p>
          <a:p>
            <a:pPr marL="457200" indent="-4572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400" dirty="0"/>
              <a:t>rozwijają procedury ustawowe</a:t>
            </a:r>
          </a:p>
          <a:p>
            <a:pPr marL="457200" indent="-4572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400" dirty="0"/>
              <a:t>najczęstsze obszary i rozwiązania:</a:t>
            </a:r>
          </a:p>
        </p:txBody>
      </p:sp>
      <p:sp>
        <p:nvSpPr>
          <p:cNvPr id="8" name="Prostokąt 7">
            <a:extLst>
              <a:ext uri="{FF2B5EF4-FFF2-40B4-BE49-F238E27FC236}">
                <a16:creationId xmlns:a16="http://schemas.microsoft.com/office/drawing/2014/main" id="{28F3817C-720D-4365-9B74-BD3AF4991517}"/>
              </a:ext>
            </a:extLst>
          </p:cNvPr>
          <p:cNvSpPr/>
          <p:nvPr/>
        </p:nvSpPr>
        <p:spPr>
          <a:xfrm>
            <a:off x="-2" y="5517232"/>
            <a:ext cx="91439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pl-PL" sz="2800" dirty="0"/>
              <a:t>Odpowiedzialność – </a:t>
            </a:r>
            <a:r>
              <a:rPr lang="pl-PL" sz="2800" b="1" dirty="0">
                <a:solidFill>
                  <a:srgbClr val="376092"/>
                </a:solidFill>
              </a:rPr>
              <a:t>dyscyplinarna</a:t>
            </a:r>
          </a:p>
        </p:txBody>
      </p:sp>
      <p:sp>
        <p:nvSpPr>
          <p:cNvPr id="4" name="Prostokąt 3">
            <a:extLst>
              <a:ext uri="{FF2B5EF4-FFF2-40B4-BE49-F238E27FC236}">
                <a16:creationId xmlns:a16="http://schemas.microsoft.com/office/drawing/2014/main" id="{655164BB-B496-471D-BF88-14C9279421A5}"/>
              </a:ext>
            </a:extLst>
          </p:cNvPr>
          <p:cNvSpPr/>
          <p:nvPr/>
        </p:nvSpPr>
        <p:spPr>
          <a:xfrm>
            <a:off x="645096" y="3078797"/>
            <a:ext cx="7812864" cy="1354217"/>
          </a:xfrm>
          <a:prstGeom prst="rect">
            <a:avLst/>
          </a:prstGeom>
        </p:spPr>
        <p:txBody>
          <a:bodyPr wrap="square" numCol="1">
            <a:spAutoFit/>
          </a:bodyPr>
          <a:lstStyle/>
          <a:p>
            <a:pPr marL="800100" lvl="1" indent="-34290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pl-PL" sz="2400" dirty="0"/>
              <a:t>zamówienia, dotacje, rekrutacje, konkursy itp.</a:t>
            </a:r>
          </a:p>
          <a:p>
            <a:pPr marL="800100" lvl="1" indent="-34290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pl-PL" sz="2400" dirty="0"/>
              <a:t>zasady kontaktów z klientami i interesariuszami</a:t>
            </a:r>
          </a:p>
          <a:p>
            <a:pPr marL="800100" lvl="1" indent="-34290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pl-PL" sz="2400" dirty="0"/>
              <a:t>deklaracje konfliktu interesów</a:t>
            </a:r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EA1F80D8-7DDC-42F0-AD1B-E9771BC3D072}"/>
              </a:ext>
            </a:extLst>
          </p:cNvPr>
          <p:cNvSpPr/>
          <p:nvPr/>
        </p:nvSpPr>
        <p:spPr>
          <a:xfrm>
            <a:off x="179512" y="4725144"/>
            <a:ext cx="34563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spcAft>
                <a:spcPts val="1200"/>
              </a:spcAft>
            </a:pPr>
            <a:r>
              <a:rPr lang="pl-PL" sz="2800" b="1" dirty="0">
                <a:solidFill>
                  <a:srgbClr val="376092"/>
                </a:solidFill>
              </a:rPr>
              <a:t>Doradcy ds. etyki </a:t>
            </a:r>
          </a:p>
        </p:txBody>
      </p:sp>
    </p:spTree>
    <p:extLst>
      <p:ext uri="{BB962C8B-B14F-4D97-AF65-F5344CB8AC3E}">
        <p14:creationId xmlns:p14="http://schemas.microsoft.com/office/powerpoint/2010/main" val="2623307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549619"/>
            <a:ext cx="7920880" cy="758984"/>
          </a:xfrm>
        </p:spPr>
        <p:txBody>
          <a:bodyPr/>
          <a:lstStyle/>
          <a:p>
            <a:r>
              <a:rPr lang="pl-PL" dirty="0"/>
              <a:t>Konflikt interesów – jak sobie radzić?</a:t>
            </a:r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14D82A42-932A-401D-8B9F-65461BAD1AE1}"/>
              </a:ext>
            </a:extLst>
          </p:cNvPr>
          <p:cNvSpPr/>
          <p:nvPr/>
        </p:nvSpPr>
        <p:spPr>
          <a:xfrm>
            <a:off x="503547" y="4885512"/>
            <a:ext cx="7920880" cy="1200329"/>
          </a:xfrm>
          <a:prstGeom prst="rect">
            <a:avLst/>
          </a:prstGeom>
          <a:ln w="12700">
            <a:solidFill>
              <a:srgbClr val="376092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pl-PL" sz="2400" dirty="0"/>
              <a:t>Ujawnienie konfliktu interesów nie jest niczym nieetycznym. Naganne jest dopiero podejmowanie czynności służbowych </a:t>
            </a:r>
          </a:p>
          <a:p>
            <a:pPr algn="ctr"/>
            <a:r>
              <a:rPr lang="pl-PL" sz="2400" dirty="0"/>
              <a:t>w sytuacji konfliktu interesów.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611560" y="1204635"/>
            <a:ext cx="7812867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800" dirty="0"/>
              <a:t>W niektórych przypadkach określono procedury.</a:t>
            </a:r>
          </a:p>
          <a:p>
            <a:pPr>
              <a:spcAft>
                <a:spcPts val="600"/>
              </a:spcAft>
            </a:pPr>
            <a:r>
              <a:rPr lang="pl-PL" sz="2800" dirty="0"/>
              <a:t>W pozostałych </a:t>
            </a:r>
            <a:r>
              <a:rPr lang="pl-PL" sz="2800" b="1" dirty="0">
                <a:solidFill>
                  <a:srgbClr val="376092"/>
                </a:solidFill>
              </a:rPr>
              <a:t>stosujemy zasady ogólne</a:t>
            </a:r>
            <a:r>
              <a:rPr lang="pl-PL" sz="2800" dirty="0"/>
              <a:t>:</a:t>
            </a:r>
          </a:p>
          <a:p>
            <a:pPr marL="914400" lvl="1" indent="-4572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400" dirty="0"/>
              <a:t>Sprawdź w zasadach s.c. i zasadach etyki korpusu s.c. </a:t>
            </a:r>
          </a:p>
          <a:p>
            <a:pPr marL="914400" lvl="1" indent="-4572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400" dirty="0"/>
              <a:t>Poradź się koleżanki lub kolegi – spojrzenie z zewnątrz jest bardziej obiektywne</a:t>
            </a:r>
          </a:p>
          <a:p>
            <a:pPr marL="914400" lvl="1" indent="-4572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400" dirty="0"/>
              <a:t>Skonsultuj się z doradcą ds. etyki</a:t>
            </a:r>
          </a:p>
          <a:p>
            <a:pPr marL="914400" lvl="1" indent="-4572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400" b="1" dirty="0">
                <a:solidFill>
                  <a:srgbClr val="376092"/>
                </a:solidFill>
              </a:rPr>
              <a:t>Poinformuj o wątpliwościach przełożonego </a:t>
            </a:r>
          </a:p>
          <a:p>
            <a:pPr lvl="1">
              <a:spcAft>
                <a:spcPts val="600"/>
              </a:spcAft>
            </a:pPr>
            <a:r>
              <a:rPr lang="pl-PL" sz="2400" dirty="0"/>
              <a:t>	(dajesz mu szansę oceny i podjęcia decyzji)</a:t>
            </a:r>
          </a:p>
        </p:txBody>
      </p:sp>
    </p:spTree>
    <p:extLst>
      <p:ext uri="{BB962C8B-B14F-4D97-AF65-F5344CB8AC3E}">
        <p14:creationId xmlns:p14="http://schemas.microsoft.com/office/powerpoint/2010/main" val="1733984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85122" y="670899"/>
            <a:ext cx="7920880" cy="758984"/>
          </a:xfrm>
        </p:spPr>
        <p:txBody>
          <a:bodyPr/>
          <a:lstStyle/>
          <a:p>
            <a:r>
              <a:rPr lang="pl-PL" dirty="0"/>
              <a:t>Konflikt interesów – lektura uzupełniająca</a:t>
            </a:r>
          </a:p>
        </p:txBody>
      </p:sp>
      <p:pic>
        <p:nvPicPr>
          <p:cNvPr id="12" name="Obraz 11" descr="Na okładce widoczne jest logo Rządowego Programu Przeciwdziałania Korupcji oraz obrazek przedstawiający ręce przeciągające linę. " title="Okładka poradnika dla pracowników administracji rządowej pt. &quot;Konflikt interesów. Czym jest i jak go unikać?&quot;">
            <a:extLst>
              <a:ext uri="{FF2B5EF4-FFF2-40B4-BE49-F238E27FC236}">
                <a16:creationId xmlns:a16="http://schemas.microsoft.com/office/drawing/2014/main" id="{765C400D-0BDF-4414-B4D8-D8B7020C4F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484784"/>
            <a:ext cx="3163510" cy="4464496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3" name="Prostokąt 12">
            <a:extLst>
              <a:ext uri="{FF2B5EF4-FFF2-40B4-BE49-F238E27FC236}">
                <a16:creationId xmlns:a16="http://schemas.microsoft.com/office/drawing/2014/main" id="{CBD7C901-E84E-45FE-9503-56352467C253}"/>
              </a:ext>
            </a:extLst>
          </p:cNvPr>
          <p:cNvSpPr/>
          <p:nvPr/>
        </p:nvSpPr>
        <p:spPr>
          <a:xfrm>
            <a:off x="4111887" y="2017405"/>
            <a:ext cx="44941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2400" dirty="0">
                <a:solidFill>
                  <a:srgbClr val="376092"/>
                </a:solidFill>
                <a:hlinkClick r:id="rId3"/>
              </a:rPr>
              <a:t>http://antykorupcja.gov.pl/konflikt</a:t>
            </a:r>
            <a:endParaRPr lang="pl-PL" sz="2400" dirty="0">
              <a:solidFill>
                <a:srgbClr val="376092"/>
              </a:solidFill>
            </a:endParaRPr>
          </a:p>
        </p:txBody>
      </p:sp>
      <p:sp>
        <p:nvSpPr>
          <p:cNvPr id="14" name="pole tekstowe 13">
            <a:extLst>
              <a:ext uri="{FF2B5EF4-FFF2-40B4-BE49-F238E27FC236}">
                <a16:creationId xmlns:a16="http://schemas.microsoft.com/office/drawing/2014/main" id="{4CE35685-E756-4656-9B25-6DE6D3C686E9}"/>
              </a:ext>
            </a:extLst>
          </p:cNvPr>
          <p:cNvSpPr txBox="1"/>
          <p:nvPr/>
        </p:nvSpPr>
        <p:spPr>
          <a:xfrm>
            <a:off x="4139952" y="1453201"/>
            <a:ext cx="4248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dirty="0"/>
              <a:t>Strony 3–19</a:t>
            </a:r>
          </a:p>
        </p:txBody>
      </p:sp>
      <p:sp>
        <p:nvSpPr>
          <p:cNvPr id="4" name="pole tekstowe 3"/>
          <p:cNvSpPr txBox="1"/>
          <p:nvPr/>
        </p:nvSpPr>
        <p:spPr>
          <a:xfrm>
            <a:off x="4111886" y="3362144"/>
            <a:ext cx="463657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dirty="0"/>
              <a:t>1 stycznia 2021 r. weszła w życie ustawa Prawo zamówień publicznych </a:t>
            </a:r>
            <a:endParaRPr lang="pl-PL" sz="2400" dirty="0" smtClean="0"/>
          </a:p>
          <a:p>
            <a:endParaRPr lang="pl-PL" sz="2400" dirty="0" smtClean="0"/>
          </a:p>
          <a:p>
            <a:r>
              <a:rPr lang="pl-PL" sz="2400" dirty="0" smtClean="0"/>
              <a:t>Ustawa </a:t>
            </a:r>
            <a:r>
              <a:rPr lang="pl-PL" sz="2400" dirty="0"/>
              <a:t>wprowadza pojęcie „konfliktu interesów</a:t>
            </a:r>
            <a:r>
              <a:rPr lang="pl-PL" sz="2400" dirty="0" smtClean="0"/>
              <a:t>”</a:t>
            </a:r>
            <a:endParaRPr lang="pl-PL" sz="2400" dirty="0"/>
          </a:p>
        </p:txBody>
      </p:sp>
    </p:spTree>
    <p:extLst>
      <p:ext uri="{BB962C8B-B14F-4D97-AF65-F5344CB8AC3E}">
        <p14:creationId xmlns:p14="http://schemas.microsoft.com/office/powerpoint/2010/main" val="995279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58" y="516920"/>
            <a:ext cx="7920880" cy="758984"/>
          </a:xfrm>
        </p:spPr>
        <p:txBody>
          <a:bodyPr/>
          <a:lstStyle/>
          <a:p>
            <a:r>
              <a:rPr lang="pl-PL" dirty="0"/>
              <a:t>Konflikt interesów – ćwiczenie 1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719571" y="1268760"/>
            <a:ext cx="7704855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Oceń sytuację pod kątem rzeczywistego, potencjalnego </a:t>
            </a:r>
          </a:p>
          <a:p>
            <a:pPr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i postrzeganego konfliktu interesów. </a:t>
            </a:r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E9493EB2-5F06-427E-8643-CA37CAF446A5}"/>
              </a:ext>
            </a:extLst>
          </p:cNvPr>
          <p:cNvSpPr/>
          <p:nvPr/>
        </p:nvSpPr>
        <p:spPr>
          <a:xfrm>
            <a:off x="719571" y="2320717"/>
            <a:ext cx="7704855" cy="35548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000" dirty="0"/>
              <a:t>Urząd otrzymał zaproszenie od producenta oprogramowania, którego używa urząd, na bezpłatne szkolenie z nowych wersji i opcjonalnych dodatków, które można dokupić. Szkolenie odbywa się w tej samej miejscowości, przewidziany jest drobny catering (napoje, ciasteczka). </a:t>
            </a:r>
          </a:p>
          <a:p>
            <a:pPr>
              <a:spcAft>
                <a:spcPts val="600"/>
              </a:spcAft>
            </a:pPr>
            <a:r>
              <a:rPr lang="pl-PL" sz="2000" dirty="0"/>
              <a:t>Czy dyrektor departamentu informatyki może wysłać swoich pracowników na takie szkolenie? Czy pod pewnymi warunkami?</a:t>
            </a:r>
          </a:p>
          <a:p>
            <a:pPr>
              <a:spcAft>
                <a:spcPts val="600"/>
              </a:spcAft>
            </a:pPr>
            <a:r>
              <a:rPr lang="pl-PL" sz="2000" dirty="0"/>
              <a:t>Czy odpowiedź może zależeć od tego, czy</a:t>
            </a:r>
          </a:p>
          <a:p>
            <a:pPr marL="342900" indent="-342900">
              <a:spcAft>
                <a:spcPts val="600"/>
              </a:spcAft>
              <a:buFontTx/>
              <a:buChar char="-"/>
            </a:pPr>
            <a:r>
              <a:rPr lang="pl-PL" sz="2000" dirty="0"/>
              <a:t>delegowani informatycy uczestniczą w komisjach przetargowych?</a:t>
            </a:r>
          </a:p>
          <a:p>
            <a:pPr marL="342900" indent="-342900">
              <a:spcAft>
                <a:spcPts val="600"/>
              </a:spcAft>
              <a:buFontTx/>
              <a:buChar char="-"/>
            </a:pPr>
            <a:r>
              <a:rPr lang="pl-PL" sz="2000" dirty="0"/>
              <a:t>trwa lub jest przewidziany przetarg na oprogramowanie tego typu?</a:t>
            </a:r>
          </a:p>
          <a:p>
            <a:pPr marL="342900" indent="-342900">
              <a:spcAft>
                <a:spcPts val="600"/>
              </a:spcAft>
              <a:buFontTx/>
              <a:buChar char="-"/>
            </a:pPr>
            <a:r>
              <a:rPr lang="pl-PL" sz="2000" dirty="0"/>
              <a:t>innych czynników?</a:t>
            </a:r>
          </a:p>
        </p:txBody>
      </p:sp>
    </p:spTree>
    <p:extLst>
      <p:ext uri="{BB962C8B-B14F-4D97-AF65-F5344CB8AC3E}">
        <p14:creationId xmlns:p14="http://schemas.microsoft.com/office/powerpoint/2010/main" val="2291918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03546" y="516920"/>
            <a:ext cx="7920880" cy="758984"/>
          </a:xfrm>
        </p:spPr>
        <p:txBody>
          <a:bodyPr/>
          <a:lstStyle/>
          <a:p>
            <a:r>
              <a:rPr lang="pl-PL" dirty="0"/>
              <a:t>Konflikt interesów – ćwiczenie 2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719571" y="1268760"/>
            <a:ext cx="770485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Oceń sytuację z punktu widzenia rzeczywistego, potencjalnego i postrzeganego konfliktu interesów. </a:t>
            </a:r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E9493EB2-5F06-427E-8643-CA37CAF446A5}"/>
              </a:ext>
            </a:extLst>
          </p:cNvPr>
          <p:cNvSpPr/>
          <p:nvPr/>
        </p:nvSpPr>
        <p:spPr>
          <a:xfrm>
            <a:off x="719571" y="2320717"/>
            <a:ext cx="7704855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000" dirty="0"/>
              <a:t>Jak w ćwiczeniu nr 1, ale: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000" dirty="0"/>
              <a:t>szkolenie odbywa się w hotelu w innej miejscowości (koszt przejazdu i zakwaterowania pokrywa delegujący urząd),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000" dirty="0"/>
              <a:t>przewidziany jest catering i obiad, 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000" dirty="0"/>
              <a:t>po szkoleniu, w godzinach wieczornych, przewidziany jest program kulturalno-rozrywkowy, którego koszty pokrywa producent.</a:t>
            </a:r>
          </a:p>
          <a:p>
            <a:pPr>
              <a:spcAft>
                <a:spcPts val="600"/>
              </a:spcAft>
            </a:pPr>
            <a:r>
              <a:rPr lang="pl-PL" sz="2000" dirty="0"/>
              <a:t>Czy dyrektor departamentu informatyki może wysłać swoich pracowników na takie szkolenie? Może pod pewnymi warunkami?</a:t>
            </a:r>
          </a:p>
          <a:p>
            <a:pPr>
              <a:spcAft>
                <a:spcPts val="600"/>
              </a:spcAft>
            </a:pPr>
            <a:r>
              <a:rPr lang="pl-PL" sz="2000" dirty="0"/>
              <a:t>Czy informatycy mogą wziąć udział w takim szkoleniu prywatnie (dzień urlopu, samodzielne pokrycie kosztów przejazdu i hotelu)?</a:t>
            </a:r>
          </a:p>
          <a:p>
            <a:pPr>
              <a:spcAft>
                <a:spcPts val="600"/>
              </a:spcAft>
            </a:pPr>
            <a:r>
              <a:rPr lang="pl-PL" sz="2000" dirty="0"/>
              <a:t>A gdyby szkolenie było odpłatne i przewidywało rozrywkę w programie?</a:t>
            </a:r>
          </a:p>
        </p:txBody>
      </p:sp>
    </p:spTree>
    <p:extLst>
      <p:ext uri="{BB962C8B-B14F-4D97-AF65-F5344CB8AC3E}">
        <p14:creationId xmlns:p14="http://schemas.microsoft.com/office/powerpoint/2010/main" val="733033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 title="Tło: wizerunek gazety">
            <a:extLst>
              <a:ext uri="{FF2B5EF4-FFF2-40B4-BE49-F238E27FC236}">
                <a16:creationId xmlns:a16="http://schemas.microsoft.com/office/drawing/2014/main" id="{4254FB16-32AA-44FD-BCBF-59CC30FDAA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594984"/>
            <a:ext cx="7056784" cy="6075450"/>
          </a:xfrm>
          <a:prstGeom prst="rect">
            <a:avLst/>
          </a:prstGeom>
        </p:spPr>
      </p:pic>
      <p:sp>
        <p:nvSpPr>
          <p:cNvPr id="6" name="pole tekstowe 5">
            <a:extLst>
              <a:ext uri="{FF2B5EF4-FFF2-40B4-BE49-F238E27FC236}">
                <a16:creationId xmlns:a16="http://schemas.microsoft.com/office/drawing/2014/main" id="{BF61FA8D-4474-4250-930F-F50D46E56451}"/>
              </a:ext>
            </a:extLst>
          </p:cNvPr>
          <p:cNvSpPr txBox="1"/>
          <p:nvPr/>
        </p:nvSpPr>
        <p:spPr>
          <a:xfrm>
            <a:off x="1506393" y="2756586"/>
            <a:ext cx="1440160" cy="1752246"/>
          </a:xfrm>
          <a:prstGeom prst="rect">
            <a:avLst/>
          </a:prstGeom>
          <a:solidFill>
            <a:schemeClr val="bg2"/>
          </a:solidFill>
        </p:spPr>
        <p:txBody>
          <a:bodyPr wrap="square" rtlCol="0" anchor="ctr" anchorCtr="1">
            <a:noAutofit/>
          </a:bodyPr>
          <a:lstStyle/>
          <a:p>
            <a:r>
              <a:rPr lang="pl-PL" dirty="0"/>
              <a:t>W urzędzie X znalazł nową pracę  siostrzeniec kierownika.</a:t>
            </a:r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EA753BCD-93CF-4EDE-88B8-E5F3A104BE4A}"/>
              </a:ext>
            </a:extLst>
          </p:cNvPr>
          <p:cNvSpPr txBox="1"/>
          <p:nvPr/>
        </p:nvSpPr>
        <p:spPr>
          <a:xfrm>
            <a:off x="1398381" y="4664264"/>
            <a:ext cx="3096344" cy="1728191"/>
          </a:xfrm>
          <a:prstGeom prst="rect">
            <a:avLst/>
          </a:prstGeom>
          <a:solidFill>
            <a:schemeClr val="bg2"/>
          </a:solidFill>
        </p:spPr>
        <p:txBody>
          <a:bodyPr wrap="square" rtlCol="0" anchor="ctr" anchorCtr="1">
            <a:noAutofit/>
          </a:bodyPr>
          <a:lstStyle/>
          <a:p>
            <a:r>
              <a:rPr lang="pl-PL" dirty="0"/>
              <a:t>Milionową dotację otrzymało stowarzyszenie, którego członkiem jest dyrektor departamentu od dotacji. </a:t>
            </a:r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id="{0923B20D-292D-4985-886F-88FBC7E3DB16}"/>
              </a:ext>
            </a:extLst>
          </p:cNvPr>
          <p:cNvSpPr txBox="1"/>
          <p:nvPr/>
        </p:nvSpPr>
        <p:spPr>
          <a:xfrm>
            <a:off x="4494725" y="4664264"/>
            <a:ext cx="3168352" cy="1728479"/>
          </a:xfrm>
          <a:prstGeom prst="rect">
            <a:avLst/>
          </a:prstGeom>
          <a:solidFill>
            <a:schemeClr val="bg2"/>
          </a:solidFill>
        </p:spPr>
        <p:txBody>
          <a:bodyPr wrap="square" rtlCol="0" anchor="ctr" anchorCtr="1">
            <a:noAutofit/>
          </a:bodyPr>
          <a:lstStyle/>
          <a:p>
            <a:r>
              <a:rPr lang="pl-PL" dirty="0"/>
              <a:t>Dealer użyczył do prywatnego testowania nowy model samochodu naczelnikowi zarządzającemu flotą pojazdów w urzędzie X.</a:t>
            </a:r>
          </a:p>
        </p:txBody>
      </p:sp>
      <p:sp>
        <p:nvSpPr>
          <p:cNvPr id="10" name="pole tekstowe 9">
            <a:extLst>
              <a:ext uri="{FF2B5EF4-FFF2-40B4-BE49-F238E27FC236}">
                <a16:creationId xmlns:a16="http://schemas.microsoft.com/office/drawing/2014/main" id="{331E1006-1F6F-4D52-A347-0874B8765817}"/>
              </a:ext>
            </a:extLst>
          </p:cNvPr>
          <p:cNvSpPr txBox="1"/>
          <p:nvPr/>
        </p:nvSpPr>
        <p:spPr>
          <a:xfrm>
            <a:off x="6110312" y="2516585"/>
            <a:ext cx="1656184" cy="2232248"/>
          </a:xfrm>
          <a:prstGeom prst="rect">
            <a:avLst/>
          </a:prstGeom>
          <a:solidFill>
            <a:schemeClr val="bg2"/>
          </a:solidFill>
        </p:spPr>
        <p:txBody>
          <a:bodyPr wrap="square" rtlCol="0" anchor="ctr" anchorCtr="1">
            <a:noAutofit/>
          </a:bodyPr>
          <a:lstStyle/>
          <a:p>
            <a:r>
              <a:rPr lang="pl-PL" dirty="0"/>
              <a:t>Urzędnik s.c. posiada dozwolone ilości akcji spółki, której sprawami służbowo się zajmuje.</a:t>
            </a:r>
          </a:p>
        </p:txBody>
      </p:sp>
    </p:spTree>
    <p:extLst>
      <p:ext uri="{BB962C8B-B14F-4D97-AF65-F5344CB8AC3E}">
        <p14:creationId xmlns:p14="http://schemas.microsoft.com/office/powerpoint/2010/main" val="2780633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637240"/>
            <a:ext cx="7920880" cy="758984"/>
          </a:xfrm>
        </p:spPr>
        <p:txBody>
          <a:bodyPr/>
          <a:lstStyle/>
          <a:p>
            <a:r>
              <a:rPr lang="pl-PL" dirty="0"/>
              <a:t>Bezinteresowność i bezstronność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idx="1"/>
          </p:nvPr>
        </p:nvSpPr>
        <p:spPr>
          <a:xfrm>
            <a:off x="615326" y="1268760"/>
            <a:ext cx="7920880" cy="216024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l-PL" b="1" dirty="0">
                <a:solidFill>
                  <a:srgbClr val="376092"/>
                </a:solidFill>
              </a:rPr>
              <a:t>Zasada bezinteresowności</a:t>
            </a:r>
            <a:r>
              <a:rPr lang="pl-PL" dirty="0"/>
              <a:t>: </a:t>
            </a:r>
          </a:p>
          <a:p>
            <a:pPr marL="0" indent="0">
              <a:buNone/>
            </a:pPr>
            <a:r>
              <a:rPr lang="pl-PL" sz="2400" dirty="0"/>
              <a:t>Przy wykonywaniu czynności służbowych </a:t>
            </a:r>
            <a:r>
              <a:rPr lang="pl-PL" sz="2400" b="1" dirty="0">
                <a:solidFill>
                  <a:srgbClr val="376092"/>
                </a:solidFill>
              </a:rPr>
              <a:t>nie jestem interesowny</a:t>
            </a:r>
            <a:r>
              <a:rPr lang="pl-PL" sz="2400" dirty="0"/>
              <a:t>. </a:t>
            </a:r>
          </a:p>
          <a:p>
            <a:pPr marL="0" indent="0">
              <a:buNone/>
            </a:pPr>
            <a:r>
              <a:rPr lang="pl-PL" sz="2400" dirty="0"/>
              <a:t>Nie wykorzystuję swojej pozycji dla przysporzenia korzyści sobie, swojej rodzinie, przyjaciołom, znajomym czy grupie. </a:t>
            </a:r>
          </a:p>
          <a:p>
            <a:pPr marL="457200" lvl="1" indent="0">
              <a:buNone/>
            </a:pPr>
            <a:endParaRPr lang="pl-PL" sz="2800" dirty="0"/>
          </a:p>
        </p:txBody>
      </p:sp>
      <p:sp>
        <p:nvSpPr>
          <p:cNvPr id="5" name="Symbol zastępczy zawartości 3">
            <a:extLst>
              <a:ext uri="{FF2B5EF4-FFF2-40B4-BE49-F238E27FC236}">
                <a16:creationId xmlns:a16="http://schemas.microsoft.com/office/drawing/2014/main" id="{A8275394-4236-46AB-AA9D-4CC8DF078C6F}"/>
              </a:ext>
            </a:extLst>
          </p:cNvPr>
          <p:cNvSpPr txBox="1">
            <a:spLocks/>
          </p:cNvSpPr>
          <p:nvPr/>
        </p:nvSpPr>
        <p:spPr>
          <a:xfrm>
            <a:off x="611560" y="3933056"/>
            <a:ext cx="7920880" cy="19442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+mj-lt"/>
              <a:buNone/>
            </a:pPr>
            <a:r>
              <a:rPr lang="pl-PL" b="1" dirty="0">
                <a:solidFill>
                  <a:srgbClr val="376092"/>
                </a:solidFill>
              </a:rPr>
              <a:t>Zasada bezstronności</a:t>
            </a:r>
            <a:r>
              <a:rPr lang="pl-PL" dirty="0"/>
              <a:t>: </a:t>
            </a:r>
          </a:p>
          <a:p>
            <a:pPr marL="0" indent="0">
              <a:buFont typeface="+mj-lt"/>
              <a:buNone/>
            </a:pPr>
            <a:r>
              <a:rPr lang="pl-PL" sz="2400" dirty="0"/>
              <a:t>Sprawy służbowe załatwiam </a:t>
            </a:r>
            <a:r>
              <a:rPr lang="pl-PL" sz="2400" b="1" dirty="0">
                <a:solidFill>
                  <a:srgbClr val="376092"/>
                </a:solidFill>
              </a:rPr>
              <a:t>bez osobistych preferencji </a:t>
            </a:r>
            <a:r>
              <a:rPr lang="pl-PL" sz="2400" dirty="0"/>
              <a:t>dla którejkolwiek ze stron. </a:t>
            </a:r>
          </a:p>
          <a:p>
            <a:pPr marL="0" indent="0">
              <a:buFont typeface="+mj-lt"/>
              <a:buNone/>
            </a:pPr>
            <a:r>
              <a:rPr lang="pl-PL" sz="2400" dirty="0"/>
              <a:t>Stosuję zasady równego traktowania i uczciwej konkurencji.</a:t>
            </a:r>
          </a:p>
          <a:p>
            <a:pPr lvl="1"/>
            <a:endParaRPr lang="pl-PL" sz="2800" dirty="0"/>
          </a:p>
        </p:txBody>
      </p:sp>
    </p:spTree>
    <p:extLst>
      <p:ext uri="{BB962C8B-B14F-4D97-AF65-F5344CB8AC3E}">
        <p14:creationId xmlns:p14="http://schemas.microsoft.com/office/powerpoint/2010/main" val="2869738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614245"/>
            <a:ext cx="7920880" cy="758984"/>
          </a:xfrm>
        </p:spPr>
        <p:txBody>
          <a:bodyPr/>
          <a:lstStyle/>
          <a:p>
            <a:r>
              <a:rPr lang="pl-PL" dirty="0"/>
              <a:t>Konflikt interesów – czym jest?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idx="1"/>
          </p:nvPr>
        </p:nvSpPr>
        <p:spPr>
          <a:xfrm>
            <a:off x="611560" y="1412776"/>
            <a:ext cx="7920880" cy="165618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l-PL" dirty="0"/>
              <a:t>W sektorze publicznym </a:t>
            </a:r>
          </a:p>
          <a:p>
            <a:pPr marL="0" indent="0" algn="ctr">
              <a:buNone/>
            </a:pPr>
            <a:r>
              <a:rPr lang="pl-PL" dirty="0"/>
              <a:t>to konflikt między interesem</a:t>
            </a:r>
          </a:p>
          <a:p>
            <a:pPr marL="0" indent="0" algn="ctr">
              <a:buNone/>
            </a:pPr>
            <a:r>
              <a:rPr lang="pl-PL" b="1" dirty="0">
                <a:solidFill>
                  <a:schemeClr val="tx2"/>
                </a:solidFill>
              </a:rPr>
              <a:t>publicznym a prywatnym</a:t>
            </a:r>
            <a:r>
              <a:rPr lang="pl-PL" dirty="0"/>
              <a:t> </a:t>
            </a:r>
          </a:p>
          <a:p>
            <a:pPr lvl="1"/>
            <a:endParaRPr lang="pl-PL" sz="2800" dirty="0"/>
          </a:p>
          <a:p>
            <a:pPr lvl="1"/>
            <a:endParaRPr lang="pl-PL" sz="2800" dirty="0"/>
          </a:p>
        </p:txBody>
      </p:sp>
      <p:graphicFrame>
        <p:nvGraphicFramePr>
          <p:cNvPr id="3" name="Diagram 2" descr="Po środku znajduje się wizerunek człowieka, a po jego prawej i lewej stronie - dwie strzałki skierowane w jego stronę. Na jednej strzałce widnieje napis &quot;interes publiczny&quot;, a na drugiej - &quot;interes prywatny&quot;" title="Obrazek">
            <a:extLst>
              <a:ext uri="{FF2B5EF4-FFF2-40B4-BE49-F238E27FC236}">
                <a16:creationId xmlns:a16="http://schemas.microsoft.com/office/drawing/2014/main" id="{472E1E91-FB83-4AD8-8C16-5D54F57116C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95802166"/>
              </p:ext>
            </p:extLst>
          </p:nvPr>
        </p:nvGraphicFramePr>
        <p:xfrm>
          <a:off x="1547664" y="3352583"/>
          <a:ext cx="6120680" cy="2448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Grafika 6" descr="Użytkownik">
            <a:extLst>
              <a:ext uri="{FF2B5EF4-FFF2-40B4-BE49-F238E27FC236}">
                <a16:creationId xmlns:a16="http://schemas.microsoft.com/office/drawing/2014/main" id="{91DFCE43-EDF4-420D-B97F-7C8908410B8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114800" y="4087924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9729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620688"/>
            <a:ext cx="7920880" cy="758984"/>
          </a:xfrm>
        </p:spPr>
        <p:txBody>
          <a:bodyPr/>
          <a:lstStyle/>
          <a:p>
            <a:r>
              <a:rPr lang="pl-PL" dirty="0"/>
              <a:t>Konflikt interesów – czym jest?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idx="1"/>
          </p:nvPr>
        </p:nvSpPr>
        <p:spPr>
          <a:xfrm>
            <a:off x="615326" y="1268760"/>
            <a:ext cx="7920880" cy="252028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l-PL" b="1" dirty="0">
                <a:solidFill>
                  <a:srgbClr val="376092"/>
                </a:solidFill>
              </a:rPr>
              <a:t>Interes prywatny</a:t>
            </a:r>
            <a:r>
              <a:rPr lang="pl-PL" dirty="0"/>
              <a:t>: 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pl-PL" sz="2400" dirty="0"/>
              <a:t>osobisty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pl-PL" sz="2400" dirty="0"/>
              <a:t>rodzinny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pl-PL" sz="2400" dirty="0"/>
              <a:t>grupowy (przyjaciele, znajomi, grupa zawodowa, religijna, etniczna, polityczna, hobbystyczna itp.) </a:t>
            </a:r>
          </a:p>
          <a:p>
            <a:pPr lvl="1"/>
            <a:endParaRPr lang="pl-PL" sz="2800" dirty="0"/>
          </a:p>
        </p:txBody>
      </p:sp>
      <p:sp>
        <p:nvSpPr>
          <p:cNvPr id="6" name="Symbol zastępczy zawartości 3">
            <a:extLst>
              <a:ext uri="{FF2B5EF4-FFF2-40B4-BE49-F238E27FC236}">
                <a16:creationId xmlns:a16="http://schemas.microsoft.com/office/drawing/2014/main" id="{0871B4F1-9A41-478E-8C83-3B4BCA7CB1C5}"/>
              </a:ext>
            </a:extLst>
          </p:cNvPr>
          <p:cNvSpPr txBox="1">
            <a:spLocks/>
          </p:cNvSpPr>
          <p:nvPr/>
        </p:nvSpPr>
        <p:spPr>
          <a:xfrm>
            <a:off x="611560" y="3645024"/>
            <a:ext cx="7920880" cy="25202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+mj-lt"/>
              <a:buNone/>
            </a:pPr>
            <a:r>
              <a:rPr lang="pl-PL" b="1" dirty="0">
                <a:solidFill>
                  <a:srgbClr val="376092"/>
                </a:solidFill>
              </a:rPr>
              <a:t>Interes publiczny</a:t>
            </a:r>
            <a:r>
              <a:rPr lang="pl-PL" dirty="0"/>
              <a:t>: 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pl-PL" sz="2400" dirty="0"/>
              <a:t>narodu (obywateli RP), społeczeństwa, podatników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pl-PL" sz="2400" dirty="0"/>
              <a:t>państwa, skarbu państwa, państwa prawnego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pl-PL" sz="2400" dirty="0"/>
              <a:t>publicznego pracodawcy</a:t>
            </a:r>
          </a:p>
          <a:p>
            <a:pPr lvl="1"/>
            <a:endParaRPr lang="pl-PL" sz="2800" dirty="0"/>
          </a:p>
        </p:txBody>
      </p:sp>
    </p:spTree>
    <p:extLst>
      <p:ext uri="{BB962C8B-B14F-4D97-AF65-F5344CB8AC3E}">
        <p14:creationId xmlns:p14="http://schemas.microsoft.com/office/powerpoint/2010/main" val="1451232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653792"/>
            <a:ext cx="7920880" cy="758984"/>
          </a:xfrm>
        </p:spPr>
        <p:txBody>
          <a:bodyPr/>
          <a:lstStyle/>
          <a:p>
            <a:r>
              <a:rPr lang="pl-PL" dirty="0"/>
              <a:t>Konflikt interesów – kiedy występuje?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idx="1"/>
          </p:nvPr>
        </p:nvSpPr>
        <p:spPr>
          <a:xfrm>
            <a:off x="755576" y="4365104"/>
            <a:ext cx="7776864" cy="1872208"/>
          </a:xfrm>
        </p:spPr>
        <p:txBody>
          <a:bodyPr>
            <a:noAutofit/>
          </a:bodyPr>
          <a:lstStyle/>
          <a:p>
            <a:pPr marL="0" indent="0" algn="r">
              <a:buNone/>
            </a:pPr>
            <a:r>
              <a:rPr lang="pl-PL" sz="2400" dirty="0"/>
              <a:t>… ale czasami określony sposób załatwienia sprawy </a:t>
            </a:r>
          </a:p>
          <a:p>
            <a:pPr marL="0" indent="0" algn="r">
              <a:buNone/>
            </a:pPr>
            <a:r>
              <a:rPr lang="pl-PL" sz="2400" dirty="0"/>
              <a:t>może </a:t>
            </a:r>
            <a:r>
              <a:rPr lang="pl-PL" sz="2400" u="sng" dirty="0"/>
              <a:t>wpływać na nasz interes prywatny</a:t>
            </a:r>
          </a:p>
          <a:p>
            <a:pPr marL="0" indent="0" algn="r">
              <a:buNone/>
            </a:pPr>
            <a:r>
              <a:rPr lang="pl-PL" sz="2400" dirty="0"/>
              <a:t>albo nasz udział może wywoływać</a:t>
            </a:r>
          </a:p>
          <a:p>
            <a:pPr marL="0" indent="0" algn="r">
              <a:buNone/>
            </a:pPr>
            <a:r>
              <a:rPr lang="pl-PL" sz="2400" dirty="0"/>
              <a:t> </a:t>
            </a:r>
            <a:r>
              <a:rPr lang="pl-PL" sz="2400" u="sng" dirty="0"/>
              <a:t>wrażenie osobistych preferencji</a:t>
            </a:r>
            <a:r>
              <a:rPr lang="pl-PL" sz="2400" dirty="0"/>
              <a:t> dla jednej ze stron.  </a:t>
            </a:r>
          </a:p>
        </p:txBody>
      </p:sp>
      <p:graphicFrame>
        <p:nvGraphicFramePr>
          <p:cNvPr id="5" name="Diagram 4" descr="Dwie połączone ze sobą strzałki skierowane w przeciwne strony. Na jednej widnieje napis &quot;interes publiczny&quot;, a na drugiej - &quot;interes prywatny&quot;" title="Obrazek">
            <a:extLst>
              <a:ext uri="{FF2B5EF4-FFF2-40B4-BE49-F238E27FC236}">
                <a16:creationId xmlns:a16="http://schemas.microsoft.com/office/drawing/2014/main" id="{259BED67-B355-45BE-9724-F5D6F561C64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45439814"/>
              </p:ext>
            </p:extLst>
          </p:nvPr>
        </p:nvGraphicFramePr>
        <p:xfrm>
          <a:off x="2051721" y="1628800"/>
          <a:ext cx="5112568" cy="31683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Symbol zastępczy zawartości 3">
            <a:extLst>
              <a:ext uri="{FF2B5EF4-FFF2-40B4-BE49-F238E27FC236}">
                <a16:creationId xmlns:a16="http://schemas.microsoft.com/office/drawing/2014/main" id="{AE80C272-1A48-4192-8FB5-8CF0292B1789}"/>
              </a:ext>
            </a:extLst>
          </p:cNvPr>
          <p:cNvSpPr txBox="1">
            <a:spLocks/>
          </p:cNvSpPr>
          <p:nvPr/>
        </p:nvSpPr>
        <p:spPr>
          <a:xfrm>
            <a:off x="755576" y="1196752"/>
            <a:ext cx="7776864" cy="8640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+mj-lt"/>
              <a:buNone/>
            </a:pPr>
            <a:r>
              <a:rPr lang="pl-PL" sz="2400" dirty="0"/>
              <a:t>Wykonując obowiązki służbowe, </a:t>
            </a:r>
          </a:p>
          <a:p>
            <a:pPr marL="0" indent="0">
              <a:buFont typeface="+mj-lt"/>
              <a:buNone/>
            </a:pPr>
            <a:r>
              <a:rPr lang="pl-PL" sz="2400" dirty="0"/>
              <a:t>powinniśmy kierować się interesem publicznym…</a:t>
            </a:r>
          </a:p>
        </p:txBody>
      </p:sp>
    </p:spTree>
    <p:extLst>
      <p:ext uri="{BB962C8B-B14F-4D97-AF65-F5344CB8AC3E}">
        <p14:creationId xmlns:p14="http://schemas.microsoft.com/office/powerpoint/2010/main" val="1186168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770558"/>
            <a:ext cx="7920880" cy="758984"/>
          </a:xfrm>
        </p:spPr>
        <p:txBody>
          <a:bodyPr/>
          <a:lstStyle/>
          <a:p>
            <a:r>
              <a:rPr lang="pl-PL" dirty="0"/>
              <a:t>Konflikt interesów – co z nim robić?</a:t>
            </a:r>
          </a:p>
        </p:txBody>
      </p:sp>
      <p:sp>
        <p:nvSpPr>
          <p:cNvPr id="6" name="Symbol zastępczy zawartości 3">
            <a:extLst>
              <a:ext uri="{FF2B5EF4-FFF2-40B4-BE49-F238E27FC236}">
                <a16:creationId xmlns:a16="http://schemas.microsoft.com/office/drawing/2014/main" id="{0871B4F1-9A41-478E-8C83-3B4BCA7CB1C5}"/>
              </a:ext>
            </a:extLst>
          </p:cNvPr>
          <p:cNvSpPr txBox="1">
            <a:spLocks/>
          </p:cNvSpPr>
          <p:nvPr/>
        </p:nvSpPr>
        <p:spPr>
          <a:xfrm>
            <a:off x="613254" y="4869160"/>
            <a:ext cx="7920880" cy="576064"/>
          </a:xfrm>
          <a:prstGeom prst="rect">
            <a:avLst/>
          </a:prstGeom>
          <a:solidFill>
            <a:srgbClr val="0070C0"/>
          </a:solidFill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+mj-lt"/>
              <a:buNone/>
            </a:pPr>
            <a:r>
              <a:rPr lang="pl-PL" dirty="0">
                <a:solidFill>
                  <a:schemeClr val="bg1"/>
                </a:solidFill>
              </a:rPr>
              <a:t>Konfliktu interesów </a:t>
            </a:r>
            <a:r>
              <a:rPr lang="pl-PL" b="1" dirty="0">
                <a:solidFill>
                  <a:schemeClr val="bg1"/>
                </a:solidFill>
              </a:rPr>
              <a:t>należy </a:t>
            </a:r>
            <a:r>
              <a:rPr lang="pl-PL" b="1" u="sng" dirty="0">
                <a:solidFill>
                  <a:schemeClr val="bg1"/>
                </a:solidFill>
              </a:rPr>
              <a:t>unikać</a:t>
            </a:r>
            <a:r>
              <a:rPr lang="pl-PL" b="1" dirty="0">
                <a:solidFill>
                  <a:schemeClr val="bg1"/>
                </a:solidFill>
              </a:rPr>
              <a:t>! </a:t>
            </a:r>
          </a:p>
        </p:txBody>
      </p:sp>
      <p:sp>
        <p:nvSpPr>
          <p:cNvPr id="9" name="Prostokąt 8">
            <a:extLst>
              <a:ext uri="{FF2B5EF4-FFF2-40B4-BE49-F238E27FC236}">
                <a16:creationId xmlns:a16="http://schemas.microsoft.com/office/drawing/2014/main" id="{1CF17855-D941-4B74-962E-6B274EC67006}"/>
              </a:ext>
            </a:extLst>
          </p:cNvPr>
          <p:cNvSpPr/>
          <p:nvPr/>
        </p:nvSpPr>
        <p:spPr>
          <a:xfrm>
            <a:off x="791580" y="1751564"/>
            <a:ext cx="75608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2800" dirty="0"/>
              <a:t>Propozycje?</a:t>
            </a:r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779A5828-B4AE-42C9-A7DD-C76CB73DB490}"/>
              </a:ext>
            </a:extLst>
          </p:cNvPr>
          <p:cNvSpPr/>
          <p:nvPr/>
        </p:nvSpPr>
        <p:spPr>
          <a:xfrm>
            <a:off x="611560" y="2718828"/>
            <a:ext cx="79208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2800" dirty="0"/>
              <a:t>Wykorzenienie interesu prywatnego w korpusie s.c.?</a:t>
            </a:r>
          </a:p>
        </p:txBody>
      </p:sp>
      <p:sp>
        <p:nvSpPr>
          <p:cNvPr id="8" name="Prostokąt 7">
            <a:extLst>
              <a:ext uri="{FF2B5EF4-FFF2-40B4-BE49-F238E27FC236}">
                <a16:creationId xmlns:a16="http://schemas.microsoft.com/office/drawing/2014/main" id="{C69EFAD0-4CE5-4285-82A1-E37843E83220}"/>
              </a:ext>
            </a:extLst>
          </p:cNvPr>
          <p:cNvSpPr/>
          <p:nvPr/>
        </p:nvSpPr>
        <p:spPr>
          <a:xfrm>
            <a:off x="611560" y="3266981"/>
            <a:ext cx="79208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2800" dirty="0"/>
              <a:t>Posiadanie interesu prywatnego jest całkowicie naturalne.</a:t>
            </a:r>
          </a:p>
        </p:txBody>
      </p:sp>
    </p:spTree>
    <p:extLst>
      <p:ext uri="{BB962C8B-B14F-4D97-AF65-F5344CB8AC3E}">
        <p14:creationId xmlns:p14="http://schemas.microsoft.com/office/powerpoint/2010/main" val="2326105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Rodzaje konfliktu interesów</a:t>
            </a:r>
          </a:p>
        </p:txBody>
      </p:sp>
      <p:sp>
        <p:nvSpPr>
          <p:cNvPr id="6" name="Symbol zastępczy zawartości 3">
            <a:extLst>
              <a:ext uri="{FF2B5EF4-FFF2-40B4-BE49-F238E27FC236}">
                <a16:creationId xmlns:a16="http://schemas.microsoft.com/office/drawing/2014/main" id="{40FEA681-F255-46FC-9F2F-2FAD3EF7A540}"/>
              </a:ext>
            </a:extLst>
          </p:cNvPr>
          <p:cNvSpPr txBox="1">
            <a:spLocks/>
          </p:cNvSpPr>
          <p:nvPr/>
        </p:nvSpPr>
        <p:spPr>
          <a:xfrm>
            <a:off x="615326" y="1052736"/>
            <a:ext cx="7920880" cy="15121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+mj-lt"/>
              <a:buNone/>
            </a:pPr>
            <a:r>
              <a:rPr lang="pl-PL" b="1" dirty="0">
                <a:solidFill>
                  <a:srgbClr val="376092"/>
                </a:solidFill>
              </a:rPr>
              <a:t>Rzeczywisty</a:t>
            </a:r>
            <a:r>
              <a:rPr lang="pl-PL" dirty="0"/>
              <a:t>: 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pl-PL" sz="2400" dirty="0"/>
              <a:t>występuje obecnie w konkretnej sprawie / postępowaniu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pl-PL" sz="2400" dirty="0"/>
              <a:t>należy wyłączyć się (zostać wyłączonym) z udziału</a:t>
            </a:r>
          </a:p>
        </p:txBody>
      </p:sp>
      <p:sp>
        <p:nvSpPr>
          <p:cNvPr id="8" name="Symbol zastępczy zawartości 3">
            <a:extLst>
              <a:ext uri="{FF2B5EF4-FFF2-40B4-BE49-F238E27FC236}">
                <a16:creationId xmlns:a16="http://schemas.microsoft.com/office/drawing/2014/main" id="{45FC05F2-704F-439B-8395-6FCD4408EAE1}"/>
              </a:ext>
            </a:extLst>
          </p:cNvPr>
          <p:cNvSpPr txBox="1">
            <a:spLocks/>
          </p:cNvSpPr>
          <p:nvPr/>
        </p:nvSpPr>
        <p:spPr>
          <a:xfrm>
            <a:off x="611560" y="2589630"/>
            <a:ext cx="7920880" cy="1800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+mj-lt"/>
              <a:buNone/>
            </a:pPr>
            <a:r>
              <a:rPr lang="pl-PL" b="1" dirty="0">
                <a:solidFill>
                  <a:srgbClr val="376092"/>
                </a:solidFill>
              </a:rPr>
              <a:t>Potencjalny</a:t>
            </a:r>
            <a:r>
              <a:rPr lang="pl-PL" dirty="0"/>
              <a:t>: 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pl-PL" sz="2400" dirty="0"/>
              <a:t>obecne relacje mogą zakłócać bezstronność w przyszłości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pl-PL" sz="2400" dirty="0"/>
              <a:t>nie należy zaciągać długów wdzięczności, zwłaszcza wobec potencjalnych klientów i interesariuszy</a:t>
            </a:r>
          </a:p>
        </p:txBody>
      </p:sp>
      <p:sp>
        <p:nvSpPr>
          <p:cNvPr id="9" name="Symbol zastępczy zawartości 3">
            <a:extLst>
              <a:ext uri="{FF2B5EF4-FFF2-40B4-BE49-F238E27FC236}">
                <a16:creationId xmlns:a16="http://schemas.microsoft.com/office/drawing/2014/main" id="{272D491F-EE6B-4EEF-B680-AF0688B69BC7}"/>
              </a:ext>
            </a:extLst>
          </p:cNvPr>
          <p:cNvSpPr txBox="1">
            <a:spLocks/>
          </p:cNvSpPr>
          <p:nvPr/>
        </p:nvSpPr>
        <p:spPr>
          <a:xfrm>
            <a:off x="611560" y="4365104"/>
            <a:ext cx="7920880" cy="1800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+mj-lt"/>
              <a:buNone/>
            </a:pPr>
            <a:r>
              <a:rPr lang="pl-PL" b="1" dirty="0">
                <a:solidFill>
                  <a:srgbClr val="376092"/>
                </a:solidFill>
              </a:rPr>
              <a:t>Postrzegany</a:t>
            </a:r>
            <a:r>
              <a:rPr lang="pl-PL" dirty="0"/>
              <a:t>: 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pl-PL" sz="2400" dirty="0"/>
              <a:t>inni wątpią w naszą bezstronność / bezinteresowność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pl-PL" sz="2400" dirty="0"/>
              <a:t>należy zachować dystans i równe traktowanie </a:t>
            </a:r>
            <a:r>
              <a:rPr lang="pl-PL" sz="2400"/>
              <a:t>klientów       </a:t>
            </a:r>
            <a:r>
              <a:rPr lang="pl-PL" sz="2400" dirty="0"/>
              <a:t> </a:t>
            </a:r>
            <a:r>
              <a:rPr lang="pl-PL" sz="2400"/>
              <a:t>i </a:t>
            </a:r>
            <a:r>
              <a:rPr lang="pl-PL" sz="2400" dirty="0"/>
              <a:t>interesariuszy, unikać nepotyzmu i kumoterstwa</a:t>
            </a:r>
          </a:p>
        </p:txBody>
      </p:sp>
    </p:spTree>
    <p:extLst>
      <p:ext uri="{BB962C8B-B14F-4D97-AF65-F5344CB8AC3E}">
        <p14:creationId xmlns:p14="http://schemas.microsoft.com/office/powerpoint/2010/main" val="2082540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07781" y="553959"/>
            <a:ext cx="7920880" cy="758984"/>
          </a:xfrm>
        </p:spPr>
        <p:txBody>
          <a:bodyPr/>
          <a:lstStyle/>
          <a:p>
            <a:r>
              <a:rPr lang="pl-PL" dirty="0"/>
              <a:t>Typowe źródła konfliktu interesów</a:t>
            </a:r>
          </a:p>
        </p:txBody>
      </p:sp>
      <p:sp>
        <p:nvSpPr>
          <p:cNvPr id="6" name="Symbol zastępczy zawartości 3">
            <a:extLst>
              <a:ext uri="{FF2B5EF4-FFF2-40B4-BE49-F238E27FC236}">
                <a16:creationId xmlns:a16="http://schemas.microsoft.com/office/drawing/2014/main" id="{40FEA681-F255-46FC-9F2F-2FAD3EF7A540}"/>
              </a:ext>
            </a:extLst>
          </p:cNvPr>
          <p:cNvSpPr txBox="1">
            <a:spLocks/>
          </p:cNvSpPr>
          <p:nvPr/>
        </p:nvSpPr>
        <p:spPr>
          <a:xfrm>
            <a:off x="615326" y="1052735"/>
            <a:ext cx="7920880" cy="165361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b="1" dirty="0">
                <a:solidFill>
                  <a:srgbClr val="376092"/>
                </a:solidFill>
              </a:rPr>
              <a:t>Prezenty, świadczenia niematerialne, przysługi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pl-PL" sz="2000" dirty="0"/>
              <a:t>Brak podstaw prawnych do przyjmowania (poza służbą zagraniczną)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pl-PL" sz="2000" dirty="0"/>
              <a:t>Od klientów i interesariuszy – nawet drobne wywołują konflikt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pl-PL" sz="2000" dirty="0"/>
              <a:t>Prezenty protokolarne (wizyty itp.) powinny przejść na własność urzędu</a:t>
            </a:r>
          </a:p>
        </p:txBody>
      </p:sp>
      <p:sp>
        <p:nvSpPr>
          <p:cNvPr id="8" name="Symbol zastępczy zawartości 3">
            <a:extLst>
              <a:ext uri="{FF2B5EF4-FFF2-40B4-BE49-F238E27FC236}">
                <a16:creationId xmlns:a16="http://schemas.microsoft.com/office/drawing/2014/main" id="{45FC05F2-704F-439B-8395-6FCD4408EAE1}"/>
              </a:ext>
            </a:extLst>
          </p:cNvPr>
          <p:cNvSpPr txBox="1">
            <a:spLocks/>
          </p:cNvSpPr>
          <p:nvPr/>
        </p:nvSpPr>
        <p:spPr>
          <a:xfrm>
            <a:off x="611560" y="2825630"/>
            <a:ext cx="7920880" cy="1224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+mj-lt"/>
              <a:buNone/>
            </a:pPr>
            <a:r>
              <a:rPr lang="pl-PL" b="1" dirty="0">
                <a:solidFill>
                  <a:srgbClr val="376092"/>
                </a:solidFill>
              </a:rPr>
              <a:t>Dodatkowe zarobkowanie, także najbliższych</a:t>
            </a:r>
            <a:r>
              <a:rPr lang="pl-PL" dirty="0"/>
              <a:t> 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pl-PL" sz="2000" dirty="0"/>
              <a:t>Na rzecz obecnych klientów i interesariuszy – wywołuje rzeczywisty KI Na rzecz potencjalnych – wywołuje potencjalny KI</a:t>
            </a:r>
          </a:p>
        </p:txBody>
      </p:sp>
      <p:sp>
        <p:nvSpPr>
          <p:cNvPr id="9" name="Symbol zastępczy zawartości 3">
            <a:extLst>
              <a:ext uri="{FF2B5EF4-FFF2-40B4-BE49-F238E27FC236}">
                <a16:creationId xmlns:a16="http://schemas.microsoft.com/office/drawing/2014/main" id="{272D491F-EE6B-4EEF-B680-AF0688B69BC7}"/>
              </a:ext>
            </a:extLst>
          </p:cNvPr>
          <p:cNvSpPr txBox="1">
            <a:spLocks/>
          </p:cNvSpPr>
          <p:nvPr/>
        </p:nvSpPr>
        <p:spPr>
          <a:xfrm>
            <a:off x="611560" y="4169050"/>
            <a:ext cx="7920880" cy="214026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+mj-lt"/>
              <a:buNone/>
            </a:pPr>
            <a:r>
              <a:rPr lang="pl-PL" b="1" dirty="0">
                <a:solidFill>
                  <a:srgbClr val="376092"/>
                </a:solidFill>
              </a:rPr>
              <a:t>Relacje rodzinne, towarzyskie, byłe zawodowe</a:t>
            </a:r>
            <a:r>
              <a:rPr lang="pl-PL" dirty="0"/>
              <a:t> 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pl-PL" sz="2000" dirty="0"/>
              <a:t>Z obecnymi i potencjalnymi klientami i interesariuszami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pl-PL" sz="2000" dirty="0"/>
              <a:t>Z byłymi koleżankami / kolegami w biznesie 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pl-PL" sz="2000" dirty="0"/>
              <a:t>Relacje i powiązania z byłymi pracodawcami, partnerami itp.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pl-PL" sz="2000" dirty="0"/>
              <a:t>Także relacje niezarobkowe (społeczne itp.)</a:t>
            </a:r>
          </a:p>
        </p:txBody>
      </p:sp>
    </p:spTree>
    <p:extLst>
      <p:ext uri="{BB962C8B-B14F-4D97-AF65-F5344CB8AC3E}">
        <p14:creationId xmlns:p14="http://schemas.microsoft.com/office/powerpoint/2010/main" val="863181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</p:bldLst>
  </p:timing>
</p:sld>
</file>

<file path=ppt/theme/theme1.xml><?xml version="1.0" encoding="utf-8"?>
<a:theme xmlns:a="http://schemas.openxmlformats.org/drawingml/2006/main" name="Motyw pakietu Office">
  <a:themeElements>
    <a:clrScheme name="Prezentacje DSC KPRM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366092"/>
      </a:accent1>
      <a:accent2>
        <a:srgbClr val="953734"/>
      </a:accent2>
      <a:accent3>
        <a:srgbClr val="5F497A"/>
      </a:accent3>
      <a:accent4>
        <a:srgbClr val="31859B"/>
      </a:accent4>
      <a:accent5>
        <a:srgbClr val="548DD4"/>
      </a:accent5>
      <a:accent6>
        <a:srgbClr val="4D8034"/>
      </a:accent6>
      <a:hlink>
        <a:srgbClr val="810083"/>
      </a:hlink>
      <a:folHlink>
        <a:srgbClr val="548DD4"/>
      </a:folHlink>
    </a:clrScheme>
    <a:fontScheme name="Niestandardowy 1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1" id="{39C92D23-B042-4520-BDB3-6DA7CAF93187}" vid="{37AF9793-A136-4A5B-AAD4-AF16193B23ED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Szablon prezentacji - timesaver</Template>
  <TotalTime>1450</TotalTime>
  <Words>1042</Words>
  <Application>Microsoft Office PowerPoint</Application>
  <PresentationFormat>Pokaz na ekranie (4:3)</PresentationFormat>
  <Paragraphs>137</Paragraphs>
  <Slides>17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17</vt:i4>
      </vt:variant>
    </vt:vector>
  </HeadingPairs>
  <TitlesOfParts>
    <vt:vector size="21" baseType="lpstr">
      <vt:lpstr>Arial</vt:lpstr>
      <vt:lpstr>Calibri</vt:lpstr>
      <vt:lpstr>Wingdings</vt:lpstr>
      <vt:lpstr>Motyw pakietu Office</vt:lpstr>
      <vt:lpstr>Bezstronność i bezinteresowność, konflikt interesów</vt:lpstr>
      <vt:lpstr>Prezentacja programu PowerPoint</vt:lpstr>
      <vt:lpstr>Bezinteresowność i bezstronność</vt:lpstr>
      <vt:lpstr>Konflikt interesów – czym jest?</vt:lpstr>
      <vt:lpstr>Konflikt interesów – czym jest?</vt:lpstr>
      <vt:lpstr>Konflikt interesów – kiedy występuje?</vt:lpstr>
      <vt:lpstr>Konflikt interesów – co z nim robić?</vt:lpstr>
      <vt:lpstr>Rodzaje konfliktu interesów</vt:lpstr>
      <vt:lpstr>Typowe źródła konfliktu interesów</vt:lpstr>
      <vt:lpstr>Konflikt interesów – skutki</vt:lpstr>
      <vt:lpstr>Konflikt interesów – przepisy 1</vt:lpstr>
      <vt:lpstr>Konflikt interesów – przepisy 2</vt:lpstr>
      <vt:lpstr>Konflikt interesów – przepisy 3</vt:lpstr>
      <vt:lpstr>Konflikt interesów – jak sobie radzić?</vt:lpstr>
      <vt:lpstr>Konflikt interesów – lektura uzupełniająca</vt:lpstr>
      <vt:lpstr>Konflikt interesów – ćwiczenie 1</vt:lpstr>
      <vt:lpstr>Konflikt interesów – ćwiczenie 2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Tytuł prezentacji Calibri 40 ciemnoniebieski</dc:title>
  <dc:creator>Maciej Wnuk</dc:creator>
  <cp:lastModifiedBy>Stelmaski Witold</cp:lastModifiedBy>
  <cp:revision>112</cp:revision>
  <dcterms:created xsi:type="dcterms:W3CDTF">2017-10-06T10:47:42Z</dcterms:created>
  <dcterms:modified xsi:type="dcterms:W3CDTF">2023-07-19T11:43:18Z</dcterms:modified>
</cp:coreProperties>
</file>