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4" r:id="rId2"/>
    <p:sldId id="341" r:id="rId3"/>
    <p:sldId id="328" r:id="rId4"/>
    <p:sldId id="327" r:id="rId5"/>
    <p:sldId id="330" r:id="rId6"/>
    <p:sldId id="333" r:id="rId7"/>
    <p:sldId id="329" r:id="rId8"/>
    <p:sldId id="331" r:id="rId9"/>
    <p:sldId id="332" r:id="rId10"/>
    <p:sldId id="318" r:id="rId11"/>
    <p:sldId id="342" r:id="rId12"/>
    <p:sldId id="321" r:id="rId13"/>
    <p:sldId id="334" r:id="rId14"/>
    <p:sldId id="337" r:id="rId15"/>
    <p:sldId id="338" r:id="rId16"/>
    <p:sldId id="340" r:id="rId17"/>
    <p:sldId id="339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Elredor w" initials="Ew" lastIdx="12" clrIdx="1">
    <p:extLst>
      <p:ext uri="{19B8F6BF-5375-455C-9EA6-DF929625EA0E}">
        <p15:presenceInfo xmlns:p15="http://schemas.microsoft.com/office/powerpoint/2012/main" userId="18b8fde255143eb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76092"/>
    <a:srgbClr val="FFFFFF"/>
    <a:srgbClr val="3C8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14" autoAdjust="0"/>
    <p:restoredTop sz="78605" autoAdjust="0"/>
  </p:normalViewPr>
  <p:slideViewPr>
    <p:cSldViewPr>
      <p:cViewPr varScale="1">
        <p:scale>
          <a:sx n="74" d="100"/>
          <a:sy n="74" d="100"/>
        </p:scale>
        <p:origin x="78" y="34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sp>
        <p:nvSpPr>
          <p:cNvPr id="6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3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Konflikt interesów </a:t>
            </a:r>
            <a:br>
              <a:rPr lang="pl-PL" dirty="0"/>
            </a:br>
            <a:r>
              <a:rPr lang="pl-PL" dirty="0"/>
              <a:t>w zamówieniach publicznych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91364"/>
            <a:ext cx="7920880" cy="758984"/>
          </a:xfrm>
        </p:spPr>
        <p:txBody>
          <a:bodyPr/>
          <a:lstStyle/>
          <a:p>
            <a:r>
              <a:rPr lang="pl-PL" dirty="0"/>
              <a:t>Konflikt interesów – jak sobie radzić?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4D82A42-932A-401D-8B9F-65461BAD1AE1}"/>
              </a:ext>
            </a:extLst>
          </p:cNvPr>
          <p:cNvSpPr/>
          <p:nvPr/>
        </p:nvSpPr>
        <p:spPr>
          <a:xfrm>
            <a:off x="503547" y="4885512"/>
            <a:ext cx="7920880" cy="1200329"/>
          </a:xfrm>
          <a:prstGeom prst="rect">
            <a:avLst/>
          </a:prstGeom>
          <a:ln w="12700">
            <a:solidFill>
              <a:srgbClr val="37609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Ujawnienie konfliktu interesów nie jest niczym nieetycznym. Naganne jest podejmowanie czynności w postępowaniu </a:t>
            </a:r>
          </a:p>
          <a:p>
            <a:pPr algn="ctr"/>
            <a:r>
              <a:rPr lang="pl-PL" sz="2400" dirty="0"/>
              <a:t>w sytuacji konfliktu interesów.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611560" y="1204635"/>
            <a:ext cx="7812867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/>
              <a:t>Jeżeli masz lub miałeś jakieś relacje z wykonawcami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Sprawdź, czy są wymienione w przepisach ścisłych.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Sprawdź, co mówi o konflikcie interesów poradnik wydany przez Urząd Zamówień Publicznych.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376092"/>
                </a:solidFill>
              </a:rPr>
              <a:t>Ujawnij relacje</a:t>
            </a:r>
            <a:r>
              <a:rPr lang="pl-PL" sz="2000" dirty="0"/>
              <a:t>, aby je ocenić:</a:t>
            </a:r>
          </a:p>
          <a:p>
            <a:pPr marL="1371600" lvl="2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skonsultuj się pisemnie z </a:t>
            </a:r>
            <a:r>
              <a:rPr lang="pl-PL" sz="2000" b="1" dirty="0">
                <a:solidFill>
                  <a:srgbClr val="376092"/>
                </a:solidFill>
              </a:rPr>
              <a:t>doradcą ds. etyki </a:t>
            </a:r>
            <a:r>
              <a:rPr lang="pl-PL" sz="2000" dirty="0"/>
              <a:t>oraz z </a:t>
            </a:r>
            <a:r>
              <a:rPr lang="pl-PL" sz="2000" b="1" dirty="0">
                <a:solidFill>
                  <a:srgbClr val="376092"/>
                </a:solidFill>
              </a:rPr>
              <a:t>kierownikiem zamawiającego</a:t>
            </a:r>
            <a:r>
              <a:rPr lang="pl-PL" sz="2000" dirty="0"/>
              <a:t>.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Złóż rzetelne oświadczenie, </a:t>
            </a:r>
          </a:p>
          <a:p>
            <a:pPr marL="125730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dirty="0"/>
              <a:t>podpisujesz, ponosisz odpowiedzialność, także karną.</a:t>
            </a:r>
          </a:p>
        </p:txBody>
      </p:sp>
    </p:spTree>
    <p:extLst>
      <p:ext uri="{BB962C8B-B14F-4D97-AF65-F5344CB8AC3E}">
        <p14:creationId xmlns:p14="http://schemas.microsoft.com/office/powerpoint/2010/main" val="173398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692696"/>
            <a:ext cx="7920880" cy="758984"/>
          </a:xfrm>
        </p:spPr>
        <p:txBody>
          <a:bodyPr/>
          <a:lstStyle/>
          <a:p>
            <a:r>
              <a:rPr lang="pl-PL" dirty="0"/>
              <a:t>Konflikt interesów – jak sobie radzić?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4140" y="1628800"/>
            <a:ext cx="78128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800" dirty="0"/>
              <a:t>Co z zamówieniami, do których nie stosuje się</a:t>
            </a:r>
          </a:p>
          <a:p>
            <a:pPr algn="ctr">
              <a:spcAft>
                <a:spcPts val="1200"/>
              </a:spcAft>
            </a:pPr>
            <a:r>
              <a:rPr lang="pl-PL" sz="2800" dirty="0"/>
              <a:t> przepisów Prawa zamówień publicznych?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A8A377DB-BAAA-450C-9CE0-79FC06CB6905}"/>
              </a:ext>
            </a:extLst>
          </p:cNvPr>
          <p:cNvSpPr/>
          <p:nvPr/>
        </p:nvSpPr>
        <p:spPr>
          <a:xfrm>
            <a:off x="719571" y="3429000"/>
            <a:ext cx="7704857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l-PL" sz="2800" b="1" dirty="0">
                <a:solidFill>
                  <a:srgbClr val="4F81BD"/>
                </a:solidFill>
              </a:rPr>
              <a:t>W zakresie przeciwdziałania konfliktowi interesów</a:t>
            </a:r>
          </a:p>
          <a:p>
            <a:pPr algn="ctr">
              <a:spcAft>
                <a:spcPts val="1200"/>
              </a:spcAft>
            </a:pPr>
            <a:r>
              <a:rPr lang="pl-PL" sz="2800" b="1" dirty="0">
                <a:solidFill>
                  <a:srgbClr val="4F81BD"/>
                </a:solidFill>
              </a:rPr>
              <a:t> – wyłączamy się w tych samych przypadkach</a:t>
            </a:r>
          </a:p>
          <a:p>
            <a:pPr algn="ctr">
              <a:spcAft>
                <a:spcPts val="1200"/>
              </a:spcAft>
            </a:pPr>
            <a:r>
              <a:rPr lang="pl-PL" sz="2800" dirty="0"/>
              <a:t>(mimo że nie składamy oświadczenia </a:t>
            </a:r>
          </a:p>
          <a:p>
            <a:pPr algn="ctr">
              <a:spcAft>
                <a:spcPts val="1200"/>
              </a:spcAft>
            </a:pPr>
            <a:r>
              <a:rPr lang="pl-PL" sz="2800" dirty="0"/>
              <a:t>pod rygorem odpowiedzialności karnej).</a:t>
            </a:r>
          </a:p>
        </p:txBody>
      </p:sp>
    </p:spTree>
    <p:extLst>
      <p:ext uri="{BB962C8B-B14F-4D97-AF65-F5344CB8AC3E}">
        <p14:creationId xmlns:p14="http://schemas.microsoft.com/office/powerpoint/2010/main" val="250954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Lektura uzupełniająca</a:t>
            </a:r>
          </a:p>
        </p:txBody>
      </p:sp>
      <p:pic>
        <p:nvPicPr>
          <p:cNvPr id="5" name="Obraz 4" title="Okładka podręcznika dla urzędników zajmujących się zamówieniami publicznymi pt. &quot;Świadomi nadużyć finansowych i korupcji&quot;">
            <a:extLst>
              <a:ext uri="{FF2B5EF4-FFF2-40B4-BE49-F238E27FC236}">
                <a16:creationId xmlns:a16="http://schemas.microsoft.com/office/drawing/2014/main" id="{E5E8EE6A-DB64-41C2-9197-938CF0068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578" y="1340768"/>
            <a:ext cx="3576843" cy="468052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0840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19910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179512" y="899402"/>
            <a:ext cx="8964488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członek komisji przetargowej powinien się wyłączyć? </a:t>
            </a:r>
          </a:p>
          <a:p>
            <a:r>
              <a:rPr lang="pl-PL" i="1" dirty="0" smtClean="0"/>
              <a:t>(</a:t>
            </a:r>
            <a:r>
              <a:rPr lang="pl-PL" sz="1600" i="1" dirty="0"/>
              <a:t>PZP: „pozostają z wykonawcą w takim stosunku prawnym lub faktycznym, że istnieje uzasadniona wątpliwość co do ich bezstronności lub niezależności w związku z postępowaniem o udzielenie zamówienia z uwagi na posiadanie bezpośredniego lub pośredniego interesu finansowego, ekonomicznego lub osobistego w określonym rozstrzygnięciu tego postępowania</a:t>
            </a:r>
            <a:r>
              <a:rPr lang="pl-PL" i="1" dirty="0" smtClean="0"/>
              <a:t>”)</a:t>
            </a:r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55576" y="2564904"/>
            <a:ext cx="813690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Jest klientem sieci telefonii komórkowej wykonawcy.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Ma samochód marki, którą oferuje wykonawca.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Jego szwagier pracuje u wykonawcy na średnim stanowisku kierowniczym.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Prowadził 10 lat temu wspólną kancelarię prawną z członkiem rady nadzorczej wykonawcy.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Posiada dozwolone ilości akcji lub udziałów wykonawcy.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Jest znajomym prezesa z sieci społecznościowej.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3621" y="596881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członek komisji przetargowej powinien się wyłączyć, jeśli łączy/-</a:t>
            </a:r>
            <a:r>
              <a:rPr lang="pl-PL" sz="2400" b="1" dirty="0" err="1">
                <a:solidFill>
                  <a:srgbClr val="376092"/>
                </a:solidFill>
              </a:rPr>
              <a:t>ła</a:t>
            </a:r>
            <a:r>
              <a:rPr lang="pl-PL" sz="2400" b="1" dirty="0">
                <a:solidFill>
                  <a:srgbClr val="376092"/>
                </a:solidFill>
              </a:rPr>
              <a:t> go z członkiem zarządu wykonawcy poniższa relacja?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13621" y="2852936"/>
            <a:ext cx="7704855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Razem studiowali prawo (ta sama grupa).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Studiowali prawo na tej samej uczelni, różne lata.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Mieli tego samego promotora pracy magisterskiej.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Prowadzili 10 lat temu wspólną kancelarię prawną.</a:t>
            </a:r>
          </a:p>
          <a:p>
            <a:pPr algn="ctr">
              <a:spcAft>
                <a:spcPts val="1200"/>
              </a:spcAft>
            </a:pPr>
            <a:endParaRPr lang="pl-PL" sz="2400" b="1" dirty="0">
              <a:solidFill>
                <a:srgbClr val="376092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417011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5337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członek komisji przetargowej powinien się wyłączyć, jeśli łączy/-</a:t>
            </a:r>
            <a:r>
              <a:rPr lang="pl-PL" sz="2400" b="1" dirty="0" err="1">
                <a:solidFill>
                  <a:srgbClr val="376092"/>
                </a:solidFill>
              </a:rPr>
              <a:t>ła</a:t>
            </a:r>
            <a:r>
              <a:rPr lang="pl-PL" sz="2400" b="1" dirty="0">
                <a:solidFill>
                  <a:srgbClr val="376092"/>
                </a:solidFill>
              </a:rPr>
              <a:t> go z członkiem zarządu wykonawcy poniższa relacja?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11560" y="2564904"/>
            <a:ext cx="770485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Prowadzili w przeszłości wspólny projekt badawczy.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Jeden świadczył usługi prawne na rzecz podmiotu, w którym zatrudniony był drugi.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Są </a:t>
            </a:r>
            <a:r>
              <a:rPr lang="pl-PL" sz="2400" i="1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 bono</a:t>
            </a: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członkami zarządu klubu sportowego.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Aktywnie dyskutują między sobą na tematy prawa zamówień publicznych w sieciach społecznościowych.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66612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6905" y="587241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członek komisji przetargowej powinien się wyłączyć, jeśli łączy/-</a:t>
            </a:r>
            <a:r>
              <a:rPr lang="pl-PL" sz="2400" b="1" dirty="0" err="1">
                <a:solidFill>
                  <a:srgbClr val="376092"/>
                </a:solidFill>
              </a:rPr>
              <a:t>ła</a:t>
            </a:r>
            <a:r>
              <a:rPr lang="pl-PL" sz="2400" b="1" dirty="0">
                <a:solidFill>
                  <a:srgbClr val="376092"/>
                </a:solidFill>
              </a:rPr>
              <a:t> go z członkiem rady nadzorczej wykonawcy poniższa relacja?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11560" y="2636912"/>
            <a:ext cx="7704855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Jest jego / jej: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konkubiną / konkubentem,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kuzynką / kuzynem (wspólni pradziadkowie),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byłym małżonkiem,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byłym partnerem życiowym córki.</a:t>
            </a:r>
          </a:p>
          <a:p>
            <a:pPr>
              <a:spcAft>
                <a:spcPts val="600"/>
              </a:spcAft>
            </a:pPr>
            <a:endParaRPr lang="pl-PL" sz="2400" b="1" dirty="0">
              <a:solidFill>
                <a:srgbClr val="376092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225640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68137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 gr. 4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39469" y="1124744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Czy członek komisji przetargowej powinien się wyłączyć, jeśli łączy/-</a:t>
            </a:r>
            <a:r>
              <a:rPr lang="pl-PL" sz="2400" b="1" dirty="0" err="1">
                <a:solidFill>
                  <a:srgbClr val="376092"/>
                </a:solidFill>
              </a:rPr>
              <a:t>ła</a:t>
            </a:r>
            <a:r>
              <a:rPr lang="pl-PL" sz="2400" b="1" dirty="0">
                <a:solidFill>
                  <a:srgbClr val="376092"/>
                </a:solidFill>
              </a:rPr>
              <a:t> go z wykonawcą poniższa relacja?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611560" y="2132856"/>
            <a:ext cx="770485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Kupił w bieżącym roku samochód u dealera, który złożył ofertę w postępowaniu.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Prowadzi z wykonawcą korespondencję, dotyczącą uznania jego reklamacji jako konsumenta.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Niedawno w sieci społecznościowej opisał wykonawcę jako firmę nieszanującą swoich klientów.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10 lat temu wykonywał na jego rzecz umowę zlecenie na kwotę 200 zł / 20 000 zł.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Ewentualne uwarunkowania?</a:t>
            </a:r>
          </a:p>
        </p:txBody>
      </p:sp>
    </p:spTree>
    <p:extLst>
      <p:ext uri="{BB962C8B-B14F-4D97-AF65-F5344CB8AC3E}">
        <p14:creationId xmlns:p14="http://schemas.microsoft.com/office/powerpoint/2010/main" val="3583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Zamówienia publiczne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597743" y="1706951"/>
            <a:ext cx="7704855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Każdy członek korpusu służby cywilnej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może w trakcie swojej kariery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brać udział w postępowaniu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o udzielenie </a:t>
            </a:r>
            <a:r>
              <a:rPr lang="pl-PL" sz="2800"/>
              <a:t>zamówienia </a:t>
            </a:r>
            <a:r>
              <a:rPr lang="pl-PL" sz="2800" smtClean="0"/>
              <a:t>publicznego </a:t>
            </a:r>
            <a:endParaRPr lang="pl-PL" sz="2800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6B82E8D8-6825-4B5E-AD69-FE7D5DDAE585}"/>
              </a:ext>
            </a:extLst>
          </p:cNvPr>
          <p:cNvSpPr/>
          <p:nvPr/>
        </p:nvSpPr>
        <p:spPr>
          <a:xfrm>
            <a:off x="664925" y="4509120"/>
            <a:ext cx="75704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dirty="0"/>
              <a:t>W </a:t>
            </a:r>
            <a:r>
              <a:rPr lang="pl-PL" sz="2800" dirty="0" smtClean="0"/>
              <a:t>2021 </a:t>
            </a:r>
            <a:r>
              <a:rPr lang="pl-PL" sz="2800" dirty="0"/>
              <a:t>roku udzielono zamówień publicznych </a:t>
            </a:r>
          </a:p>
          <a:p>
            <a:pPr algn="ctr"/>
            <a:r>
              <a:rPr lang="pl-PL" sz="2800" b="1" dirty="0">
                <a:solidFill>
                  <a:srgbClr val="4F81BD"/>
                </a:solidFill>
              </a:rPr>
              <a:t>na kwotę 198,9 mld PLN (8,75% PKB)</a:t>
            </a:r>
          </a:p>
        </p:txBody>
      </p:sp>
    </p:spTree>
    <p:extLst>
      <p:ext uri="{BB962C8B-B14F-4D97-AF65-F5344CB8AC3E}">
        <p14:creationId xmlns:p14="http://schemas.microsoft.com/office/powerpoint/2010/main" val="198823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Dyrektywy unijne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597743" y="1706951"/>
            <a:ext cx="7704855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„Instytucje zamawiające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powinny wykorzystywać </a:t>
            </a:r>
            <a:r>
              <a:rPr lang="pl-PL" sz="2800" b="1" dirty="0">
                <a:solidFill>
                  <a:srgbClr val="4F81BD"/>
                </a:solidFill>
              </a:rPr>
              <a:t>wszelkie możliwe środki</a:t>
            </a:r>
            <a:r>
              <a:rPr lang="pl-PL" sz="2800" dirty="0"/>
              <a:t>, </a:t>
            </a:r>
          </a:p>
          <a:p>
            <a:pPr algn="ctr">
              <a:spcAft>
                <a:spcPts val="600"/>
              </a:spcAft>
            </a:pPr>
            <a:r>
              <a:rPr lang="pl-PL" sz="2000" dirty="0"/>
              <a:t>jakimi dysponują na mocy prawa krajowego,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w celu </a:t>
            </a:r>
            <a:r>
              <a:rPr lang="pl-PL" sz="2800" b="1" dirty="0">
                <a:solidFill>
                  <a:srgbClr val="4F81BD"/>
                </a:solidFill>
              </a:rPr>
              <a:t>zapobiegania</a:t>
            </a:r>
            <a:r>
              <a:rPr lang="pl-PL" sz="2800" dirty="0"/>
              <a:t> zakłóceniom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w postępowaniach o udzielenie zamówienia 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wynikającym z </a:t>
            </a:r>
            <a:r>
              <a:rPr lang="pl-PL" sz="2800" b="1" dirty="0">
                <a:solidFill>
                  <a:srgbClr val="4F81BD"/>
                </a:solidFill>
              </a:rPr>
              <a:t>konfliktów interesów</a:t>
            </a:r>
            <a:r>
              <a:rPr lang="pl-PL" sz="2800" dirty="0"/>
              <a:t>”.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6B82E8D8-6825-4B5E-AD69-FE7D5DDAE585}"/>
              </a:ext>
            </a:extLst>
          </p:cNvPr>
          <p:cNvSpPr/>
          <p:nvPr/>
        </p:nvSpPr>
        <p:spPr>
          <a:xfrm>
            <a:off x="745925" y="5229200"/>
            <a:ext cx="75704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solidFill>
                  <a:srgbClr val="4F81BD"/>
                </a:solidFill>
              </a:rPr>
              <a:t>= wymagana aktywna prewencja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04663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Dyrektywy unijne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625771" y="1340768"/>
            <a:ext cx="7704855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000" dirty="0"/>
              <a:t>„Pojęcie </a:t>
            </a:r>
            <a:r>
              <a:rPr lang="pl-PL" sz="2000" b="1" dirty="0">
                <a:solidFill>
                  <a:srgbClr val="4F81BD"/>
                </a:solidFill>
              </a:rPr>
              <a:t>konfliktu interesów </a:t>
            </a:r>
            <a:r>
              <a:rPr lang="pl-PL" sz="2000" dirty="0"/>
              <a:t>obejmuje co najmniej każdą sytuację, </a:t>
            </a:r>
            <a:r>
              <a:rPr lang="pl-PL" sz="2000" dirty="0" smtClean="0"/>
              <a:t>w której </a:t>
            </a:r>
            <a:r>
              <a:rPr lang="pl-PL" sz="2000" b="1" dirty="0">
                <a:solidFill>
                  <a:srgbClr val="4F81BD"/>
                </a:solidFill>
              </a:rPr>
              <a:t>członkowie personelu instytucji zamawiającej</a:t>
            </a:r>
            <a:r>
              <a:rPr lang="pl-PL" sz="2000" dirty="0"/>
              <a:t> (…) biorący udział w prowadzeniu postępowania o udzielenie zamówienia lub mogący wpłynąć na wynik tego postępowania 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4F81BD"/>
                </a:solidFill>
              </a:rPr>
              <a:t>mają, bezpośrednio lub pośrednio, 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4F81BD"/>
                </a:solidFill>
              </a:rPr>
              <a:t>interes finansowy, ekonomiczny lub inny interes osobisty, 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4F81BD"/>
                </a:solidFill>
              </a:rPr>
              <a:t>który postrzegać można </a:t>
            </a:r>
          </a:p>
          <a:p>
            <a:pPr algn="ctr">
              <a:spcAft>
                <a:spcPts val="600"/>
              </a:spcAft>
            </a:pPr>
            <a:r>
              <a:rPr lang="pl-PL" sz="2400" b="1" dirty="0">
                <a:solidFill>
                  <a:srgbClr val="4F81BD"/>
                </a:solidFill>
              </a:rPr>
              <a:t>jako zagrażający ich bezstronności i niezależności </a:t>
            </a:r>
          </a:p>
          <a:p>
            <a:pPr algn="ctr">
              <a:spcAft>
                <a:spcPts val="600"/>
              </a:spcAft>
            </a:pPr>
            <a:r>
              <a:rPr lang="pl-PL" sz="2000" dirty="0"/>
              <a:t>w związku z postępowaniem o udzielenie zamówienia”.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8C1A3FAE-D653-4015-B3D2-13A18948ECFD}"/>
              </a:ext>
            </a:extLst>
          </p:cNvPr>
          <p:cNvSpPr/>
          <p:nvPr/>
        </p:nvSpPr>
        <p:spPr>
          <a:xfrm>
            <a:off x="745926" y="5229200"/>
            <a:ext cx="74645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>
                <a:solidFill>
                  <a:srgbClr val="4F81BD"/>
                </a:solidFill>
              </a:rPr>
              <a:t>= rzeczywisty lub postrzegany konflikt interesów 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09798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8558" y="519935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Rodzaje konfliktu interesów w zamówieniach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40FEA681-F255-46FC-9F2F-2FAD3EF7A540}"/>
              </a:ext>
            </a:extLst>
          </p:cNvPr>
          <p:cNvSpPr txBox="1">
            <a:spLocks/>
          </p:cNvSpPr>
          <p:nvPr/>
        </p:nvSpPr>
        <p:spPr>
          <a:xfrm>
            <a:off x="615326" y="1052736"/>
            <a:ext cx="792088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Rzeczywisty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aktualne powiązanie z pewnymi wykonawcami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wyłączenie z postępowania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5FC05F2-704F-439B-8395-6FCD4408EAE1}"/>
              </a:ext>
            </a:extLst>
          </p:cNvPr>
          <p:cNvSpPr txBox="1">
            <a:spLocks/>
          </p:cNvSpPr>
          <p:nvPr/>
        </p:nvSpPr>
        <p:spPr>
          <a:xfrm>
            <a:off x="606802" y="2558511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Potencjalny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obecne relacje mogą wywołać konflikt w przyszłości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nie należy zaciągać długów wdzięczności wobec potencjalnych wykonawców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272D491F-EE6B-4EEF-B680-AF0688B69BC7}"/>
              </a:ext>
            </a:extLst>
          </p:cNvPr>
          <p:cNvSpPr txBox="1">
            <a:spLocks/>
          </p:cNvSpPr>
          <p:nvPr/>
        </p:nvSpPr>
        <p:spPr>
          <a:xfrm>
            <a:off x="611560" y="4365104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Postrzegany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powiązania z wykonawcami z przeszłości, naruszenie zasad równego traktowania w postępowaniu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pl-PL" sz="2400" dirty="0"/>
              <a:t>ujawnienie konfliktu, ew. wyłączenie z postępowania</a:t>
            </a:r>
          </a:p>
        </p:txBody>
      </p:sp>
    </p:spTree>
    <p:extLst>
      <p:ext uri="{BB962C8B-B14F-4D97-AF65-F5344CB8AC3E}">
        <p14:creationId xmlns:p14="http://schemas.microsoft.com/office/powerpoint/2010/main" val="400453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5437" y="620688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dirty="0"/>
              <a:t>Konflikt interesów w zamówieniach – skutki</a:t>
            </a:r>
          </a:p>
        </p:txBody>
      </p:sp>
      <p:sp>
        <p:nvSpPr>
          <p:cNvPr id="7" name="Symbol zastępczy zawartości 5">
            <a:extLst>
              <a:ext uri="{FF2B5EF4-FFF2-40B4-BE49-F238E27FC236}">
                <a16:creationId xmlns:a16="http://schemas.microsoft.com/office/drawing/2014/main" id="{1E5CAB6F-5379-4964-805C-B301FDB00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24744"/>
            <a:ext cx="8064896" cy="180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1. Naruszenie zasady</a:t>
            </a:r>
          </a:p>
          <a:p>
            <a:pPr lvl="1"/>
            <a:r>
              <a:rPr lang="pl-PL" dirty="0"/>
              <a:t>bezinteresowności,</a:t>
            </a:r>
          </a:p>
          <a:p>
            <a:pPr lvl="1"/>
            <a:r>
              <a:rPr lang="pl-PL" dirty="0"/>
              <a:t>bezstronności, </a:t>
            </a:r>
          </a:p>
          <a:p>
            <a:pPr lvl="1"/>
            <a:r>
              <a:rPr lang="pl-PL" dirty="0"/>
              <a:t>uczciwej konkurencji.</a:t>
            </a:r>
          </a:p>
        </p:txBody>
      </p:sp>
      <p:sp>
        <p:nvSpPr>
          <p:cNvPr id="4" name="Symbol zastępczy zawartości 5">
            <a:extLst>
              <a:ext uri="{FF2B5EF4-FFF2-40B4-BE49-F238E27FC236}">
                <a16:creationId xmlns:a16="http://schemas.microsoft.com/office/drawing/2014/main" id="{DB9A7B09-E2E7-44F8-BFDE-915332DAA9EE}"/>
              </a:ext>
            </a:extLst>
          </p:cNvPr>
          <p:cNvSpPr txBox="1">
            <a:spLocks/>
          </p:cNvSpPr>
          <p:nvPr/>
        </p:nvSpPr>
        <p:spPr>
          <a:xfrm>
            <a:off x="611560" y="2996952"/>
            <a:ext cx="80648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2. Wybór gorszej oferty </a:t>
            </a:r>
            <a:r>
              <a:rPr lang="pl-PL" dirty="0">
                <a:sym typeface="Wingdings" panose="05000000000000000000" pitchFamily="2" charset="2"/>
              </a:rPr>
              <a:t> straty jakość/cena</a:t>
            </a:r>
            <a:r>
              <a:rPr lang="pl-PL" dirty="0"/>
              <a:t>.</a:t>
            </a:r>
          </a:p>
        </p:txBody>
      </p:sp>
      <p:sp>
        <p:nvSpPr>
          <p:cNvPr id="5" name="Symbol zastępczy zawartości 5">
            <a:extLst>
              <a:ext uri="{FF2B5EF4-FFF2-40B4-BE49-F238E27FC236}">
                <a16:creationId xmlns:a16="http://schemas.microsoft.com/office/drawing/2014/main" id="{5359AE67-699C-4D93-AB8A-2D324C8A611F}"/>
              </a:ext>
            </a:extLst>
          </p:cNvPr>
          <p:cNvSpPr txBox="1">
            <a:spLocks/>
          </p:cNvSpPr>
          <p:nvPr/>
        </p:nvSpPr>
        <p:spPr>
          <a:xfrm>
            <a:off x="605437" y="5614137"/>
            <a:ext cx="8064896" cy="576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5. Deformacja rynku.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CB91A80-D849-4C82-A183-8EFA2B22FD2F}"/>
              </a:ext>
            </a:extLst>
          </p:cNvPr>
          <p:cNvSpPr txBox="1">
            <a:spLocks/>
          </p:cNvSpPr>
          <p:nvPr/>
        </p:nvSpPr>
        <p:spPr>
          <a:xfrm>
            <a:off x="607598" y="3645024"/>
            <a:ext cx="8284882" cy="9361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3. Złe przygotowanie zamówienia </a:t>
            </a:r>
            <a:r>
              <a:rPr lang="pl-PL" dirty="0">
                <a:sym typeface="Wingdings" panose="05000000000000000000" pitchFamily="2" charset="2"/>
              </a:rPr>
              <a:t> </a:t>
            </a:r>
            <a:r>
              <a:rPr lang="pl-PL" dirty="0"/>
              <a:t>złożenie ofert nie odpowiadających potrzebom publicznym.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67E8B179-AD60-4DF3-B54B-5D204ABE144B}"/>
              </a:ext>
            </a:extLst>
          </p:cNvPr>
          <p:cNvSpPr/>
          <p:nvPr/>
        </p:nvSpPr>
        <p:spPr>
          <a:xfrm>
            <a:off x="605437" y="4616082"/>
            <a:ext cx="75669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pl-PL" sz="2800" dirty="0"/>
              <a:t>4. Utrata zaufania do zamawiającego </a:t>
            </a:r>
            <a:r>
              <a:rPr lang="pl-PL" sz="2800" dirty="0">
                <a:sym typeface="Wingdings" panose="05000000000000000000" pitchFamily="2" charset="2"/>
              </a:rPr>
              <a:t></a:t>
            </a:r>
            <a:r>
              <a:rPr lang="pl-PL" sz="2800" dirty="0"/>
              <a:t> mniej ofert </a:t>
            </a:r>
            <a:r>
              <a:rPr lang="pl-PL" sz="2800" dirty="0">
                <a:sym typeface="Wingdings" panose="05000000000000000000" pitchFamily="2" charset="2"/>
              </a:rPr>
              <a:t></a:t>
            </a:r>
            <a:r>
              <a:rPr lang="pl-PL" sz="2800" dirty="0"/>
              <a:t> gorszy wybór </a:t>
            </a:r>
            <a:r>
              <a:rPr lang="pl-PL" sz="2800" dirty="0">
                <a:sym typeface="Wingdings" panose="05000000000000000000" pitchFamily="2" charset="2"/>
              </a:rPr>
              <a:t> gorsza realizacja zadań</a:t>
            </a:r>
            <a:r>
              <a:rPr lang="pl-PL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351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4" grpId="0"/>
      <p:bldP spid="5" grpId="0"/>
      <p:bldP spid="6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Prawo zamówień publicznych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D2B4F34-3860-4E34-A427-244D508825B2}"/>
              </a:ext>
            </a:extLst>
          </p:cNvPr>
          <p:cNvSpPr/>
          <p:nvPr/>
        </p:nvSpPr>
        <p:spPr>
          <a:xfrm>
            <a:off x="755576" y="1124744"/>
            <a:ext cx="820891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/>
              <a:t>Pisemne oświadczenie o istnieniu lub braku istnienia konfliktu interesów składają:</a:t>
            </a:r>
            <a:endParaRPr lang="pl-PL" dirty="0"/>
          </a:p>
          <a:p>
            <a:r>
              <a:rPr lang="pl-PL" sz="2800" b="1" dirty="0">
                <a:solidFill>
                  <a:srgbClr val="4F81BD"/>
                </a:solidFill>
              </a:rPr>
              <a:t>Obowiązkowo i niezależnie od wezwania kierownika zamawiającego</a:t>
            </a:r>
            <a:r>
              <a:rPr lang="pl-PL" sz="2000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l-PL" sz="2000" dirty="0"/>
              <a:t>kierownik zamawiającego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l-PL" sz="2000" dirty="0"/>
              <a:t>członek komisji przetargowej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l-PL" sz="2000" dirty="0"/>
              <a:t>inne osoby wykonujące czynności związane z przeprowadzeniem postępowania o udzielenie zamówienia po stronie zamawiającego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l-PL" sz="2000" dirty="0"/>
              <a:t>osoby mogące wpłynąć na wynik tego postępowania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pl-PL" sz="2000" dirty="0"/>
              <a:t>osoby udzielające zamówienia </a:t>
            </a:r>
          </a:p>
          <a:p>
            <a:r>
              <a:rPr lang="pl-PL" sz="2800" b="1" dirty="0">
                <a:solidFill>
                  <a:srgbClr val="4F81BD"/>
                </a:solidFill>
              </a:rPr>
              <a:t>Oświadczenie o istnieniu konfliktu </a:t>
            </a:r>
            <a:r>
              <a:rPr lang="pl-PL" sz="2800" b="1" dirty="0" smtClean="0">
                <a:solidFill>
                  <a:srgbClr val="4F81BD"/>
                </a:solidFill>
              </a:rPr>
              <a:t>interesów: </a:t>
            </a:r>
            <a:r>
              <a:rPr lang="pl-PL" sz="2000" b="1" dirty="0"/>
              <a:t>niezwłocznie</a:t>
            </a:r>
            <a:r>
              <a:rPr lang="pl-PL" sz="2000" dirty="0"/>
              <a:t> po powzięciu wiadomości o istnieniu konfliktu interesów </a:t>
            </a:r>
            <a:r>
              <a:rPr lang="pl-PL" sz="2000" dirty="0" smtClean="0"/>
              <a:t> </a:t>
            </a:r>
          </a:p>
          <a:p>
            <a:endParaRPr lang="pl-PL" sz="2000" dirty="0" smtClean="0"/>
          </a:p>
          <a:p>
            <a:r>
              <a:rPr lang="pl-PL" sz="2800" b="1" dirty="0">
                <a:solidFill>
                  <a:srgbClr val="4F81BD"/>
                </a:solidFill>
              </a:rPr>
              <a:t>Oświadczenie braku istnienia konfliktu </a:t>
            </a:r>
            <a:r>
              <a:rPr lang="pl-PL" sz="2800" b="1" dirty="0" smtClean="0">
                <a:solidFill>
                  <a:srgbClr val="4F81BD"/>
                </a:solidFill>
              </a:rPr>
              <a:t>interesów:    </a:t>
            </a:r>
            <a:r>
              <a:rPr lang="pl-PL" sz="2000" dirty="0" smtClean="0"/>
              <a:t> nie </a:t>
            </a:r>
            <a:r>
              <a:rPr lang="pl-PL" sz="2000" b="1" dirty="0"/>
              <a:t>później niż przed zakończeniem postępowania </a:t>
            </a:r>
            <a:r>
              <a:rPr lang="pl-PL" sz="2000" dirty="0"/>
              <a:t>o udzielenie </a:t>
            </a:r>
            <a:r>
              <a:rPr lang="pl-PL" sz="2000" dirty="0" smtClean="0"/>
              <a:t>zamówienia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57682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Prawo zamówień publicznych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D2B4F34-3860-4E34-A427-244D508825B2}"/>
              </a:ext>
            </a:extLst>
          </p:cNvPr>
          <p:cNvSpPr/>
          <p:nvPr/>
        </p:nvSpPr>
        <p:spPr>
          <a:xfrm>
            <a:off x="833656" y="1124744"/>
            <a:ext cx="7476688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4F81BD"/>
                </a:solidFill>
              </a:rPr>
              <a:t>Wyłączenie – przepisy ścisłe </a:t>
            </a:r>
            <a:r>
              <a:rPr lang="pl-PL" dirty="0" smtClean="0"/>
              <a:t>(</a:t>
            </a:r>
            <a:r>
              <a:rPr lang="pl-PL" dirty="0"/>
              <a:t>art. 56 ust. 2 pkt. 1–3 PZP</a:t>
            </a:r>
            <a:r>
              <a:rPr lang="pl-PL" dirty="0" smtClean="0"/>
              <a:t>)</a:t>
            </a:r>
            <a:endParaRPr lang="pl-PL" b="1" dirty="0">
              <a:solidFill>
                <a:srgbClr val="4F81BD"/>
              </a:solidFill>
            </a:endParaRPr>
          </a:p>
          <a:p>
            <a:pPr>
              <a:spcAft>
                <a:spcPts val="600"/>
              </a:spcAft>
            </a:pPr>
            <a:r>
              <a:rPr lang="pl-PL" sz="2800" dirty="0"/>
              <a:t>Osoba składająca oświadczenie deklaruje czy: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stara się sama o zamówienie, 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wykonawca, członek jego organów lub prokurent – 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jest jej rodzicem, rodzicem przybranym, dziadkiem / babcią, dzieckiem, dzieckiem przybranym, małżonkiem dziecka, wnukiem, rodzeństwem, rodzeństwem przyrodnim, małżonkiem rodzeństwa,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jest jej małżonkiem, partnerem życiowym, </a:t>
            </a:r>
            <a:r>
              <a:rPr lang="pl-PL" dirty="0" smtClean="0"/>
              <a:t>rodzicem </a:t>
            </a:r>
            <a:r>
              <a:rPr lang="pl-PL" dirty="0"/>
              <a:t>lub dziadkiem małżonka, rodzicem przybranym małżonka, dzieckiem lub wnukiem małżonka (z innego związku lub przybranym), rodzeństwem małżonka, </a:t>
            </a:r>
            <a:endParaRPr lang="pl-PL" dirty="0" smtClean="0"/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 smtClean="0"/>
              <a:t>w </a:t>
            </a:r>
            <a:r>
              <a:rPr lang="pl-PL" dirty="0"/>
              <a:t>okresie 3 lat przed wszczęciem </a:t>
            </a:r>
            <a:r>
              <a:rPr lang="pl-PL" dirty="0" smtClean="0"/>
              <a:t>postępowania:</a:t>
            </a:r>
            <a:endParaRPr lang="pl-PL" dirty="0"/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 smtClean="0"/>
              <a:t>była członkiem </a:t>
            </a:r>
            <a:r>
              <a:rPr lang="pl-PL" dirty="0"/>
              <a:t>organu zarządzającego lub nadzorczego wykonawcy,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pozostawała w stosunku pracy lub zlecenia z </a:t>
            </a:r>
            <a:r>
              <a:rPr lang="pl-PL" dirty="0" smtClean="0"/>
              <a:t>wykonawcą,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/>
              <a:t>otrzymywała od wykonawcy wynagrodzenie z innego tytułu</a:t>
            </a:r>
            <a:r>
              <a:rPr lang="pl-PL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3592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Prawo zamówień publicznych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2D2B4F34-3860-4E34-A427-244D508825B2}"/>
              </a:ext>
            </a:extLst>
          </p:cNvPr>
          <p:cNvSpPr/>
          <p:nvPr/>
        </p:nvSpPr>
        <p:spPr>
          <a:xfrm>
            <a:off x="251520" y="1484784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4F81BD"/>
                </a:solidFill>
              </a:rPr>
              <a:t>Wyłączenie – przepis </a:t>
            </a:r>
            <a:r>
              <a:rPr lang="pl-PL" sz="2800" b="1" dirty="0" err="1">
                <a:solidFill>
                  <a:srgbClr val="4F81BD"/>
                </a:solidFill>
              </a:rPr>
              <a:t>ocenny</a:t>
            </a:r>
            <a:r>
              <a:rPr lang="pl-PL" sz="2800" b="1" dirty="0">
                <a:solidFill>
                  <a:srgbClr val="4F81BD"/>
                </a:solidFill>
              </a:rPr>
              <a:t> </a:t>
            </a:r>
            <a:r>
              <a:rPr lang="pl-PL" dirty="0" smtClean="0"/>
              <a:t>(</a:t>
            </a:r>
            <a:r>
              <a:rPr lang="pl-PL" dirty="0"/>
              <a:t>art. 56 ust. 2 pkt 4 PZP</a:t>
            </a:r>
            <a:r>
              <a:rPr lang="pl-PL" dirty="0" smtClean="0"/>
              <a:t>)</a:t>
            </a:r>
          </a:p>
          <a:p>
            <a:pPr algn="ctr">
              <a:spcAft>
                <a:spcPts val="600"/>
              </a:spcAft>
            </a:pPr>
            <a:r>
              <a:rPr lang="pl-PL" sz="2800" dirty="0"/>
              <a:t>Osoba składająca oświadczenie deklaruje czy: pozostaje z wykonawcą w takim stosunku prawnym lub faktycznym, że istnieje </a:t>
            </a:r>
            <a:r>
              <a:rPr lang="pl-PL" sz="2800" b="1" dirty="0">
                <a:solidFill>
                  <a:srgbClr val="4F81BD"/>
                </a:solidFill>
              </a:rPr>
              <a:t>uzasadniona wątpliwość co do jej bezstronności lub niezależności </a:t>
            </a:r>
            <a:r>
              <a:rPr lang="pl-PL" sz="2800" dirty="0"/>
              <a:t>w związku z postępowaniem o udzielenie zamówienia z uwagi na posiadanie bezpośredniego lub pośredniego interesu finansowego, ekonomicznego lub osobistego w określonym rozstrzygnięciu tego postępowania</a:t>
            </a:r>
          </a:p>
          <a:p>
            <a:pPr>
              <a:spcAft>
                <a:spcPts val="600"/>
              </a:spcAft>
            </a:pPr>
            <a:endParaRPr lang="pl-PL" dirty="0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04FF26BC-1616-4059-B428-BD079980488B}"/>
              </a:ext>
            </a:extLst>
          </p:cNvPr>
          <p:cNvSpPr/>
          <p:nvPr/>
        </p:nvSpPr>
        <p:spPr>
          <a:xfrm>
            <a:off x="622857" y="5517232"/>
            <a:ext cx="77048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solidFill>
                  <a:srgbClr val="4F81BD"/>
                </a:solidFill>
              </a:rPr>
              <a:t>= pozostaje w rzeczywistym lub postrzeganym </a:t>
            </a:r>
          </a:p>
          <a:p>
            <a:pPr algn="ctr"/>
            <a:r>
              <a:rPr lang="pl-PL" sz="2800" b="1" dirty="0">
                <a:solidFill>
                  <a:srgbClr val="4F81BD"/>
                </a:solidFill>
              </a:rPr>
              <a:t>konflikcie interesów 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15287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1885</TotalTime>
  <Words>1087</Words>
  <Application>Microsoft Office PowerPoint</Application>
  <PresentationFormat>Pokaz na ekranie (4:3)</PresentationFormat>
  <Paragraphs>129</Paragraphs>
  <Slides>17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2" baseType="lpstr">
      <vt:lpstr>Arial</vt:lpstr>
      <vt:lpstr>Calibri</vt:lpstr>
      <vt:lpstr>Verdana</vt:lpstr>
      <vt:lpstr>Wingdings</vt:lpstr>
      <vt:lpstr>Motyw pakietu Office</vt:lpstr>
      <vt:lpstr>Konflikt interesów  w zamówieniach publicznych</vt:lpstr>
      <vt:lpstr>Zamówienia publiczne</vt:lpstr>
      <vt:lpstr>Dyrektywy unijne</vt:lpstr>
      <vt:lpstr>Dyrektywy unijne</vt:lpstr>
      <vt:lpstr>Rodzaje konfliktu interesów w zamówieniach</vt:lpstr>
      <vt:lpstr>Konflikt interesów w zamówieniach – skutki</vt:lpstr>
      <vt:lpstr>Prawo zamówień publicznych</vt:lpstr>
      <vt:lpstr>Prawo zamówień publicznych</vt:lpstr>
      <vt:lpstr>Prawo zamówień publicznych</vt:lpstr>
      <vt:lpstr>Konflikt interesów – jak sobie radzić?</vt:lpstr>
      <vt:lpstr>Konflikt interesów – jak sobie radzić?</vt:lpstr>
      <vt:lpstr>Lektura uzupełniająca</vt:lpstr>
      <vt:lpstr>Konflikt interesów – ćwiczenie 1</vt:lpstr>
      <vt:lpstr>Konflikt interesów – ćwiczenie 2 gr. 1</vt:lpstr>
      <vt:lpstr>Konflikt interesów – ćwiczenie 2 gr. 2</vt:lpstr>
      <vt:lpstr>Konflikt interesów – ćwiczenie 2 gr. 3</vt:lpstr>
      <vt:lpstr>Konflikt interesów – ćwiczenie 2 gr.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187</cp:revision>
  <dcterms:created xsi:type="dcterms:W3CDTF">2017-10-06T10:47:42Z</dcterms:created>
  <dcterms:modified xsi:type="dcterms:W3CDTF">2023-07-19T10:34:57Z</dcterms:modified>
</cp:coreProperties>
</file>