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84" r:id="rId2"/>
    <p:sldId id="374" r:id="rId3"/>
    <p:sldId id="363" r:id="rId4"/>
    <p:sldId id="368" r:id="rId5"/>
    <p:sldId id="365" r:id="rId6"/>
    <p:sldId id="364" r:id="rId7"/>
    <p:sldId id="369" r:id="rId8"/>
    <p:sldId id="370" r:id="rId9"/>
    <p:sldId id="371" r:id="rId10"/>
    <p:sldId id="372" r:id="rId11"/>
    <p:sldId id="373" r:id="rId12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067" userDrawn="1">
          <p15:clr>
            <a:srgbClr val="A4A3A4"/>
          </p15:clr>
        </p15:guide>
        <p15:guide id="4" orient="horz" pos="890" userDrawn="1">
          <p15:clr>
            <a:srgbClr val="A4A3A4"/>
          </p15:clr>
        </p15:guide>
        <p15:guide id="5" pos="385" userDrawn="1">
          <p15:clr>
            <a:srgbClr val="A4A3A4"/>
          </p15:clr>
        </p15:guide>
        <p15:guide id="6" pos="5375" userDrawn="1">
          <p15:clr>
            <a:srgbClr val="A4A3A4"/>
          </p15:clr>
        </p15:guide>
        <p15:guide id="7" orient="horz" pos="3974" userDrawn="1">
          <p15:clr>
            <a:srgbClr val="A4A3A4"/>
          </p15:clr>
        </p15:guide>
        <p15:guide id="8" orient="horz" pos="9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otlarz Edyta" initials="KE" lastIdx="1" clrIdx="0">
    <p:extLst/>
  </p:cmAuthor>
  <p:cmAuthor id="2" name="Tadek Zawistowski" initials="TZ" lastIdx="8" clrIdx="1"/>
  <p:cmAuthor id="3" name="Maciej Wnuk" initials="MW" lastIdx="3" clrIdx="2">
    <p:extLst>
      <p:ext uri="{19B8F6BF-5375-455C-9EA6-DF929625EA0E}">
        <p15:presenceInfo xmlns:p15="http://schemas.microsoft.com/office/powerpoint/2012/main" userId="Maciej Wnuk" providerId="None"/>
      </p:ext>
    </p:extLst>
  </p:cmAuthor>
  <p:cmAuthor id="4" name="Elredor w" initials="Ew" lastIdx="4" clrIdx="3">
    <p:extLst>
      <p:ext uri="{19B8F6BF-5375-455C-9EA6-DF929625EA0E}">
        <p15:presenceInfo xmlns:p15="http://schemas.microsoft.com/office/powerpoint/2012/main" userId="18b8fde255143eb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6092"/>
    <a:srgbClr val="29F742"/>
    <a:srgbClr val="FFFFFF"/>
    <a:srgbClr val="3C8054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284" autoAdjust="0"/>
    <p:restoredTop sz="78580" autoAdjust="0"/>
  </p:normalViewPr>
  <p:slideViewPr>
    <p:cSldViewPr>
      <p:cViewPr varScale="1">
        <p:scale>
          <a:sx n="79" d="100"/>
          <a:sy n="79" d="100"/>
        </p:scale>
        <p:origin x="102" y="810"/>
      </p:cViewPr>
      <p:guideLst>
        <p:guide orient="horz" pos="2160"/>
        <p:guide pos="2880"/>
        <p:guide orient="horz" pos="3067"/>
        <p:guide orient="horz" pos="890"/>
        <p:guide pos="385"/>
        <p:guide pos="5375"/>
        <p:guide orient="horz" pos="3974"/>
        <p:guide orient="horz" pos="99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313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id="{07513AB5-9101-4F0C-A78F-C81A2EEE6A1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4DDD48A4-893B-4AEB-B450-8C99E4B207C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8CC80E-80C5-469B-B2CE-7F85C741C445}" type="datetimeFigureOut">
              <a:rPr lang="pl-PL" smtClean="0"/>
              <a:t>19.07.2023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72AE3FA4-90D2-425F-A83C-804E4D8D636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36771E7C-E456-41E0-A390-D8CD688556B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A427D4-AC5C-49F2-A309-D422397ED0A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6812441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C7E9F0-E57A-4457-BB0A-F3332D72144F}" type="datetimeFigureOut">
              <a:rPr lang="pl-PL" smtClean="0"/>
              <a:pPr/>
              <a:t>19.07.2023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250995-947C-4AE1-815D-E6DF7681EC9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283479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3429001"/>
            <a:ext cx="7772400" cy="13681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4899025"/>
            <a:ext cx="6400800" cy="120168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pl-PL" dirty="0"/>
          </a:p>
        </p:txBody>
      </p:sp>
      <p:pic>
        <p:nvPicPr>
          <p:cNvPr id="7" name="Picture 2" descr="D:\Broszura - konkurs SSC 2013\logo sc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586" y="692696"/>
            <a:ext cx="213461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orient="horz" pos="22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4005064"/>
            <a:ext cx="7772400" cy="1362075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 b="0" cap="none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punktow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9" name="Symbol zastępczy tytułu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numerow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514350" indent="-514350">
              <a:buFont typeface="+mj-lt"/>
              <a:buAutoNum type="arabicPeriod"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</p:txBody>
      </p:sp>
    </p:spTree>
    <p:extLst>
      <p:ext uri="{BB962C8B-B14F-4D97-AF65-F5344CB8AC3E}">
        <p14:creationId xmlns:p14="http://schemas.microsoft.com/office/powerpoint/2010/main" val="636985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0" indent="0">
              <a:buFont typeface="+mj-lt"/>
              <a:buNone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773114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11560" y="1354932"/>
            <a:ext cx="3884240" cy="477123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354930"/>
            <a:ext cx="3884240" cy="47712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11560" y="1354931"/>
            <a:ext cx="3885828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1560" y="2174875"/>
            <a:ext cx="388582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354931"/>
            <a:ext cx="3887415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88741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97877" y="365760"/>
            <a:ext cx="7934563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12363"/>
            <a:ext cx="2051720" cy="679120"/>
          </a:xfrm>
          <a:prstGeom prst="rect">
            <a:avLst/>
          </a:prstGeom>
        </p:spPr>
      </p:pic>
      <p:pic>
        <p:nvPicPr>
          <p:cNvPr id="6" name="Obraz 5" descr="Orzeł biały w koronie, po prawej od niego napis &quot;szef służby cywilnej&quot;, poniżej napisu biało-czerwony pasek" title="Logo szefa służby cywilnej 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651" y="-25936"/>
            <a:ext cx="1766977" cy="717419"/>
          </a:xfrm>
          <a:prstGeom prst="rect">
            <a:avLst/>
          </a:prstGeom>
        </p:spPr>
      </p:pic>
      <p:sp>
        <p:nvSpPr>
          <p:cNvPr id="10" name="Shape 121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251520" y="4077072"/>
            <a:ext cx="144016" cy="2232248"/>
          </a:xfrm>
          <a:prstGeom prst="rect">
            <a:avLst/>
          </a:prstGeom>
          <a:blipFill>
            <a:blip r:embed="rId14"/>
            <a:srcRect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600"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8" r:id="rId4"/>
    <p:sldLayoutId id="2147483659" r:id="rId5"/>
    <p:sldLayoutId id="2147483652" r:id="rId6"/>
    <p:sldLayoutId id="2147483653" r:id="rId7"/>
    <p:sldLayoutId id="2147483654" r:id="rId8"/>
    <p:sldLayoutId id="2147483655" r:id="rId9"/>
    <p:sldLayoutId id="2147483657" r:id="rId10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ü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79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685800" y="4149080"/>
            <a:ext cx="7772400" cy="1218059"/>
          </a:xfrm>
        </p:spPr>
        <p:txBody>
          <a:bodyPr/>
          <a:lstStyle/>
          <a:p>
            <a:r>
              <a:rPr lang="pl-PL" dirty="0"/>
              <a:t>Informacja publiczna i prawnie chroniona</a:t>
            </a:r>
          </a:p>
        </p:txBody>
      </p:sp>
    </p:spTree>
    <p:extLst>
      <p:ext uri="{BB962C8B-B14F-4D97-AF65-F5344CB8AC3E}">
        <p14:creationId xmlns:p14="http://schemas.microsoft.com/office/powerpoint/2010/main" val="4523486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58" y="630853"/>
            <a:ext cx="7920880" cy="758984"/>
          </a:xfrm>
        </p:spPr>
        <p:txBody>
          <a:bodyPr/>
          <a:lstStyle/>
          <a:p>
            <a:r>
              <a:rPr lang="pl-PL" dirty="0"/>
              <a:t>Dostęp do informacji – ćwiczenie 2 gr. 3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Jak postąpisz w następujących sytuacjach: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4A5A34E5-BA1A-4030-B847-F8D6379F45CD}"/>
              </a:ext>
            </a:extLst>
          </p:cNvPr>
          <p:cNvSpPr txBox="1"/>
          <p:nvPr/>
        </p:nvSpPr>
        <p:spPr>
          <a:xfrm>
            <a:off x="719571" y="1988840"/>
            <a:ext cx="7687731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Dzwoni podmiot zewnętrzny z prośbą o informację w trybie informacji publicznej o warunkach cenowych złożonych ofert przed upływem terminu ich składania (zamówienie za 10 000 PLN).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Kolega z innego urzędu prywatnie pyta cię o potwierdzenie krążących po mieście informacji o konfliktach w twoim urzędzie.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Amerykański uniwersytet prosi o przekazanie w miarę szczegółowych, wyłącznie jawnych informacji na temat pomocy zagranicznej, udzielanej przez twój resort, ponieważ tworzy globalną bazę danych na temat pomocy międzynarodowej.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pl-PL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589205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02996" y="630853"/>
            <a:ext cx="7920880" cy="758984"/>
          </a:xfrm>
        </p:spPr>
        <p:txBody>
          <a:bodyPr/>
          <a:lstStyle/>
          <a:p>
            <a:r>
              <a:rPr lang="pl-PL" dirty="0"/>
              <a:t>Dostęp do informacji – ćwiczenie 2 gr. 4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Jak postąpisz w następujących sytuacjach: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4A5A34E5-BA1A-4030-B847-F8D6379F45CD}"/>
              </a:ext>
            </a:extLst>
          </p:cNvPr>
          <p:cNvSpPr txBox="1"/>
          <p:nvPr/>
        </p:nvSpPr>
        <p:spPr>
          <a:xfrm>
            <a:off x="719571" y="1988840"/>
            <a:ext cx="7687731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dirty="0"/>
              <a:t>W trybie dostępu do informacji publicznej stowarzyszenie prosi o przekazanie kopii opinii, które zamówił urząd i na podstawie których sformułował swoje stanowisko w określonej sprawie publicznej / legislacyjnej.</a:t>
            </a: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dirty="0"/>
              <a:t>W trybie dostępu do informacji publicznej stowarzyszenie prosi o przekazanie kopii instrukcji negocjacyjnej ministerstwa dla spółki skarbu państwa przed planowanymi negocjacjami energetycznymi ze spółką zagraniczną.</a:t>
            </a: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dirty="0"/>
              <a:t>W trybie dostępu do informacji publicznej stowarzyszenie prosi o przekazanie kopii instrukcji negocjacyjnej ministerstwa dla spółki skarbu państwa po zakończeniu negocjacji i zawarciu kontraktu.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550164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7920880" cy="758984"/>
          </a:xfrm>
        </p:spPr>
        <p:txBody>
          <a:bodyPr/>
          <a:lstStyle/>
          <a:p>
            <a:r>
              <a:rPr lang="pl-PL" dirty="0"/>
              <a:t>Prawo do informacji publicznej</a:t>
            </a:r>
          </a:p>
        </p:txBody>
      </p:sp>
      <p:sp>
        <p:nvSpPr>
          <p:cNvPr id="3" name="Symbol zastępczy zawartości 3">
            <a:extLst>
              <a:ext uri="{FF2B5EF4-FFF2-40B4-BE49-F238E27FC236}">
                <a16:creationId xmlns:a16="http://schemas.microsoft.com/office/drawing/2014/main" id="{EB531FDA-E620-4D82-B750-4DE93D569A20}"/>
              </a:ext>
            </a:extLst>
          </p:cNvPr>
          <p:cNvSpPr txBox="1">
            <a:spLocks/>
          </p:cNvSpPr>
          <p:nvPr/>
        </p:nvSpPr>
        <p:spPr>
          <a:xfrm>
            <a:off x="611560" y="1165225"/>
            <a:ext cx="1987523" cy="1543695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Konstytucja RP</a:t>
            </a:r>
          </a:p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(art. 61)</a:t>
            </a:r>
            <a:endParaRPr lang="pl-PL" dirty="0"/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B314B435-7F08-4574-ACE2-7F3CFDF781D4}"/>
              </a:ext>
            </a:extLst>
          </p:cNvPr>
          <p:cNvSpPr txBox="1"/>
          <p:nvPr/>
        </p:nvSpPr>
        <p:spPr>
          <a:xfrm>
            <a:off x="2834945" y="1180811"/>
            <a:ext cx="5697495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000" u="sng" dirty="0"/>
              <a:t>prawo</a:t>
            </a:r>
            <a:r>
              <a:rPr lang="pl-PL" sz="2000" dirty="0"/>
              <a:t> do uzyskiwania informacji o działalności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sz="2000" dirty="0"/>
              <a:t>organów władzy publicznej, 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sz="2000" dirty="0"/>
              <a:t>osób pełniących funkcje publiczne,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sz="2000" dirty="0"/>
              <a:t>organów samorządu gospodarczego i zawodowego, 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sz="2000" dirty="0"/>
              <a:t>innych podmiotów w zakresie zadań publicznych i majątku publicznego,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000" u="sng" dirty="0"/>
              <a:t>prawo</a:t>
            </a:r>
            <a:r>
              <a:rPr lang="pl-PL" sz="2000" dirty="0"/>
              <a:t> dostępu do dokumentów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000" u="sng" dirty="0"/>
              <a:t>prawo</a:t>
            </a:r>
            <a:r>
              <a:rPr lang="pl-PL" sz="2000" dirty="0"/>
              <a:t> wstępu na posiedzenia kolegialnych organów władzy publicznej pochodzących z powszechnych wyborów, 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000" u="sng" dirty="0"/>
              <a:t>ograniczenia</a:t>
            </a:r>
            <a:r>
              <a:rPr lang="pl-PL" sz="2000" dirty="0"/>
              <a:t> – wyłącznie ustawowe,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000" u="sng" dirty="0"/>
              <a:t>tryb</a:t>
            </a:r>
            <a:r>
              <a:rPr lang="pl-PL" sz="2000" dirty="0"/>
              <a:t> dostępu – określają ustawy.</a:t>
            </a:r>
          </a:p>
        </p:txBody>
      </p:sp>
    </p:spTree>
    <p:extLst>
      <p:ext uri="{BB962C8B-B14F-4D97-AF65-F5344CB8AC3E}">
        <p14:creationId xmlns:p14="http://schemas.microsoft.com/office/powerpoint/2010/main" val="3263067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530366"/>
            <a:ext cx="7920880" cy="758984"/>
          </a:xfrm>
        </p:spPr>
        <p:txBody>
          <a:bodyPr/>
          <a:lstStyle/>
          <a:p>
            <a:r>
              <a:rPr lang="pl-PL" dirty="0"/>
              <a:t>Dostęp do informacji publicznej</a:t>
            </a:r>
          </a:p>
        </p:txBody>
      </p:sp>
      <p:sp>
        <p:nvSpPr>
          <p:cNvPr id="7" name="Symbol zastępczy zawartości 3">
            <a:extLst>
              <a:ext uri="{FF2B5EF4-FFF2-40B4-BE49-F238E27FC236}">
                <a16:creationId xmlns:a16="http://schemas.microsoft.com/office/drawing/2014/main" id="{BD524510-CACE-404B-8DCD-AB18751670EE}"/>
              </a:ext>
            </a:extLst>
          </p:cNvPr>
          <p:cNvSpPr txBox="1">
            <a:spLocks/>
          </p:cNvSpPr>
          <p:nvPr/>
        </p:nvSpPr>
        <p:spPr>
          <a:xfrm>
            <a:off x="611560" y="1165225"/>
            <a:ext cx="2592288" cy="1152127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Informacja publiczna</a:t>
            </a:r>
            <a:endParaRPr lang="pl-PL" dirty="0"/>
          </a:p>
        </p:txBody>
      </p:sp>
      <p:sp>
        <p:nvSpPr>
          <p:cNvPr id="17" name="pole tekstowe 16">
            <a:extLst>
              <a:ext uri="{FF2B5EF4-FFF2-40B4-BE49-F238E27FC236}">
                <a16:creationId xmlns:a16="http://schemas.microsoft.com/office/drawing/2014/main" id="{C197B2F5-BCD3-4C5A-8138-6495EACE827F}"/>
              </a:ext>
            </a:extLst>
          </p:cNvPr>
          <p:cNvSpPr txBox="1"/>
          <p:nvPr/>
        </p:nvSpPr>
        <p:spPr>
          <a:xfrm>
            <a:off x="2599083" y="1165225"/>
            <a:ext cx="58702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2400" b="1" dirty="0">
                <a:solidFill>
                  <a:srgbClr val="376092"/>
                </a:solidFill>
              </a:rPr>
              <a:t>każda informacja o sprawach publicznych</a:t>
            </a:r>
            <a:r>
              <a:rPr lang="pl-PL" sz="2400" dirty="0"/>
              <a:t>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2400" dirty="0"/>
              <a:t>nie tylko w formie dokumentu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2400" dirty="0"/>
              <a:t>nieprzetworzona i przetworzona</a:t>
            </a:r>
          </a:p>
        </p:txBody>
      </p:sp>
      <p:sp>
        <p:nvSpPr>
          <p:cNvPr id="6" name="Symbol zastępczy zawartości 3">
            <a:extLst>
              <a:ext uri="{FF2B5EF4-FFF2-40B4-BE49-F238E27FC236}">
                <a16:creationId xmlns:a16="http://schemas.microsoft.com/office/drawing/2014/main" id="{A8054E1B-3BCC-489F-B00D-527CD452C9BD}"/>
              </a:ext>
            </a:extLst>
          </p:cNvPr>
          <p:cNvSpPr txBox="1">
            <a:spLocks/>
          </p:cNvSpPr>
          <p:nvPr/>
        </p:nvSpPr>
        <p:spPr>
          <a:xfrm>
            <a:off x="611560" y="2630204"/>
            <a:ext cx="2592288" cy="1463965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Prawo do informacji publicznej</a:t>
            </a:r>
            <a:endParaRPr lang="pl-PL" dirty="0"/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4DE72BD8-2E8C-4914-B71D-846D68A390D1}"/>
              </a:ext>
            </a:extLst>
          </p:cNvPr>
          <p:cNvSpPr txBox="1"/>
          <p:nvPr/>
        </p:nvSpPr>
        <p:spPr>
          <a:xfrm>
            <a:off x="2743099" y="2612811"/>
            <a:ext cx="57261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2400" b="1" dirty="0">
                <a:solidFill>
                  <a:srgbClr val="376092"/>
                </a:solidFill>
              </a:rPr>
              <a:t>ma każdy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2400" dirty="0"/>
              <a:t>osoba fizyczna, prawna, inny podmiot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2400" dirty="0"/>
              <a:t>nie tylko obywatel czy podmiot polski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2400" dirty="0"/>
              <a:t>nie wolno żądać wykazania interesu prawnego czy faktycznego</a:t>
            </a:r>
          </a:p>
        </p:txBody>
      </p:sp>
      <p:sp>
        <p:nvSpPr>
          <p:cNvPr id="9" name="Symbol zastępczy zawartości 3">
            <a:extLst>
              <a:ext uri="{FF2B5EF4-FFF2-40B4-BE49-F238E27FC236}">
                <a16:creationId xmlns:a16="http://schemas.microsoft.com/office/drawing/2014/main" id="{7A5A6294-DE51-46A4-AA24-3BF3C7BDD499}"/>
              </a:ext>
            </a:extLst>
          </p:cNvPr>
          <p:cNvSpPr txBox="1">
            <a:spLocks/>
          </p:cNvSpPr>
          <p:nvPr/>
        </p:nvSpPr>
        <p:spPr>
          <a:xfrm>
            <a:off x="611560" y="4597688"/>
            <a:ext cx="1728192" cy="1463965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Sposoby </a:t>
            </a:r>
            <a:r>
              <a:rPr lang="pl-PL" b="1" dirty="0" err="1">
                <a:solidFill>
                  <a:srgbClr val="376092"/>
                </a:solidFill>
              </a:rPr>
              <a:t>udostęp</a:t>
            </a:r>
            <a:r>
              <a:rPr lang="pl-PL" b="1" dirty="0">
                <a:solidFill>
                  <a:srgbClr val="376092"/>
                </a:solidFill>
              </a:rPr>
              <a:t>-niania</a:t>
            </a:r>
            <a:endParaRPr lang="pl-PL" dirty="0"/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B127FD6C-B08C-4106-9FB8-C6AFB3C490D8}"/>
              </a:ext>
            </a:extLst>
          </p:cNvPr>
          <p:cNvSpPr txBox="1"/>
          <p:nvPr/>
        </p:nvSpPr>
        <p:spPr>
          <a:xfrm>
            <a:off x="2743098" y="4604903"/>
            <a:ext cx="614938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2400" dirty="0"/>
              <a:t>Biuletyn Informacji Publicznej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2400" dirty="0"/>
              <a:t>centralne repozytorium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2400" dirty="0"/>
              <a:t>na wniosek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2400" dirty="0"/>
              <a:t>wstęp na posiedzenia organów wybieralnych</a:t>
            </a:r>
          </a:p>
        </p:txBody>
      </p:sp>
    </p:spTree>
    <p:extLst>
      <p:ext uri="{BB962C8B-B14F-4D97-AF65-F5344CB8AC3E}">
        <p14:creationId xmlns:p14="http://schemas.microsoft.com/office/powerpoint/2010/main" val="3008790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Ograniczenia w dostępie</a:t>
            </a:r>
          </a:p>
        </p:txBody>
      </p:sp>
      <p:sp>
        <p:nvSpPr>
          <p:cNvPr id="7" name="Symbol zastępczy zawartości 3">
            <a:extLst>
              <a:ext uri="{FF2B5EF4-FFF2-40B4-BE49-F238E27FC236}">
                <a16:creationId xmlns:a16="http://schemas.microsoft.com/office/drawing/2014/main" id="{BD524510-CACE-404B-8DCD-AB18751670EE}"/>
              </a:ext>
            </a:extLst>
          </p:cNvPr>
          <p:cNvSpPr txBox="1">
            <a:spLocks/>
          </p:cNvSpPr>
          <p:nvPr/>
        </p:nvSpPr>
        <p:spPr>
          <a:xfrm>
            <a:off x="435971" y="1165225"/>
            <a:ext cx="2592288" cy="1152127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2400" b="1" dirty="0">
                <a:solidFill>
                  <a:srgbClr val="376092"/>
                </a:solidFill>
              </a:rPr>
              <a:t>Informacje niejawne</a:t>
            </a:r>
            <a:endParaRPr lang="pl-PL" sz="2400" dirty="0"/>
          </a:p>
        </p:txBody>
      </p:sp>
      <p:sp>
        <p:nvSpPr>
          <p:cNvPr id="17" name="pole tekstowe 16">
            <a:extLst>
              <a:ext uri="{FF2B5EF4-FFF2-40B4-BE49-F238E27FC236}">
                <a16:creationId xmlns:a16="http://schemas.microsoft.com/office/drawing/2014/main" id="{C197B2F5-BCD3-4C5A-8138-6495EACE827F}"/>
              </a:ext>
            </a:extLst>
          </p:cNvPr>
          <p:cNvSpPr txBox="1"/>
          <p:nvPr/>
        </p:nvSpPr>
        <p:spPr>
          <a:xfrm>
            <a:off x="2567510" y="1165225"/>
            <a:ext cx="58702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2000" dirty="0"/>
              <a:t>nadana klauzula „Zastrzeżone”, „Poufne”, „Tajne” lub „Ściśle Tajne”, klauzule NATO i UE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2000" dirty="0"/>
              <a:t>klauzul nie wolno zawyżać ani zaniżać</a:t>
            </a:r>
          </a:p>
        </p:txBody>
      </p:sp>
      <p:sp>
        <p:nvSpPr>
          <p:cNvPr id="6" name="Symbol zastępczy zawartości 3">
            <a:extLst>
              <a:ext uri="{FF2B5EF4-FFF2-40B4-BE49-F238E27FC236}">
                <a16:creationId xmlns:a16="http://schemas.microsoft.com/office/drawing/2014/main" id="{A8054E1B-3BCC-489F-B00D-527CD452C9BD}"/>
              </a:ext>
            </a:extLst>
          </p:cNvPr>
          <p:cNvSpPr txBox="1">
            <a:spLocks/>
          </p:cNvSpPr>
          <p:nvPr/>
        </p:nvSpPr>
        <p:spPr>
          <a:xfrm>
            <a:off x="435971" y="2316377"/>
            <a:ext cx="2131539" cy="1030161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2400" b="1" dirty="0">
                <a:solidFill>
                  <a:srgbClr val="376092"/>
                </a:solidFill>
              </a:rPr>
              <a:t>Prywatność osoby fizycznej</a:t>
            </a:r>
            <a:endParaRPr lang="pl-PL" sz="2400" dirty="0"/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4DE72BD8-2E8C-4914-B71D-846D68A390D1}"/>
              </a:ext>
            </a:extLst>
          </p:cNvPr>
          <p:cNvSpPr txBox="1"/>
          <p:nvPr/>
        </p:nvSpPr>
        <p:spPr>
          <a:xfrm>
            <a:off x="2567510" y="2338385"/>
            <a:ext cx="62213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2000" dirty="0"/>
              <a:t>dane osobowe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2000" dirty="0"/>
              <a:t>wszelkie inne informacje dotyczące spraw prywatnych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2000" dirty="0"/>
              <a:t>z wyjątkiem informacji o zasadach pełnienia funkcji</a:t>
            </a:r>
          </a:p>
        </p:txBody>
      </p:sp>
      <p:sp>
        <p:nvSpPr>
          <p:cNvPr id="9" name="Symbol zastępczy zawartości 3">
            <a:extLst>
              <a:ext uri="{FF2B5EF4-FFF2-40B4-BE49-F238E27FC236}">
                <a16:creationId xmlns:a16="http://schemas.microsoft.com/office/drawing/2014/main" id="{7A5A6294-DE51-46A4-AA24-3BF3C7BDD499}"/>
              </a:ext>
            </a:extLst>
          </p:cNvPr>
          <p:cNvSpPr txBox="1">
            <a:spLocks/>
          </p:cNvSpPr>
          <p:nvPr/>
        </p:nvSpPr>
        <p:spPr>
          <a:xfrm>
            <a:off x="435971" y="4307363"/>
            <a:ext cx="1728192" cy="1463965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2400" b="1" dirty="0">
                <a:solidFill>
                  <a:srgbClr val="376092"/>
                </a:solidFill>
              </a:rPr>
              <a:t>Inne tajemnice ustawowo chronione</a:t>
            </a:r>
            <a:endParaRPr lang="pl-PL" sz="2400" dirty="0"/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B127FD6C-B08C-4106-9FB8-C6AFB3C490D8}"/>
              </a:ext>
            </a:extLst>
          </p:cNvPr>
          <p:cNvSpPr txBox="1"/>
          <p:nvPr/>
        </p:nvSpPr>
        <p:spPr>
          <a:xfrm>
            <a:off x="2567510" y="4284579"/>
            <a:ext cx="57261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2000" dirty="0"/>
              <a:t>zawodowe: lekarska, adwokacka, radcowska itp.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2000" dirty="0"/>
              <a:t>postępowania przygotowawczego (</a:t>
            </a:r>
            <a:r>
              <a:rPr lang="pl-PL" sz="2000" dirty="0" err="1"/>
              <a:t>kpk</a:t>
            </a:r>
            <a:r>
              <a:rPr lang="pl-PL" sz="2000" dirty="0"/>
              <a:t>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2000" dirty="0"/>
              <a:t>skarbowa, bankowa, statystyczna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2000" dirty="0"/>
              <a:t>kontrolerska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2000" dirty="0"/>
              <a:t>przedsiębiorstwa, pracodawcy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2000" dirty="0"/>
              <a:t>itp.</a:t>
            </a: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7F2E39C8-0CBA-4BB2-BC31-0BCE2C806447}"/>
              </a:ext>
            </a:extLst>
          </p:cNvPr>
          <p:cNvSpPr txBox="1"/>
          <p:nvPr/>
        </p:nvSpPr>
        <p:spPr>
          <a:xfrm>
            <a:off x="2567510" y="3386356"/>
            <a:ext cx="62213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2000" dirty="0"/>
              <a:t>w orzecznictwie utożsamiona z tajemnicą przedsiębiorstwa</a:t>
            </a:r>
          </a:p>
        </p:txBody>
      </p:sp>
      <p:sp>
        <p:nvSpPr>
          <p:cNvPr id="12" name="Symbol zastępczy zawartości 3">
            <a:extLst>
              <a:ext uri="{FF2B5EF4-FFF2-40B4-BE49-F238E27FC236}">
                <a16:creationId xmlns:a16="http://schemas.microsoft.com/office/drawing/2014/main" id="{798B67B5-670A-4AFB-9D89-D24D64116F71}"/>
              </a:ext>
            </a:extLst>
          </p:cNvPr>
          <p:cNvSpPr txBox="1">
            <a:spLocks/>
          </p:cNvSpPr>
          <p:nvPr/>
        </p:nvSpPr>
        <p:spPr>
          <a:xfrm>
            <a:off x="435971" y="3299210"/>
            <a:ext cx="2131539" cy="795032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2400" b="1" dirty="0">
                <a:solidFill>
                  <a:srgbClr val="376092"/>
                </a:solidFill>
              </a:rPr>
              <a:t>Tajemnica przedsiębiorcy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3654057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 animBg="1"/>
      <p:bldP spid="9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Dostęp i ograniczenia</a:t>
            </a:r>
          </a:p>
        </p:txBody>
      </p:sp>
      <p:sp>
        <p:nvSpPr>
          <p:cNvPr id="6" name="Symbol zastępczy zawartości 3">
            <a:extLst>
              <a:ext uri="{FF2B5EF4-FFF2-40B4-BE49-F238E27FC236}">
                <a16:creationId xmlns:a16="http://schemas.microsoft.com/office/drawing/2014/main" id="{4237B3B2-3657-46BC-B8C6-B89F89A55781}"/>
              </a:ext>
            </a:extLst>
          </p:cNvPr>
          <p:cNvSpPr txBox="1">
            <a:spLocks/>
          </p:cNvSpPr>
          <p:nvPr/>
        </p:nvSpPr>
        <p:spPr>
          <a:xfrm>
            <a:off x="415753" y="1059614"/>
            <a:ext cx="8312494" cy="535583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2400" b="1" dirty="0">
                <a:solidFill>
                  <a:srgbClr val="376092"/>
                </a:solidFill>
              </a:rPr>
              <a:t>Informacje w posiadaniu urzędu</a:t>
            </a:r>
            <a:endParaRPr lang="pl-PL" sz="2400" dirty="0"/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77F47398-EAA4-4EF0-B58E-36B02C571909}"/>
              </a:ext>
            </a:extLst>
          </p:cNvPr>
          <p:cNvSpPr txBox="1"/>
          <p:nvPr/>
        </p:nvSpPr>
        <p:spPr>
          <a:xfrm>
            <a:off x="863589" y="1412777"/>
            <a:ext cx="40324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>
                <a:solidFill>
                  <a:srgbClr val="376092"/>
                </a:solidFill>
              </a:rPr>
              <a:t>O sprawach publicznych</a:t>
            </a:r>
          </a:p>
        </p:txBody>
      </p:sp>
      <p:sp>
        <p:nvSpPr>
          <p:cNvPr id="9" name="Prostokąt 8" title="Schemat dot. dostępu (oraz jego ograniczeń) do informacji o sprawach prywatnych będących w posiadaniu urzędu">
            <a:extLst>
              <a:ext uri="{FF2B5EF4-FFF2-40B4-BE49-F238E27FC236}">
                <a16:creationId xmlns:a16="http://schemas.microsoft.com/office/drawing/2014/main" id="{047868F8-3D25-4977-BAAA-2DF475803E9C}"/>
              </a:ext>
            </a:extLst>
          </p:cNvPr>
          <p:cNvSpPr/>
          <p:nvPr/>
        </p:nvSpPr>
        <p:spPr>
          <a:xfrm>
            <a:off x="5076056" y="1991389"/>
            <a:ext cx="3240360" cy="3933020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l-PL" dirty="0">
              <a:solidFill>
                <a:srgbClr val="376092"/>
              </a:solidFill>
            </a:endParaRP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42E7A54F-2A5B-470B-B5AD-B31FC9947D2D}"/>
              </a:ext>
            </a:extLst>
          </p:cNvPr>
          <p:cNvSpPr txBox="1"/>
          <p:nvPr/>
        </p:nvSpPr>
        <p:spPr>
          <a:xfrm>
            <a:off x="5076056" y="1412776"/>
            <a:ext cx="3240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>
                <a:solidFill>
                  <a:srgbClr val="376092"/>
                </a:solidFill>
              </a:rPr>
              <a:t>O sprawach prywatnych</a:t>
            </a: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7F8C960D-B7E9-47CF-873F-CD47F6FD6110}"/>
              </a:ext>
            </a:extLst>
          </p:cNvPr>
          <p:cNvSpPr txBox="1"/>
          <p:nvPr/>
        </p:nvSpPr>
        <p:spPr>
          <a:xfrm>
            <a:off x="827584" y="4732611"/>
            <a:ext cx="18281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>
                <a:solidFill>
                  <a:srgbClr val="376092"/>
                </a:solidFill>
              </a:rPr>
              <a:t>Informacje niejawne</a:t>
            </a:r>
          </a:p>
        </p:txBody>
      </p:sp>
      <p:sp>
        <p:nvSpPr>
          <p:cNvPr id="13" name="Prostokąt 12" title="Prostokąt z tekstem">
            <a:extLst>
              <a:ext uri="{FF2B5EF4-FFF2-40B4-BE49-F238E27FC236}">
                <a16:creationId xmlns:a16="http://schemas.microsoft.com/office/drawing/2014/main" id="{19D3CBBA-DAC9-4F4A-A1B6-3CAAB7B4CEDE}"/>
              </a:ext>
            </a:extLst>
          </p:cNvPr>
          <p:cNvSpPr/>
          <p:nvPr/>
        </p:nvSpPr>
        <p:spPr>
          <a:xfrm>
            <a:off x="2689964" y="4700272"/>
            <a:ext cx="2160239" cy="121560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18" name="Grupa 17" title="Schemat dot. dostępu (oraz jego ograniczeń) do informacji o sprawach publicznych będących w posiadaniu urzędu"/>
          <p:cNvGrpSpPr/>
          <p:nvPr/>
        </p:nvGrpSpPr>
        <p:grpSpPr>
          <a:xfrm>
            <a:off x="827583" y="1991389"/>
            <a:ext cx="4052102" cy="3941551"/>
            <a:chOff x="827583" y="1991389"/>
            <a:chExt cx="4052102" cy="3941551"/>
          </a:xfrm>
        </p:grpSpPr>
        <p:grpSp>
          <p:nvGrpSpPr>
            <p:cNvPr id="7" name="Grupa 6" title="Schemat dot. dostępu (oraz jego ograniczeń) do informacji o sprawach publicznych będących w posiadaniu urzędu"/>
            <p:cNvGrpSpPr/>
            <p:nvPr/>
          </p:nvGrpSpPr>
          <p:grpSpPr>
            <a:xfrm>
              <a:off x="827583" y="1991389"/>
              <a:ext cx="4032449" cy="3941551"/>
              <a:chOff x="827583" y="1991389"/>
              <a:chExt cx="4032449" cy="3941551"/>
            </a:xfrm>
          </p:grpSpPr>
          <p:sp>
            <p:nvSpPr>
              <p:cNvPr id="3" name="Prostokąt 2">
                <a:extLst>
                  <a:ext uri="{FF2B5EF4-FFF2-40B4-BE49-F238E27FC236}">
                    <a16:creationId xmlns:a16="http://schemas.microsoft.com/office/drawing/2014/main" id="{D861DB2C-4389-4C16-A029-74B34F7F69EF}"/>
                  </a:ext>
                </a:extLst>
              </p:cNvPr>
              <p:cNvSpPr/>
              <p:nvPr/>
            </p:nvSpPr>
            <p:spPr>
              <a:xfrm>
                <a:off x="827584" y="1991389"/>
                <a:ext cx="4032448" cy="2048562"/>
              </a:xfrm>
              <a:prstGeom prst="rect">
                <a:avLst/>
              </a:prstGeom>
              <a:solidFill>
                <a:srgbClr val="29F74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sz="2000" b="1" dirty="0">
                    <a:solidFill>
                      <a:srgbClr val="376092"/>
                    </a:solidFill>
                  </a:rPr>
                  <a:t>Podlegające udostępnieniu</a:t>
                </a:r>
              </a:p>
            </p:txBody>
          </p:sp>
          <p:sp>
            <p:nvSpPr>
              <p:cNvPr id="11" name="Prostokąt 10">
                <a:extLst>
                  <a:ext uri="{FF2B5EF4-FFF2-40B4-BE49-F238E27FC236}">
                    <a16:creationId xmlns:a16="http://schemas.microsoft.com/office/drawing/2014/main" id="{FB7D2813-88E2-4090-9DDF-40846F159B9C}"/>
                  </a:ext>
                </a:extLst>
              </p:cNvPr>
              <p:cNvSpPr/>
              <p:nvPr/>
            </p:nvSpPr>
            <p:spPr>
              <a:xfrm>
                <a:off x="827583" y="4039951"/>
                <a:ext cx="4022619" cy="1892989"/>
              </a:xfrm>
              <a:prstGeom prst="rect">
                <a:avLst/>
              </a:prstGeom>
              <a:solidFill>
                <a:srgbClr val="FF0000">
                  <a:alpha val="50000"/>
                </a:srgbClr>
              </a:solidFill>
              <a:ln>
                <a:solidFill>
                  <a:schemeClr val="accent1">
                    <a:shade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pl-PL"/>
              </a:p>
            </p:txBody>
          </p:sp>
        </p:grpSp>
        <p:sp>
          <p:nvSpPr>
            <p:cNvPr id="14" name="pole tekstowe 13">
              <a:extLst>
                <a:ext uri="{FF2B5EF4-FFF2-40B4-BE49-F238E27FC236}">
                  <a16:creationId xmlns:a16="http://schemas.microsoft.com/office/drawing/2014/main" id="{B282155C-5F4D-4A36-84C0-DBC7FC845947}"/>
                </a:ext>
              </a:extLst>
            </p:cNvPr>
            <p:cNvSpPr txBox="1"/>
            <p:nvPr/>
          </p:nvSpPr>
          <p:spPr>
            <a:xfrm>
              <a:off x="2699792" y="4732611"/>
              <a:ext cx="2179893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2000" b="1" dirty="0">
                  <a:solidFill>
                    <a:srgbClr val="376092"/>
                  </a:solidFill>
                </a:rPr>
                <a:t>Inne tajemnice ustawowo</a:t>
              </a:r>
              <a:r>
                <a:rPr lang="pl-PL" sz="2400" b="1" dirty="0">
                  <a:solidFill>
                    <a:srgbClr val="376092"/>
                  </a:solidFill>
                </a:rPr>
                <a:t> </a:t>
              </a:r>
              <a:r>
                <a:rPr lang="pl-PL" sz="2000" b="1" dirty="0">
                  <a:solidFill>
                    <a:srgbClr val="376092"/>
                  </a:solidFill>
                </a:rPr>
                <a:t>chronione</a:t>
              </a:r>
            </a:p>
          </p:txBody>
        </p:sp>
      </p:grpSp>
      <p:sp>
        <p:nvSpPr>
          <p:cNvPr id="15" name="Prostokąt 14" title="Prostokąt z tekstem">
            <a:extLst>
              <a:ext uri="{FF2B5EF4-FFF2-40B4-BE49-F238E27FC236}">
                <a16:creationId xmlns:a16="http://schemas.microsoft.com/office/drawing/2014/main" id="{87B6BB84-490C-4713-AE41-C0A518D2BA42}"/>
              </a:ext>
            </a:extLst>
          </p:cNvPr>
          <p:cNvSpPr/>
          <p:nvPr/>
        </p:nvSpPr>
        <p:spPr>
          <a:xfrm>
            <a:off x="851142" y="4039951"/>
            <a:ext cx="4008888" cy="65179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pole tekstowe 15">
            <a:extLst>
              <a:ext uri="{FF2B5EF4-FFF2-40B4-BE49-F238E27FC236}">
                <a16:creationId xmlns:a16="http://schemas.microsoft.com/office/drawing/2014/main" id="{76F060FE-0050-4372-BEFD-0874EA60408A}"/>
              </a:ext>
            </a:extLst>
          </p:cNvPr>
          <p:cNvSpPr txBox="1"/>
          <p:nvPr/>
        </p:nvSpPr>
        <p:spPr>
          <a:xfrm>
            <a:off x="1187625" y="4124209"/>
            <a:ext cx="33843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>
                <a:solidFill>
                  <a:srgbClr val="376092"/>
                </a:solidFill>
              </a:rPr>
              <a:t>Tajemnica przedsiębiorcy </a:t>
            </a:r>
          </a:p>
        </p:txBody>
      </p:sp>
      <p:sp>
        <p:nvSpPr>
          <p:cNvPr id="17" name="Prostokąt 16" title="Prostokąt ">
            <a:extLst>
              <a:ext uri="{FF2B5EF4-FFF2-40B4-BE49-F238E27FC236}">
                <a16:creationId xmlns:a16="http://schemas.microsoft.com/office/drawing/2014/main" id="{B5687569-1F6B-446A-B964-987319C1366D}"/>
              </a:ext>
            </a:extLst>
          </p:cNvPr>
          <p:cNvSpPr/>
          <p:nvPr/>
        </p:nvSpPr>
        <p:spPr>
          <a:xfrm>
            <a:off x="5164411" y="4691742"/>
            <a:ext cx="3096344" cy="205117"/>
          </a:xfrm>
          <a:prstGeom prst="rect">
            <a:avLst/>
          </a:prstGeom>
          <a:solidFill>
            <a:srgbClr val="29F74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l-PL" dirty="0">
              <a:solidFill>
                <a:srgbClr val="376092"/>
              </a:solidFill>
            </a:endParaRP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32760DEA-7249-4717-93F1-82EEBDBFE7D3}"/>
              </a:ext>
            </a:extLst>
          </p:cNvPr>
          <p:cNvSpPr/>
          <p:nvPr/>
        </p:nvSpPr>
        <p:spPr>
          <a:xfrm>
            <a:off x="415752" y="5932939"/>
            <a:ext cx="87282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i="1" dirty="0">
                <a:solidFill>
                  <a:srgbClr val="376092"/>
                </a:solidFill>
              </a:rPr>
              <a:t>Informacje o osobach pełniących funkcje publiczne, mające związek z pełnieniem tych funkcji</a:t>
            </a:r>
          </a:p>
        </p:txBody>
      </p:sp>
      <p:cxnSp>
        <p:nvCxnSpPr>
          <p:cNvPr id="8" name="Łącznik prosty ze strzałką 7" title="strzałka wskazująca wyjątki w dostępie do informacji o sprawach prywatnych będących w posiadaniu urzędu">
            <a:extLst>
              <a:ext uri="{FF2B5EF4-FFF2-40B4-BE49-F238E27FC236}">
                <a16:creationId xmlns:a16="http://schemas.microsoft.com/office/drawing/2014/main" id="{0721BEA2-77F3-4818-80B5-99DBDA45060B}"/>
              </a:ext>
            </a:extLst>
          </p:cNvPr>
          <p:cNvCxnSpPr>
            <a:cxnSpLocks/>
          </p:cNvCxnSpPr>
          <p:nvPr/>
        </p:nvCxnSpPr>
        <p:spPr>
          <a:xfrm flipH="1" flipV="1">
            <a:off x="8028384" y="4986445"/>
            <a:ext cx="576065" cy="955027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33248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Regulacje etyczne</a:t>
            </a:r>
          </a:p>
        </p:txBody>
      </p:sp>
      <p:sp>
        <p:nvSpPr>
          <p:cNvPr id="5" name="Symbol zastępczy zawartości 3">
            <a:extLst>
              <a:ext uri="{FF2B5EF4-FFF2-40B4-BE49-F238E27FC236}">
                <a16:creationId xmlns:a16="http://schemas.microsoft.com/office/drawing/2014/main" id="{8E6413EF-FCDB-4612-99DA-E60C0EFB59D2}"/>
              </a:ext>
            </a:extLst>
          </p:cNvPr>
          <p:cNvSpPr txBox="1">
            <a:spLocks/>
          </p:cNvSpPr>
          <p:nvPr/>
        </p:nvSpPr>
        <p:spPr>
          <a:xfrm>
            <a:off x="499117" y="1286162"/>
            <a:ext cx="7857734" cy="567111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b="1" dirty="0">
                <a:solidFill>
                  <a:srgbClr val="376092"/>
                </a:solidFill>
              </a:rPr>
              <a:t>Zarządzenie nr 70</a:t>
            </a:r>
            <a:endParaRPr lang="pl-PL" dirty="0"/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0E42461F-ECAA-4A16-B5F8-F022144273EB}"/>
              </a:ext>
            </a:extLst>
          </p:cNvPr>
          <p:cNvSpPr txBox="1"/>
          <p:nvPr/>
        </p:nvSpPr>
        <p:spPr>
          <a:xfrm>
            <a:off x="611560" y="2170003"/>
            <a:ext cx="331236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Zasada jawności i przejrzystości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000" dirty="0"/>
              <a:t>Zapewnianie informacji o zasadach i efektach </a:t>
            </a:r>
            <a:r>
              <a:rPr lang="pl-PL" sz="2000" u="sng" dirty="0"/>
              <a:t>swojej pracy </a:t>
            </a:r>
            <a:r>
              <a:rPr lang="pl-PL" sz="2000" dirty="0"/>
              <a:t>– w granicach określonych przez prawo.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000" dirty="0"/>
              <a:t>Zapewnianie </a:t>
            </a:r>
            <a:r>
              <a:rPr lang="pl-PL" sz="2000" u="sng" dirty="0"/>
              <a:t>praktycznej</a:t>
            </a:r>
            <a:r>
              <a:rPr lang="pl-PL" sz="2000" dirty="0"/>
              <a:t> realizacji prawa do informacji publicznej.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EDAA91D0-7E6A-4768-832E-40AE4DA0AADA}"/>
              </a:ext>
            </a:extLst>
          </p:cNvPr>
          <p:cNvSpPr txBox="1"/>
          <p:nvPr/>
        </p:nvSpPr>
        <p:spPr>
          <a:xfrm>
            <a:off x="4427984" y="2170003"/>
            <a:ext cx="4041310" cy="2908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Zasada dochowania tajemnicy ustawowo chronionej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000" dirty="0"/>
              <a:t>Obejmowanie informacji ochroną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dirty="0"/>
              <a:t>w celu </a:t>
            </a:r>
            <a:r>
              <a:rPr lang="pl-PL" sz="2000" u="sng" dirty="0"/>
              <a:t>zabezpieczenia interesu </a:t>
            </a:r>
            <a:r>
              <a:rPr lang="pl-PL" sz="2000" dirty="0"/>
              <a:t>państwa, obywateli, innych podmiotów,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dirty="0"/>
              <a:t>nie w celu ograniczenia jawności i przejrzystości.</a:t>
            </a:r>
          </a:p>
        </p:txBody>
      </p:sp>
      <p:pic>
        <p:nvPicPr>
          <p:cNvPr id="10" name="Grafika 9" descr="Waga sprawiedliwości">
            <a:extLst>
              <a:ext uri="{FF2B5EF4-FFF2-40B4-BE49-F238E27FC236}">
                <a16:creationId xmlns:a16="http://schemas.microsoft.com/office/drawing/2014/main" id="{3993CA7A-A584-400F-8625-4150CEA0C9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67744" y="2492896"/>
            <a:ext cx="3865825" cy="3865825"/>
          </a:xfrm>
          <a:prstGeom prst="rect">
            <a:avLst/>
          </a:prstGeom>
        </p:spPr>
      </p:pic>
      <p:sp>
        <p:nvSpPr>
          <p:cNvPr id="11" name="Symbol zastępczy zawartości 3">
            <a:extLst>
              <a:ext uri="{FF2B5EF4-FFF2-40B4-BE49-F238E27FC236}">
                <a16:creationId xmlns:a16="http://schemas.microsoft.com/office/drawing/2014/main" id="{6D3C80A3-F66C-41D6-B45B-B77BE096ACC6}"/>
              </a:ext>
            </a:extLst>
          </p:cNvPr>
          <p:cNvSpPr txBox="1">
            <a:spLocks/>
          </p:cNvSpPr>
          <p:nvPr/>
        </p:nvSpPr>
        <p:spPr>
          <a:xfrm>
            <a:off x="611560" y="5670201"/>
            <a:ext cx="7857734" cy="567111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b="1" dirty="0">
                <a:solidFill>
                  <a:srgbClr val="376092"/>
                </a:solidFill>
              </a:rPr>
              <a:t>Celem obu zasad jest ochrona interesu publicznego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36562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01734" y="509776"/>
            <a:ext cx="7920880" cy="758984"/>
          </a:xfrm>
        </p:spPr>
        <p:txBody>
          <a:bodyPr/>
          <a:lstStyle/>
          <a:p>
            <a:r>
              <a:rPr lang="pl-PL" dirty="0"/>
              <a:t>Dostęp do informacji – ćwiczenie 1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Jak postąpisz w następujących sytuacjach: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4A5A34E5-BA1A-4030-B847-F8D6379F45CD}"/>
              </a:ext>
            </a:extLst>
          </p:cNvPr>
          <p:cNvSpPr txBox="1"/>
          <p:nvPr/>
        </p:nvSpPr>
        <p:spPr>
          <a:xfrm>
            <a:off x="736694" y="1874441"/>
            <a:ext cx="7687731" cy="410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Dzwoni dziennikarz z prośbą o informację o budżecie jednostki.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Dzwoni potencjalny wykonawca z prośbą o informację o kwocie przeznaczonej na realizację zamówienia publicznego, w którym trwa składanie ofert.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Dziennikarz prywatnie pyta cię o potwierdzenie krążących po mieście informacji o konfliktach w urzędzie.</a:t>
            </a:r>
          </a:p>
          <a:p>
            <a:pPr>
              <a:lnSpc>
                <a:spcPct val="150000"/>
              </a:lnSpc>
            </a:pPr>
            <a:endParaRPr lang="pl-PL" dirty="0"/>
          </a:p>
          <a:p>
            <a:r>
              <a:rPr lang="pl-PL" dirty="0"/>
              <a:t>Przykładowe reakcje: samodzielna odpowiedź ustna lub pisemna, odesłanie do strony internetowej, odesłanie do rzecznika prasowego, odesłanie do kompetentnego departamentu, prośba o podanie swoich danych w celu oddzwonienia i sprawdzenia tożsamości, prośba o zapytanie pisemne (e-mail).</a:t>
            </a:r>
          </a:p>
        </p:txBody>
      </p:sp>
    </p:spTree>
    <p:extLst>
      <p:ext uri="{BB962C8B-B14F-4D97-AF65-F5344CB8AC3E}">
        <p14:creationId xmlns:p14="http://schemas.microsoft.com/office/powerpoint/2010/main" val="22919188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02996" y="630853"/>
            <a:ext cx="7920880" cy="758984"/>
          </a:xfrm>
        </p:spPr>
        <p:txBody>
          <a:bodyPr/>
          <a:lstStyle/>
          <a:p>
            <a:r>
              <a:rPr lang="pl-PL" dirty="0"/>
              <a:t>Dostęp do informacji – ćwiczenie 2 gr. 1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Jak postąpisz w następujących sytuacjach: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4A5A34E5-BA1A-4030-B847-F8D6379F45CD}"/>
              </a:ext>
            </a:extLst>
          </p:cNvPr>
          <p:cNvSpPr txBox="1"/>
          <p:nvPr/>
        </p:nvSpPr>
        <p:spPr>
          <a:xfrm>
            <a:off x="719571" y="1988840"/>
            <a:ext cx="7687731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dirty="0"/>
              <a:t>Na anonimowym blogu pojawiają się przekręcone informacje dotyczące twojego udziału w konflikcie w urzędzie – reagujesz czy nie?</a:t>
            </a: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dirty="0"/>
              <a:t>Znajomy prosi cię o sprawdzenie, czy urząd szykuje zamówienie publiczne w określonym asortymencie. </a:t>
            </a: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dirty="0"/>
              <a:t>Znajomy prosi cię o informacje, czy urząd szykuje określone zmiany prawne, nie chodzi o szczegółowe rozwiązania, ale w ogóle, czy w urzędzie toczą się na ten temat dyskusje, czy ktoś nad tym pracuje. </a:t>
            </a:r>
          </a:p>
        </p:txBody>
      </p:sp>
    </p:spTree>
    <p:extLst>
      <p:ext uri="{BB962C8B-B14F-4D97-AF65-F5344CB8AC3E}">
        <p14:creationId xmlns:p14="http://schemas.microsoft.com/office/powerpoint/2010/main" val="23013469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02996" y="630853"/>
            <a:ext cx="7920880" cy="758984"/>
          </a:xfrm>
        </p:spPr>
        <p:txBody>
          <a:bodyPr/>
          <a:lstStyle/>
          <a:p>
            <a:r>
              <a:rPr lang="pl-PL" dirty="0"/>
              <a:t>Dostęp do informacji – ćwiczenie 2 gr. 2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Jak postąpisz w następujących sytuacjach: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4A5A34E5-BA1A-4030-B847-F8D6379F45CD}"/>
              </a:ext>
            </a:extLst>
          </p:cNvPr>
          <p:cNvSpPr txBox="1"/>
          <p:nvPr/>
        </p:nvSpPr>
        <p:spPr>
          <a:xfrm>
            <a:off x="719571" y="1988840"/>
            <a:ext cx="7687731" cy="34317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dirty="0"/>
              <a:t>Jak reagować na pytania ze strony innego urzędu? Czy wszystkie powinny wpływać drogą pisemną z odręcznym podpisem przynajmniej wiceministra? Dyrektora? Czy wolno przekazywać informacje bezpośrednio między pracownikami?</a:t>
            </a: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dirty="0"/>
              <a:t>Jak reagować na prośby o informacje ze strony równorzędnego departamentu w tym samym urzędzie? Czy dopuszczalne jest poziome przekazywanie informacji w ramach urzędu?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304778467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rezentacje DSC KPR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66092"/>
      </a:accent1>
      <a:accent2>
        <a:srgbClr val="953734"/>
      </a:accent2>
      <a:accent3>
        <a:srgbClr val="5F497A"/>
      </a:accent3>
      <a:accent4>
        <a:srgbClr val="31859B"/>
      </a:accent4>
      <a:accent5>
        <a:srgbClr val="548DD4"/>
      </a:accent5>
      <a:accent6>
        <a:srgbClr val="4D8034"/>
      </a:accent6>
      <a:hlink>
        <a:srgbClr val="810083"/>
      </a:hlink>
      <a:folHlink>
        <a:srgbClr val="548DD4"/>
      </a:folHlink>
    </a:clrScheme>
    <a:fontScheme name="Niestandardowy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39C92D23-B042-4520-BDB3-6DA7CAF93187}" vid="{37AF9793-A136-4A5B-AAD4-AF16193B23ED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Szablon prezentacji - timesaver</Template>
  <TotalTime>3162</TotalTime>
  <Words>773</Words>
  <Application>Microsoft Office PowerPoint</Application>
  <PresentationFormat>Pokaz na ekranie (4:3)</PresentationFormat>
  <Paragraphs>91</Paragraphs>
  <Slides>11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5" baseType="lpstr">
      <vt:lpstr>Arial</vt:lpstr>
      <vt:lpstr>Calibri</vt:lpstr>
      <vt:lpstr>Wingdings</vt:lpstr>
      <vt:lpstr>Motyw pakietu Office</vt:lpstr>
      <vt:lpstr>Informacja publiczna i prawnie chroniona</vt:lpstr>
      <vt:lpstr>Prawo do informacji publicznej</vt:lpstr>
      <vt:lpstr>Dostęp do informacji publicznej</vt:lpstr>
      <vt:lpstr>Ograniczenia w dostępie</vt:lpstr>
      <vt:lpstr>Dostęp i ograniczenia</vt:lpstr>
      <vt:lpstr>Regulacje etyczne</vt:lpstr>
      <vt:lpstr>Dostęp do informacji – ćwiczenie 1</vt:lpstr>
      <vt:lpstr>Dostęp do informacji – ćwiczenie 2 gr. 1</vt:lpstr>
      <vt:lpstr>Dostęp do informacji – ćwiczenie 2 gr. 2</vt:lpstr>
      <vt:lpstr>Dostęp do informacji – ćwiczenie 2 gr. 3</vt:lpstr>
      <vt:lpstr>Dostęp do informacji – ćwiczenie 2 gr. 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Tytuł prezentacji Calibri 40 ciemnoniebieski</dc:title>
  <dc:creator>Maciej Wnuk</dc:creator>
  <cp:lastModifiedBy>Stelmaski Witold</cp:lastModifiedBy>
  <cp:revision>337</cp:revision>
  <dcterms:created xsi:type="dcterms:W3CDTF">2017-10-06T10:47:42Z</dcterms:created>
  <dcterms:modified xsi:type="dcterms:W3CDTF">2023-07-19T11:29:22Z</dcterms:modified>
</cp:coreProperties>
</file>