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4" r:id="rId2"/>
    <p:sldId id="341" r:id="rId3"/>
    <p:sldId id="343" r:id="rId4"/>
    <p:sldId id="330" r:id="rId5"/>
    <p:sldId id="333" r:id="rId6"/>
    <p:sldId id="329" r:id="rId7"/>
    <p:sldId id="344" r:id="rId8"/>
    <p:sldId id="345" r:id="rId9"/>
    <p:sldId id="318" r:id="rId10"/>
    <p:sldId id="334" r:id="rId11"/>
    <p:sldId id="337" r:id="rId12"/>
    <p:sldId id="338" r:id="rId13"/>
    <p:sldId id="340" r:id="rId14"/>
    <p:sldId id="339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2" clrIdx="1"/>
  <p:cmAuthor id="3" name="Elredor w" initials="Ew" lastIdx="11" clrIdx="2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76092"/>
    <a:srgbClr val="FFFFFF"/>
    <a:srgbClr val="3C8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41" autoAdjust="0"/>
    <p:restoredTop sz="78580" autoAdjust="0"/>
  </p:normalViewPr>
  <p:slideViewPr>
    <p:cSldViewPr>
      <p:cViewPr varScale="1">
        <p:scale>
          <a:sx n="111" d="100"/>
          <a:sy n="111" d="100"/>
        </p:scale>
        <p:origin x="390" y="11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1560" y="443711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pl-PL" dirty="0"/>
              <a:t>Etyka i konflikt interesów przy wydawaniu decyzji w sprawach indywidualnych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3163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21176" y="1105209"/>
            <a:ext cx="7704855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poniższe relacje ze stroną postępowania uzasadniają wyłączenie pracownika? </a:t>
            </a:r>
          </a:p>
          <a:p>
            <a:pPr algn="just">
              <a:spcAft>
                <a:spcPts val="600"/>
              </a:spcAft>
            </a:pPr>
            <a:r>
              <a:rPr lang="pl-PL" i="1" dirty="0"/>
              <a:t>(Kpa: „uprawdopodobnione istnienie okoliczności, które mogą wywołać wątpliwość co do bezstronności pracownika”)</a:t>
            </a:r>
            <a:endParaRPr lang="pl-PL" sz="2400" b="1" i="1" dirty="0">
              <a:solidFill>
                <a:srgbClr val="376092"/>
              </a:solidFill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21176" y="2602319"/>
            <a:ext cx="770485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(osoba fizyczna) udzieliła mu pożyczki, którą regularnie spłaca.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(osoba fizyczna) udzieliła mu 5 lat temu pożyczki, którą spłacił 4 lata temu.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(bank) udzielił mu kredytu, który regularnie spłaca.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(bank) udzielił mu 5 lat temu kredytu, który spłacił 4 lata temu, obecnie nie ma konta w tym banku ani relacji z nim.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6320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34333" y="2060848"/>
            <a:ext cx="77048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fabryki po drugiej stronie ulicy, w stosunku do jego mieszkania.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autostrady, która nie przebiega w okolicy jego miejsca zamieszkania, ale zapewne znacząco skróci czas jego dojazdu do pracy.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dotyczy budowy stacji bazowej telefonii komórkowej 100 m od jego mieszkania.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Decyzja ma wpływ na rozbudowę sieci telefonii komórkowej, z której prywatnie korzysta.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417011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1988840"/>
            <a:ext cx="77048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szeregowym członkiem tej samej spółdzielni mieszkaniowej, co strona.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Kiedyś świadczył usługi prawne na rzecz podmiotu, w którym obecnie pracuje strona.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 i strona są </a:t>
            </a:r>
            <a:r>
              <a:rPr lang="pl-PL" sz="2400" i="1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 bono </a:t>
            </a: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członkami zarządu stowarzyszenia.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Aktywnie dyskutuje ze stroną na temat opieki nad zwierzętami w sieciach społecznościowych (decyzja nie ma z tym związku).</a:t>
            </a:r>
            <a:endParaRPr lang="pl-PL" sz="2400" b="1" dirty="0">
              <a:solidFill>
                <a:srgbClr val="376092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6661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1456" y="614059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204864"/>
            <a:ext cx="7704855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Strona jest jego / jej: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sąsiadem, z którym utrzymuje kontakty,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sąsiadem, którego nie zna (mieszka w tym samym bloku, uświadomił to sobie dopiero po zbieżności adresów),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byłym kolegą / koleżanką z poprzedniej pracy.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Pracowali kiedyś razem w tym samym urzędzie, ale się bezpośrednio nie znali.</a:t>
            </a:r>
          </a:p>
          <a:p>
            <a:pPr>
              <a:spcAft>
                <a:spcPts val="600"/>
              </a:spcAft>
            </a:pPr>
            <a:endParaRPr lang="pl-PL" sz="2400" b="1" dirty="0">
              <a:solidFill>
                <a:srgbClr val="376092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2564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3444" y="603568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pracownik organu administracji publicznej podlega wyłączeniu od udziału w postępowaniu w sprawie?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132856"/>
            <a:ext cx="770485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Kupił w bieżącym roku samochód u dealera, który złożył wniosek o wydanie decyzji.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 ze stroną (osobą prawną) korespondencję, dotyczącą uznania jego reklamacji jako konsumenta.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Niedawno w sieci społecznościowej opisał w superlatywach nowy produkt, wytwarzany przez stronę.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Stroną jest bank, w którym posiada konto.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358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Wybrane zasady ogólne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E3BB93B-C421-430D-BB9B-F4FD0B690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40768"/>
            <a:ext cx="8136904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4F81BD"/>
                </a:solidFill>
              </a:rPr>
              <a:t>Legalizm </a:t>
            </a:r>
            <a:r>
              <a:rPr lang="pl-PL" dirty="0"/>
              <a:t>– działanie na podstawie i w granicach prawa.</a:t>
            </a:r>
          </a:p>
          <a:p>
            <a:pPr marL="0" indent="0">
              <a:buNone/>
            </a:pPr>
            <a:r>
              <a:rPr lang="pl-PL" dirty="0"/>
              <a:t>Stanie na straży </a:t>
            </a:r>
            <a:r>
              <a:rPr lang="pl-PL" b="1" dirty="0">
                <a:solidFill>
                  <a:srgbClr val="4F81BD"/>
                </a:solidFill>
              </a:rPr>
              <a:t>praworządności.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8" name="Symbol zastępczy zawartości 5">
            <a:extLst>
              <a:ext uri="{FF2B5EF4-FFF2-40B4-BE49-F238E27FC236}">
                <a16:creationId xmlns:a16="http://schemas.microsoft.com/office/drawing/2014/main" id="{052314FC-95AB-4B16-8D8A-5AE9F3A97D56}"/>
              </a:ext>
            </a:extLst>
          </p:cNvPr>
          <p:cNvSpPr txBox="1">
            <a:spLocks/>
          </p:cNvSpPr>
          <p:nvPr/>
        </p:nvSpPr>
        <p:spPr>
          <a:xfrm>
            <a:off x="539552" y="2636912"/>
            <a:ext cx="8136904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Pogłębianie zaufania </a:t>
            </a:r>
            <a:r>
              <a:rPr lang="pl-PL" dirty="0"/>
              <a:t>obywateli do władzy publicznej.</a:t>
            </a:r>
          </a:p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Szybkie i wnikliwe </a:t>
            </a:r>
            <a:r>
              <a:rPr lang="pl-PL" dirty="0"/>
              <a:t>działanie.</a:t>
            </a:r>
          </a:p>
          <a:p>
            <a:pPr marL="0" indent="0">
              <a:buFont typeface="+mj-lt"/>
              <a:buNone/>
            </a:pPr>
            <a:r>
              <a:rPr lang="pl-PL" dirty="0"/>
              <a:t>Dbanie, aby obywatele </a:t>
            </a:r>
            <a:r>
              <a:rPr lang="pl-PL" b="1" dirty="0">
                <a:solidFill>
                  <a:srgbClr val="4F81BD"/>
                </a:solidFill>
              </a:rPr>
              <a:t>nie ponieśli szkody z powodu nieznajomości prawa</a:t>
            </a:r>
            <a:r>
              <a:rPr lang="pl-PL" dirty="0"/>
              <a:t> </a:t>
            </a:r>
            <a:r>
              <a:rPr lang="pl-PL" sz="2000" dirty="0"/>
              <a:t>(por. zasada: „nieznajomość prawa szkodzi”)</a:t>
            </a:r>
            <a:r>
              <a:rPr lang="pl-PL" dirty="0"/>
              <a:t>.</a:t>
            </a:r>
          </a:p>
        </p:txBody>
      </p:sp>
      <p:sp>
        <p:nvSpPr>
          <p:cNvPr id="9" name="Symbol zastępczy zawartości 5">
            <a:extLst>
              <a:ext uri="{FF2B5EF4-FFF2-40B4-BE49-F238E27FC236}">
                <a16:creationId xmlns:a16="http://schemas.microsoft.com/office/drawing/2014/main" id="{2FBCA6BA-7307-4615-BE65-41D43ACA5F46}"/>
              </a:ext>
            </a:extLst>
          </p:cNvPr>
          <p:cNvSpPr txBox="1">
            <a:spLocks/>
          </p:cNvSpPr>
          <p:nvPr/>
        </p:nvSpPr>
        <p:spPr>
          <a:xfrm>
            <a:off x="539552" y="4801700"/>
            <a:ext cx="8136904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4F81BD"/>
                </a:solidFill>
              </a:rPr>
              <a:t>Uzasadnianie </a:t>
            </a:r>
            <a:r>
              <a:rPr lang="pl-PL" dirty="0"/>
              <a:t>rozstrzygnięć.</a:t>
            </a:r>
          </a:p>
          <a:p>
            <a:pPr marL="0" indent="0">
              <a:buNone/>
            </a:pPr>
            <a:r>
              <a:rPr lang="pl-PL" dirty="0"/>
              <a:t>Rozstrzyganie wątpliwości </a:t>
            </a:r>
            <a:r>
              <a:rPr lang="pl-PL" b="1" dirty="0">
                <a:solidFill>
                  <a:srgbClr val="4F81BD"/>
                </a:solidFill>
              </a:rPr>
              <a:t>na korzyść strony </a:t>
            </a:r>
            <a:r>
              <a:rPr lang="pl-PL" sz="2000" dirty="0"/>
              <a:t>(z wyjątkami)</a:t>
            </a:r>
            <a:endParaRPr lang="pl-PL" sz="2000" b="1" dirty="0">
              <a:solidFill>
                <a:srgbClr val="4F81BD"/>
              </a:solidFill>
            </a:endParaRPr>
          </a:p>
          <a:p>
            <a:pPr marL="0" indent="0">
              <a:buFont typeface="+mj-lt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823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Bezstronność i bezinteresowność</a:t>
            </a:r>
          </a:p>
        </p:txBody>
      </p:sp>
      <p:sp>
        <p:nvSpPr>
          <p:cNvPr id="9" name="Symbol zastępczy zawartości 5">
            <a:extLst>
              <a:ext uri="{FF2B5EF4-FFF2-40B4-BE49-F238E27FC236}">
                <a16:creationId xmlns:a16="http://schemas.microsoft.com/office/drawing/2014/main" id="{2FBCA6BA-7307-4615-BE65-41D43ACA5F46}"/>
              </a:ext>
            </a:extLst>
          </p:cNvPr>
          <p:cNvSpPr txBox="1">
            <a:spLocks/>
          </p:cNvSpPr>
          <p:nvPr/>
        </p:nvSpPr>
        <p:spPr>
          <a:xfrm>
            <a:off x="755576" y="2204864"/>
            <a:ext cx="8136904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+mj-lt"/>
              <a:buNone/>
            </a:pPr>
            <a:r>
              <a:rPr lang="pl-PL" dirty="0"/>
              <a:t>Równe traktowanie stron.</a:t>
            </a:r>
          </a:p>
          <a:p>
            <a:pPr marL="0" indent="0">
              <a:spcAft>
                <a:spcPts val="1200"/>
              </a:spcAft>
              <a:buFont typeface="+mj-lt"/>
              <a:buNone/>
            </a:pPr>
            <a:r>
              <a:rPr lang="pl-PL" dirty="0"/>
              <a:t>Nieprzyjmowanie od stron żadnych korzyści.</a:t>
            </a:r>
          </a:p>
          <a:p>
            <a:pPr marL="0" indent="0">
              <a:spcAft>
                <a:spcPts val="1200"/>
              </a:spcAft>
              <a:buFont typeface="+mj-lt"/>
              <a:buNone/>
            </a:pPr>
            <a:r>
              <a:rPr lang="pl-PL" dirty="0"/>
              <a:t>Wyłączenie się od wydawania decyzji, które mogą wpłynąć na interes prywatny. </a:t>
            </a:r>
          </a:p>
          <a:p>
            <a:pPr marL="0" indent="0">
              <a:spcAft>
                <a:spcPts val="1200"/>
              </a:spcAft>
              <a:buFont typeface="+mj-lt"/>
              <a:buNone/>
            </a:pPr>
            <a:r>
              <a:rPr lang="pl-PL" dirty="0"/>
              <a:t>Unikanie konfliktu interesów.</a:t>
            </a:r>
          </a:p>
          <a:p>
            <a:pPr marL="0" indent="0">
              <a:buFont typeface="+mj-lt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947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6802" y="619504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Rodzaje KI przy wydawaniu decyzji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aktualne powiązanie z pewnymi stronami postępowania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wyłączenie z postępowania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06802" y="2558511"/>
            <a:ext cx="8069654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wywołać konflikt w przyszłości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nie należy zaciągać długów wdzięczności wobec osób i podmiotów, w sprawach których możemy wydawać decyzje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powiązania ze stronami postępowania z przeszłości, naruszenie zasad równego traktowania w postępowaniu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ujawnienie konfliktu, ew. wyłączenie z postępowania</a:t>
            </a:r>
          </a:p>
        </p:txBody>
      </p:sp>
    </p:spTree>
    <p:extLst>
      <p:ext uri="{BB962C8B-B14F-4D97-AF65-F5344CB8AC3E}">
        <p14:creationId xmlns:p14="http://schemas.microsoft.com/office/powerpoint/2010/main" val="400453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0363" y="534119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Konflikt interesów w decyzjach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394773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równego traktowania stron.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3266981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Naruszanie praw stron.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7E8B179-AD60-4DF3-B54B-5D204ABE144B}"/>
              </a:ext>
            </a:extLst>
          </p:cNvPr>
          <p:cNvSpPr/>
          <p:nvPr/>
        </p:nvSpPr>
        <p:spPr>
          <a:xfrm>
            <a:off x="611560" y="3944715"/>
            <a:ext cx="75669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3. Utrata zaufania obywateli i podmiotów do urzędu.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BC3733C8-FF4E-4466-AB8A-A7EF6A06542A}"/>
              </a:ext>
            </a:extLst>
          </p:cNvPr>
          <p:cNvSpPr/>
          <p:nvPr/>
        </p:nvSpPr>
        <p:spPr>
          <a:xfrm>
            <a:off x="611560" y="5000492"/>
            <a:ext cx="75669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4. Podatność na nadużycia i korupcję.</a:t>
            </a:r>
          </a:p>
        </p:txBody>
      </p:sp>
    </p:spTree>
    <p:extLst>
      <p:ext uri="{BB962C8B-B14F-4D97-AF65-F5344CB8AC3E}">
        <p14:creationId xmlns:p14="http://schemas.microsoft.com/office/powerpoint/2010/main" val="34935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/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81784"/>
            <a:ext cx="7920880" cy="758984"/>
          </a:xfrm>
        </p:spPr>
        <p:txBody>
          <a:bodyPr/>
          <a:lstStyle/>
          <a:p>
            <a:r>
              <a:rPr lang="pl-PL" dirty="0"/>
              <a:t>Kodeks postępowania administracyjnego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1340768"/>
            <a:ext cx="74766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pracownika – przepisy ścisłe </a:t>
            </a:r>
            <a:r>
              <a:rPr lang="pl-PL" dirty="0"/>
              <a:t>(art. 24 Kpa)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Pracownik organu podlega wyłączeniu w sprawie: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jest stroną,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swego małżonka oraz krewnych i powinowatych do drugiego stopnia,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osoby związanej z nim z tytułu przysposobienia, opieki lub kurateli,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był świadkiem lub biegłym albo był lub jest przedstawicielem jednej ze stron, albo w której przedstawicielem strony jest jedna z osób wymienionych w pkt 2 i 3,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brał udział w wydaniu zaskarżonej decyzji,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z powodu której wszczęto przeciw niemu dochodzenie służbowe, postępowanie dyscyplinarne lub karne,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pl-PL" dirty="0"/>
              <a:t>w której jedną ze stron jest osoba pozostająca wobec niego w stosunku nadrzędności służbowej.</a:t>
            </a:r>
          </a:p>
        </p:txBody>
      </p:sp>
    </p:spTree>
    <p:extLst>
      <p:ext uri="{BB962C8B-B14F-4D97-AF65-F5344CB8AC3E}">
        <p14:creationId xmlns:p14="http://schemas.microsoft.com/office/powerpoint/2010/main" val="15768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8718" y="738908"/>
            <a:ext cx="7920880" cy="758984"/>
          </a:xfrm>
        </p:spPr>
        <p:txBody>
          <a:bodyPr/>
          <a:lstStyle/>
          <a:p>
            <a:r>
              <a:rPr lang="pl-PL" dirty="0"/>
              <a:t>Kodeks postępowania administracyjnego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1268760"/>
            <a:ext cx="7476688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pracownika – przepisy </a:t>
            </a:r>
            <a:r>
              <a:rPr lang="pl-PL" sz="2800" b="1" dirty="0" err="1">
                <a:solidFill>
                  <a:srgbClr val="4F81BD"/>
                </a:solidFill>
              </a:rPr>
              <a:t>ocenne</a:t>
            </a:r>
            <a:r>
              <a:rPr lang="pl-PL" sz="2800" b="1" dirty="0">
                <a:solidFill>
                  <a:srgbClr val="4F81BD"/>
                </a:solidFill>
              </a:rPr>
              <a:t> </a:t>
            </a:r>
            <a:r>
              <a:rPr lang="pl-PL" dirty="0"/>
              <a:t>(art. 24 § 1 pkt 1 i § 3 Kpa)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Pracownik organu podlega wyłączeniu w sprawie: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w której pozostaje z jedną ze stron w takim stosunku prawnym, że wynik sprawy </a:t>
            </a:r>
            <a:r>
              <a:rPr lang="pl-PL" sz="2400" b="1" dirty="0">
                <a:solidFill>
                  <a:srgbClr val="4F81BD"/>
                </a:solidFill>
              </a:rPr>
              <a:t>może mieć wpływ </a:t>
            </a:r>
            <a:r>
              <a:rPr lang="pl-PL" sz="2400" dirty="0"/>
              <a:t>na jego prawa lub obowiązki,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jeżeli zostanie </a:t>
            </a:r>
            <a:r>
              <a:rPr lang="pl-PL" sz="2400" b="1" dirty="0">
                <a:solidFill>
                  <a:srgbClr val="4F81BD"/>
                </a:solidFill>
              </a:rPr>
              <a:t>uprawdopodobnione</a:t>
            </a:r>
            <a:r>
              <a:rPr lang="pl-PL" sz="2400" dirty="0"/>
              <a:t> istnienie okoliczności niewymienionych na poprzednim slajdzie, które </a:t>
            </a:r>
            <a:r>
              <a:rPr lang="pl-PL" sz="2400" b="1" dirty="0">
                <a:solidFill>
                  <a:srgbClr val="4F81BD"/>
                </a:solidFill>
              </a:rPr>
              <a:t>mogą wywołać wątpliwość </a:t>
            </a:r>
            <a:r>
              <a:rPr lang="pl-PL" sz="2400" dirty="0"/>
              <a:t>co do bezstronności pracownika.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9AADBBD-B340-47C4-8E6F-74B489FD369F}"/>
              </a:ext>
            </a:extLst>
          </p:cNvPr>
          <p:cNvSpPr/>
          <p:nvPr/>
        </p:nvSpPr>
        <p:spPr>
          <a:xfrm>
            <a:off x="611560" y="5377577"/>
            <a:ext cx="7704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4F81BD"/>
                </a:solidFill>
              </a:rPr>
              <a:t>= rzeczywisty lub postrzegany konflikt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0335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Ordynacja podatkowa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B23A96F8-D7B3-4E31-83F8-4E665DA22B25}"/>
              </a:ext>
            </a:extLst>
          </p:cNvPr>
          <p:cNvSpPr/>
          <p:nvPr/>
        </p:nvSpPr>
        <p:spPr>
          <a:xfrm>
            <a:off x="833656" y="2780928"/>
            <a:ext cx="7476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>
                <a:solidFill>
                  <a:srgbClr val="002060"/>
                </a:solidFill>
              </a:rPr>
              <a:t>Przepisy dotyczące wyłączenia pracownika organu podatkowego są podobne jak wynikające z Kpa</a:t>
            </a:r>
          </a:p>
        </p:txBody>
      </p:sp>
    </p:spTree>
    <p:extLst>
      <p:ext uri="{BB962C8B-B14F-4D97-AF65-F5344CB8AC3E}">
        <p14:creationId xmlns:p14="http://schemas.microsoft.com/office/powerpoint/2010/main" val="71039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0238" y="507446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57553" y="4964975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prowadzenie postępowania i wydawanie decyzji 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550238" y="3388342"/>
            <a:ext cx="781286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Jeżeli w grę wchodzą przepisy </a:t>
            </a:r>
            <a:r>
              <a:rPr lang="pl-PL" sz="2800" dirty="0" err="1"/>
              <a:t>ocenne</a:t>
            </a:r>
            <a:r>
              <a:rPr lang="pl-PL" sz="2800" dirty="0"/>
              <a:t>:</a:t>
            </a:r>
          </a:p>
          <a:p>
            <a:pPr marL="53975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ujawnij relacje lub możliwy wpływ</a:t>
            </a:r>
            <a:r>
              <a:rPr lang="pl-PL" sz="2400" dirty="0"/>
              <a:t>, aby je ocenić,</a:t>
            </a:r>
          </a:p>
          <a:p>
            <a:pPr marL="53975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skonsultuj się z </a:t>
            </a:r>
            <a:r>
              <a:rPr lang="pl-PL" sz="2400" b="1" dirty="0">
                <a:solidFill>
                  <a:srgbClr val="376092"/>
                </a:solidFill>
              </a:rPr>
              <a:t>doradcą ds. etyki </a:t>
            </a:r>
            <a:r>
              <a:rPr lang="pl-PL" sz="2400" dirty="0"/>
              <a:t>oraz z </a:t>
            </a:r>
            <a:r>
              <a:rPr lang="pl-PL" sz="2400" b="1" dirty="0">
                <a:solidFill>
                  <a:srgbClr val="376092"/>
                </a:solidFill>
              </a:rPr>
              <a:t>przełożonym.</a:t>
            </a:r>
            <a:r>
              <a:rPr lang="pl-PL" sz="2400" dirty="0"/>
              <a:t>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D55E670C-6EF4-4672-9B85-A7ED85BA925F}"/>
              </a:ext>
            </a:extLst>
          </p:cNvPr>
          <p:cNvSpPr/>
          <p:nvPr/>
        </p:nvSpPr>
        <p:spPr>
          <a:xfrm>
            <a:off x="550238" y="1124744"/>
            <a:ext cx="7148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/>
              <a:t>Brak ustawowych deklaracji konfliktu interesów.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96BD8B8-693A-4A88-87F8-89DBA1097ECE}"/>
              </a:ext>
            </a:extLst>
          </p:cNvPr>
          <p:cNvSpPr/>
          <p:nvPr/>
        </p:nvSpPr>
        <p:spPr>
          <a:xfrm>
            <a:off x="550238" y="1702545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dirty="0"/>
              <a:t>Samodzielnie oceniasz: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i przeszłe relacje ze stronami,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możliwy wpływ decyzji na twoje prawa i obowiązki,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możliwy wpływ decyzji na twój interes prywatny.</a:t>
            </a:r>
          </a:p>
        </p:txBody>
      </p:sp>
    </p:spTree>
    <p:extLst>
      <p:ext uri="{BB962C8B-B14F-4D97-AF65-F5344CB8AC3E}">
        <p14:creationId xmlns:p14="http://schemas.microsoft.com/office/powerpoint/2010/main" val="173398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2116</TotalTime>
  <Words>942</Words>
  <Application>Microsoft Office PowerPoint</Application>
  <PresentationFormat>Pokaz na ekranie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Calibri</vt:lpstr>
      <vt:lpstr>Verdana</vt:lpstr>
      <vt:lpstr>Wingdings</vt:lpstr>
      <vt:lpstr>Motyw pakietu Office</vt:lpstr>
      <vt:lpstr>Etyka i konflikt interesów przy wydawaniu decyzji w sprawach indywidualnych</vt:lpstr>
      <vt:lpstr>Wybrane zasady ogólne</vt:lpstr>
      <vt:lpstr>Bezstronność i bezinteresowność</vt:lpstr>
      <vt:lpstr>Rodzaje KI przy wydawaniu decyzji</vt:lpstr>
      <vt:lpstr>Konflikt interesów w decyzjach – skutki</vt:lpstr>
      <vt:lpstr>Kodeks postępowania administracyjnego</vt:lpstr>
      <vt:lpstr>Kodeks postępowania administracyjnego</vt:lpstr>
      <vt:lpstr>Ordynacja podatkowa</vt:lpstr>
      <vt:lpstr>Konflikt interesów – jak sobie radzić?</vt:lpstr>
      <vt:lpstr>Konflikt interesów – ćwiczenie 1</vt:lpstr>
      <vt:lpstr>Konflikt interesów – ćwiczenie 2 gr. 1</vt:lpstr>
      <vt:lpstr>Konflikt interesów – ćwiczenie 2 gr. 2</vt:lpstr>
      <vt:lpstr>Konflikt interesów – ćwiczenie 2 gr. 3</vt:lpstr>
      <vt:lpstr>Konflikt interesów – ćwiczenie 2 gr.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230</cp:revision>
  <dcterms:created xsi:type="dcterms:W3CDTF">2017-10-06T10:47:42Z</dcterms:created>
  <dcterms:modified xsi:type="dcterms:W3CDTF">2023-07-19T10:35:25Z</dcterms:modified>
</cp:coreProperties>
</file>