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3"/>
  </p:notesMasterIdLst>
  <p:sldIdLst>
    <p:sldId id="256" r:id="rId3"/>
    <p:sldId id="299" r:id="rId4"/>
    <p:sldId id="257" r:id="rId5"/>
    <p:sldId id="264" r:id="rId6"/>
    <p:sldId id="266" r:id="rId7"/>
    <p:sldId id="267" r:id="rId8"/>
    <p:sldId id="275" r:id="rId9"/>
    <p:sldId id="274" r:id="rId10"/>
    <p:sldId id="265" r:id="rId11"/>
    <p:sldId id="288" r:id="rId12"/>
    <p:sldId id="277" r:id="rId13"/>
    <p:sldId id="278" r:id="rId14"/>
    <p:sldId id="279" r:id="rId15"/>
    <p:sldId id="291" r:id="rId16"/>
    <p:sldId id="306" r:id="rId17"/>
    <p:sldId id="307" r:id="rId18"/>
    <p:sldId id="287" r:id="rId19"/>
    <p:sldId id="280" r:id="rId20"/>
    <p:sldId id="281" r:id="rId21"/>
    <p:sldId id="282" r:id="rId22"/>
    <p:sldId id="308" r:id="rId23"/>
    <p:sldId id="289" r:id="rId24"/>
    <p:sldId id="269" r:id="rId25"/>
    <p:sldId id="268" r:id="rId26"/>
    <p:sldId id="271" r:id="rId27"/>
    <p:sldId id="283" r:id="rId28"/>
    <p:sldId id="284" r:id="rId29"/>
    <p:sldId id="285" r:id="rId30"/>
    <p:sldId id="290" r:id="rId31"/>
    <p:sldId id="292" r:id="rId32"/>
    <p:sldId id="309" r:id="rId33"/>
    <p:sldId id="310" r:id="rId34"/>
    <p:sldId id="293" r:id="rId35"/>
    <p:sldId id="270" r:id="rId36"/>
    <p:sldId id="294" r:id="rId37"/>
    <p:sldId id="295" r:id="rId38"/>
    <p:sldId id="302" r:id="rId39"/>
    <p:sldId id="303" r:id="rId40"/>
    <p:sldId id="311" r:id="rId41"/>
    <p:sldId id="261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rial Black" panose="020B0A04020102020204" pitchFamily="34" charset="0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7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065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1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9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93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55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3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endParaRPr lang="pl-PL" sz="2880" b="1" i="0" u="none" strike="noStrike" cap="none" dirty="0">
              <a:solidFill>
                <a:srgbClr val="FFC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buSzPct val="25000"/>
            </a:pPr>
            <a:r>
              <a:rPr lang="pl-PL" sz="3200" dirty="0" smtClean="0"/>
              <a:t>Ewakuacja osób poszkodowanych z dysfunkcjami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Grzegorz Kaszuba</a:t>
            </a: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1440056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333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działaniem ratowniczym dla członków OSP</a:t>
            </a:r>
          </a:p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             (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DOWÓDCÓW OSP)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DYSFUNKCJE</a:t>
            </a:r>
          </a:p>
          <a:p>
            <a:pPr marL="269875" indent="635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WZROKU</a:t>
            </a:r>
            <a:endParaRPr lang="pl-PL" sz="6000" b="1" dirty="0" smtClean="0"/>
          </a:p>
          <a:p>
            <a:pPr marL="269875" indent="6350" algn="ctr">
              <a:buNone/>
            </a:pPr>
            <a:endParaRPr lang="pl-PL" sz="60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16" y="140674"/>
            <a:ext cx="1224136" cy="11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467841" y="477893"/>
            <a:ext cx="743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EWAKUACJA OSÓB Z DYSFUNKCJAMI WZROKU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3" name="AutoShape 2" descr="Znalezione obrazy dla zapytania o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 descr="Znalezione obrazy dla zapytania o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9" y="3724606"/>
            <a:ext cx="2487160" cy="21145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929393"/>
            <a:ext cx="2841840" cy="180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dysfunkcjami wzroku: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wzrokowego odbioru światła, otoczenia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osoba niewidoma nigdy nie widziała pogorzeliska, rumowiska, ognia, sprzętu ratowniczego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zmiany zachodzące w szybkim tempie powodują dezorientację, panikę, stres, niechęć lub niemożność działania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reakcji na wizualne efekty towarzyszące katastrofom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reakcji ochronnych na zagrożenia niesłyszalne i bezwonne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dysfunkcjami wzroku:</a:t>
            </a:r>
          </a:p>
          <a:p>
            <a:pPr algn="ctr">
              <a:buNone/>
            </a:pPr>
            <a:endParaRPr lang="pl-PL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niemożność poruszania się bez przewodnika w terenie nieznanym lub znanym, lecz o zmienionej charakterystyce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stres i panika po wyczuciu za pomocą dotyku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chęć ewakuacji trasą dobrze sobie znaną, bez względu na jej dostępność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trudność lub niemożność szybkiego skompletowania i założenia odpowiedniego stroju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reakcji na napisy i znaki ostrzegawcze</a:t>
            </a:r>
            <a:endParaRPr lang="pl-PL" sz="28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osób z dysfunkcjami wzroku: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lęku przed ciemnością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ufność w stosunku do osób widzących i dokładne wykonywanie ich poleceń głosowych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dotyk, słuch, węch i smak kompensują brak wzroku, również przy rozpoznawaniu zagrożeń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osób z dysfunkcjami wzroku:</a:t>
            </a:r>
          </a:p>
          <a:p>
            <a:pPr algn="ctr">
              <a:buNone/>
            </a:pPr>
            <a:endParaRPr lang="pl-PL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chęci samowolnego oddalania się i poruszania w nieznanym terenie, co ułatwia pracę ratownikom już po samej ewakuacji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sprawność fizyczna i umysłowa, możliwy kontakt głosowy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utrwalony nawyk poruszania się za przewodnikiem</a:t>
            </a:r>
            <a:endParaRPr lang="pl-PL" sz="28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229600" cy="4625608"/>
          </a:xfrm>
        </p:spPr>
        <p:txBody>
          <a:bodyPr/>
          <a:lstStyle/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Zanim nawiążesz kontakt fizyczny, uprzedź o tym osobę niewidomą. Wymień swoje imię i powiedz co się dzieje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Osoby niewidome korzystają ze swoich rąk do utrzymywania równowagi, więc jeśli chcesz taką osobę poprowadzić, zaproponuj jej swoje ramię, zamiast chwytać ją za rękę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8229600" cy="3888432"/>
          </a:xfrm>
        </p:spPr>
        <p:txBody>
          <a:bodyPr/>
          <a:lstStyle/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Idąc opisuj otoczenie i wskazuj przeszkody, np. schody („w górę” lub „w dół”)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Jeśli chcesz ostrzec osobę niewidomą, zrób to w sposób konkretny. </a:t>
            </a:r>
            <a:r>
              <a:rPr lang="pl-PL" sz="2800" b="1" u="sng" dirty="0" smtClean="0"/>
              <a:t>Sam okrzyk „uważaj!” nie pozwoli jej zorientować się, czy ma się zatrzymać, uciekać, pochylić czy coś przeskoczyć.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DYSFUNKCJE</a:t>
            </a:r>
          </a:p>
          <a:p>
            <a:pPr marL="269875" indent="635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MOWY I SŁUCHU</a:t>
            </a:r>
            <a:endParaRPr lang="pl-PL" sz="6000" b="1" dirty="0" smtClean="0"/>
          </a:p>
          <a:p>
            <a:pPr marL="269875" indent="6350" algn="ctr">
              <a:buNone/>
            </a:pPr>
            <a:endParaRPr lang="pl-PL" sz="72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188640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737460" y="31704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EWAKUACJA OSÓB Z </a:t>
            </a:r>
            <a:r>
              <a:rPr lang="pl-PL" sz="2400" b="1" dirty="0" smtClean="0">
                <a:solidFill>
                  <a:srgbClr val="FFC000"/>
                </a:solidFill>
              </a:rPr>
              <a:t>DYSFUNKCJAMI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 </a:t>
            </a:r>
            <a:r>
              <a:rPr lang="pl-PL" sz="2400" b="1" dirty="0" smtClean="0">
                <a:solidFill>
                  <a:srgbClr val="FFC000"/>
                </a:solidFill>
              </a:rPr>
              <a:t>MOWY  I SŁUCHU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69630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96" y="406963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głuchoniemych: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niemożność zbiorowego informowania o zagrożeniu za pomocą syren, głośników, odbiorników RTV, a także osób niosących pomoc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konieczność rozmów migowych i czytania z ust - prowadzonych prawie indywidualnie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niemożność lub kłopoty w uzyskaniu informacji o stanie zdrowia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utrudniony lub wręcz niemożliwy kontakt w ciemności i zadymieniu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głuchoniemych: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nieznajomość języka migowego wśród większości społeczeństwa, a także wśród ratowników, co np. utrudnia przekazywanie informacji o obecności innych zagrożeń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problemy ze zbudzeniem w salach szpitalnych, np. w szpitalach, internatach należy budzić każdego z osobna za pomocą dotyku, co powoduje znaczne opóźnienie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260648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691680" y="6206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Materiał nauczania</a:t>
            </a:r>
            <a:endParaRPr lang="pl-P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844824"/>
            <a:ext cx="7664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Ewakuacja </a:t>
            </a:r>
            <a:r>
              <a:rPr lang="pl-PL" sz="2400" dirty="0" smtClean="0">
                <a:solidFill>
                  <a:schemeClr val="tx1"/>
                </a:solidFill>
              </a:rPr>
              <a:t>osób z dysfunkcjami wzroku,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Ewakuacja osób z dysfunkcjami słuchu,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Ewakuacja osób z dysfunkcjami mowy,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Ewakuacja </a:t>
            </a:r>
            <a:r>
              <a:rPr lang="pl-PL" sz="2400" dirty="0" smtClean="0">
                <a:solidFill>
                  <a:schemeClr val="tx1"/>
                </a:solidFill>
              </a:rPr>
              <a:t>osób z zaburzeniami psychicznymi, umysłowymi,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Ewakuacja osób niesprawnych ruchowo i hospitalizowanych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głuchoniemych: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 smtClean="0"/>
              <a:t>sprawność fizyczna umożliwia samodzielne poruszanie się samodzielne wykonywanie zalecanych i zademonstrowanych czynności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 smtClean="0"/>
              <a:t>większość głuchoniemych potrafi czytać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 smtClean="0"/>
              <a:t>w grupach stale ze sobą przebywających istnieje nawyk przekazywania sobie nawzajem poleceń przełożonego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 smtClean="0"/>
              <a:t>wyostrzone receptory wzroku, węchu i dotyku kompensują brak słuchu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568952" cy="4464496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Zanim zaczniesz mówić do osoby niesłyszącej lub niedosłyszącej, upewnij się że na ciebie patrzy. W zależności od sytuacji możesz zamachać ręką, dotknąć jej ramienia.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Mów z twarzą zwróconą w kierunku rozmówcy. 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Jeżeli osoba niesłysząca lub niedosłysząca nie zrozumie któregoś zdania, nie powtarzaj go, a ujmij to, co chcesz powiedzieć inaczej.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7200" b="1" i="1" dirty="0" smtClean="0">
                <a:solidFill>
                  <a:srgbClr val="FF0000"/>
                </a:solidFill>
              </a:rPr>
              <a:t>ZABURZENIA PSYCHICZNE</a:t>
            </a:r>
          </a:p>
          <a:p>
            <a:pPr marL="269875" indent="6350" algn="ctr">
              <a:buNone/>
            </a:pPr>
            <a:endParaRPr lang="pl-PL" sz="72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116632"/>
            <a:ext cx="112718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619672" y="19168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19672" y="27719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EWAKUACJA OSÓB Z ZABURZENIAMI PSYCHICZNYMI, UMYSŁOWYMI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3095"/>
            <a:ext cx="2371725" cy="19335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66" y="4293095"/>
            <a:ext cx="220980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775191"/>
            <a:ext cx="8712968" cy="4625608"/>
          </a:xfrm>
        </p:spPr>
        <p:txBody>
          <a:bodyPr/>
          <a:lstStyle/>
          <a:p>
            <a:pPr marL="269875" indent="6350" algn="just">
              <a:buNone/>
            </a:pPr>
            <a:r>
              <a:rPr lang="pl-PL" dirty="0" smtClean="0"/>
              <a:t>Zdrowie psychiczne jest dobre wtedy, gdy dana jednostka myśli, odczuwa, zachowuje się i interpretuje zachowanie innych w sposób racjonalny. Zaburzenia uznawane są za jeden z członów choroby psychicznej, który również wymaga odpowiedniej diagnozy. </a:t>
            </a:r>
            <a:r>
              <a:rPr lang="pl-PL" i="1" u="sng" dirty="0" smtClean="0"/>
              <a:t>Polegają na utracie umiejętności odpowiedniej reakcji na bodźce oraz współistnienia zresztą środowiska.</a:t>
            </a:r>
            <a:endParaRPr lang="pl-PL" i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712968" cy="2949953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Zaburzenia psychiczne to cała grupa chorobowa, która polega na dziwnych zachowaniach ze strony jednostki odbiegających od norm przyjętych przez otoczenie. Same zaburzenia psychiczne można zaliczyć również do chorób cywilizacyjnych.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82453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kłopoty ze zrozumieniem i z przyswajaniem poleceń przekazywanych szybko, głośno, niezrozumiale i tonem rozkazującym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agresja wobec otoczenia, osób i przedmiotów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tolerancji w stosunku do osób nieznanych, obcych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tendencja do ciągłego powtarzania tych samych czynności, zwłaszcza w sytuacjach pobudzenia emocjonalnego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niezwykła ciekawość i chęć uczestniczenia w nowych sytuacjach, co może prowadzić do wchodzenia w strefę bezpośredniego zagrożenia ich zdrowia i życia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barykadowanie pomieszczeń, krycie się, używanie siły fizycznej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chwilowe zaniki świadomości, podczas których w żaden sposób nie można nawiązać kontaktu z chorym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chęć powrotu do miejsca stałego pobytu, które odbierane jest jako jedyny gwarant bezpieczeństwa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bardzo silna więź z innymi chorymi, co może być przyczyną konieczności ewakuacji 2-3 osób równocześnie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często znaczna waga i niedołężność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większe skupiska tych chorych nie wykazują cech życia w grupie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może pojawić się nagła agresja, będąca wynikiem zmiany nastroju - może ona być niebezpieczna dla ratownika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w trakcie czynności ratowniczych mogą ujawnić się, utajone do tej pory, tendencje samobójcze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chorzy chętnie odgrywają rolę gapiów, tłumu, a także osób pomagających w akcji</a:t>
            </a: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 z zaburzeniami psychicznymi: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normalna sprawność fizyczna umożliwia wykonywanie czynności ewakuacyjnych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stosunkowo duże posłuszeństwo wobec poleceń znanego opiekuna, wychowawcy, członka rodziny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chętnie przyjmują leki uspokajające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WPROWADZENIE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0" y="2348880"/>
            <a:ext cx="5869160" cy="16561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69875" indent="635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Ewakuacja</a:t>
            </a:r>
            <a:r>
              <a:rPr lang="pl-PL" dirty="0" smtClean="0">
                <a:solidFill>
                  <a:srgbClr val="FF0000"/>
                </a:solidFill>
              </a:rPr>
              <a:t> – zorganizowane przemieszczenie ludzi z miejsca, w którym występuje zagrożenie, na obszar bezpieczny.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AutoShape 2" descr="data:image/jpeg;base64,/9j/4AAQSkZJRgABAQAAAQABAAD/2wCEAAkGBxQTEhUUEhQWFhUUFx4XGBUYGBcYHRgXHBocFxceGhgYHCkgGBomHRcXITEhJSorLi4uHCA1ODMsNygtLisBCgoKDg0OGxAQGi8kHyQ0LCw0LCwsLCwsLCwsLCwsLCwsLCwsLCwsLCwsLCwsLCwsLCw0LCwsLCwsLCwsLCwsLP/AABEIANEA8QMBIgACEQEDEQH/xAAbAAEAAgMBAQAAAAAAAAAAAAAABQYDBAcBAv/EAEkQAAEDAgQCBgUIBgYLAAAAAAEAAgMEEQUSITEGQRMiUWFx8BQygZGhByNCUrGywdEVFnKT4fEkM2KSwtJEU1RjdIKDhKOz4v/EABgBAQADAQAAAAAAAAAAAAAAAAABAgME/8QAJREBAQACAgMAAQMFAAAAAAAAAAECEQMhEjFBYQRxsRMiMkJR/9oADAMBAAIRAxEAPwDuKIiAiIg1sRqejYXdyo7OInmXfS6uOORZoiFyWqJjk9qDsNDUh7Ab621Wni+LCNpym5VNocc+a31WlPVueN7qRZKTih2t1vYZij3yeJ2XPoq2ztVbMLxaNgBG6C7rFPLYaKChxwuOhC2hiO91A9rZXG5F/BaVHjDmuyu271sOrBa3nRQdaesCpF06YZc3Ja/6QbeyrT8TsA0Hzt/BIXk6qBKYnjwj2USOJSTuV9YjR5296iaXD7O1Ui5UOMNcOsfatxtcw/SVMqAWDQqPixB19yoHSwV6oLh6sLtCp1AREQEREBERAREQEREBERAREQa9cfm3eC4/xBMDI4efOy7JUR5mkdoXI+KcOLJCbaHz+aDToRdqmaGluDdV6irwzQ7KVhxhltDZSPqrw0km3vUZURvb2q04XXNctrEaJr2ki10Sq+E4mWmxVnp64vsqjBSWkt57laIGBg8+fJQTDDosU7bhQ1VjAbpdfNLjTSdSiG70GqkoLKJmxNlr3C1P1gaOaCw1NWADdV+rxprSdVCYpxAXXDVX5Jy4/wA1AuD8aEht57VsUcBcfPnsUDgVA55Gi6bgeDgNBd/NSMvD1Jl17FOLxjQBYL1QCIiAiIgIiICIiAiIgIiICIiAq/xTg4mYSBqrAiDgmLYO+Nx0P8FFahd9xDBY5BsuXY7Qx9I5scb9CQXvaY23Gmlxmdz5KLZPaZ2r9JiLmHQqyUeMSGIuykt2vsCQ0uNid7NaT/FaNLhUbCHOu9w7dG3/AGfzupyqY6SBx3yiTTu6Jw/Eqs5JbqLXCybqEoq3NJc81d4acOaFyyF7mu2+1Xfh/FnZQC0nzqrqPvFMF5qEkw8gXaSrdieIDIbix7FWo8TbqFIhnscfPntWvLTuU2XDdaFTOLol8Yfg7pSAFacN4KN7u/NbXAUWZ1yujKEIXCMBZEBcexTIC9RAREQEREBERAREQEREBERAREQEREBERAXKKiYua1xuT1te0Z3AfALqxK5EH/NRfsn75WXL/i14vb6ghLiAB7lMikyxOBt12yC3/Ref8JWpgrbu096k8b6og7HSvaT408tlXin1bkvxRhD1/wAVO4dGR4KBgqgX781YoalthZbsWpj8psVVo36qx4nOHXAUBNRuF9D5/kgyTVmlgVrxHMVi6B3YeanMCwdz3i4QXzgKms29ldFGYFRdGwaW0UmiBERAREQEREBERAREQEREBERAREQEREBfEr7BeSy2WtUzXA8VTLKSJkeNl+K5e7RjB2Zh7pHD7V0gFc8mGgPa5598rrfBYb3i2w9pjh6G7xpyv5+Kz8e3ZDTDYmZzvdBKffYL5wKobG45nMacjrZiBra4371H8RTvkjha52YsqnsBJB/0JziLtFj1nEaLfjnSmd7c9LyCtmCrPaVirGWcvqlgLr25AlXUWHAIukkcDfdvut/BdIj4cjcwXAvbsCq/AOHj0l99vR4ZPa/P+QXRiQO5BV38KRg3sFK4fg7GC9gtupl5e1KeUa3VPOb0a6bKL5a4HZfSugREQEREBERAREQEREBERAREQEREBEXhKDRqHanz55LWc5ZpTz7f5rXK4eTJrjHqokLbsj8Xj/yOV68+fiqdhkV4oT/ZJ97iSrcfcqfqY4fwaF8rpXMBka0ZTd2lttAbfBQFTkLYHRtDGPrnusNgXUZDvbnzX77q4cNaPd3tWpx7EAylygA+lNsBpqWvDtu4ldWPpnl7cwr8Of0lrHdWjh3h4iN7nD6Dvuq+/oKMkOI+C25aVrYngDdpHwKshU+Af65//BUn3Xq21D+t4Ko8Cm07f7WH0xPi0varTLufPuWfJdQjG8ow62Xwd/ivRuuPyu9tddNqB+vjotxRw08+exSDSuzju2eT1ERaKiIiAiIgIiICIiAiIgIiICIiAsFU/ks61J/WVM70mNd/nz7lhP8APzyWaQLGRv5suLP21jxo/L2eeSgcIpv6Ow9jpG/3ZXj7ArAFr4FTXge21iJ5e7eVx/Fb8E9q5VkwOGzie5RvH+1IeQqR/wCqQD4qyUlPkv3qs/KbpTRv/wBXURu992/4l0SaUq2t2C+ZR1T4FIXXaD2gH4L7UoUjg85Zab+3Q5fbHL/9lWebQlVzhZlpKe/KOqaPZUN09ystU3UrPl9LRqt/FL6+fP8AJeAee9e81w6as11minK13L6a5dGOWqppJIgRdTMRFXuOa3o6UsaXiSdwijyOyuzO55uQABJPYlugqeK4445i+N7JIRfoXCxfd2VhYdQ5pJAuNr6qdglzNBNrkagG9jzF+aqmF4FGIRHO59QdNZHZsp0JDXWzZbgG11C1nCEBlc6lmfTzM1cI3+rm6wLm3uARdY3nx1tfwrpBNtTsEY4EAg3B1BHMLkM9e5xNPPWTyvzZOhcGRNeeRc/nGe2/sXUsFpuip4ow4OyRtbmGoNgNR3LTHLy9K2abqIisgREQEREEVW8R0sTyySdjXN3aTtpf7Fj/AFsov9qg/eN/NbstaOuMsnVBNxG4g2F+rpZx7huoSo4gp8oGV5cWOcCYnNu5ulnXaMjiSNwBqEo2X8ZUIv8A0lht9W7vug3WB/GFFv0r/wB1N/kVfGNNkNyHMjDQdNTmI6wLdCMpvte4I7VGiUSEhrwXl5a0X1dlF8wBOgsVhnyWfNt+Pjwy/wBlqk4youT5T3iGU/4NVjZxdTFwaOmJdo0dE4Zu4ZrKsswmqllc2JoLI8ucCQMeS7UWLgQBpv3Ky4VTTU39Xhrc3N/pDXOPi54v7Ewly7skOSYYXWN2n8Pq85t0ErOeZ7WgfBxPwWvi8FUyTpqZ/SCwDqZ9gHDtY/6D/G4NlgkxurH+gO9s0Y+y6wP4grOVCPbUMH2NW0knpglcExyOpBDbtkZpJC8WfGewj8RoVocfw5qM35SRH3StVX4rxObKyeSk6GVhtHUMmaXNPYRl6zNNQdLL2ux6vmphHJRte5xa7PHK3K5rSHgga2JIHdryUi20XENMyONkk8TH9G0lrntBF2g7E962P1kpP9ph/eN/NVJuI9VrXUc+gFhlY8WHeXL0YlEN6SYf9vf7t+9BI8NYhTWY41EQe109mF7b2klzdvY0e9WM4rB/rov77PzVNGKUp0dTy+BpJP8AIvDV0LgWmAtBFifRpG7i2/R6FBY5K6Ek2mit+2381lppI3bSsPg5p+w6Lm89O1jg1gZPGSAHdEGyMvoA8ZQHDlmHtWvkjcSDCwkadaMWPgbG4881x53HDLuOri4LyY7ljqrmXNh8FnbTHnZcnip4r6Qlul7sc9ns0IIOykIIo9LmcEm2k05sfEO08SmPJhanL9NySOqIqZR0ANvnqj9/L+anoMIsAWzTjxkz/fDguvHKX05ssbj7SqoPyhYtHHV0bZDZsYkmda5+jlboOe6u9NA5t80jnjlmDRb+6Bdct48w6StxJ0cLWkQQta9zicrc9yNvpDMCPBRlNyxE9p93GNNFGyQiRz5QTFEGODnWNhysBf7ea0o6ZlVTiaSfJVRxuM5icy7WEk5JGjQgDTXUW7VbOHoiGMa6zjEwMzAdgtpfUDRVTGcJghFSNbTyROna0i4ja8E2aBo0guv2glVwwxwmotd2tvCOAaV8UMmedzCxr8jnaai+1rs32BV5YwAAAWAFgO5fFLG1rGtjADAAGgbBttLd1llWigiIgIiICIiCv4rVP1GwVVrZXHcn3n7POy6NNG0jrAKBxCOM3swfH81jyYb+s8ooT/asMrATqASO0XI7fD+CsdVA3lp7vxWk6kBO58+QsPGsdWMnCWMR0r53SXylkYa1rSblpfewHc5u6msQ44idE4QibpCOr1MuU9t3aab2Vedho5efP4o3DOyx96vOTKTTSZ1L4dxs/ORMzqhrQMo9Z5PWcXE2awAjQ9+6nji1M6+WePXvVSp8Hc42B9gBKumB4O2FmoBeTcmw07gtcMsr7i+OVqtfKBKz0Jt9S6VvQuG3SamxPIEAtv3r44QrRJnpQ0NfTgWb2xnUEX2sbi3grPxVgbaymfCTlJs5jvqvGrSudwYRVMnaZHNpqqMWjnzNcyob9Us311OxV+97a/Fumr42OLXB4IOvzUn2huqfpeH/AHn7qX/IvcG4ukfC181JUN06zmMzNNvpNBs4g2vspGSaGvhcIKggj6UZs5h/tNO3gQrKoxuMU/0n5f22vZ94BSmHzRyepIx3g4G/xXPTidbQ1RgE3Tga5X3yv0uWnNcxvtqCCQexXuj4mpHxCckMObIWlvzgk5sygZideW6iZJsQfE3FNMXPpHkMyua5sl7scWOzFpLTdrrtLTdVl2Im4d0LSDr1ZND7S1Tldg01fM98MFPTxg26WSNr5JDvct+h7dVrYtw5PGWlxjleB1ujYIy5tuwkhxG/I7rLlw8lseTPCf2VECSSR2e0cRDHMY1oJ0cPpnZ1jcjTTRTWE1eX+utazQ3K1ziSB1i4tB3PKyhHMIO+h1HeOSzwvcFj5/LGOP6jkldBwuphyOkLg1rBdxe1zAANT64GmiwVPFeZ3R0UDql2UHO0tbE3MLjM8nssbDXVU7HaiV8QpYRd8sbpX97GEZW/8x09nesGDcSOp5JPQmdN6RaR1OeoYJLWeNR1tracgF14dxe5WzdXhsOKv9aSkiB+qyR5Hd1nW9qpNTi7qGsqmzv6QPc3Po0PccjTG9o0u3dthsrjw7jFbM756ARje4ka72EAae9bfFUMcbWziKMzGWKMPc0E2dI1u5HYSrWaRjl9ikTY0aoNMMVXka7RzJWwNLhb1nX1A/NSkmDQ1LmzVbn9OfXELsrSwHqscbXeANCedyvrGCylflhAFIH9FI0C3QzO6+e+5a7O0HkFs0tK8nRpIHMDz3rLK3G6hnndrXTV8dgG6AAAC2luVrclutdfZQdHQP0uLKahZlFleUlr7REUpEREBERB44X0WjNhoPO3nyVvolmxBz8PA7P+Cwfqx/vPh/FWNFTwxV8Yq36uSX9Ztr73P2W3WzDw3tmfpzAH4qwIk48TxjDS0rYxZgssyISrrI3iHF20kD5nguDdmjck6BVLgaslq6l9a+NrWuYIgLl5BbYktJaMrdTpuSVixapdiVVGyFh9Hpy55kOglktZobfXKNetb8FMcMcSMyNZM0Qco3F12S2Ja7I+wA1adDY9yj6n4tZCqmLcNubO2qpDklB6wGgkbuWyAbjv3Cm6nHKdhaHTMu5wY1oIcS4mwADblSAKIcv4ixKN1S2VsbxMB0c1O5hBe0Xs6J/qlzbnci4PIrcwWowuF3Tvc1j33HzjXteD9LQjQ68lfKqgjk9Zt+9UvjXAZYoXTU0juqOu3W+UEODm23LSNRzBIUa72tvrSc4NljdHIYomxx9KWxkMyGSMAZXEHU7kXO9lrYnws9zJiKiZz5HZm3dboxyay2w29ioFDxlJMY42h7ZpHtZnFnN1IFwDtvfuUvxjjVZh8kYFYJHSAkxuiAa1jdL3ve58U3udp8bKjGzOgfHT1DTmcQxjxfrcm5gTcEkgX21Vwi4ZltfKB3ErPgWEy1Jgq6x0bnBoeyJsQaGki93FxJJHdZWeviLontbo5zHAHvIICr/Tn1lcMd7crr67o31NbHZzIomwRuFyDLmN/Y0ncabqE4RrmRzB1UHCScdWZwFiLjc73cbku7gvaDiCeKnfQPh9Vrg8Ehjg11gC0O9Z2Z1+/kslNhM9VF0QawvZsw7PaB9Ej1CVvhjfc+Gdx6xv11vCKxnqNHt7Vq8XWPorPrVUZ9jLyH7q5jgmO1FE4tZZ2X1qaou17P2HnRw327tFJ1PyhMmlidJTyNcwFotICwZ7BzrZbl1gQPFVyylq2GOWm3XYrH/TWvjfKJ53MYxrSS53RMA22AI37lNcP4sKOSOjq6jM90LHgvytyONwYy4b30tfsOpuFqYZgE01DFNTymKdznzNJ1aWyuvZzdQTlDSD2hV/Ba6KlM7cUp5XTTGz3ytMjXAE2ykA2H8OxLUY412EFFRaSdzIXnDZc4Au2CQGSx3DWOc9pYCNbG/crJwtXyTUzJJg0SHMHtbcBrg4tIIOxFtVC1mksiIiBERAReWRB6iIgIiICIiAvHtuCDz0XqIKfhXCdRTno4qoejH6LowZGt+q2Q6W77KyxYZE2EQBjTE1oaGEXFh233W2sFRI4WsNEEHjHBtPLE5kMbIJLhzJY2hpa9pu06bjtCiOHsTqWzvpZmESxjMXNsWPadnDsB1+xWv9IdoUfj1NTyNE0jnxviBIkiJbIBuW9X1gberqFFiZdJ1h07+fivJpA0Eu2VY4LrrxSuJNjJJJ1iC5rb6ZrfSsAT2ErWmlrqxsboo44ontDw9z7kAi/qAet3nT8W/+H7tfF6imiqqcU9Mz0iSVhcRGCeicXNeQR6pBG/K6uVXh8UpBkjY8t2Lmg28L7Ln8eHSRTu9Le4TTxZWPiJAYxrrkMdvnBs4m2vhdXHDa9zDHDUOaXvB6KQaCUAXNx9GS2pGx1I7AlKmERUzDuJKmead8QhFLTSGNwdmD3Bt8zg++UbX22UoZflJwdstHLIxjeljAfmAGYtYQXC+9rD4KD4AqPnWH64+1t1u4dx3NO0D9HTuzg2LbFhB09ZwAsoyjHotcad7RHezoCAAHM5NHeLW9i24spJcb9ZcmNtmU+OgYxRwOYZJ4WyCNpdqwPNhroLa7bLk1dg1LPUQsomN/pJ0IvZsd/nHWO1hcW7V2WKTMLj3d6qOCYb6FWuYWN6GouYZLC8cm7478g62YDuWc6aWb0t1PCGNaxos1oDQOwAWCyEIiqlROM6Kanm9Lpg5zX6zRhub+raSHAj1bgZSfAqc4JjeKbNK1zXySPec25BccpI5EtDVPoo0m3rQiIpQIiICIiAiIgIiICIiAiIgIiIMMlM08lFYphQfG5jxmY4WI129im144IOd/J1K0tkh0aeu3INLAuc0aezfmrPwTWCSjjbs+EdC9v1Xx9Q++1x3FV7iPhuqiqBV0OVziAJIjpnsSQR369qm+Eqae881RE2B07mno2uzG7W2L3EaZjpoPqqJ10m3bJxjw6ayJrWPEcjHXa+xNhuQBcWuQ3XXZVWOWoeaamlhkFRBUMfmy3ZkFxI4SDq5SL6b62sulIpNobi/FjS0kkrbZ7BrL7Z3HK2/YLm/sVHwIx+iuw2J3S1FRHI+aSMgsjcW6Au2Ooa3Tt710jEaGOeN0UrQ5jxZzT2fgVq4LgFPSAiniay+53J8SdUQovCvGD4aeKKZga5gyhjgWOs0kAjt2tftUjxPNBXwBpPRysOaOS/qOG2o3G3Z8FN8UcHU9dZ0oc2RosJGGzrb2NwQRdVuD5KY83zlVM+P6mguOwnXTwC08sNdxn45b6qCwDjCeKQtmPzjNHjcPbyNx2ixv3hXziWL02gc6A9dtpYyNxJGcwHjoR7VBfKTwk0wtqaZobJTNALR9KJotbxaPhfuXx8meN3AjJ6rxcDsPnT3K/WeH5n8K94Z/irfwpjIq6WKbYubZ47HjRw96l1UODaN9NVV1PlPQmQTxusbfOes0HbS3wVvWDYREQEREBERAREQEREBERAREQEREBERAREQEREBERAWCoc4eqPzWdEEaK8jcA/BfL8UN9Gj3qQkha7cLRlwz6p96AMSa4EObodCN9Fyb9XJoJXMMnQUvSWFQDmIa4gNADdWuufWO1rrqBw1/YtPEMKMsb43tOWQZT7R9qmWz0WS+1X4gwxtLeFlW8GYDo4nSyOvYXfLO4nRgsdG5QbW1urL8mdXJLQtdLY9d4YQ3LdgcQNPG6qlD8nk80pNTMzIA1rnNzdJIxos1ridG6AXtzXUKWnbGxrGANawBrQOQGgUDKiIgIiICIiAiIgIiICIiAiIgIiICIiAiIgIiICIiAiIgIiICIiDFFufYsq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AutoShape 4" descr="data:image/jpeg;base64,/9j/4AAQSkZJRgABAQAAAQABAAD/2wCEAAkGBxQTEhUUEhQWFhUUFx4XGBUYGBcYHRgXHBocFxceGhgYHCkgGBomHRcXITEhJSorLi4uHCA1ODMsNygtLisBCgoKDg0OGxAQGi8kHyQ0LCw0LCwsLCwsLCwsLCwsLCwsLCwsLCwsLCwsLCwsLCwsLCw0LCwsLCwsLCwsLCwsLP/AABEIANEA8QMBIgACEQEDEQH/xAAbAAEAAgMBAQAAAAAAAAAAAAAABQYDBAcBAv/EAEkQAAEDAgQCBgUIBgYLAAAAAAEAAgMEEQUSITEGQRMiUWFx8BQygZGhByNCUrGywdEVFnKT4fEkM2KSwtJEU1RjdIKDhKOz4v/EABgBAQADAQAAAAAAAAAAAAAAAAABAgME/8QAJREBAQACAgMAAQMFAAAAAAAAAAECEQMhEjFBYQRxsRMiMkJR/9oADAMBAAIRAxEAPwDuKIiAiIg1sRqejYXdyo7OInmXfS6uOORZoiFyWqJjk9qDsNDUh7Ab621Wni+LCNpym5VNocc+a31WlPVueN7qRZKTih2t1vYZij3yeJ2XPoq2ztVbMLxaNgBG6C7rFPLYaKChxwuOhC2hiO91A9rZXG5F/BaVHjDmuyu271sOrBa3nRQdaesCpF06YZc3Ja/6QbeyrT8TsA0Hzt/BIXk6qBKYnjwj2USOJSTuV9YjR5296iaXD7O1Ui5UOMNcOsfatxtcw/SVMqAWDQqPixB19yoHSwV6oLh6sLtCp1AREQEREBERAREQEREBERAREQa9cfm3eC4/xBMDI4efOy7JUR5mkdoXI+KcOLJCbaHz+aDToRdqmaGluDdV6irwzQ7KVhxhltDZSPqrw0km3vUZURvb2q04XXNctrEaJr2ki10Sq+E4mWmxVnp64vsqjBSWkt57laIGBg8+fJQTDDosU7bhQ1VjAbpdfNLjTSdSiG70GqkoLKJmxNlr3C1P1gaOaCw1NWADdV+rxprSdVCYpxAXXDVX5Jy4/wA1AuD8aEht57VsUcBcfPnsUDgVA55Gi6bgeDgNBd/NSMvD1Jl17FOLxjQBYL1QCIiAiIgIiICIiAiIgIiICIiAq/xTg4mYSBqrAiDgmLYO+Nx0P8FFahd9xDBY5BsuXY7Qx9I5scb9CQXvaY23Gmlxmdz5KLZPaZ2r9JiLmHQqyUeMSGIuykt2vsCQ0uNid7NaT/FaNLhUbCHOu9w7dG3/AGfzupyqY6SBx3yiTTu6Jw/Eqs5JbqLXCybqEoq3NJc81d4acOaFyyF7mu2+1Xfh/FnZQC0nzqrqPvFMF5qEkw8gXaSrdieIDIbix7FWo8TbqFIhnscfPntWvLTuU2XDdaFTOLol8Yfg7pSAFacN4KN7u/NbXAUWZ1yujKEIXCMBZEBcexTIC9RAREQEREBERAREQEREBERAREQEREBERAXKKiYua1xuT1te0Z3AfALqxK5EH/NRfsn75WXL/i14vb6ghLiAB7lMikyxOBt12yC3/Ref8JWpgrbu096k8b6og7HSvaT408tlXin1bkvxRhD1/wAVO4dGR4KBgqgX781YoalthZbsWpj8psVVo36qx4nOHXAUBNRuF9D5/kgyTVmlgVrxHMVi6B3YeanMCwdz3i4QXzgKms29ldFGYFRdGwaW0UmiBERAREQEREBERAREQEREBERAREQEREBfEr7BeSy2WtUzXA8VTLKSJkeNl+K5e7RjB2Zh7pHD7V0gFc8mGgPa5598rrfBYb3i2w9pjh6G7xpyv5+Kz8e3ZDTDYmZzvdBKffYL5wKobG45nMacjrZiBra4371H8RTvkjha52YsqnsBJB/0JziLtFj1nEaLfjnSmd7c9LyCtmCrPaVirGWcvqlgLr25AlXUWHAIukkcDfdvut/BdIj4cjcwXAvbsCq/AOHj0l99vR4ZPa/P+QXRiQO5BV38KRg3sFK4fg7GC9gtupl5e1KeUa3VPOb0a6bKL5a4HZfSugREQEREBERAREQEREBERAREQEREBEXhKDRqHanz55LWc5ZpTz7f5rXK4eTJrjHqokLbsj8Xj/yOV68+fiqdhkV4oT/ZJ97iSrcfcqfqY4fwaF8rpXMBka0ZTd2lttAbfBQFTkLYHRtDGPrnusNgXUZDvbnzX77q4cNaPd3tWpx7EAylygA+lNsBpqWvDtu4ldWPpnl7cwr8Of0lrHdWjh3h4iN7nD6Dvuq+/oKMkOI+C25aVrYngDdpHwKshU+Af65//BUn3Xq21D+t4Ko8Cm07f7WH0xPi0varTLufPuWfJdQjG8ow62Xwd/ivRuuPyu9tddNqB+vjotxRw08+exSDSuzju2eT1ERaKiIiAiIgIiICIiAiIgIiICIiAsFU/ks61J/WVM70mNd/nz7lhP8APzyWaQLGRv5suLP21jxo/L2eeSgcIpv6Ow9jpG/3ZXj7ArAFr4FTXge21iJ5e7eVx/Fb8E9q5VkwOGzie5RvH+1IeQqR/wCqQD4qyUlPkv3qs/KbpTRv/wBXURu992/4l0SaUq2t2C+ZR1T4FIXXaD2gH4L7UoUjg85Zab+3Q5fbHL/9lWebQlVzhZlpKe/KOqaPZUN09ystU3UrPl9LRqt/FL6+fP8AJeAee9e81w6as11minK13L6a5dGOWqppJIgRdTMRFXuOa3o6UsaXiSdwijyOyuzO55uQABJPYlugqeK4445i+N7JIRfoXCxfd2VhYdQ5pJAuNr6qdglzNBNrkagG9jzF+aqmF4FGIRHO59QdNZHZsp0JDXWzZbgG11C1nCEBlc6lmfTzM1cI3+rm6wLm3uARdY3nx1tfwrpBNtTsEY4EAg3B1BHMLkM9e5xNPPWTyvzZOhcGRNeeRc/nGe2/sXUsFpuip4ow4OyRtbmGoNgNR3LTHLy9K2abqIisgREQEREEVW8R0sTyySdjXN3aTtpf7Fj/AFsov9qg/eN/NbstaOuMsnVBNxG4g2F+rpZx7huoSo4gp8oGV5cWOcCYnNu5ulnXaMjiSNwBqEo2X8ZUIv8A0lht9W7vug3WB/GFFv0r/wB1N/kVfGNNkNyHMjDQdNTmI6wLdCMpvte4I7VGiUSEhrwXl5a0X1dlF8wBOgsVhnyWfNt+Pjwy/wBlqk4youT5T3iGU/4NVjZxdTFwaOmJdo0dE4Zu4ZrKsswmqllc2JoLI8ucCQMeS7UWLgQBpv3Ky4VTTU39Xhrc3N/pDXOPi54v7Ewly7skOSYYXWN2n8Pq85t0ErOeZ7WgfBxPwWvi8FUyTpqZ/SCwDqZ9gHDtY/6D/G4NlgkxurH+gO9s0Y+y6wP4grOVCPbUMH2NW0knpglcExyOpBDbtkZpJC8WfGewj8RoVocfw5qM35SRH3StVX4rxObKyeSk6GVhtHUMmaXNPYRl6zNNQdLL2ux6vmphHJRte5xa7PHK3K5rSHgga2JIHdryUi20XENMyONkk8TH9G0lrntBF2g7E962P1kpP9ph/eN/NVJuI9VrXUc+gFhlY8WHeXL0YlEN6SYf9vf7t+9BI8NYhTWY41EQe109mF7b2klzdvY0e9WM4rB/rov77PzVNGKUp0dTy+BpJP8AIvDV0LgWmAtBFifRpG7i2/R6FBY5K6Ek2mit+2381lppI3bSsPg5p+w6Lm89O1jg1gZPGSAHdEGyMvoA8ZQHDlmHtWvkjcSDCwkadaMWPgbG4881x53HDLuOri4LyY7ljqrmXNh8FnbTHnZcnip4r6Qlul7sc9ns0IIOykIIo9LmcEm2k05sfEO08SmPJhanL9NySOqIqZR0ANvnqj9/L+anoMIsAWzTjxkz/fDguvHKX05ssbj7SqoPyhYtHHV0bZDZsYkmda5+jlboOe6u9NA5t80jnjlmDRb+6Bdct48w6StxJ0cLWkQQta9zicrc9yNvpDMCPBRlNyxE9p93GNNFGyQiRz5QTFEGODnWNhysBf7ea0o6ZlVTiaSfJVRxuM5icy7WEk5JGjQgDTXUW7VbOHoiGMa6zjEwMzAdgtpfUDRVTGcJghFSNbTyROna0i4ja8E2aBo0guv2glVwwxwmotd2tvCOAaV8UMmedzCxr8jnaai+1rs32BV5YwAAAWAFgO5fFLG1rGtjADAAGgbBttLd1llWigiIgIiICIiCv4rVP1GwVVrZXHcn3n7POy6NNG0jrAKBxCOM3swfH81jyYb+s8ooT/asMrATqASO0XI7fD+CsdVA3lp7vxWk6kBO58+QsPGsdWMnCWMR0r53SXylkYa1rSblpfewHc5u6msQ44idE4QibpCOr1MuU9t3aab2Vedho5efP4o3DOyx96vOTKTTSZ1L4dxs/ORMzqhrQMo9Z5PWcXE2awAjQ9+6nji1M6+WePXvVSp8Hc42B9gBKumB4O2FmoBeTcmw07gtcMsr7i+OVqtfKBKz0Jt9S6VvQuG3SamxPIEAtv3r44QrRJnpQ0NfTgWb2xnUEX2sbi3grPxVgbaymfCTlJs5jvqvGrSudwYRVMnaZHNpqqMWjnzNcyob9Us311OxV+97a/Fumr42OLXB4IOvzUn2huqfpeH/AHn7qX/IvcG4ukfC181JUN06zmMzNNvpNBs4g2vspGSaGvhcIKggj6UZs5h/tNO3gQrKoxuMU/0n5f22vZ94BSmHzRyepIx3g4G/xXPTidbQ1RgE3Tga5X3yv0uWnNcxvtqCCQexXuj4mpHxCckMObIWlvzgk5sygZideW6iZJsQfE3FNMXPpHkMyua5sl7scWOzFpLTdrrtLTdVl2Im4d0LSDr1ZND7S1Tldg01fM98MFPTxg26WSNr5JDvct+h7dVrYtw5PGWlxjleB1ujYIy5tuwkhxG/I7rLlw8lseTPCf2VECSSR2e0cRDHMY1oJ0cPpnZ1jcjTTRTWE1eX+utazQ3K1ziSB1i4tB3PKyhHMIO+h1HeOSzwvcFj5/LGOP6jkldBwuphyOkLg1rBdxe1zAANT64GmiwVPFeZ3R0UDql2UHO0tbE3MLjM8nssbDXVU7HaiV8QpYRd8sbpX97GEZW/8x09nesGDcSOp5JPQmdN6RaR1OeoYJLWeNR1tracgF14dxe5WzdXhsOKv9aSkiB+qyR5Hd1nW9qpNTi7qGsqmzv6QPc3Po0PccjTG9o0u3dthsrjw7jFbM756ARje4ka72EAae9bfFUMcbWziKMzGWKMPc0E2dI1u5HYSrWaRjl9ikTY0aoNMMVXka7RzJWwNLhb1nX1A/NSkmDQ1LmzVbn9OfXELsrSwHqscbXeANCedyvrGCylflhAFIH9FI0C3QzO6+e+5a7O0HkFs0tK8nRpIHMDz3rLK3G6hnndrXTV8dgG6AAAC2luVrclutdfZQdHQP0uLKahZlFleUlr7REUpEREBERB44X0WjNhoPO3nyVvolmxBz8PA7P+Cwfqx/vPh/FWNFTwxV8Yq36uSX9Ztr73P2W3WzDw3tmfpzAH4qwIk48TxjDS0rYxZgssyISrrI3iHF20kD5nguDdmjck6BVLgaslq6l9a+NrWuYIgLl5BbYktJaMrdTpuSVixapdiVVGyFh9Hpy55kOglktZobfXKNetb8FMcMcSMyNZM0Qco3F12S2Ja7I+wA1adDY9yj6n4tZCqmLcNubO2qpDklB6wGgkbuWyAbjv3Cm6nHKdhaHTMu5wY1oIcS4mwADblSAKIcv4ixKN1S2VsbxMB0c1O5hBe0Xs6J/qlzbnci4PIrcwWowuF3Tvc1j33HzjXteD9LQjQ68lfKqgjk9Zt+9UvjXAZYoXTU0juqOu3W+UEODm23LSNRzBIUa72tvrSc4NljdHIYomxx9KWxkMyGSMAZXEHU7kXO9lrYnws9zJiKiZz5HZm3dboxyay2w29ioFDxlJMY42h7ZpHtZnFnN1IFwDtvfuUvxjjVZh8kYFYJHSAkxuiAa1jdL3ve58U3udp8bKjGzOgfHT1DTmcQxjxfrcm5gTcEkgX21Vwi4ZltfKB3ErPgWEy1Jgq6x0bnBoeyJsQaGki93FxJJHdZWeviLontbo5zHAHvIICr/Tn1lcMd7crr67o31NbHZzIomwRuFyDLmN/Y0ncabqE4RrmRzB1UHCScdWZwFiLjc73cbku7gvaDiCeKnfQPh9Vrg8Ehjg11gC0O9Z2Z1+/kslNhM9VF0QawvZsw7PaB9Ej1CVvhjfc+Gdx6xv11vCKxnqNHt7Vq8XWPorPrVUZ9jLyH7q5jgmO1FE4tZZ2X1qaou17P2HnRw327tFJ1PyhMmlidJTyNcwFotICwZ7BzrZbl1gQPFVyylq2GOWm3XYrH/TWvjfKJ53MYxrSS53RMA22AI37lNcP4sKOSOjq6jM90LHgvytyONwYy4b30tfsOpuFqYZgE01DFNTymKdznzNJ1aWyuvZzdQTlDSD2hV/Ba6KlM7cUp5XTTGz3ytMjXAE2ykA2H8OxLUY412EFFRaSdzIXnDZc4Au2CQGSx3DWOc9pYCNbG/crJwtXyTUzJJg0SHMHtbcBrg4tIIOxFtVC1mksiIiBERAReWRB6iIgIiICIiAvHtuCDz0XqIKfhXCdRTno4qoejH6LowZGt+q2Q6W77KyxYZE2EQBjTE1oaGEXFh233W2sFRI4WsNEEHjHBtPLE5kMbIJLhzJY2hpa9pu06bjtCiOHsTqWzvpZmESxjMXNsWPadnDsB1+xWv9IdoUfj1NTyNE0jnxviBIkiJbIBuW9X1gberqFFiZdJ1h07+fivJpA0Eu2VY4LrrxSuJNjJJJ1iC5rb6ZrfSsAT2ErWmlrqxsboo44ontDw9z7kAi/qAet3nT8W/+H7tfF6imiqqcU9Mz0iSVhcRGCeicXNeQR6pBG/K6uVXh8UpBkjY8t2Lmg28L7Ln8eHSRTu9Le4TTxZWPiJAYxrrkMdvnBs4m2vhdXHDa9zDHDUOaXvB6KQaCUAXNx9GS2pGx1I7AlKmERUzDuJKmead8QhFLTSGNwdmD3Bt8zg++UbX22UoZflJwdstHLIxjeljAfmAGYtYQXC+9rD4KD4AqPnWH64+1t1u4dx3NO0D9HTuzg2LbFhB09ZwAsoyjHotcad7RHezoCAAHM5NHeLW9i24spJcb9ZcmNtmU+OgYxRwOYZJ4WyCNpdqwPNhroLa7bLk1dg1LPUQsomN/pJ0IvZsd/nHWO1hcW7V2WKTMLj3d6qOCYb6FWuYWN6GouYZLC8cm7478g62YDuWc6aWb0t1PCGNaxos1oDQOwAWCyEIiqlROM6Kanm9Lpg5zX6zRhub+raSHAj1bgZSfAqc4JjeKbNK1zXySPec25BccpI5EtDVPoo0m3rQiIpQIiICIiAiIgIiICIiAiIgIiIMMlM08lFYphQfG5jxmY4WI129im144IOd/J1K0tkh0aeu3INLAuc0aezfmrPwTWCSjjbs+EdC9v1Xx9Q++1x3FV7iPhuqiqBV0OVziAJIjpnsSQR369qm+Eqae881RE2B07mno2uzG7W2L3EaZjpoPqqJ10m3bJxjw6ayJrWPEcjHXa+xNhuQBcWuQ3XXZVWOWoeaamlhkFRBUMfmy3ZkFxI4SDq5SL6b62sulIpNobi/FjS0kkrbZ7BrL7Z3HK2/YLm/sVHwIx+iuw2J3S1FRHI+aSMgsjcW6Au2Ooa3Tt710jEaGOeN0UrQ5jxZzT2fgVq4LgFPSAiniay+53J8SdUQovCvGD4aeKKZga5gyhjgWOs0kAjt2tftUjxPNBXwBpPRysOaOS/qOG2o3G3Z8FN8UcHU9dZ0oc2RosJGGzrb2NwQRdVuD5KY83zlVM+P6mguOwnXTwC08sNdxn45b6qCwDjCeKQtmPzjNHjcPbyNx2ixv3hXziWL02gc6A9dtpYyNxJGcwHjoR7VBfKTwk0wtqaZobJTNALR9KJotbxaPhfuXx8meN3AjJ6rxcDsPnT3K/WeH5n8K94Z/irfwpjIq6WKbYubZ47HjRw96l1UODaN9NVV1PlPQmQTxusbfOes0HbS3wVvWDYREQEREBERAREQEREBERAREQEREBERAREQEREBERAWCoc4eqPzWdEEaK8jcA/BfL8UN9Gj3qQkha7cLRlwz6p96AMSa4EObodCN9Fyb9XJoJXMMnQUvSWFQDmIa4gNADdWuufWO1rrqBw1/YtPEMKMsb43tOWQZT7R9qmWz0WS+1X4gwxtLeFlW8GYDo4nSyOvYXfLO4nRgsdG5QbW1urL8mdXJLQtdLY9d4YQ3LdgcQNPG6qlD8nk80pNTMzIA1rnNzdJIxos1ridG6AXtzXUKWnbGxrGANawBrQOQGgUDKiIgIiICIiAiIgIiICIiAiIgIiICIiAiIgIiICIiAiIgIiICIiDFFufYsq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6" name="Picture 6" descr="http://www.straz.lomza.pl/Poradnik_pozary_pliki/image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2636912"/>
            <a:ext cx="3672408" cy="3193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 z zaburzeniami psychicznymi:</a:t>
            </a:r>
          </a:p>
          <a:p>
            <a:pPr algn="ctr">
              <a:buNone/>
            </a:pPr>
            <a:endParaRPr lang="pl-PL" sz="28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możliwość wykorzystania znajomości, przyzwyczajeń i upodobań poszczególnych chorych przy wykonywaniu czynności ewakuacyjnych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stosunkowo chętnie podchwytują czynności wykonywane przez innych lub przywódcę grupy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030073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Stres może wpływać na zdolność funkcjonowania takiej osoby. Spróbuj ograniczyć do minimum napięcie towarzyszące danej sytuacji.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 smtClean="0"/>
              <a:t>Osoby z zaburzeniami psychicznymi mają różne osobowości i różne sposoby radzenia sobie ze swoją niepełnosprawnością. Niektórzy mogą mieć trudności z rozumieniem znaków społecznych, podczas gdy inni mogą być nadwrażliwi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229600" cy="2088232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b="1" u="sng" dirty="0" smtClean="0">
                <a:solidFill>
                  <a:srgbClr val="FF0000"/>
                </a:solidFill>
              </a:rPr>
              <a:t>Traktuj każdą osobę jako indywidualną jednostkę.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b="1" u="sng" dirty="0" smtClean="0">
                <a:solidFill>
                  <a:srgbClr val="FF0000"/>
                </a:solidFill>
              </a:rPr>
              <a:t>Większość osób z zaburzeniami psychiatrycznymi   nie jest agresywna.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44067" y="1844824"/>
            <a:ext cx="9144000" cy="3112368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NIEPEŁNOSPRAWNOŚĆ RUCHOWA</a:t>
            </a:r>
          </a:p>
          <a:p>
            <a:pPr marL="269875" indent="6350" algn="ctr">
              <a:buNone/>
            </a:pPr>
            <a:endParaRPr lang="pl-PL" sz="72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116632"/>
            <a:ext cx="115212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527534" y="497867"/>
            <a:ext cx="750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EWAKUACJA OSÓB NIESPRAWNYCH RUCHOWO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1" y="4034361"/>
            <a:ext cx="2476500" cy="1847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80" y="4034361"/>
            <a:ext cx="2619375" cy="18338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007983"/>
            <a:ext cx="1860223" cy="186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5191"/>
            <a:ext cx="8568952" cy="4625608"/>
          </a:xfrm>
        </p:spPr>
        <p:txBody>
          <a:bodyPr/>
          <a:lstStyle/>
          <a:p>
            <a:pPr marL="269875" indent="20638" algn="just">
              <a:buNone/>
            </a:pPr>
            <a:r>
              <a:rPr lang="pl-PL" dirty="0" smtClean="0"/>
              <a:t>Niepełnosprawność ruchowa występuje w wielu różnych formach. </a:t>
            </a:r>
            <a:r>
              <a:rPr lang="pl-PL" u="sng" dirty="0" smtClean="0"/>
              <a:t>Może dotyczyć całego ciała lub poszczególnych jego części (rąk, nóg, kręgosłupa).</a:t>
            </a:r>
            <a:r>
              <a:rPr lang="pl-PL" dirty="0" smtClean="0"/>
              <a:t> Może mieć charakter czasowy lub trwały. Jednymi z przyczyn niepełnosprawności ruchowej mogą być m.in.: porażenie mózgowe, stwardnienie rozsiane, uszkodzenia rdzenia kręgowego, urazy po wypadkach, dystrofia mięśniowa.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18457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Ujemne aspekty ewakuacji osób z niepełnosprawnością ruchową:</a:t>
            </a:r>
          </a:p>
          <a:p>
            <a:pPr algn="ctr">
              <a:buNone/>
            </a:pPr>
            <a:endParaRPr lang="pl-PL" sz="20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utrudniony lub całkowity brak możliwości samodzielnego poruszania się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konieczność przenoszenia na rękach lub stosowania wózków i noszy podczas transportu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konieczność doboru dróg ewakuacji, dostępnych np. dla wózków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lęk przed pośpiesznym i nie zawsze wykonywanym konwencjonalnymi metodami transportem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często znaczna waga pacjentów</a:t>
            </a: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18457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rgbClr val="FF0000"/>
                </a:solidFill>
              </a:rPr>
              <a:t>z niepełnosprawnością ruchową:</a:t>
            </a:r>
          </a:p>
          <a:p>
            <a:pPr algn="ctr">
              <a:buNone/>
            </a:pPr>
            <a:endParaRPr lang="pl-PL" sz="2400" i="1" dirty="0" smtClean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pełny i stały kontakt z otoczeniem za pomocą wszystkich receptorów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brak utrudnień w komunikowaniu się z ratownikiem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 smtClean="0"/>
              <a:t>zwykle duże zaufanie do pomagającej zdrowej osoby</a:t>
            </a: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2276872"/>
            <a:ext cx="9144000" cy="15121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 smtClean="0">
                <a:solidFill>
                  <a:srgbClr val="FF0000"/>
                </a:solidFill>
              </a:rPr>
              <a:t>SZPITALE</a:t>
            </a:r>
            <a:endParaRPr lang="pl-PL" sz="6000" b="1" dirty="0" smtClean="0"/>
          </a:p>
          <a:p>
            <a:pPr marL="269875" indent="6350" algn="ctr">
              <a:buNone/>
            </a:pPr>
            <a:endParaRPr lang="pl-PL" sz="72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188640"/>
            <a:ext cx="122413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907704" y="43776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EWAKUACJA OSÓB HOSPITALIZOWANYCH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05" y="3846190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1" y="3766688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115" y="3855715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noProof="0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SZPITALA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W zakresie prowadzenia ewakuacji: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Za ewakuację szpitala odpowiada zarządca – dyrektor.</a:t>
            </a:r>
            <a:endParaRPr lang="pl-PL" sz="105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2800" dirty="0" smtClean="0"/>
          </a:p>
          <a:p>
            <a:pPr marL="265113" indent="11113" algn="just">
              <a:buNone/>
            </a:pPr>
            <a:r>
              <a:rPr lang="pl-PL" sz="2800" dirty="0" smtClean="0"/>
              <a:t>Za przeprowadzenie ewakuacji z poszczególnych oddziałów odpowiadają </a:t>
            </a:r>
            <a:r>
              <a:rPr lang="pl-PL" sz="2800" u="sng" dirty="0" smtClean="0"/>
              <a:t>ordynatorzy</a:t>
            </a:r>
            <a:r>
              <a:rPr lang="pl-PL" sz="2800" dirty="0" smtClean="0"/>
              <a:t>, bądź osoby przez nie wyznaczone</a:t>
            </a:r>
          </a:p>
          <a:p>
            <a:pPr marL="562483" lvl="1" indent="6350">
              <a:buNone/>
            </a:pPr>
            <a:endParaRPr lang="pl-PL" b="1" u="sng" dirty="0" smtClean="0">
              <a:solidFill>
                <a:schemeClr val="tx1"/>
              </a:solidFill>
            </a:endParaRPr>
          </a:p>
          <a:p>
            <a:pPr marL="791210" indent="-514350">
              <a:buNone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noProof="0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SZPITALA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Ewakuacją szpitala kieruje personel medyczny (ordynator oddziału), który określa:</a:t>
            </a:r>
          </a:p>
          <a:p>
            <a:pPr algn="ctr">
              <a:buNone/>
            </a:pPr>
            <a:endParaRPr lang="pl-PL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Kolejność ewakuowania pacjentów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Sposób ich ewakuacji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Zakres ewakuacji – z jakim sprzętem medycznym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Potrzebę ewakuacji mienia</a:t>
            </a:r>
          </a:p>
          <a:p>
            <a:pPr marL="562483" lvl="1" indent="6350">
              <a:buNone/>
            </a:pPr>
            <a:endParaRPr lang="pl-PL" b="1" u="sng" dirty="0" smtClean="0">
              <a:solidFill>
                <a:schemeClr val="tx1"/>
              </a:solidFill>
            </a:endParaRPr>
          </a:p>
          <a:p>
            <a:pPr marL="791210" indent="-514350">
              <a:buNone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08280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Ewakuacja może:</a:t>
            </a:r>
          </a:p>
          <a:p>
            <a:pPr>
              <a:buNone/>
            </a:pPr>
            <a:endParaRPr lang="pl-PL" sz="1100" dirty="0" smtClean="0"/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pl-PL" dirty="0" smtClean="0"/>
              <a:t>Być działaniem na stosunkowo niewielką skalę, </a:t>
            </a:r>
            <a:br>
              <a:rPr lang="pl-PL" dirty="0" smtClean="0"/>
            </a:br>
            <a:r>
              <a:rPr lang="pl-PL" dirty="0" smtClean="0"/>
              <a:t>jak na przykład wyprowadzenie ludzi z  pojedynczego budynku zagrożonego pożarem</a:t>
            </a:r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</a:pPr>
            <a:r>
              <a:rPr lang="pl-PL" dirty="0" smtClean="0"/>
              <a:t>Stanowić dużą i złożoną akcję logistyczną, jak w przypadku obszarów dotkniętych żywiołem </a:t>
            </a:r>
            <a:br>
              <a:rPr lang="pl-PL" dirty="0" smtClean="0"/>
            </a:br>
            <a:r>
              <a:rPr lang="pl-PL" dirty="0" smtClean="0"/>
              <a:t>(np. podczas powodzi)</a:t>
            </a:r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</a:pPr>
            <a:r>
              <a:rPr lang="pl-PL" dirty="0" smtClean="0"/>
              <a:t> Dotyczyć zwierząt lub mienia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65585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26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WPROWADZENIE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544" y="1628800"/>
            <a:ext cx="8216267" cy="47645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pl-PL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Problemy ewakuacyjne w placówkach ochrony zdrowia – Promotor BHP nr 12 z 2015r.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/>
                <a:ea typeface="Arial"/>
                <a:cs typeface="Arial"/>
                <a:sym typeface="Arial"/>
              </a:rPr>
              <a:t>Praktyczny poradnik savoir – </a:t>
            </a:r>
            <a:r>
              <a:rPr lang="pl-PL" sz="2000" dirty="0" err="1" smtClean="0">
                <a:latin typeface="Arial"/>
                <a:ea typeface="Arial"/>
                <a:cs typeface="Arial"/>
                <a:sym typeface="Arial"/>
              </a:rPr>
              <a:t>vivre</a:t>
            </a:r>
            <a:r>
              <a:rPr lang="pl-PL" sz="2000" dirty="0" smtClean="0">
                <a:latin typeface="Arial"/>
                <a:ea typeface="Arial"/>
                <a:cs typeface="Arial"/>
                <a:sym typeface="Arial"/>
              </a:rPr>
              <a:t> wobec osób niepełnosprawnych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/>
                <a:ea typeface="Arial"/>
                <a:cs typeface="Arial"/>
                <a:sym typeface="Arial"/>
              </a:rPr>
              <a:t>Rozporządzenie Ministra Spraw Wewnętrznych i Administracji z dnia 7 czerwca 2010 r.  w sprawie ochrony przeciwpożarowej budynków, innych obiektów budowlanych i terenów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/>
                <a:ea typeface="Arial"/>
                <a:cs typeface="Arial"/>
                <a:sym typeface="Arial"/>
              </a:rPr>
              <a:t>Ustawa z dnia 24 sierpnia 1991 r. o ochronie przeciwpożarowej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/>
                <a:ea typeface="Arial"/>
                <a:cs typeface="Arial"/>
                <a:sym typeface="Arial"/>
              </a:rPr>
              <a:t>Rozporządzenie Rady Ministrów z dnia 4 lipca 1992 r. w sprawie zakresu i trybu korzystania z praw przez kierującego działaniem ratowniczym.</a:t>
            </a:r>
          </a:p>
          <a:p>
            <a:pPr lvl="0" indent="-324612">
              <a:buFont typeface="Wingdings" pitchFamily="2" charset="2"/>
              <a:buChar char="Ø"/>
            </a:pPr>
            <a:endParaRPr lang="pl-PL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144000" cy="4916015"/>
          </a:xfrm>
        </p:spPr>
        <p:txBody>
          <a:bodyPr/>
          <a:lstStyle/>
          <a:p>
            <a:pPr marL="360363" indent="0" algn="ctr">
              <a:buNone/>
              <a:tabLst>
                <a:tab pos="7089775" algn="l"/>
              </a:tabLst>
            </a:pPr>
            <a:r>
              <a:rPr lang="pl-PL" dirty="0" smtClean="0"/>
              <a:t>W zakresie przygotowania obiektu do bezpiecznej ewakuacji: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600" dirty="0" smtClean="0"/>
          </a:p>
          <a:p>
            <a:pPr marL="360363" indent="0" algn="ctr">
              <a:buNone/>
              <a:tabLst>
                <a:tab pos="7089775" algn="l"/>
              </a:tabLst>
            </a:pPr>
            <a:r>
              <a:rPr lang="pl-PL" i="1" dirty="0" smtClean="0">
                <a:solidFill>
                  <a:srgbClr val="FF0000"/>
                </a:solidFill>
              </a:rPr>
              <a:t>Rozporządzenie Ministra Spraw Wewnętrznych i Administracji z dnia 7 czerwca 2010 r. </a:t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w sprawie ochrony przeciwpożarowej budynków, innych obiektów budowlanych i terenów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2800" i="1" dirty="0" smtClean="0">
              <a:solidFill>
                <a:srgbClr val="FF0000"/>
              </a:solidFill>
            </a:endParaRPr>
          </a:p>
          <a:p>
            <a:pPr marL="360363" indent="0" algn="ctr">
              <a:buNone/>
              <a:tabLst>
                <a:tab pos="7089775" algn="l"/>
              </a:tabLst>
            </a:pPr>
            <a:r>
              <a:rPr lang="pl-PL" sz="2800" b="1" u="sng" dirty="0" smtClean="0"/>
              <a:t>Rozdział 4. Ewakuacja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65585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 zakresie prowadzenia ewakuacji: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Ustawa z dnia 24 sierpnia 1991 r. o ochronie przeciwpożarowej</a:t>
            </a:r>
            <a:endParaRPr lang="pl-PL" sz="105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b="1" dirty="0" smtClean="0"/>
              <a:t>Art. 4. </a:t>
            </a:r>
          </a:p>
          <a:p>
            <a:pPr marL="269875" indent="6350">
              <a:buNone/>
            </a:pPr>
            <a:r>
              <a:rPr lang="pl-PL" sz="2800" dirty="0" smtClean="0"/>
              <a:t>1. Właściciel budynku, obiektu budowlanego lub terenu, zapewniając ich ochronę przeciwpożarową, jest obowiązany: (…)</a:t>
            </a:r>
          </a:p>
          <a:p>
            <a:pPr marL="562483" lvl="1" indent="6350">
              <a:buNone/>
            </a:pPr>
            <a:r>
              <a:rPr lang="pl-PL" b="1" dirty="0" smtClean="0"/>
              <a:t>4) </a:t>
            </a:r>
            <a:r>
              <a:rPr lang="pl-PL" b="1" u="sng" dirty="0" smtClean="0">
                <a:solidFill>
                  <a:schemeClr val="tx1"/>
                </a:solidFill>
              </a:rPr>
              <a:t>zapewnić osobom przebywającym w budynku, obiekcie budowlanym lub na terenie, bezpieczeństwo</a:t>
            </a:r>
            <a:br>
              <a:rPr lang="pl-PL" b="1" u="sng" dirty="0" smtClean="0">
                <a:solidFill>
                  <a:schemeClr val="tx1"/>
                </a:solidFill>
              </a:rPr>
            </a:br>
            <a:r>
              <a:rPr lang="pl-PL" b="1" u="sng" dirty="0" smtClean="0">
                <a:solidFill>
                  <a:schemeClr val="tx1"/>
                </a:solidFill>
              </a:rPr>
              <a:t>i możliwość ewakuacji;</a:t>
            </a:r>
          </a:p>
          <a:p>
            <a:pPr marL="791210" indent="-514350">
              <a:buNone/>
            </a:pPr>
            <a:endParaRPr lang="pl-PL" sz="2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65585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 zakresie prowadzenia ewakuacji: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Ustawa z dnia 24 sierpnia 1991 r. o ochronie przeciwpożarowej</a:t>
            </a:r>
            <a:endParaRPr lang="pl-PL" sz="105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b="1" dirty="0" smtClean="0"/>
              <a:t>Art. 25.</a:t>
            </a:r>
          </a:p>
          <a:p>
            <a:pPr>
              <a:buNone/>
            </a:pPr>
            <a:r>
              <a:rPr lang="pl-PL" sz="2800" dirty="0" smtClean="0"/>
              <a:t>1. Kierujący działaniem ratowniczym może:</a:t>
            </a:r>
          </a:p>
          <a:p>
            <a:pPr marL="1083818" lvl="1" indent="-514350">
              <a:buNone/>
            </a:pPr>
            <a:r>
              <a:rPr lang="pl-PL" b="1" dirty="0" smtClean="0"/>
              <a:t>1) </a:t>
            </a:r>
            <a:r>
              <a:rPr lang="pl-PL" b="1" u="sng" dirty="0" smtClean="0"/>
              <a:t>zarządzić ewakuację ludzi i mienia </a:t>
            </a:r>
            <a:r>
              <a:rPr lang="pl-PL" dirty="0" smtClean="0"/>
              <a:t>(…)</a:t>
            </a:r>
          </a:p>
          <a:p>
            <a:pPr marL="627063" indent="-357188">
              <a:buNone/>
              <a:tabLst>
                <a:tab pos="630238" algn="l"/>
              </a:tabLst>
            </a:pPr>
            <a:r>
              <a:rPr lang="pl-PL" sz="2800" dirty="0" smtClean="0"/>
              <a:t>2. Kierujący działaniem ratowniczym ma prawo żądać niezbędnej pomocy od instytucji, organizacji, przedsiębiorców i osób fizycznych.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65585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651304" cy="4916015"/>
          </a:xfrm>
        </p:spPr>
        <p:txBody>
          <a:bodyPr/>
          <a:lstStyle/>
          <a:p>
            <a:pPr marL="360363" indent="0" algn="ctr">
              <a:buNone/>
              <a:tabLst>
                <a:tab pos="7089775" algn="l"/>
              </a:tabLst>
            </a:pPr>
            <a:r>
              <a:rPr lang="pl-PL" dirty="0" smtClean="0"/>
              <a:t>Szczegółowe zasady korzystania z  w/</a:t>
            </a:r>
            <a:r>
              <a:rPr lang="pl-PL" dirty="0" err="1" smtClean="0"/>
              <a:t>w</a:t>
            </a:r>
            <a:r>
              <a:rPr lang="pl-PL" dirty="0" smtClean="0"/>
              <a:t> uprawnień przez kierującego precyzuje: 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800" dirty="0" smtClean="0"/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600" dirty="0" smtClean="0"/>
          </a:p>
          <a:p>
            <a:pPr marL="0" indent="0" algn="ctr">
              <a:buNone/>
              <a:tabLst>
                <a:tab pos="7089775" algn="l"/>
              </a:tabLst>
            </a:pPr>
            <a:r>
              <a:rPr lang="pl-PL" i="1" dirty="0" smtClean="0">
                <a:solidFill>
                  <a:srgbClr val="FF0000"/>
                </a:solidFill>
              </a:rPr>
              <a:t>Rozporządzenie Rady Ministrów </a:t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z dnia 4 lipca 1992 r. w sprawie zakresu i trybu korzystania z praw przez kierującego działaniem ratowniczym.</a:t>
            </a:r>
            <a:endParaRPr lang="pl-PL" sz="1600" i="1" dirty="0" smtClean="0">
              <a:solidFill>
                <a:srgbClr val="FF0000"/>
              </a:solidFill>
            </a:endParaRPr>
          </a:p>
          <a:p>
            <a:pPr marL="360363" indent="0">
              <a:buNone/>
              <a:tabLst>
                <a:tab pos="7089775" algn="l"/>
              </a:tabLst>
            </a:pPr>
            <a:r>
              <a:rPr lang="pl-PL" b="1" dirty="0" smtClean="0"/>
              <a:t>            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65585"/>
            <a:ext cx="822300" cy="9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775191"/>
            <a:ext cx="8784976" cy="462560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i="1" dirty="0" smtClean="0">
                <a:solidFill>
                  <a:srgbClr val="FF0000"/>
                </a:solidFill>
              </a:rPr>
              <a:t>nieprawidłowe funkcjonowanie komórki, tkanki, narządu lub całego organizmu:</a:t>
            </a:r>
            <a:endParaRPr lang="pl-PL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3600" dirty="0" smtClean="0"/>
          </a:p>
          <a:p>
            <a:pPr>
              <a:buNone/>
            </a:pPr>
            <a:r>
              <a:rPr lang="pl-PL" b="1" u="sng" dirty="0" smtClean="0"/>
              <a:t>Dysfunkcje wzroku</a:t>
            </a:r>
            <a:r>
              <a:rPr lang="pl-PL" dirty="0" smtClean="0"/>
              <a:t> </a:t>
            </a:r>
            <a:r>
              <a:rPr lang="pl-PL" sz="2800" dirty="0" smtClean="0"/>
              <a:t>(Ociemniali i niewidomi)</a:t>
            </a:r>
            <a:endParaRPr lang="pl-PL" dirty="0" smtClean="0"/>
          </a:p>
          <a:p>
            <a:pPr algn="ctr">
              <a:buNone/>
            </a:pPr>
            <a:endParaRPr lang="pl-PL" b="1" u="sng" dirty="0" smtClean="0"/>
          </a:p>
          <a:p>
            <a:pPr algn="ctr">
              <a:buNone/>
            </a:pPr>
            <a:r>
              <a:rPr lang="pl-PL" b="1" u="sng" dirty="0" smtClean="0"/>
              <a:t>Dysfunkcje mowy</a:t>
            </a:r>
          </a:p>
          <a:p>
            <a:pPr>
              <a:buNone/>
            </a:pPr>
            <a:endParaRPr lang="pl-PL" b="1" dirty="0" smtClean="0"/>
          </a:p>
          <a:p>
            <a:pPr algn="r">
              <a:buNone/>
            </a:pPr>
            <a:r>
              <a:rPr lang="pl-PL" b="1" u="sng" dirty="0" smtClean="0"/>
              <a:t>Dysfunkcje słuchu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1619</Words>
  <Application>Microsoft Office PowerPoint</Application>
  <PresentationFormat>Pokaz na ekranie (4:3)</PresentationFormat>
  <Paragraphs>256</Paragraphs>
  <Slides>40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Noto Sans Symbols</vt:lpstr>
      <vt:lpstr>Wingdings</vt:lpstr>
      <vt:lpstr>Arial</vt:lpstr>
      <vt:lpstr>Calibri</vt:lpstr>
      <vt:lpstr>Arial Black</vt:lpstr>
      <vt:lpstr>Moduł</vt:lpstr>
      <vt:lpstr>Moduł</vt:lpstr>
      <vt:lpstr>TEMAT 10:  Ewakuacja osób poszkodowanych z dysfunkcjami </vt:lpstr>
      <vt:lpstr>Prezentacja programu PowerPoint</vt:lpstr>
      <vt:lpstr>WPROWADZENIE</vt:lpstr>
      <vt:lpstr>WPROWADZENIE</vt:lpstr>
      <vt:lpstr>PRZEPISY PRAWA</vt:lpstr>
      <vt:lpstr>PRZEPISY PRAWA</vt:lpstr>
      <vt:lpstr>PRZEPISY PRAWA</vt:lpstr>
      <vt:lpstr>PRZEPISY PRAWA</vt:lpstr>
      <vt:lpstr>DYSFUNKCJE</vt:lpstr>
      <vt:lpstr>Prezentacja programu PowerPoint</vt:lpstr>
      <vt:lpstr>DYSFUNKCJE WZROKU</vt:lpstr>
      <vt:lpstr>DYSFUNKCJE WZROKU</vt:lpstr>
      <vt:lpstr>DYSFUNKCJE WZROKU</vt:lpstr>
      <vt:lpstr>DYSFUNKCJE WZROKU</vt:lpstr>
      <vt:lpstr>Prezentacja programu PowerPoint</vt:lpstr>
      <vt:lpstr>Prezentacja programu PowerPoint</vt:lpstr>
      <vt:lpstr>Prezentacja programu PowerPoint</vt:lpstr>
      <vt:lpstr>DYSFUNKCJE MOWY I SŁUCHU</vt:lpstr>
      <vt:lpstr>DYSFUNKCJE MOWY I SŁUCHU</vt:lpstr>
      <vt:lpstr>DYSFUNKCJE MOWY I SŁUCHU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9:  Ewakuacja osób poszkodowanych z dysfunkcjami</dc:title>
  <dc:creator>Grzegorz Kaszuba</dc:creator>
  <cp:lastModifiedBy>Marek E</cp:lastModifiedBy>
  <cp:revision>115</cp:revision>
  <dcterms:modified xsi:type="dcterms:W3CDTF">2016-06-17T11:41:37Z</dcterms:modified>
</cp:coreProperties>
</file>