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</p:sldMasterIdLst>
  <p:notesMasterIdLst>
    <p:notesMasterId r:id="rId16"/>
  </p:notesMasterIdLst>
  <p:handoutMasterIdLst>
    <p:handoutMasterId r:id="rId17"/>
  </p:handoutMasterIdLst>
  <p:sldIdLst>
    <p:sldId id="655" r:id="rId3"/>
    <p:sldId id="695" r:id="rId4"/>
    <p:sldId id="781" r:id="rId5"/>
    <p:sldId id="792" r:id="rId6"/>
    <p:sldId id="793" r:id="rId7"/>
    <p:sldId id="786" r:id="rId8"/>
    <p:sldId id="785" r:id="rId9"/>
    <p:sldId id="787" r:id="rId10"/>
    <p:sldId id="788" r:id="rId11"/>
    <p:sldId id="789" r:id="rId12"/>
    <p:sldId id="791" r:id="rId13"/>
    <p:sldId id="780" r:id="rId14"/>
    <p:sldId id="783" r:id="rId15"/>
  </p:sldIdLst>
  <p:sldSz cx="9144000" cy="5143500" type="screen16x9"/>
  <p:notesSz cx="6797675" cy="9926638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Open Sans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Webdings" panose="05030102010509060703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F0624863-0FD8-4CC7-8C3C-90CA6EE3D81C}">
          <p14:sldIdLst>
            <p14:sldId id="655"/>
            <p14:sldId id="695"/>
            <p14:sldId id="781"/>
            <p14:sldId id="792"/>
            <p14:sldId id="793"/>
            <p14:sldId id="786"/>
            <p14:sldId id="785"/>
            <p14:sldId id="787"/>
            <p14:sldId id="788"/>
            <p14:sldId id="789"/>
            <p14:sldId id="791"/>
            <p14:sldId id="780"/>
            <p14:sldId id="7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F0433F"/>
    <a:srgbClr val="D60000"/>
    <a:srgbClr val="FFCC66"/>
    <a:srgbClr val="CCFFCC"/>
    <a:srgbClr val="6C0A0C"/>
    <a:srgbClr val="FF1515"/>
    <a:srgbClr val="EB2429"/>
    <a:srgbClr val="A50021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0" autoAdjust="0"/>
    <p:restoredTop sz="94388" autoAdjust="0"/>
  </p:normalViewPr>
  <p:slideViewPr>
    <p:cSldViewPr>
      <p:cViewPr varScale="1">
        <p:scale>
          <a:sx n="126" d="100"/>
          <a:sy n="126" d="100"/>
        </p:scale>
        <p:origin x="-420" y="-1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4044" y="120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kierzkowski.KG\Desktop\Po&#380;ary%20traw%202023%20powiaty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/>
              <a:t>Liczba pożarów traw w poszczególnych miesiącach 2023 roku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miesiące!$B$4:$B$15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  <c:pt idx="11">
                  <c:v>Grudzień</c:v>
                </c:pt>
              </c:strCache>
            </c:strRef>
          </c:cat>
          <c:val>
            <c:numRef>
              <c:f>miesiące!$C$4:$C$15</c:f>
              <c:numCache>
                <c:formatCode>General</c:formatCode>
                <c:ptCount val="12"/>
                <c:pt idx="0">
                  <c:v>515</c:v>
                </c:pt>
                <c:pt idx="1">
                  <c:v>405</c:v>
                </c:pt>
                <c:pt idx="2">
                  <c:v>3632</c:v>
                </c:pt>
                <c:pt idx="3">
                  <c:v>2514</c:v>
                </c:pt>
                <c:pt idx="4">
                  <c:v>2604</c:v>
                </c:pt>
                <c:pt idx="5">
                  <c:v>2985</c:v>
                </c:pt>
                <c:pt idx="6">
                  <c:v>3628</c:v>
                </c:pt>
                <c:pt idx="7">
                  <c:v>2504</c:v>
                </c:pt>
                <c:pt idx="8">
                  <c:v>1500</c:v>
                </c:pt>
                <c:pt idx="9">
                  <c:v>589</c:v>
                </c:pt>
                <c:pt idx="10">
                  <c:v>172</c:v>
                </c:pt>
                <c:pt idx="11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D-474A-9105-4A2469337C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8017880"/>
        <c:axId val="638017520"/>
      </c:barChart>
      <c:catAx>
        <c:axId val="63801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8017520"/>
        <c:crosses val="autoZero"/>
        <c:auto val="1"/>
        <c:lblAlgn val="ctr"/>
        <c:lblOffset val="100"/>
        <c:noMultiLvlLbl val="0"/>
      </c:catAx>
      <c:valAx>
        <c:axId val="63801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3801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Pożary traw w 2023 roku w poszczególnych województwach</a:t>
            </a:r>
          </a:p>
        </c:rich>
      </c:tx>
      <c:layout>
        <c:manualLayout>
          <c:xMode val="edge"/>
          <c:yMode val="edge"/>
          <c:x val="0.257576334208223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województwa!$B$4:$B$19</c:f>
              <c:strCache>
                <c:ptCount val="16"/>
                <c:pt idx="0">
                  <c:v>MAZOWIECKIE</c:v>
                </c:pt>
                <c:pt idx="1">
                  <c:v>DOLNOŚLĄSKIE</c:v>
                </c:pt>
                <c:pt idx="2">
                  <c:v>WIELKOPOLSKIE</c:v>
                </c:pt>
                <c:pt idx="3">
                  <c:v>ŚLĄSKIE</c:v>
                </c:pt>
                <c:pt idx="4">
                  <c:v>MAŁOPOLSKIE</c:v>
                </c:pt>
                <c:pt idx="5">
                  <c:v>ŁÓDZKIE</c:v>
                </c:pt>
                <c:pt idx="6">
                  <c:v>ZACHODNIOPOMORSKIE</c:v>
                </c:pt>
                <c:pt idx="7">
                  <c:v>ŚWIĘTOKRZYSKIE</c:v>
                </c:pt>
                <c:pt idx="8">
                  <c:v>PODKARPACKIE</c:v>
                </c:pt>
                <c:pt idx="9">
                  <c:v>LUBELSKIE</c:v>
                </c:pt>
                <c:pt idx="10">
                  <c:v>WARMIŃSKO-MAZURSKIE</c:v>
                </c:pt>
                <c:pt idx="11">
                  <c:v>KUJAWSKO-POMORSKIE</c:v>
                </c:pt>
                <c:pt idx="12">
                  <c:v>POMORSKIE</c:v>
                </c:pt>
                <c:pt idx="13">
                  <c:v>LUBUSKIE</c:v>
                </c:pt>
                <c:pt idx="14">
                  <c:v>PODLASKIE</c:v>
                </c:pt>
                <c:pt idx="15">
                  <c:v>OPOLSKIE</c:v>
                </c:pt>
              </c:strCache>
            </c:strRef>
          </c:cat>
          <c:val>
            <c:numRef>
              <c:f>województwa!$C$4:$C$19</c:f>
              <c:numCache>
                <c:formatCode>General</c:formatCode>
                <c:ptCount val="16"/>
                <c:pt idx="0">
                  <c:v>3376</c:v>
                </c:pt>
                <c:pt idx="1">
                  <c:v>2202</c:v>
                </c:pt>
                <c:pt idx="2">
                  <c:v>1714</c:v>
                </c:pt>
                <c:pt idx="3">
                  <c:v>1693</c:v>
                </c:pt>
                <c:pt idx="4">
                  <c:v>1378</c:v>
                </c:pt>
                <c:pt idx="5">
                  <c:v>1335</c:v>
                </c:pt>
                <c:pt idx="6">
                  <c:v>1225</c:v>
                </c:pt>
                <c:pt idx="7">
                  <c:v>1204</c:v>
                </c:pt>
                <c:pt idx="8">
                  <c:v>1196</c:v>
                </c:pt>
                <c:pt idx="9">
                  <c:v>1116</c:v>
                </c:pt>
                <c:pt idx="10">
                  <c:v>1007</c:v>
                </c:pt>
                <c:pt idx="11">
                  <c:v>993</c:v>
                </c:pt>
                <c:pt idx="12">
                  <c:v>949</c:v>
                </c:pt>
                <c:pt idx="13">
                  <c:v>655</c:v>
                </c:pt>
                <c:pt idx="14">
                  <c:v>587</c:v>
                </c:pt>
                <c:pt idx="15">
                  <c:v>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5-4468-BAE8-6B2B79EFD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385988352"/>
        <c:axId val="385990152"/>
        <c:axId val="0"/>
      </c:bar3DChart>
      <c:catAx>
        <c:axId val="3859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5990152"/>
        <c:crosses val="autoZero"/>
        <c:auto val="1"/>
        <c:lblAlgn val="ctr"/>
        <c:lblOffset val="100"/>
        <c:noMultiLvlLbl val="0"/>
      </c:catAx>
      <c:valAx>
        <c:axId val="385990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598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Pożary traw w 2022 oraz 2023 roku na terenie poszczególnych województw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województwa!$C$29</c:f>
              <c:strCache>
                <c:ptCount val="1"/>
                <c:pt idx="0">
                  <c:v>2022</c:v>
                </c:pt>
              </c:strCache>
            </c:strRef>
          </c:tx>
          <c:spPr>
            <a:pattFill prst="ltDnDiag">
              <a:fgClr>
                <a:schemeClr val="accent1">
                  <a:shade val="76000"/>
                </a:schemeClr>
              </a:fgClr>
              <a:bgClr>
                <a:schemeClr val="accent1">
                  <a:shade val="76000"/>
                  <a:lumMod val="20000"/>
                  <a:lumOff val="80000"/>
                </a:schemeClr>
              </a:bgClr>
            </a:pattFill>
            <a:ln>
              <a:solidFill>
                <a:schemeClr val="accent1">
                  <a:shade val="76000"/>
                </a:schemeClr>
              </a:solidFill>
            </a:ln>
            <a:effectLst/>
            <a:sp3d>
              <a:contourClr>
                <a:schemeClr val="accent1">
                  <a:shade val="76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województwa!$B$30:$B$45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województwa!$C$30:$C$45</c:f>
              <c:numCache>
                <c:formatCode>General</c:formatCode>
                <c:ptCount val="16"/>
                <c:pt idx="0">
                  <c:v>5908</c:v>
                </c:pt>
                <c:pt idx="1">
                  <c:v>1749</c:v>
                </c:pt>
                <c:pt idx="2">
                  <c:v>2704</c:v>
                </c:pt>
                <c:pt idx="3">
                  <c:v>1802</c:v>
                </c:pt>
                <c:pt idx="4">
                  <c:v>2401</c:v>
                </c:pt>
                <c:pt idx="5">
                  <c:v>4318</c:v>
                </c:pt>
                <c:pt idx="6">
                  <c:v>6439</c:v>
                </c:pt>
                <c:pt idx="7">
                  <c:v>1557</c:v>
                </c:pt>
                <c:pt idx="8">
                  <c:v>3941</c:v>
                </c:pt>
                <c:pt idx="9">
                  <c:v>907</c:v>
                </c:pt>
                <c:pt idx="10">
                  <c:v>1658</c:v>
                </c:pt>
                <c:pt idx="11">
                  <c:v>4361</c:v>
                </c:pt>
                <c:pt idx="12">
                  <c:v>3491</c:v>
                </c:pt>
                <c:pt idx="13">
                  <c:v>2276</c:v>
                </c:pt>
                <c:pt idx="14">
                  <c:v>2541</c:v>
                </c:pt>
                <c:pt idx="15">
                  <c:v>2179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1-41F0-B17B-2927DC64288E}"/>
            </c:ext>
          </c:extLst>
        </c:ser>
        <c:ser>
          <c:idx val="1"/>
          <c:order val="1"/>
          <c:tx>
            <c:strRef>
              <c:f>województwa!$D$29</c:f>
              <c:strCache>
                <c:ptCount val="1"/>
                <c:pt idx="0">
                  <c:v>2023</c:v>
                </c:pt>
              </c:strCache>
            </c:strRef>
          </c:tx>
          <c:spPr>
            <a:pattFill prst="ltDnDiag">
              <a:fgClr>
                <a:schemeClr val="accent1">
                  <a:tint val="77000"/>
                </a:schemeClr>
              </a:fgClr>
              <a:bgClr>
                <a:schemeClr val="accent1">
                  <a:tint val="77000"/>
                  <a:lumMod val="20000"/>
                  <a:lumOff val="80000"/>
                </a:schemeClr>
              </a:bgClr>
            </a:pattFill>
            <a:ln>
              <a:solidFill>
                <a:schemeClr val="accent1">
                  <a:tint val="77000"/>
                </a:schemeClr>
              </a:solidFill>
            </a:ln>
            <a:effectLst/>
            <a:sp3d>
              <a:contourClr>
                <a:schemeClr val="accent1">
                  <a:tint val="77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671361502347432E-2"/>
                  <c:y val="-1.175630929646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71-41F0-B17B-2927DC64288E}"/>
                </c:ext>
              </c:extLst>
            </c:dLbl>
            <c:dLbl>
              <c:idx val="1"/>
              <c:layout>
                <c:manualLayout>
                  <c:x val="1.4671361502347418E-2"/>
                  <c:y val="-2.939077324115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71-41F0-B17B-2927DC64288E}"/>
                </c:ext>
              </c:extLst>
            </c:dLbl>
            <c:dLbl>
              <c:idx val="2"/>
              <c:layout>
                <c:manualLayout>
                  <c:x val="1.1737089201877934E-2"/>
                  <c:y val="-8.8172319723477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71-41F0-B17B-2927DC64288E}"/>
                </c:ext>
              </c:extLst>
            </c:dLbl>
            <c:dLbl>
              <c:idx val="3"/>
              <c:layout>
                <c:manualLayout>
                  <c:x val="1.1737089201877934E-2"/>
                  <c:y val="-1.763446394469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71-41F0-B17B-2927DC64288E}"/>
                </c:ext>
              </c:extLst>
            </c:dLbl>
            <c:dLbl>
              <c:idx val="4"/>
              <c:layout>
                <c:manualLayout>
                  <c:x val="1.0269953051643193E-2"/>
                  <c:y val="-1.4695386620579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71-41F0-B17B-2927DC64288E}"/>
                </c:ext>
              </c:extLst>
            </c:dLbl>
            <c:dLbl>
              <c:idx val="5"/>
              <c:layout>
                <c:manualLayout>
                  <c:x val="1.173708920187788E-2"/>
                  <c:y val="-2.35126185929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71-41F0-B17B-2927DC64288E}"/>
                </c:ext>
              </c:extLst>
            </c:dLbl>
            <c:dLbl>
              <c:idx val="6"/>
              <c:layout>
                <c:manualLayout>
                  <c:x val="1.9072817406837795E-2"/>
                  <c:y val="-3.2752699325320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71-41F0-B17B-2927DC64288E}"/>
                </c:ext>
              </c:extLst>
            </c:dLbl>
            <c:dLbl>
              <c:idx val="7"/>
              <c:layout>
                <c:manualLayout>
                  <c:x val="1.4671361502347418E-2"/>
                  <c:y val="-1.469538662057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71-41F0-B17B-2927DC64288E}"/>
                </c:ext>
              </c:extLst>
            </c:dLbl>
            <c:dLbl>
              <c:idx val="8"/>
              <c:layout>
                <c:manualLayout>
                  <c:x val="1.7605633802816795E-2"/>
                  <c:y val="-2.939077324115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71-41F0-B17B-2927DC64288E}"/>
                </c:ext>
              </c:extLst>
            </c:dLbl>
            <c:dLbl>
              <c:idx val="9"/>
              <c:layout>
                <c:manualLayout>
                  <c:x val="1.4671361502347418E-2"/>
                  <c:y val="-5.87815464823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71-41F0-B17B-2927DC64288E}"/>
                </c:ext>
              </c:extLst>
            </c:dLbl>
            <c:dLbl>
              <c:idx val="10"/>
              <c:layout>
                <c:manualLayout>
                  <c:x val="1.613849765258216E-2"/>
                  <c:y val="-2.939077324115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71-41F0-B17B-2927DC64288E}"/>
                </c:ext>
              </c:extLst>
            </c:dLbl>
            <c:dLbl>
              <c:idx val="11"/>
              <c:layout>
                <c:manualLayout>
                  <c:x val="1.32042253521126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71-41F0-B17B-2927DC64288E}"/>
                </c:ext>
              </c:extLst>
            </c:dLbl>
            <c:dLbl>
              <c:idx val="12"/>
              <c:layout>
                <c:manualLayout>
                  <c:x val="1.467136150234731E-2"/>
                  <c:y val="-5.8781546482318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71-41F0-B17B-2927DC64288E}"/>
                </c:ext>
              </c:extLst>
            </c:dLbl>
            <c:dLbl>
              <c:idx val="13"/>
              <c:layout>
                <c:manualLayout>
                  <c:x val="1.6138497652582053E-2"/>
                  <c:y val="-5.87815464823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71-41F0-B17B-2927DC64288E}"/>
                </c:ext>
              </c:extLst>
            </c:dLbl>
            <c:dLbl>
              <c:idx val="14"/>
              <c:layout>
                <c:manualLayout>
                  <c:x val="1.1737089201877934E-2"/>
                  <c:y val="-5.38824618206611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71-41F0-B17B-2927DC64288E}"/>
                </c:ext>
              </c:extLst>
            </c:dLbl>
            <c:dLbl>
              <c:idx val="15"/>
              <c:layout>
                <c:manualLayout>
                  <c:x val="1.7605633802816795E-2"/>
                  <c:y val="-5.878154648231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71-41F0-B17B-2927DC642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województwa!$B$30:$B$45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województwa!$D$30:$D$45</c:f>
              <c:numCache>
                <c:formatCode>General</c:formatCode>
                <c:ptCount val="16"/>
                <c:pt idx="0">
                  <c:v>2202</c:v>
                </c:pt>
                <c:pt idx="1">
                  <c:v>993</c:v>
                </c:pt>
                <c:pt idx="2">
                  <c:v>1116</c:v>
                </c:pt>
                <c:pt idx="3">
                  <c:v>655</c:v>
                </c:pt>
                <c:pt idx="4">
                  <c:v>1335</c:v>
                </c:pt>
                <c:pt idx="5">
                  <c:v>1378</c:v>
                </c:pt>
                <c:pt idx="6">
                  <c:v>3376</c:v>
                </c:pt>
                <c:pt idx="7">
                  <c:v>576</c:v>
                </c:pt>
                <c:pt idx="8">
                  <c:v>1196</c:v>
                </c:pt>
                <c:pt idx="9">
                  <c:v>587</c:v>
                </c:pt>
                <c:pt idx="10">
                  <c:v>949</c:v>
                </c:pt>
                <c:pt idx="11">
                  <c:v>1693</c:v>
                </c:pt>
                <c:pt idx="12">
                  <c:v>1204</c:v>
                </c:pt>
                <c:pt idx="13">
                  <c:v>1007</c:v>
                </c:pt>
                <c:pt idx="14">
                  <c:v>1714</c:v>
                </c:pt>
                <c:pt idx="15">
                  <c:v>1225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71-41F0-B17B-2927DC642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743580608"/>
        <c:axId val="743580968"/>
        <c:axId val="0"/>
      </c:bar3DChart>
      <c:catAx>
        <c:axId val="7435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3580968"/>
        <c:crosses val="autoZero"/>
        <c:auto val="1"/>
        <c:lblAlgn val="ctr"/>
        <c:lblOffset val="100"/>
        <c:noMultiLvlLbl val="0"/>
      </c:catAx>
      <c:valAx>
        <c:axId val="743580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35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Liczba pożarów traw w 2023 roku na terenie poszczególnych powiatów i miast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powiaty!$C$2</c:f>
              <c:strCache>
                <c:ptCount val="1"/>
                <c:pt idx="0">
                  <c:v>liczba pożarów traw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powiaty!$B$3:$B$22</c:f>
              <c:strCache>
                <c:ptCount val="20"/>
                <c:pt idx="0">
                  <c:v>krakowski</c:v>
                </c:pt>
                <c:pt idx="1">
                  <c:v>piaseczyński</c:v>
                </c:pt>
                <c:pt idx="2">
                  <c:v>sandomierski</c:v>
                </c:pt>
                <c:pt idx="3">
                  <c:v>wołomiński</c:v>
                </c:pt>
                <c:pt idx="4">
                  <c:v>kielecki</c:v>
                </c:pt>
                <c:pt idx="5">
                  <c:v>Warszawa</c:v>
                </c:pt>
                <c:pt idx="6">
                  <c:v>radomski</c:v>
                </c:pt>
                <c:pt idx="7">
                  <c:v>zgorzelecki</c:v>
                </c:pt>
                <c:pt idx="8">
                  <c:v>Wrocław</c:v>
                </c:pt>
                <c:pt idx="9">
                  <c:v>krośnieński</c:v>
                </c:pt>
                <c:pt idx="10">
                  <c:v>poznański</c:v>
                </c:pt>
                <c:pt idx="11">
                  <c:v>jasielski</c:v>
                </c:pt>
                <c:pt idx="12">
                  <c:v>koniński</c:v>
                </c:pt>
                <c:pt idx="13">
                  <c:v>lubelski</c:v>
                </c:pt>
                <c:pt idx="14">
                  <c:v>kolski</c:v>
                </c:pt>
                <c:pt idx="15">
                  <c:v>częstochowski</c:v>
                </c:pt>
                <c:pt idx="16">
                  <c:v>wrocławski</c:v>
                </c:pt>
                <c:pt idx="17">
                  <c:v>nowosądecki</c:v>
                </c:pt>
                <c:pt idx="18">
                  <c:v>Poznań</c:v>
                </c:pt>
                <c:pt idx="19">
                  <c:v>konecki</c:v>
                </c:pt>
              </c:strCache>
            </c:strRef>
          </c:cat>
          <c:val>
            <c:numRef>
              <c:f>powiaty!$C$3:$C$22</c:f>
              <c:numCache>
                <c:formatCode>General</c:formatCode>
                <c:ptCount val="20"/>
                <c:pt idx="0">
                  <c:v>316</c:v>
                </c:pt>
                <c:pt idx="1">
                  <c:v>285</c:v>
                </c:pt>
                <c:pt idx="2">
                  <c:v>247</c:v>
                </c:pt>
                <c:pt idx="3">
                  <c:v>247</c:v>
                </c:pt>
                <c:pt idx="4">
                  <c:v>244</c:v>
                </c:pt>
                <c:pt idx="5">
                  <c:v>238</c:v>
                </c:pt>
                <c:pt idx="6">
                  <c:v>212</c:v>
                </c:pt>
                <c:pt idx="7">
                  <c:v>193</c:v>
                </c:pt>
                <c:pt idx="8">
                  <c:v>188</c:v>
                </c:pt>
                <c:pt idx="9">
                  <c:v>178</c:v>
                </c:pt>
                <c:pt idx="10">
                  <c:v>170</c:v>
                </c:pt>
                <c:pt idx="11">
                  <c:v>163</c:v>
                </c:pt>
                <c:pt idx="12">
                  <c:v>147</c:v>
                </c:pt>
                <c:pt idx="13">
                  <c:v>143</c:v>
                </c:pt>
                <c:pt idx="14">
                  <c:v>141</c:v>
                </c:pt>
                <c:pt idx="15">
                  <c:v>133</c:v>
                </c:pt>
                <c:pt idx="16">
                  <c:v>132</c:v>
                </c:pt>
                <c:pt idx="17">
                  <c:v>131</c:v>
                </c:pt>
                <c:pt idx="18">
                  <c:v>128</c:v>
                </c:pt>
                <c:pt idx="19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F-4714-B609-185C3E11CE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751013512"/>
        <c:axId val="751013152"/>
        <c:axId val="0"/>
      </c:bar3DChart>
      <c:catAx>
        <c:axId val="75101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1013152"/>
        <c:crosses val="autoZero"/>
        <c:auto val="1"/>
        <c:lblAlgn val="ctr"/>
        <c:lblOffset val="100"/>
        <c:noMultiLvlLbl val="0"/>
      </c:catAx>
      <c:valAx>
        <c:axId val="75101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101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4" tIns="47762" rIns="95524" bIns="477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5524" tIns="47762" rIns="95524" bIns="477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5"/>
            <a:ext cx="2945659" cy="496332"/>
          </a:xfrm>
          <a:prstGeom prst="rect">
            <a:avLst/>
          </a:prstGeom>
        </p:spPr>
        <p:txBody>
          <a:bodyPr vert="horz" lIns="95524" tIns="47762" rIns="95524" bIns="47762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E86B9-5B45-4031-A575-A5A4AFEC807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4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8"/>
          <p:cNvSpPr/>
          <p:nvPr userDrawn="1"/>
        </p:nvSpPr>
        <p:spPr>
          <a:xfrm rot="19560000">
            <a:off x="2523119" y="-641972"/>
            <a:ext cx="2638238" cy="299471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638238"/>
              <a:gd name="connsiteY0" fmla="*/ 2994710 h 2994710"/>
              <a:gd name="connsiteX1" fmla="*/ 1040894 w 2638238"/>
              <a:gd name="connsiteY1" fmla="*/ 47392 h 2994710"/>
              <a:gd name="connsiteX2" fmla="*/ 2638238 w 2638238"/>
              <a:gd name="connsiteY2" fmla="*/ 0 h 2994710"/>
              <a:gd name="connsiteX3" fmla="*/ 0 w 2638238"/>
              <a:gd name="connsiteY3" fmla="*/ 2994710 h 29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238" h="2994710">
                <a:moveTo>
                  <a:pt x="0" y="2994710"/>
                </a:moveTo>
                <a:lnTo>
                  <a:pt x="1040894" y="47392"/>
                </a:lnTo>
                <a:lnTo>
                  <a:pt x="2638238" y="0"/>
                </a:lnTo>
                <a:lnTo>
                  <a:pt x="0" y="2994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2377305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57600" y="742951"/>
            <a:ext cx="5140965" cy="3657600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2259" y="1901952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1059582"/>
            <a:ext cx="235338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2259" y="1691640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l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2457" y="1554480"/>
            <a:ext cx="213360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7" grpId="3" animBg="1"/>
      <p:bldP spid="15" grpId="0" animBg="1"/>
      <p:bldP spid="15" grpId="1" animBg="1"/>
      <p:bldP spid="15" grpId="2" animBg="1"/>
      <p:bldP spid="15" grpId="3" animBg="1"/>
      <p:bldP spid="13" grpId="0" animBg="1"/>
      <p:bldP spid="13" grpId="1" animBg="1"/>
      <p:bldP spid="13" grpId="2" animBg="1"/>
      <p:bldP spid="13" grpId="3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44" r:id="rId38"/>
    <p:sldLayoutId id="2147483789" r:id="rId39"/>
    <p:sldLayoutId id="2147483761" r:id="rId40"/>
    <p:sldLayoutId id="2147483791" r:id="rId41"/>
    <p:sldLayoutId id="2147483781" r:id="rId42"/>
    <p:sldLayoutId id="2147483797" r:id="rId43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  <p:sldLayoutId id="2147483858" r:id="rId48"/>
  </p:sldLayoutIdLst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9.svg"/><Relationship Id="rId11" Type="http://schemas.openxmlformats.org/officeDocument/2006/relationships/image" Target="../media/image15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6" y="1891175"/>
            <a:ext cx="1512916" cy="19485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4" y="1252568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en-US" sz="3600" spc="0" dirty="0"/>
              <a:t>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1583202" y="1046528"/>
            <a:ext cx="7434974" cy="1767760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 </a:t>
            </a:r>
            <a:br>
              <a:rPr lang="pl-PL" sz="4800" dirty="0"/>
            </a:b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PAŃSTWOWA STRAŻ POŻARNA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64976" y="195486"/>
            <a:ext cx="4523048" cy="864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KOMENDA GŁÓWNA PAŃSTWOWEJ STRAŻY POŻARNEJ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 KOMENDANTA GŁÓWNEGO</a:t>
            </a:r>
          </a:p>
          <a:p>
            <a:pPr defTabSz="914378"/>
            <a:r>
              <a:rPr lang="pl-PL" sz="1200" spc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STOP POŻAROM TRAW 2024</a:t>
            </a:r>
          </a:p>
          <a:p>
            <a:pPr defTabSz="914378"/>
            <a:endParaRPr lang="pl-PL" sz="1200" spc="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195486"/>
            <a:ext cx="72008" cy="86409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pl-P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1043608" y="3374647"/>
            <a:ext cx="7711071" cy="129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8">
              <a:spcBef>
                <a:spcPts val="0"/>
              </a:spcBef>
            </a:pPr>
            <a:endParaRPr lang="pl-PL" spc="-100" dirty="0">
              <a:solidFill>
                <a:srgbClr val="EB2429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788112" y="4558947"/>
            <a:ext cx="224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endParaRPr lang="en-US" sz="90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1C617EC-2A36-CB52-3A6A-78CE23DB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2999607"/>
            <a:ext cx="1228022" cy="20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BA9EBE-B090-B2EA-1C71-4E2FED52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04CA2404-54C0-5D88-25B5-D7D450033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372796"/>
              </p:ext>
            </p:extLst>
          </p:nvPr>
        </p:nvGraphicFramePr>
        <p:xfrm>
          <a:off x="1541745" y="1228750"/>
          <a:ext cx="7568520" cy="387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4751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BA9EBE-B090-B2EA-1C71-4E2FED52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E46093FA-F909-BEB9-0E34-CACFE53DF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191314"/>
              </p:ext>
            </p:extLst>
          </p:nvPr>
        </p:nvGraphicFramePr>
        <p:xfrm>
          <a:off x="1403648" y="1228750"/>
          <a:ext cx="7744162" cy="37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04960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 descr="Obraz zawierający tekst, plakat, projekt graficzny, jeleń&#10;&#10;Opis wygenerowany automatycznie">
            <a:extLst>
              <a:ext uri="{FF2B5EF4-FFF2-40B4-BE49-F238E27FC236}">
                <a16:creationId xmlns:a16="http://schemas.microsoft.com/office/drawing/2014/main" id="{C5AA040B-55D6-09A9-3A32-E6FD61AFD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39" y="483518"/>
            <a:ext cx="1918928" cy="1918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ymbol zastępczy tekstu 1">
            <a:extLst>
              <a:ext uri="{FF2B5EF4-FFF2-40B4-BE49-F238E27FC236}">
                <a16:creationId xmlns:a16="http://schemas.microsoft.com/office/drawing/2014/main" id="{98A236D0-BB60-462F-6042-F9D8C54360A4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10" name="Obraz 9" descr="Obraz zawierający tekst, plakat, projekt graficzny, zrzut ekranu&#10;&#10;Opis wygenerowany automatycznie">
            <a:extLst>
              <a:ext uri="{FF2B5EF4-FFF2-40B4-BE49-F238E27FC236}">
                <a16:creationId xmlns:a16="http://schemas.microsoft.com/office/drawing/2014/main" id="{1F173F6E-C905-A57A-F23A-CC8B31F3B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19" y="890216"/>
            <a:ext cx="1889102" cy="1889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az 11" descr="Obraz zawierający tekst, plakat, projekt graficzny, kreskówka&#10;&#10;Opis wygenerowany automatycznie">
            <a:extLst>
              <a:ext uri="{FF2B5EF4-FFF2-40B4-BE49-F238E27FC236}">
                <a16:creationId xmlns:a16="http://schemas.microsoft.com/office/drawing/2014/main" id="{7071B2E7-A5E9-3CF4-67C1-733C173A1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90" y="1211387"/>
            <a:ext cx="2024447" cy="20244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az 14" descr="Obraz zawierający tekst, projekt graficzny, plakat, zrzut ekranu&#10;&#10;Opis wygenerowany automatycznie">
            <a:extLst>
              <a:ext uri="{FF2B5EF4-FFF2-40B4-BE49-F238E27FC236}">
                <a16:creationId xmlns:a16="http://schemas.microsoft.com/office/drawing/2014/main" id="{9BB84D7C-8459-B0CE-926B-9AC87B0BDD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53" y="1537554"/>
            <a:ext cx="2156458" cy="2156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Obraz 26" descr="Obraz zawierający tekst, kwiat, plakat, roślina&#10;&#10;Opis wygenerowany automatycznie">
            <a:extLst>
              <a:ext uri="{FF2B5EF4-FFF2-40B4-BE49-F238E27FC236}">
                <a16:creationId xmlns:a16="http://schemas.microsoft.com/office/drawing/2014/main" id="{DEADFA5F-14B5-D1D8-DB53-0A4631EA6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33" y="1882374"/>
            <a:ext cx="2286136" cy="2286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Obraz 16" descr="Obraz zawierający tekst, projekt graficzny, plakat, roślina&#10;&#10;Opis wygenerowany automatycznie">
            <a:extLst>
              <a:ext uri="{FF2B5EF4-FFF2-40B4-BE49-F238E27FC236}">
                <a16:creationId xmlns:a16="http://schemas.microsoft.com/office/drawing/2014/main" id="{070D1F70-154A-7995-860E-894EF21467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78" y="2263614"/>
            <a:ext cx="2351011" cy="2351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Obraz 34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3F867A88-ED64-405D-5441-B276784967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85" y="1247866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Obraz 30" descr="Obraz zawierający tekst, zrzut ekranu, kreskówka&#10;&#10;Opis wygenerowany automatycznie">
            <a:extLst>
              <a:ext uri="{FF2B5EF4-FFF2-40B4-BE49-F238E27FC236}">
                <a16:creationId xmlns:a16="http://schemas.microsoft.com/office/drawing/2014/main" id="{4BEFD1E8-2032-50EF-7FCE-4D5BC3B683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05" y="1248578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3" name="Obraz 32" descr="Obraz zawierający tekst, kreskówka, zrzut ekranu&#10;&#10;Opis wygenerowany automatycznie">
            <a:extLst>
              <a:ext uri="{FF2B5EF4-FFF2-40B4-BE49-F238E27FC236}">
                <a16:creationId xmlns:a16="http://schemas.microsoft.com/office/drawing/2014/main" id="{7D9D0465-F44C-689A-EAE3-000929CF1C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55" y="2990873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Obraz 28" descr="Obraz zawierający tekst, kreskówka, ubrania, zrzut ekranu&#10;&#10;Opis wygenerowany automatycznie">
            <a:extLst>
              <a:ext uri="{FF2B5EF4-FFF2-40B4-BE49-F238E27FC236}">
                <a16:creationId xmlns:a16="http://schemas.microsoft.com/office/drawing/2014/main" id="{2F7EB2C2-38BC-6FFB-DDA6-AE12F8EB42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85" y="2990873"/>
            <a:ext cx="1620000" cy="16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DBEDB80-4B63-E3DF-733D-F2EA00CBC3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E678D73-A576-C763-B463-F72F3BBA7B7F}"/>
              </a:ext>
            </a:extLst>
          </p:cNvPr>
          <p:cNvSpPr txBox="1"/>
          <p:nvPr/>
        </p:nvSpPr>
        <p:spPr>
          <a:xfrm>
            <a:off x="3131840" y="4577221"/>
            <a:ext cx="6012160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100" b="1" dirty="0"/>
              <a:t>Materiały (SWP PSP) </a:t>
            </a:r>
          </a:p>
          <a:p>
            <a:pPr algn="r"/>
            <a:r>
              <a:rPr lang="pl-PL" sz="1000" dirty="0"/>
              <a:t>\\straz.gov.pl\...\Wszyscy-Organizacja-Kraj\Prewencja-Spoleczna-PSP\Grafiki</a:t>
            </a:r>
          </a:p>
          <a:p>
            <a:pPr algn="r"/>
            <a:r>
              <a:rPr lang="pl-PL" sz="1000" dirty="0"/>
              <a:t>\\straz.gov.pl\...\Wszyscy-Organizacja-Kraj\Stop-pozarom-traw</a:t>
            </a:r>
          </a:p>
        </p:txBody>
      </p:sp>
    </p:spTree>
    <p:extLst>
      <p:ext uri="{BB962C8B-B14F-4D97-AF65-F5344CB8AC3E}">
        <p14:creationId xmlns:p14="http://schemas.microsoft.com/office/powerpoint/2010/main" val="4081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1">
            <a:extLst>
              <a:ext uri="{FF2B5EF4-FFF2-40B4-BE49-F238E27FC236}">
                <a16:creationId xmlns:a16="http://schemas.microsoft.com/office/drawing/2014/main" id="{E12EC5BA-CC74-7609-F4DE-1659759AFAE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23928" y="779190"/>
            <a:ext cx="4464496" cy="499899"/>
          </a:xfrm>
        </p:spPr>
        <p:txBody>
          <a:bodyPr>
            <a:noAutofit/>
          </a:bodyPr>
          <a:lstStyle/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SPOŁECZNOŚCIOWE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9A88C38-253E-4D95-9407-AB97A531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483642"/>
            <a:ext cx="1801488" cy="29516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2DE8352-66D0-A716-2AAF-608A6B5E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048" y="1483642"/>
            <a:ext cx="2316159" cy="295168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EF9639A-A75A-37C9-0F94-31D00BD403B1}"/>
              </a:ext>
            </a:extLst>
          </p:cNvPr>
          <p:cNvSpPr txBox="1"/>
          <p:nvPr/>
        </p:nvSpPr>
        <p:spPr>
          <a:xfrm>
            <a:off x="1760834" y="4486652"/>
            <a:ext cx="2523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https://www.facebook.com/</a:t>
            </a:r>
          </a:p>
          <a:p>
            <a:pPr algn="ctr"/>
            <a:r>
              <a:rPr lang="pl-PL" sz="11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prewencjaspolecznapsp</a:t>
            </a:r>
            <a:endParaRPr lang="pl-PL" sz="1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1029948-BB89-BC54-47B5-E9487A2A3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834" y="1483642"/>
            <a:ext cx="2523134" cy="295169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DC2AFD0-22C1-95C7-D977-F920123802F2}"/>
              </a:ext>
            </a:extLst>
          </p:cNvPr>
          <p:cNvSpPr txBox="1"/>
          <p:nvPr/>
        </p:nvSpPr>
        <p:spPr>
          <a:xfrm>
            <a:off x="4572000" y="4486072"/>
            <a:ext cx="2316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https://www.instagram.com/</a:t>
            </a:r>
          </a:p>
          <a:p>
            <a:pPr algn="ctr"/>
            <a:r>
              <a:rPr lang="pl-PL" sz="11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prewencjaspolecznapsp</a:t>
            </a:r>
            <a:endParaRPr lang="pl-PL" sz="1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13D6077-455E-8AC3-68D4-264F9E3C7DA3}"/>
              </a:ext>
            </a:extLst>
          </p:cNvPr>
          <p:cNvSpPr txBox="1"/>
          <p:nvPr/>
        </p:nvSpPr>
        <p:spPr>
          <a:xfrm>
            <a:off x="7176188" y="4486072"/>
            <a:ext cx="1801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https://twitter.com/</a:t>
            </a:r>
          </a:p>
          <a:p>
            <a:pPr algn="ctr"/>
            <a:r>
              <a:rPr lang="pl-PL" sz="1100" b="1" dirty="0" err="1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prew_spol_psp</a:t>
            </a:r>
            <a:endParaRPr lang="pl-PL" sz="1000" b="1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2AE1E079-1CF9-0555-0DAB-223F6517E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4497" y="1243673"/>
            <a:ext cx="428625" cy="428625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62F0887-7819-75F3-101C-E9B2D98DDB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6521" y="1222325"/>
            <a:ext cx="428625" cy="428625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23CC8F71-AB89-113B-2F8A-C7138C7E8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68636" y="1229036"/>
            <a:ext cx="438150" cy="42862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995ADF9-12D0-2DCD-9C96-51B9B04D30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az 34" descr="Obraz zawierający tekst, ssak&#10;&#10;Opis wygenerowany automatycznie">
            <a:extLst>
              <a:ext uri="{FF2B5EF4-FFF2-40B4-BE49-F238E27FC236}">
                <a16:creationId xmlns:a16="http://schemas.microsoft.com/office/drawing/2014/main" id="{B829AEDB-119E-C133-8637-70880A1B7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71" y="1597989"/>
            <a:ext cx="2035088" cy="14473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752E7F73-3A05-D0F9-4856-11876988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pic>
        <p:nvPicPr>
          <p:cNvPr id="31" name="Obraz 30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70D14955-3253-ECA2-3BC5-B26B249CC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36" y="3112366"/>
            <a:ext cx="4657246" cy="3753028"/>
          </a:xfrm>
          <a:prstGeom prst="rect">
            <a:avLst/>
          </a:prstGeom>
        </p:spPr>
      </p:pic>
      <p:pic>
        <p:nvPicPr>
          <p:cNvPr id="27" name="Obraz 26" descr="Obraz zawierający tekst&#10;&#10;Opis wygenerowany automatycznie">
            <a:extLst>
              <a:ext uri="{FF2B5EF4-FFF2-40B4-BE49-F238E27FC236}">
                <a16:creationId xmlns:a16="http://schemas.microsoft.com/office/drawing/2014/main" id="{BC1CE68B-0CC3-9B6A-19F0-4DD6D2BA8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365" y="1272657"/>
            <a:ext cx="1115842" cy="1569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Obraz 2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E49988D0-06A8-D1AA-A091-68717BAA18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59" y="1597989"/>
            <a:ext cx="1307071" cy="1837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az 20" descr="Obraz zawierający mapa&#10;&#10;Opis wygenerowany automatycznie">
            <a:extLst>
              <a:ext uri="{FF2B5EF4-FFF2-40B4-BE49-F238E27FC236}">
                <a16:creationId xmlns:a16="http://schemas.microsoft.com/office/drawing/2014/main" id="{73A4A128-EBD0-45AE-A153-DA405D9CB0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3" y="2044069"/>
            <a:ext cx="1495999" cy="2104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Obraz 14" descr="Obraz zawierający tekst, dym, para, stos&#10;&#10;Opis wygenerowany automatycznie">
            <a:extLst>
              <a:ext uri="{FF2B5EF4-FFF2-40B4-BE49-F238E27FC236}">
                <a16:creationId xmlns:a16="http://schemas.microsoft.com/office/drawing/2014/main" id="{288664BB-5B59-8EB8-CD58-35C0ED8946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" r="-33"/>
          <a:stretch/>
        </p:blipFill>
        <p:spPr>
          <a:xfrm>
            <a:off x="2627904" y="1290188"/>
            <a:ext cx="1080000" cy="1568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AC2E156-7A40-47D9-8FED-2D22C679206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004048" y="771550"/>
            <a:ext cx="3384376" cy="457200"/>
          </a:xfrm>
        </p:spPr>
        <p:txBody>
          <a:bodyPr>
            <a:normAutofit/>
          </a:bodyPr>
          <a:lstStyle/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B374CA-56A4-4D51-8A84-84B47DC42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Obraz 16" descr="Obraz zawierający diagram&#10;&#10;Opis wygenerowany automatycznie">
            <a:extLst>
              <a:ext uri="{FF2B5EF4-FFF2-40B4-BE49-F238E27FC236}">
                <a16:creationId xmlns:a16="http://schemas.microsoft.com/office/drawing/2014/main" id="{FB12D4D5-8B2F-9B4D-8B60-80674B68CE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15009"/>
            <a:ext cx="1307070" cy="1837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3764EDAA-712A-5469-5E0A-B7C258D8E5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29" y="2048048"/>
            <a:ext cx="1499127" cy="2108500"/>
          </a:xfrm>
          <a:prstGeom prst="rect">
            <a:avLst/>
          </a:prstGeom>
        </p:spPr>
      </p:pic>
      <p:pic>
        <p:nvPicPr>
          <p:cNvPr id="11" name="Obraz 10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2026432D-1714-6F3C-8B12-AE1AC7058C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16918"/>
            <a:ext cx="1758017" cy="2475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Symbol zastępczy numeru slajdu 4">
            <a:extLst>
              <a:ext uri="{FF2B5EF4-FFF2-40B4-BE49-F238E27FC236}">
                <a16:creationId xmlns:a16="http://schemas.microsoft.com/office/drawing/2014/main" id="{9E457054-5AD9-0BCD-6579-A6131DFB9CE7}"/>
              </a:ext>
            </a:extLst>
          </p:cNvPr>
          <p:cNvSpPr txBox="1">
            <a:spLocks/>
          </p:cNvSpPr>
          <p:nvPr/>
        </p:nvSpPr>
        <p:spPr>
          <a:xfrm>
            <a:off x="8809508" y="4925025"/>
            <a:ext cx="307008" cy="196850"/>
          </a:xfrm>
          <a:prstGeom prst="rect">
            <a:avLst/>
          </a:prstGeom>
        </p:spPr>
        <p:txBody>
          <a:bodyPr vert="horz" lIns="0" tIns="18288" rIns="0" bIns="1828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A277DB-22BF-421D-A9E4-4650984A941D}" type="slidenum">
              <a:rPr lang="en-US" b="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r>
              <a:rPr lang="pl-PL" b="0">
                <a:solidFill>
                  <a:schemeClr val="bg1">
                    <a:lumMod val="65000"/>
                  </a:schemeClr>
                </a:solidFill>
              </a:rPr>
              <a:t>/44</a:t>
            </a:r>
            <a:endParaRPr lang="en-US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04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46AE72C-E2AE-B0DE-1449-FF96460C834A}"/>
              </a:ext>
            </a:extLst>
          </p:cNvPr>
          <p:cNvSpPr txBox="1"/>
          <p:nvPr/>
        </p:nvSpPr>
        <p:spPr>
          <a:xfrm>
            <a:off x="2555776" y="1635646"/>
            <a:ext cx="64087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Kampania społeczna Państwowej Straży Pożarnej </a:t>
            </a:r>
          </a:p>
          <a:p>
            <a:pPr algn="ctr"/>
            <a:r>
              <a:rPr lang="pl-PL" sz="16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„Stop Pożarom Traw”</a:t>
            </a:r>
            <a:r>
              <a:rPr lang="pl-PL" sz="16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 </a:t>
            </a:r>
          </a:p>
          <a:p>
            <a:pPr algn="ctr"/>
            <a:endParaRPr lang="pl-PL" sz="1400" b="0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realizowana jest od 1 marca do 30 kwietnia 2024 r. </a:t>
            </a:r>
          </a:p>
          <a:p>
            <a:endParaRPr lang="pl-PL" sz="1400" dirty="0">
              <a:solidFill>
                <a:srgbClr val="1B1B1B"/>
              </a:solidFill>
              <a:latin typeface="Open Sans" panose="020B0606030504020204" pitchFamily="34" charset="0"/>
            </a:endParaRPr>
          </a:p>
          <a:p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Od wielu lat przełom zimy, wiosny to czas kiedy wyraźnie wzrasta liczba pożarów łąk i nieużytków rolnych. </a:t>
            </a:r>
          </a:p>
          <a:p>
            <a:endParaRPr lang="pl-PL" sz="1400" b="1" i="0" dirty="0">
              <a:solidFill>
                <a:srgbClr val="1B1B1B"/>
              </a:solidFill>
              <a:effectLst/>
              <a:latin typeface="Open Sans" panose="020B0606030504020204" pitchFamily="34" charset="0"/>
            </a:endParaRPr>
          </a:p>
          <a:p>
            <a:r>
              <a:rPr lang="pl-PL" sz="1400" b="1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Wiele osób wypala trawy i nieużytki rolne, tłumacząc swoje postępowanie chęcią użyźniania gleby.</a:t>
            </a:r>
          </a:p>
          <a:p>
            <a:endParaRPr lang="pl-PL" sz="1400" b="1" dirty="0">
              <a:solidFill>
                <a:srgbClr val="1B1B1B"/>
              </a:solidFill>
              <a:latin typeface="Open Sans" panose="020B0606030504020204" pitchFamily="34" charset="0"/>
            </a:endParaRPr>
          </a:p>
          <a:p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Niestety wciąż panuje przekonanie, że spalenie trawy spowoduje szybszy </a:t>
            </a:r>
            <a:b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  <a:t>i bujniejszy jej odrost, a tym samym przyniesie korzyści ekonomiczne.</a:t>
            </a:r>
            <a:br>
              <a:rPr lang="pl-PL" sz="1400" b="0" i="0" dirty="0">
                <a:solidFill>
                  <a:srgbClr val="1B1B1B"/>
                </a:solidFill>
                <a:effectLst/>
                <a:latin typeface="Open Sans" panose="020B0606030504020204" pitchFamily="34" charset="0"/>
              </a:rPr>
            </a:br>
            <a:r>
              <a:rPr lang="pl-PL" sz="1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Jest to jednak całkowicie błędne myślenie.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28B37F65-9928-10F6-350D-9B85A15A8455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9ADA8-BA8F-2F62-CC3A-720BD3A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55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28B37F65-9928-10F6-350D-9B85A15A8455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9ADA8-BA8F-2F62-CC3A-720BD3A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FA910BC-B5B9-2C6A-1E05-7AFBCDDC9CBA}"/>
              </a:ext>
            </a:extLst>
          </p:cNvPr>
          <p:cNvSpPr txBox="1"/>
          <p:nvPr/>
        </p:nvSpPr>
        <p:spPr>
          <a:xfrm>
            <a:off x="2411760" y="1809518"/>
            <a:ext cx="6408711" cy="2895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Wypalanie traw 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prowadzi do nieodwracalnych, niekorzystnych zmian w środowisku naturalnym: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ziemia wyjaławia się,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naturalny rozkład resztek roślinnych oraz asymilacja azotu z powietrza zostają zahamowane,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atmosfery przedostaje się szereg szkodliwych związków chemicznych, które są niebezpieczne zarówno dla ludzi, jak i zwierząt,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ożary często wymykają się spod kontroli, przenosząc się na pobliskie lasy i zabudowania, powodując ogromne zagrożenie i olbrzymie straty.</a:t>
            </a:r>
            <a:endParaRPr lang="pl-PL" sz="1400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 i="0" dirty="0">
              <a:solidFill>
                <a:srgbClr val="FF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8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28B37F65-9928-10F6-350D-9B85A15A8455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09ADA8-BA8F-2F62-CC3A-720BD3AB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FA910BC-B5B9-2C6A-1E05-7AFBCDDC9CBA}"/>
              </a:ext>
            </a:extLst>
          </p:cNvPr>
          <p:cNvSpPr txBox="1"/>
          <p:nvPr/>
        </p:nvSpPr>
        <p:spPr>
          <a:xfrm>
            <a:off x="2411760" y="1995686"/>
            <a:ext cx="6408711" cy="2792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Pożary traw są niebezpieczne oraz zakazane</a:t>
            </a:r>
            <a:endParaRPr lang="pl-PL" sz="1400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Zgodnie z przepisami ustaw o ochronie przyrody i  lasach, wypalanie traw jest zakazane.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Kodeks wykroczeń przewiduje za wypalanie traw karę nagany, aresztu </a:t>
            </a:r>
            <a:b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grzywny</a:t>
            </a: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której wysokość może wynieść nawet do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tysięcy złotych.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4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Jeżeli w wyniku podpalenia traw dojdzie do pożaru, który sprowadzi zagrożenie na wiele osób albo zniszczenia mienia dużych rozmiarów, sprawca podlega karze pozbawienia wolności </a:t>
            </a:r>
            <a:r>
              <a:rPr lang="pl-PL" sz="14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do 10 lat.</a:t>
            </a:r>
            <a:endParaRPr lang="pl-PL" sz="1400" b="1" kern="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529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40EF824B-01DB-F2EC-9774-3DFB66EF5381}"/>
              </a:ext>
            </a:extLst>
          </p:cNvPr>
          <p:cNvSpPr txBox="1"/>
          <p:nvPr/>
        </p:nvSpPr>
        <p:spPr>
          <a:xfrm>
            <a:off x="1763688" y="1776755"/>
            <a:ext cx="7056783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Statystyki pożarów traw i nieużytków rolnych za rok 2023:</a:t>
            </a:r>
          </a:p>
          <a:p>
            <a:pPr lvl="0"/>
            <a:endParaRPr lang="pl-PL" sz="12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Liczba ofiar śmiertelnych: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Liczba osób rannych: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Zużycie wody do akcji gaśniczej: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58 629 m</a:t>
            </a:r>
            <a:r>
              <a:rPr lang="pl-PL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pl-PL" sz="2000" dirty="0"/>
              <a:t> (58 629 431 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Powierzchnia: </a:t>
            </a: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5 774 ha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(57,7 km</a:t>
            </a:r>
            <a:r>
              <a:rPr lang="pl-PL" sz="2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Suma strat </a:t>
            </a:r>
            <a:r>
              <a:rPr lang="pl-PL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popożarowych</a:t>
            </a: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pl-P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68 992 900 PLN</a:t>
            </a:r>
            <a:endParaRPr lang="pl-PL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Średni czas trwania akcji –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56 min. i 36 s.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Wyjazd do pożarów traw średnio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 10 min.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520033B5-554A-71EE-8F0A-7594F982EDEC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B6C8E14-1815-0E37-28B1-EA7FC709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61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4BE1B58-28F9-21F3-0D4E-FE9C0F8B8B67}"/>
              </a:ext>
            </a:extLst>
          </p:cNvPr>
          <p:cNvSpPr txBox="1"/>
          <p:nvPr/>
        </p:nvSpPr>
        <p:spPr>
          <a:xfrm>
            <a:off x="1763688" y="1620773"/>
            <a:ext cx="43204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2023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roku miało miejsce </a:t>
            </a:r>
          </a:p>
          <a:p>
            <a:pPr lvl="0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99 296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pożarów ogółem, w tym: </a:t>
            </a:r>
          </a:p>
          <a:p>
            <a:pPr lvl="0"/>
            <a:r>
              <a:rPr lang="pl-PL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21 206 </a:t>
            </a: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pożarów traw i nieużytków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Najwięcej pożarów traw w 2023 roku </a:t>
            </a:r>
          </a:p>
          <a:p>
            <a:pPr lvl="0"/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miało miejsce w miesiącach: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marcu (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3 632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 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lipcu (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</a:rPr>
              <a:t>3 628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czerwcu (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2 985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072C488-5A7A-0771-4593-DC45555C2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82948"/>
              </p:ext>
            </p:extLst>
          </p:nvPr>
        </p:nvGraphicFramePr>
        <p:xfrm>
          <a:off x="5868144" y="1617614"/>
          <a:ext cx="2827019" cy="3240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454">
                  <a:extLst>
                    <a:ext uri="{9D8B030D-6E8A-4147-A177-3AD203B41FA5}">
                      <a16:colId xmlns:a16="http://schemas.microsoft.com/office/drawing/2014/main" val="1752476579"/>
                    </a:ext>
                  </a:extLst>
                </a:gridCol>
                <a:gridCol w="1355565">
                  <a:extLst>
                    <a:ext uri="{9D8B030D-6E8A-4147-A177-3AD203B41FA5}">
                      <a16:colId xmlns:a16="http://schemas.microsoft.com/office/drawing/2014/main" val="3998816345"/>
                    </a:ext>
                  </a:extLst>
                </a:gridCol>
              </a:tblGrid>
              <a:tr h="24925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Miesiąc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 2023 ROK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9315464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Styczeń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7942942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Luty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2329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Marzec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3632 (1)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1304226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Kwiecień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448927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Maj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09618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Czerwiec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2985 (3)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860262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Lipiec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3628 (2)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5240264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Sierpień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829239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Wrzesień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748383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Październik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0847990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>
                          <a:effectLst/>
                        </a:rPr>
                        <a:t>Listopad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9544251"/>
                  </a:ext>
                </a:extLst>
              </a:tr>
              <a:tr h="24925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pl-PL" sz="1100" dirty="0">
                          <a:effectLst/>
                        </a:rPr>
                        <a:t>Grudzień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6821658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C4BA9EBE-B090-B2EA-1C71-4E2FED52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59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BA9EBE-B090-B2EA-1C71-4E2FED52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C8D83D53-9936-F5D3-8FF9-C7C5F761E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183453"/>
              </p:ext>
            </p:extLst>
          </p:nvPr>
        </p:nvGraphicFramePr>
        <p:xfrm>
          <a:off x="2020604" y="1372766"/>
          <a:ext cx="6990601" cy="36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7592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1">
            <a:extLst>
              <a:ext uri="{FF2B5EF4-FFF2-40B4-BE49-F238E27FC236}">
                <a16:creationId xmlns:a16="http://schemas.microsoft.com/office/drawing/2014/main" id="{15BF47EA-BFB5-DFE0-F738-3FCF465A57C7}"/>
              </a:ext>
            </a:extLst>
          </p:cNvPr>
          <p:cNvSpPr txBox="1">
            <a:spLocks/>
          </p:cNvSpPr>
          <p:nvPr/>
        </p:nvSpPr>
        <p:spPr>
          <a:xfrm>
            <a:off x="5004048" y="771550"/>
            <a:ext cx="338437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spc="-100" baseline="0">
                <a:solidFill>
                  <a:srgbClr val="EB24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POŻAROM TRAW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4BA9EBE-B090-B2EA-1C71-4E2FED52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123478"/>
            <a:ext cx="622781" cy="1037968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99C2EBDA-6B4E-C33B-F729-986C826BA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45945"/>
              </p:ext>
            </p:extLst>
          </p:nvPr>
        </p:nvGraphicFramePr>
        <p:xfrm>
          <a:off x="1378357" y="1328454"/>
          <a:ext cx="7632848" cy="369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74179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7877</TotalTime>
  <Words>557</Words>
  <Application>Microsoft Office PowerPoint</Application>
  <PresentationFormat>Pokaz na ekranie (16:9)</PresentationFormat>
  <Paragraphs>113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Wingdings</vt:lpstr>
      <vt:lpstr>Webdings</vt:lpstr>
      <vt:lpstr>Calibri</vt:lpstr>
      <vt:lpstr>Roboto</vt:lpstr>
      <vt:lpstr>Arial</vt:lpstr>
      <vt:lpstr>Consolas</vt:lpstr>
      <vt:lpstr>Open Sans</vt:lpstr>
      <vt:lpstr>2_Custom Design</vt:lpstr>
      <vt:lpstr>Motyw1</vt:lpstr>
      <vt:lpstr>  PAŃSTWOWA STRAŻ POŻARNA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SFS influx of refugees</dc:title>
  <dc:creator>Rafał Sołowin</dc:creator>
  <cp:keywords>BPO;KCKR</cp:keywords>
  <cp:lastModifiedBy>M.Pożarski (KG PSP)</cp:lastModifiedBy>
  <cp:revision>2779</cp:revision>
  <cp:lastPrinted>2024-02-26T07:59:07Z</cp:lastPrinted>
  <dcterms:created xsi:type="dcterms:W3CDTF">2013-11-01T04:45:58Z</dcterms:created>
  <dcterms:modified xsi:type="dcterms:W3CDTF">2024-02-28T13:12:41Z</dcterms:modified>
</cp:coreProperties>
</file>