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27"/>
  </p:notesMasterIdLst>
  <p:handoutMasterIdLst>
    <p:handoutMasterId r:id="rId28"/>
  </p:handoutMasterIdLst>
  <p:sldIdLst>
    <p:sldId id="1338" r:id="rId3"/>
    <p:sldId id="1339" r:id="rId4"/>
    <p:sldId id="1340" r:id="rId5"/>
    <p:sldId id="870" r:id="rId6"/>
    <p:sldId id="1349" r:id="rId7"/>
    <p:sldId id="1296" r:id="rId8"/>
    <p:sldId id="1350" r:id="rId9"/>
    <p:sldId id="1298" r:id="rId10"/>
    <p:sldId id="1348" r:id="rId11"/>
    <p:sldId id="1351" r:id="rId12"/>
    <p:sldId id="1300" r:id="rId13"/>
    <p:sldId id="1352" r:id="rId14"/>
    <p:sldId id="1302" r:id="rId15"/>
    <p:sldId id="1303" r:id="rId16"/>
    <p:sldId id="1341" r:id="rId17"/>
    <p:sldId id="1343" r:id="rId18"/>
    <p:sldId id="1345" r:id="rId19"/>
    <p:sldId id="1354" r:id="rId20"/>
    <p:sldId id="1353" r:id="rId21"/>
    <p:sldId id="1304" r:id="rId22"/>
    <p:sldId id="1355" r:id="rId23"/>
    <p:sldId id="1356" r:id="rId24"/>
    <p:sldId id="1342" r:id="rId25"/>
    <p:sldId id="871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858695-0061-9662-1B37-F89A28DD77FE}" name="Pietrasiewicz Adam" initials="PA" userId="S::a.pietrasiewicz@mc.gov.pl::b470dfb2-10f8-4a94-8a87-b1a4d8d152d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A6C"/>
    <a:srgbClr val="1B676B"/>
    <a:srgbClr val="008000"/>
    <a:srgbClr val="245C8D"/>
    <a:srgbClr val="0F539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94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outlineViewPr>
    <p:cViewPr>
      <p:scale>
        <a:sx n="33" d="100"/>
        <a:sy n="33" d="100"/>
      </p:scale>
      <p:origin x="0" y="-33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261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pic>
        <p:nvPicPr>
          <p:cNvPr id="5" name="Obraz 4" descr="Logotyp Ministerstwa Cyfryzacji.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3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11298"/>
            <a:ext cx="824753" cy="228602"/>
          </a:xfrm>
          <a:prstGeom prst="rect">
            <a:avLst/>
          </a:prstGeom>
          <a:solidFill>
            <a:srgbClr val="261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298988"/>
            <a:ext cx="685800" cy="423334"/>
          </a:xfrm>
          <a:prstGeom prst="rect">
            <a:avLst/>
          </a:prstGeom>
          <a:solidFill>
            <a:srgbClr val="261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261A6C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si.org/deliver/etsi_en/301500_301599/301549/03.02.01_60/en_301549v030201p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cyfra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1500_301599/301549/02.01.02_60/en_301549v020102p.pdf" TargetMode="External"/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2637575"/>
            <a:ext cx="10425490" cy="218080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l-PL" b="1" dirty="0">
                <a:latin typeface="Lato Black" panose="020F0A02020204030203" pitchFamily="34" charset="-18"/>
              </a:rPr>
              <a:t>PRAWO DOTYCZĄCE DOSTĘPNOŚCI CYFROWEJ</a:t>
            </a: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771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wyłączenia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 nadawane na żywo;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 opublikowane przed 23 września 2020 r.;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dokumenty opublikowane przed 23 września 2018 r.;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mapy – ale muszą mieć alternatywny dostęp do prezentowanych na nich danych;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część dzieł sztuki, muzealiów, zbiorów archiwów;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złożonych schematów i dokumentacji technicznych w formie nietekstowej;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treści z intranetu i ekstranetu opublikowane przed 23 września 2019 r. </a:t>
            </a:r>
            <a:br>
              <a:rPr lang="pl-PL" sz="2100" dirty="0"/>
            </a:br>
            <a:r>
              <a:rPr lang="pl-PL" sz="2100" dirty="0"/>
              <a:t>i nieaktualizowane;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treści od innych podmiotów, do których modyfikacji podmiot nie jest uprawniony;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treści niewykorzystywane do realizacji bieżących zadań.</a:t>
            </a:r>
          </a:p>
        </p:txBody>
      </p:sp>
    </p:spTree>
    <p:extLst>
      <p:ext uri="{BB962C8B-B14F-4D97-AF65-F5344CB8AC3E}">
        <p14:creationId xmlns:p14="http://schemas.microsoft.com/office/powerpoint/2010/main" val="2660972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nadmierne koszty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100" dirty="0"/>
              <a:t>Ustawa dopuszcza brak zapewnienia dostępności ze względu na </a:t>
            </a:r>
            <a:r>
              <a:rPr lang="pl-PL" sz="2100" b="1" dirty="0"/>
              <a:t>nadmierne koszty, </a:t>
            </a:r>
            <a:r>
              <a:rPr lang="pl-PL" sz="2100" dirty="0"/>
              <a:t>ale: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zawsze wymagana jest </a:t>
            </a:r>
            <a:r>
              <a:rPr lang="pl-PL" sz="2100" b="1" dirty="0"/>
              <a:t>analiza</a:t>
            </a:r>
            <a:r>
              <a:rPr lang="pl-PL" sz="2100" dirty="0"/>
              <a:t> potwierdzająca nadmierne koszty dostosowania;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nadmierne koszty dostosowania elementu nie zwalniają z zapewniania jego maksymalnie możliwej dostępności cyfrowej;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na nadmierne koszty nie mogą powołać się podmioty, których zadaniem publicznym jest prowadzenie działalności na rzecz osób niepełnosprawnych lub osób starszych.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152859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reagowanie na wnioski i skargi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każdy może złożyć </a:t>
            </a:r>
            <a:r>
              <a:rPr lang="pl-PL" sz="2100" b="1" dirty="0"/>
              <a:t>wniosek o zapewnienie dostępności cyfrowej </a:t>
            </a:r>
            <a:r>
              <a:rPr lang="pl-PL" sz="2100" dirty="0"/>
              <a:t>strony internetowej, aplikacji mobilnej lub ich elementów — podmiot ma </a:t>
            </a:r>
            <a:r>
              <a:rPr lang="pl-PL" sz="2100" b="1" dirty="0"/>
              <a:t>7 dni </a:t>
            </a:r>
            <a:r>
              <a:rPr lang="pl-PL" sz="2100" dirty="0"/>
              <a:t>na odpowiedź i dostosowanie (czas na dostosowanie może być wydłużony </a:t>
            </a:r>
            <a:r>
              <a:rPr lang="pl-PL" sz="2100" b="1" dirty="0"/>
              <a:t>do 2 miesięcy</a:t>
            </a:r>
            <a:r>
              <a:rPr lang="pl-PL" sz="2100" dirty="0"/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każdy komu podmiot odmówił zapewnienia dostępności lub zaproponował nieakceptowane przez tę osobę rozwiązanie </a:t>
            </a:r>
            <a:r>
              <a:rPr lang="pl-PL" sz="2100" b="1" dirty="0"/>
              <a:t>może złożyć skargę</a:t>
            </a:r>
            <a:r>
              <a:rPr lang="pl-PL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327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konsekwencje niespełniania wymagań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100" dirty="0"/>
              <a:t>wprowadza kary za: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nieuzasadnione i uporczywe łamanie zasad dostępności stron www i aplikacji mobilnych — </a:t>
            </a:r>
            <a:r>
              <a:rPr lang="pl-PL" sz="2100" b="1" dirty="0"/>
              <a:t>do 10 tys. zł;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brak deklaracji dostępności — </a:t>
            </a:r>
            <a:r>
              <a:rPr lang="pl-PL" sz="2100" b="1" dirty="0"/>
              <a:t>do 5 tys. zł</a:t>
            </a:r>
            <a:r>
              <a:rPr lang="pl-PL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6561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wyznacza minimalny poziom dostępności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76391"/>
            <a:ext cx="10203030" cy="36322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Dostępność cyfrowa jest znacznie szersza</a:t>
            </a:r>
            <a:r>
              <a:rPr lang="pl-PL" sz="2100" dirty="0"/>
              <a:t> i daje o wiele więcej możliwości zapewniania przyjazności dla osób z niepełnosprawnościami, niż opisuje to ustawa.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Ustawa o dostępności cyfrowej określa minimalny poziom, który muszą spełniać strony internetowe i aplikacje mobilne podmiotów publicznych w całej Unii Europejskiej.</a:t>
            </a:r>
          </a:p>
        </p:txBody>
      </p:sp>
    </p:spTree>
    <p:extLst>
      <p:ext uri="{BB962C8B-B14F-4D97-AF65-F5344CB8AC3E}">
        <p14:creationId xmlns:p14="http://schemas.microsoft.com/office/powerpoint/2010/main" val="2619527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dirty="0"/>
              <a:t>Inne akty prawne</a:t>
            </a:r>
          </a:p>
        </p:txBody>
      </p:sp>
    </p:spTree>
    <p:extLst>
      <p:ext uri="{BB962C8B-B14F-4D97-AF65-F5344CB8AC3E}">
        <p14:creationId xmlns:p14="http://schemas.microsoft.com/office/powerpoint/2010/main" val="4155423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Dyrektywa o dostępności cyfrowej — perspektywa Unii Europejskiej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poszczególne kraje UE wdrożyły tę dyrektywę w różny sposób i mogą posiadać własne, dodatkowe wymagania dostępności cyfrowej — kluczowe, jeśli rozwiązanie cyfrowe ma funkcjonować w innych krajach UE;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odwołuje się wprost do normy </a:t>
            </a:r>
            <a:r>
              <a:rPr lang="pl-PL" sz="2100" dirty="0">
                <a:hlinkClick r:id="rId2"/>
              </a:rPr>
              <a:t>EN 301549</a:t>
            </a:r>
            <a:r>
              <a:rPr lang="pl-PL" sz="2100" dirty="0"/>
              <a:t>, a nie do wytycznych WCAG.</a:t>
            </a:r>
          </a:p>
          <a:p>
            <a:endParaRPr lang="pl-PL" sz="2100" dirty="0"/>
          </a:p>
          <a:p>
            <a:endParaRPr lang="pl-PL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970424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Krajowe Ramy Interoperacyjności (KRI)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rozporządzenie o Krajowych Ramach Interoperacyjności wciąż obowiązuje (przedłużone do maja 2024 r.);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 KRI wymagane jest zapewnienie spełnienia zasad WCAG 2.0 — wymóg ten obowiązuje podmioty, które realizują zadania publiczne, ale </a:t>
            </a:r>
            <a:r>
              <a:rPr lang="pl-PL" sz="2100" b="1" dirty="0"/>
              <a:t>dla jednostek sektora finansów publicznych, nadrzędna jest ustawa o dostępności cyfrowej</a:t>
            </a:r>
            <a:r>
              <a:rPr lang="pl-PL" sz="2100" dirty="0"/>
              <a:t>.</a:t>
            </a:r>
          </a:p>
          <a:p>
            <a:endParaRPr lang="pl-PL" sz="2100" dirty="0"/>
          </a:p>
          <a:p>
            <a:endParaRPr lang="pl-PL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891591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zapewnieniu dostępności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jej celem jest poprawa warunków życia i funkcjonowania obywateli ze szczególnymi potrzebami, m.in. ze względu na niepełnosprawność lub obniżony poziom sprawności </a:t>
            </a:r>
            <a:br>
              <a:rPr lang="pl-PL" sz="2100" dirty="0"/>
            </a:br>
            <a:r>
              <a:rPr lang="pl-PL" sz="2100" dirty="0"/>
              <a:t>z powodu wieku czy choroby;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podmioty publiczne muszą zagwarantować swoją dostępność w trzech obszarach: </a:t>
            </a:r>
            <a:r>
              <a:rPr lang="pl-PL" sz="2100" b="1" dirty="0"/>
              <a:t>architektonicznym,  cyfrowym </a:t>
            </a:r>
            <a:r>
              <a:rPr lang="pl-PL" sz="2100" dirty="0"/>
              <a:t>i</a:t>
            </a:r>
            <a:r>
              <a:rPr lang="pl-PL" sz="2100" b="1" dirty="0"/>
              <a:t> informacyjno-komunikacyjnym;</a:t>
            </a: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nakłada na podmioty publiczne </a:t>
            </a:r>
            <a:r>
              <a:rPr lang="pl-PL" sz="2100" b="1" dirty="0"/>
              <a:t>obowiązek określania wymagań dostępności w zamówieniach publicznych i umowach </a:t>
            </a:r>
            <a:r>
              <a:rPr lang="pl-PL" sz="2100" dirty="0"/>
              <a:t>zawieranych z wykonawcami;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nakłada obowiązek informacji o zakresie działalności podmiotu publicznego w formacie odczytywanym maszynowo, w formie ETR (</a:t>
            </a:r>
            <a:r>
              <a:rPr lang="pl-PL" sz="2100" dirty="0" err="1"/>
              <a:t>easy</a:t>
            </a:r>
            <a:r>
              <a:rPr lang="pl-PL" sz="2100" dirty="0"/>
              <a:t> to </a:t>
            </a:r>
            <a:r>
              <a:rPr lang="pl-PL" sz="2100" dirty="0" err="1"/>
              <a:t>read</a:t>
            </a:r>
            <a:r>
              <a:rPr lang="pl-PL" sz="2100" dirty="0"/>
              <a:t> — tekst łatwy do czytania) oraz w tłumaczeniu na polski język migowy.</a:t>
            </a:r>
          </a:p>
          <a:p>
            <a:endParaRPr lang="pl-PL" sz="2100" dirty="0"/>
          </a:p>
          <a:p>
            <a:endParaRPr lang="pl-PL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24783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dirty="0"/>
              <a:t>Tworzone i nowelizowane przepisy</a:t>
            </a:r>
          </a:p>
        </p:txBody>
      </p:sp>
    </p:spTree>
    <p:extLst>
      <p:ext uri="{BB962C8B-B14F-4D97-AF65-F5344CB8AC3E}">
        <p14:creationId xmlns:p14="http://schemas.microsoft.com/office/powerpoint/2010/main" val="71019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Kluczowe akty prawne związane z dostępnością cyfrową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Ustawa z 4 kwietnia 2019 r. o dostępności cyfrowej stron internetowych </a:t>
            </a:r>
            <a:br>
              <a:rPr lang="pl-PL" sz="2100" dirty="0"/>
            </a:br>
            <a:r>
              <a:rPr lang="pl-PL" sz="2100" dirty="0"/>
              <a:t>i aplikacji mobilnych podmiotów publicznych (dalej: ustawa o dostępności cyfrowej);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Dyrektywa Parlamentu Europejskiego i Rady (UE) 2016/2102 z 26 października 2016 r. w sprawie dostępności stron internetowych i mobilnych aplikacji organów sektora publicznego (dalej: Dyrektywa o dostępności cyfrowej);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Rozporządzenie Rady Ministrów z dnia 12 kwietnia 2012 r. w sprawie Krajowych Ram Interoperacyjności, minimalnych wymagań dla rejestrów publicznych i wymiany informacji w postaci elektronicznej oraz minimalnych wymagań dla systemów teleinformatycznych (dalej: rozporządzenie w sprawie Krajowych Ram Interoperacyjności);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Ustawa z 19 lipca 2019 r. o zapewnianiu dostępności osobom ze szczególnymi potrzebami (dalej: ustawa o zapewnieniu dostępności).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274044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Bądź na bieżąco!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100" dirty="0"/>
              <a:t>Przepisy i wymagania, które dotyczą dostępności cyfrowej, zmieniają się: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nowelizacja ustawy o dostępności cyfrowej weszła w życie 17 kwietnia 2023 r.;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od 2025 r. wejdzie w życie ustawa o dostępności produktów i usług;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jeszcze w 2023 roku pojawią się wytyczne WCAG w wersji 2.2;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przy projektach unijnych dochodzą dodatkowe wymagania antydyskryminacyjne, związane z dostępnością cyfrową — wyższe niż w ustawie o dostępności cyfrowej.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720924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Kluczowe zmiany w ustawie o dostępności cyfrowej (1/2)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2380"/>
            <a:ext cx="10560424" cy="4960569"/>
          </a:xfrm>
        </p:spPr>
        <p:txBody>
          <a:bodyPr>
            <a:normAutofit/>
          </a:bodyPr>
          <a:lstStyle/>
          <a:p>
            <a:r>
              <a:rPr lang="pl-PL" sz="2100" dirty="0"/>
              <a:t>Po wejściu w życie nowelizacji (od 17 kwietnia 2023 r.):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zmieniony załącznik z kryteriami  </a:t>
            </a:r>
            <a:r>
              <a:rPr lang="pl-PL" sz="2100" dirty="0"/>
              <a:t>— nazwy spójne maksymalnie z WCAG 2.1 i 7 kryteriów wyłączonych dla aplikacji mobilnych (zgodnie z normą EN 301549);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nawet jeśli podmiot</a:t>
            </a:r>
            <a:r>
              <a:rPr lang="pl-PL" sz="2100" b="1" dirty="0"/>
              <a:t> </a:t>
            </a:r>
            <a:r>
              <a:rPr lang="pl-PL" sz="2100" dirty="0"/>
              <a:t>nie jest właścicielem strony lub aplikacji, to </a:t>
            </a:r>
            <a:r>
              <a:rPr lang="pl-PL" sz="2100" b="1" dirty="0"/>
              <a:t>odpowiada on za dostępność cyfrową ich elementów, na które ma wpływ</a:t>
            </a:r>
            <a:r>
              <a:rPr lang="pl-PL" sz="2100" dirty="0"/>
              <a:t> (którymi zarządza);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możliwość publikacji </a:t>
            </a:r>
            <a:r>
              <a:rPr lang="pl-PL" sz="2100" b="1" dirty="0"/>
              <a:t>deklaracji dostępności na innej odpowiedniej stronie </a:t>
            </a:r>
            <a:r>
              <a:rPr lang="pl-PL" sz="2100" dirty="0"/>
              <a:t>i brak obowiązku deklaracji dostępności w samej aplikacji mobilnej;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możliwość wskazania komórki podmiotu</a:t>
            </a:r>
            <a:r>
              <a:rPr lang="pl-PL" sz="2100" dirty="0"/>
              <a:t> (a nie tylko konkretnej osoby) odpowiedzialnej za kontakt w razie problemów z dostępnością cyfrową;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rezygnacja z elementów obowiązkowo dostępnych pomimo powołania się na nadmierne koszty.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4068764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Kluczowe zmiany w ustawie o dostępności cyfrowej (2/2)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2380"/>
            <a:ext cx="10560424" cy="496056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wyłączenie złożonych schematów i dokumentacji technicznej </a:t>
            </a:r>
            <a:r>
              <a:rPr lang="pl-PL" sz="2100" dirty="0"/>
              <a:t>— poszerzona lista elementów, do których nie stosuje się ustawy;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14 dni na dodanie napisów do multimediów pierwotnie nadawanych na żywo </a:t>
            </a:r>
            <a:r>
              <a:rPr lang="pl-PL" sz="2100" dirty="0"/>
              <a:t>— 14 dni od momentu zakończenia nadawania, a w uzasadnionych sytuacjach maksymalnie 2 miesiące od tego momentu;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deklaracje dostępności w języku treści danej strony internetowej lub aplikacji mobilnej.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932996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745907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</a:t>
            </a:r>
            <a:r>
              <a:rPr lang="pl-PL" sz="21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kontaktu </a:t>
            </a:r>
            <a:r>
              <a:rPr lang="pl-PL" sz="21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1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Pozostałe akty prawne związane z dostępnością cyfrową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Ustawa z dnia 19 sierpnia 2011 r. o języku migowym i innych sposobach komunikowania się;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Rozporządzenie Ministra Administracji i Cyfryzacji z dnia 26 marca 2014 r. w sprawie szczegółowych wymagań dotyczących świadczenia udogodnień dla osób niepełnosprawnych przez dostawców publicznie dostępnych usług telefonicznych;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Ustawa z dnia 7 września 1991 r. o systemie oświaty.</a:t>
            </a:r>
          </a:p>
        </p:txBody>
      </p:sp>
    </p:spTree>
    <p:extLst>
      <p:ext uri="{BB962C8B-B14F-4D97-AF65-F5344CB8AC3E}">
        <p14:creationId xmlns:p14="http://schemas.microsoft.com/office/powerpoint/2010/main" val="1760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0" dirty="0"/>
              <a:t>Ustawa o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dostępności cyfrowej — kogo dotyczy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b="1" dirty="0"/>
              <a:t>podmioty publiczne:</a:t>
            </a:r>
          </a:p>
          <a:p>
            <a:pPr marL="1143000" lvl="1" indent="-457200">
              <a:buFont typeface="Lato" panose="020F0502020204030203" pitchFamily="34" charset="-18"/>
              <a:buChar char="-"/>
            </a:pPr>
            <a:r>
              <a:rPr lang="pl-PL" sz="2100" dirty="0"/>
              <a:t>jednostki sektora finansów publicznych;</a:t>
            </a:r>
          </a:p>
          <a:p>
            <a:pPr marL="1143000" lvl="1" indent="-457200">
              <a:buFont typeface="Lato" panose="020F0502020204030203" pitchFamily="34" charset="-18"/>
              <a:buChar char="-"/>
            </a:pPr>
            <a:r>
              <a:rPr lang="pl-PL" sz="2100" dirty="0"/>
              <a:t>państwowe jednostki organizacyjne bez osobowości prawnej;</a:t>
            </a:r>
          </a:p>
          <a:p>
            <a:pPr marL="1143000" lvl="1" indent="-457200">
              <a:buFont typeface="Lato" panose="020F0502020204030203" pitchFamily="34" charset="-18"/>
              <a:buChar char="-"/>
            </a:pPr>
            <a:r>
              <a:rPr lang="pl-PL" sz="2100" dirty="0"/>
              <a:t>osoby prawne, utworzone w celu zaspokajania potrzeb o charakterze powszechnym: finansowane ze środków publicznych w ponad 50%, lub z ponad połową udziałów albo akcji, lub nadzorem nad organem zarządzającym, lub z prawem do powoływania ponad połowy składu organu nadzorczego lub zarządzającego;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b="1" dirty="0"/>
              <a:t>związki tych podmiotów;</a:t>
            </a:r>
            <a:r>
              <a:rPr lang="pl-PL" sz="21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b="1" dirty="0"/>
              <a:t>niektóre organizacje pozarządowe.</a:t>
            </a:r>
          </a:p>
        </p:txBody>
      </p:sp>
    </p:spTree>
    <p:extLst>
      <p:ext uri="{BB962C8B-B14F-4D97-AF65-F5344CB8AC3E}">
        <p14:creationId xmlns:p14="http://schemas.microsoft.com/office/powerpoint/2010/main" val="35363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czego dotyczy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określa </a:t>
            </a:r>
            <a:r>
              <a:rPr lang="pl-PL" sz="2100" b="1" dirty="0"/>
              <a:t>wymagania dostępności cyfrowej </a:t>
            </a:r>
            <a:r>
              <a:rPr lang="pl-PL" sz="2100" dirty="0"/>
              <a:t>stron internetowych i aplikacji mobilnych podmiotów publicznych i nakłada obowiązek ich spełniania;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wprowadza obowiązek zapewnienia </a:t>
            </a:r>
            <a:r>
              <a:rPr lang="pl-PL" sz="2100" b="1" dirty="0"/>
              <a:t>dostępności cyfrowej treści publikowanych w Internecie </a:t>
            </a:r>
            <a:r>
              <a:rPr lang="pl-PL" sz="2100" dirty="0"/>
              <a:t>przez podmiot publiczny (wszystkich, w tym np. w mediach społecznościowych);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wprowadza obowiązek publikacji </a:t>
            </a:r>
            <a:r>
              <a:rPr lang="pl-PL" sz="2100" b="1" dirty="0"/>
              <a:t>deklaracji dostępności</a:t>
            </a:r>
            <a:r>
              <a:rPr lang="pl-PL" sz="21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ustala zasady </a:t>
            </a:r>
            <a:r>
              <a:rPr lang="pl-PL" sz="2100" b="1" dirty="0"/>
              <a:t>postępowania w wypadku nieprzestrzegania </a:t>
            </a:r>
            <a:r>
              <a:rPr lang="pl-PL" sz="2100" dirty="0"/>
              <a:t>wymagań dostępności cyfrowej;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określa kompetencje ministra ds. informatyzacji w zakresie </a:t>
            </a:r>
            <a:r>
              <a:rPr lang="pl-PL" sz="2100" b="1" dirty="0"/>
              <a:t>monitoringu dostępności cyfrowej</a:t>
            </a:r>
            <a:r>
              <a:rPr lang="pl-PL" sz="2100" dirty="0"/>
              <a:t>.</a:t>
            </a:r>
          </a:p>
          <a:p>
            <a:pPr>
              <a:lnSpc>
                <a:spcPct val="150000"/>
              </a:lnSpc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153470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od kiedy obowiązuje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/>
              <a:t>wszystkie </a:t>
            </a:r>
            <a:r>
              <a:rPr lang="pl-PL" sz="2100" b="1" dirty="0"/>
              <a:t>strony internetowe </a:t>
            </a:r>
            <a:r>
              <a:rPr lang="pl-PL" sz="2100" dirty="0"/>
              <a:t>podmiotów publicznych muszą być dostępne cyfrowo </a:t>
            </a:r>
            <a:r>
              <a:rPr lang="pl-PL" sz="2100" b="1" dirty="0"/>
              <a:t>od</a:t>
            </a:r>
            <a:r>
              <a:rPr lang="pl-PL" sz="2100" dirty="0"/>
              <a:t> </a:t>
            </a:r>
            <a:r>
              <a:rPr lang="pl-PL" sz="2100" b="1" dirty="0"/>
              <a:t>23 września 2020 r.;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100" dirty="0"/>
              <a:t>wszystkie </a:t>
            </a:r>
            <a:r>
              <a:rPr lang="pl-PL" sz="2100" b="1" dirty="0"/>
              <a:t>aplikacje mobilne </a:t>
            </a:r>
            <a:r>
              <a:rPr lang="pl-PL" sz="2100" dirty="0"/>
              <a:t>podmiotów publicznych muszą być dostępne cyfrowo </a:t>
            </a:r>
            <a:br>
              <a:rPr lang="pl-PL" sz="2100" dirty="0"/>
            </a:br>
            <a:r>
              <a:rPr lang="pl-PL" sz="2100" b="1" dirty="0"/>
              <a:t>od 23 czerwca 2021 r.</a:t>
            </a:r>
          </a:p>
        </p:txBody>
      </p:sp>
    </p:spTree>
    <p:extLst>
      <p:ext uri="{BB962C8B-B14F-4D97-AF65-F5344CB8AC3E}">
        <p14:creationId xmlns:p14="http://schemas.microsoft.com/office/powerpoint/2010/main" val="150721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jak określa wymagania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zgodność z </a:t>
            </a:r>
            <a:r>
              <a:rPr lang="pl-PL" sz="2100" b="1" dirty="0"/>
              <a:t>wymaganiami określonymi w załączniku ustawy;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wymagania z załącznika odpowiadają </a:t>
            </a:r>
            <a:r>
              <a:rPr lang="pl-PL" sz="2100" dirty="0">
                <a:hlinkClick r:id="rId2"/>
              </a:rPr>
              <a:t>wytycznym WCAG 2.1</a:t>
            </a:r>
            <a:r>
              <a:rPr lang="pl-PL" sz="2100" dirty="0"/>
              <a:t> na poziomie AA </a:t>
            </a:r>
            <a:br>
              <a:rPr lang="pl-PL" sz="2100" dirty="0"/>
            </a:br>
            <a:r>
              <a:rPr lang="pl-PL" sz="2100" dirty="0"/>
              <a:t>(z wyjątkiem kryteriów odnoszących się do multimediów nadawanych na żywo);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spełnienie punktów 9,10 i 11 normy </a:t>
            </a:r>
            <a:r>
              <a:rPr lang="pl-PL" sz="2100" dirty="0">
                <a:hlinkClick r:id="rId3"/>
              </a:rPr>
              <a:t>EN 301 549 V2.1.2</a:t>
            </a:r>
            <a:r>
              <a:rPr lang="pl-PL" sz="2100" dirty="0"/>
              <a:t> to alternatywny sposób spełniania wymagań z załącznika.</a:t>
            </a:r>
          </a:p>
        </p:txBody>
      </p:sp>
    </p:spTree>
    <p:extLst>
      <p:ext uri="{BB962C8B-B14F-4D97-AF65-F5344CB8AC3E}">
        <p14:creationId xmlns:p14="http://schemas.microsoft.com/office/powerpoint/2010/main" val="3758282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— jak określa strony internetowe i aplikacje mobilne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strona internetowa </a:t>
            </a:r>
            <a:r>
              <a:rPr lang="pl-PL" sz="2100" dirty="0"/>
              <a:t>— zbiór uporządkowanych logicznie, połączonych ze sobą przez nawigację oraz linki, elementów prezentowanych za pomocą przeglądarki internetowej pod jednolitym adresem elektronicznym;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aplikacja mobilna </a:t>
            </a:r>
            <a:r>
              <a:rPr lang="pl-PL" sz="2100" dirty="0"/>
              <a:t>— publicznie dostępne oprogramowanie z interfejsem dotykowym zaprojektowane do wykorzystania na przenośnych urządzeniach elektronicznych, z wyłączeniem aplikacji przeznaczonych do użytku na przenośnych komputerach osobistych.</a:t>
            </a:r>
          </a:p>
        </p:txBody>
      </p:sp>
    </p:spTree>
    <p:extLst>
      <p:ext uri="{BB962C8B-B14F-4D97-AF65-F5344CB8AC3E}">
        <p14:creationId xmlns:p14="http://schemas.microsoft.com/office/powerpoint/2010/main" val="130392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10401</TotalTime>
  <Words>1087</Words>
  <Application>Microsoft Office PowerPoint</Application>
  <PresentationFormat>Panoramiczny</PresentationFormat>
  <Paragraphs>96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Projekt niestandardowy</vt:lpstr>
      <vt:lpstr>PRAWO DOTYCZĄCE DOSTĘPNOŚCI CYFROWEJ</vt:lpstr>
      <vt:lpstr>Kluczowe akty prawne związane z dostępnością cyfrową</vt:lpstr>
      <vt:lpstr>Pozostałe akty prawne związane z dostępnością cyfrową</vt:lpstr>
      <vt:lpstr>Ustawa o dostępności cyfrowej</vt:lpstr>
      <vt:lpstr>Ustawa o dostępności cyfrowej — kogo dotyczy</vt:lpstr>
      <vt:lpstr>Ustawa o dostępności cyfrowej — czego dotyczy</vt:lpstr>
      <vt:lpstr>Ustawa o dostępności cyfrowej — od kiedy obowiązuje</vt:lpstr>
      <vt:lpstr>Ustawa o dostępności cyfrowej — jak określa wymagania dostępności cyfrowej</vt:lpstr>
      <vt:lpstr>Ustawa o dostępności cyfrowej — jak określa strony internetowe i aplikacje mobilne</vt:lpstr>
      <vt:lpstr>Ustawa o dostępności cyfrowej — wyłączenia</vt:lpstr>
      <vt:lpstr>Ustawa o dostępności cyfrowej — nadmierne koszty</vt:lpstr>
      <vt:lpstr>Ustawa o dostępności cyfrowej — reagowanie na wnioski i skargi</vt:lpstr>
      <vt:lpstr>Ustawa o dostępności cyfrowej — konsekwencje niespełniania wymagań</vt:lpstr>
      <vt:lpstr>Ustawa o dostępności cyfrowej wyznacza minimalny poziom dostępności</vt:lpstr>
      <vt:lpstr>Inne akty prawne</vt:lpstr>
      <vt:lpstr>Dyrektywa o dostępności cyfrowej — perspektywa Unii Europejskiej</vt:lpstr>
      <vt:lpstr>Krajowe Ramy Interoperacyjności (KRI)</vt:lpstr>
      <vt:lpstr>Ustawa o zapewnieniu dostępności </vt:lpstr>
      <vt:lpstr>Tworzone i nowelizowane przepisy</vt:lpstr>
      <vt:lpstr>Bądź na bieżąco!</vt:lpstr>
      <vt:lpstr>Kluczowe zmiany w ustawie o dostępności cyfrowej (1/2)</vt:lpstr>
      <vt:lpstr>Kluczowe zmiany w ustawie o dostępności cyfrowej (2/2)</vt:lpstr>
      <vt:lpstr>Pytania?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dotyczące dostępności cyfrowej</dc:title>
  <dc:creator>Krycki Wojciech</dc:creator>
  <cp:lastModifiedBy>Dębska Anna</cp:lastModifiedBy>
  <cp:revision>508</cp:revision>
  <dcterms:created xsi:type="dcterms:W3CDTF">2018-01-11T08:55:36Z</dcterms:created>
  <dcterms:modified xsi:type="dcterms:W3CDTF">2023-10-18T12:04:53Z</dcterms:modified>
</cp:coreProperties>
</file>