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1"/>
  </p:sldMasterIdLst>
  <p:notesMasterIdLst>
    <p:notesMasterId r:id="rId25"/>
  </p:notesMasterIdLst>
  <p:handoutMasterIdLst>
    <p:handoutMasterId r:id="rId26"/>
  </p:handoutMasterIdLst>
  <p:sldIdLst>
    <p:sldId id="1844" r:id="rId2"/>
    <p:sldId id="1854" r:id="rId3"/>
    <p:sldId id="1832" r:id="rId4"/>
    <p:sldId id="1845" r:id="rId5"/>
    <p:sldId id="1851" r:id="rId6"/>
    <p:sldId id="1846" r:id="rId7"/>
    <p:sldId id="1833" r:id="rId8"/>
    <p:sldId id="1847" r:id="rId9"/>
    <p:sldId id="1835" r:id="rId10"/>
    <p:sldId id="1836" r:id="rId11"/>
    <p:sldId id="1787" r:id="rId12"/>
    <p:sldId id="1852" r:id="rId13"/>
    <p:sldId id="1825" r:id="rId14"/>
    <p:sldId id="1829" r:id="rId15"/>
    <p:sldId id="1837" r:id="rId16"/>
    <p:sldId id="1838" r:id="rId17"/>
    <p:sldId id="1849" r:id="rId18"/>
    <p:sldId id="1850" r:id="rId19"/>
    <p:sldId id="1840" r:id="rId20"/>
    <p:sldId id="1841" r:id="rId21"/>
    <p:sldId id="1842" r:id="rId22"/>
    <p:sldId id="1843" r:id="rId23"/>
    <p:sldId id="1853" r:id="rId24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70DF69B-FD6F-4D67-BCCC-D5F7B58AA63B}">
          <p14:sldIdLst>
            <p14:sldId id="1844"/>
            <p14:sldId id="1854"/>
            <p14:sldId id="1832"/>
            <p14:sldId id="1845"/>
            <p14:sldId id="1851"/>
            <p14:sldId id="1846"/>
            <p14:sldId id="1833"/>
            <p14:sldId id="1847"/>
            <p14:sldId id="1835"/>
            <p14:sldId id="1836"/>
            <p14:sldId id="1787"/>
            <p14:sldId id="1852"/>
          </p14:sldIdLst>
        </p14:section>
        <p14:section name="Sekcja bez tytułu" id="{6A9D0AD7-9FB2-4F8F-AEF9-7591BA4D5F3A}">
          <p14:sldIdLst>
            <p14:sldId id="1825"/>
            <p14:sldId id="1829"/>
            <p14:sldId id="1837"/>
            <p14:sldId id="1838"/>
            <p14:sldId id="1849"/>
            <p14:sldId id="1850"/>
            <p14:sldId id="1840"/>
            <p14:sldId id="1841"/>
            <p14:sldId id="1842"/>
            <p14:sldId id="1843"/>
            <p14:sldId id="18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Wilk" initials="AW" lastIdx="1" clrIdx="0">
    <p:extLst>
      <p:ext uri="{19B8F6BF-5375-455C-9EA6-DF929625EA0E}">
        <p15:presenceInfo xmlns:p15="http://schemas.microsoft.com/office/powerpoint/2012/main" userId="ad92b3a8a2edd5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1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151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757"/>
    </p:cViewPr>
  </p:sorterViewPr>
  <p:notesViewPr>
    <p:cSldViewPr snapToGrid="0">
      <p:cViewPr varScale="1">
        <p:scale>
          <a:sx n="82" d="100"/>
          <a:sy n="82" d="100"/>
        </p:scale>
        <p:origin x="397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BF17AE6B-B291-4177-8A5B-F9814B6690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3C43EBB7-95F9-49CD-A928-9E37454850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05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AD6B278B-765F-4C86-91E8-09B09845DEC0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BAC27D65-BCFF-4D57-BABC-1CF05C4929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6B433D9D-3344-4F07-A090-69D473D925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88673129-ED17-4C94-BB65-D12684619A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673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055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00D2889C-462F-491C-AF91-6F2DAAD5764F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777193"/>
            <a:ext cx="5486400" cy="3908615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7BFE45A8-D04D-41E5-88C9-31CBFDB284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75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40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08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277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71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297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41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360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130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07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29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3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50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70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1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51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84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959B-0B5E-4413-BD35-B37225DD0632}" type="datetimeFigureOut">
              <a:rPr lang="pl-PL" smtClean="0"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D70B99-745F-4423-9E68-978BD23EFC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00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5" r:id="rId12"/>
    <p:sldLayoutId id="2147484076" r:id="rId13"/>
    <p:sldLayoutId id="2147484077" r:id="rId14"/>
    <p:sldLayoutId id="2147484078" r:id="rId15"/>
    <p:sldLayoutId id="21474840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4"/>
          <p:cNvSpPr txBox="1">
            <a:spLocks/>
          </p:cNvSpPr>
          <p:nvPr/>
        </p:nvSpPr>
        <p:spPr>
          <a:xfrm>
            <a:off x="290558" y="1076770"/>
            <a:ext cx="7503206" cy="510183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4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4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Przegląd najważniejszych zmian                            w ustawach dot. świadczeń rodzinnych i świadczeń z funduszu alimentacyjnego</a:t>
            </a:r>
          </a:p>
          <a:p>
            <a:pPr marL="0" indent="0" algn="ctr">
              <a:buNone/>
            </a:pPr>
            <a:endParaRPr lang="pl-PL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241065" y="5218413"/>
            <a:ext cx="2901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b="1" dirty="0"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Olsztyn, 16 listopada 2021r.</a:t>
            </a:r>
          </a:p>
        </p:txBody>
      </p:sp>
    </p:spTree>
    <p:extLst>
      <p:ext uri="{BB962C8B-B14F-4D97-AF65-F5344CB8AC3E}">
        <p14:creationId xmlns:p14="http://schemas.microsoft.com/office/powerpoint/2010/main" val="244068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6912" y="1350235"/>
            <a:ext cx="7725398" cy="3888337"/>
          </a:xfrm>
        </p:spPr>
        <p:txBody>
          <a:bodyPr>
            <a:normAutofit fontScale="55000" lnSpcReduction="20000"/>
          </a:bodyPr>
          <a:lstStyle/>
          <a:p>
            <a:pPr marL="813600" indent="-342900" algn="just">
              <a:lnSpc>
                <a:spcPct val="150000"/>
              </a:lnSpc>
            </a:pPr>
            <a:r>
              <a:rPr lang="pl-PL" sz="2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Informacji </a:t>
            </a:r>
            <a:r>
              <a:rPr lang="pl-PL" sz="29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dochodzie podlegającym opodatkowaniu zryczałtowanym podatkiem dochodowym od niektórych przychodów (dochodów) osiąganych przez osoby fizyczne, każdego członka rodziny, zawierających dane odpowiednio o: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9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	formie opłacanego podatku,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9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	wysokości przychodu,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9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	stawce podatku,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9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	wysokości należnego podatku </a:t>
            </a:r>
          </a:p>
          <a:p>
            <a:pPr marL="541496" indent="0" algn="just">
              <a:lnSpc>
                <a:spcPct val="150000"/>
              </a:lnSpc>
              <a:buNone/>
            </a:pPr>
            <a:r>
              <a:rPr lang="pl-PL" sz="2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9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roku kalendarzowym poprzedzającym okres </a:t>
            </a:r>
            <a:r>
              <a:rPr lang="pl-PL" sz="29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świadczeniowy</a:t>
            </a:r>
            <a:r>
              <a:rPr lang="pl-PL" sz="29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70700" indent="0" algn="just">
              <a:lnSpc>
                <a:spcPct val="150000"/>
              </a:lnSpc>
              <a:buNone/>
            </a:pPr>
            <a:endParaRPr lang="pl-PL" sz="220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0700" indent="0" algn="just">
              <a:lnSpc>
                <a:spcPct val="150000"/>
              </a:lnSpc>
              <a:buNone/>
            </a:pPr>
            <a:endParaRPr lang="pl-PL" sz="2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600" indent="-342900" algn="just">
              <a:lnSpc>
                <a:spcPct val="150000"/>
              </a:lnSpc>
            </a:pPr>
            <a:endParaRPr lang="pl-PL" sz="2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41234" y="591084"/>
            <a:ext cx="6347714" cy="680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art.15a po pkt 1a dodano 1b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0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6627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art.18 ust.5</a:t>
            </a:r>
            <a:endParaRPr lang="pl-PL" sz="3200" dirty="0"/>
          </a:p>
        </p:txBody>
      </p:sp>
      <p:sp>
        <p:nvSpPr>
          <p:cNvPr id="4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23700"/>
            <a:ext cx="3088109" cy="3503260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gdy dochód rodziny powiększony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uzyskany dochód powoduje utratę prawa do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świadczeń 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funduszu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alimentacyjnego,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świadczenia nie przysługują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miesiąca następującego po pierwszym miesiącu od miesiąca, w którym nastąpiło uzyskanie dochodu.</a:t>
            </a:r>
          </a:p>
          <a:p>
            <a:pPr marL="0" indent="0" algn="just">
              <a:buNone/>
            </a:pPr>
            <a:endParaRPr lang="pl-PL" sz="1600" i="1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sz="half" idx="1"/>
          </p:nvPr>
        </p:nvSpPr>
        <p:spPr>
          <a:xfrm>
            <a:off x="4164650" y="1623700"/>
            <a:ext cx="3088109" cy="3503260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gdy dochód rodziny powiększony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uzyskany dochód powoduje utratę prawa do 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funduszu alimentacyjnego </a:t>
            </a:r>
            <a:r>
              <a:rPr lang="pl-PL" sz="1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obniżenie ich wysokości</a:t>
            </a:r>
            <a:r>
              <a:rPr lang="pl-PL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świadczenia nie przysługują </a:t>
            </a:r>
            <a:r>
              <a:rPr lang="pl-PL" sz="1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przysługują </a:t>
            </a:r>
            <a:r>
              <a:rPr lang="pl-PL" sz="1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w </a:t>
            </a:r>
            <a:r>
              <a:rPr lang="pl-PL" sz="1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niższej wysokości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miesiąca następującego po pierwszym miesiącu od miesiąca, w którym nastąpiło uzyskanie dochodu.</a:t>
            </a:r>
          </a:p>
          <a:p>
            <a:pPr marL="0" indent="0" algn="just">
              <a:buNone/>
            </a:pP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39041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4681" y="1418602"/>
            <a:ext cx="6961974" cy="4605668"/>
          </a:xfrm>
        </p:spPr>
        <p:txBody>
          <a:bodyPr>
            <a:normAutofit fontScale="70000" lnSpcReduction="20000"/>
          </a:bodyPr>
          <a:lstStyle/>
          <a:p>
            <a:pPr marL="812959" algn="just">
              <a:lnSpc>
                <a:spcPct val="150000"/>
              </a:lnSpc>
            </a:pP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3.W przypadku powzięcia informacji o zmianie miejsca zamieszkania osoby ubiegającej się </a:t>
            </a:r>
            <a:r>
              <a:rPr lang="pl-P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świadczenia z funduszu alimentacyjnego, organ właściwy, do którego został złożony wniosek o te świadczenia, przekazuje wniosek wraz z dokumentami do organu właściwego ze względu na nowe miejsce zamieszkania osoby ubiegającej się.</a:t>
            </a:r>
          </a:p>
          <a:p>
            <a:pPr marL="812959" algn="just">
              <a:lnSpc>
                <a:spcPct val="150000"/>
              </a:lnSpc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powzięcia informacji o zmianie miejsca zamieszkania osoby, której przyznano świadczenia z funduszu alimentacyjnego, dotychczasowy organ właściwy przekazuje wydaną decyzję wraz z aktami sprawy organowi właściwemu                             ze względu na nowe miejsce zamieszkania w celu jej dalszej realizacji. Organ właściwy ze względu na nowe miejsce zamieszkania realizuje otrzymaną decyzję bez konieczności wydawania kolejnej decyzji oraz jest właściwy do jej uchylenia, zmiany oraz                           do ustalania i dochodzenia świadczeń nienależnie pobranych, jeżeli uległa zmianie sytuacja rodzinna lub dochodowa rodziny mająca wpływ na prawo do świadczeń                         z funduszu alimentacyjnego, osoba nienależnie pobrała świadczenie                                             z funduszu alimentacyjnego lub wystąpiły inne okoliczności mające wpływ na prawo do świadczeń.</a:t>
            </a: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541234" y="591084"/>
            <a:ext cx="6347714" cy="680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art.19 dodano ust.3 i 4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87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5BB391A4-A4BD-4C1A-BDA5-27CA2D94F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58" y="299103"/>
            <a:ext cx="6591985" cy="1016949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ŚWIADCZENIA</a:t>
            </a:r>
            <a:r>
              <a:rPr lang="pl-PL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RODZINNE</a:t>
            </a:r>
            <a:endParaRPr lang="pl-PL" sz="3200" b="1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Symbol zastępczy zawartości 5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001" y="2927358"/>
            <a:ext cx="5358444" cy="265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529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sz="half" idx="1"/>
          </p:nvPr>
        </p:nvSpPr>
        <p:spPr>
          <a:xfrm>
            <a:off x="695348" y="2050990"/>
            <a:ext cx="3088109" cy="3503260"/>
          </a:xfrm>
        </p:spPr>
        <p:txBody>
          <a:bodyPr>
            <a:normAutofit/>
          </a:bodyPr>
          <a:lstStyle/>
          <a:p>
            <a:pPr algn="just"/>
            <a:r>
              <a:rPr lang="pl-PL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stypendia dla bezrobotnych finansowane ze środków Unii </a:t>
            </a:r>
            <a:r>
              <a:rPr lang="pl-PL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Europejskiej.</a:t>
            </a:r>
            <a:endParaRPr lang="pl-PL" sz="1600" i="1" dirty="0">
              <a:solidFill>
                <a:schemeClr val="tx1"/>
              </a:solidFill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3932490" y="2050990"/>
            <a:ext cx="3088109" cy="3503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stypendia dla bezrobotnych finansowane ze środków Unii Europejskiej </a:t>
            </a:r>
            <a:r>
              <a:rPr lang="pl-PL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Funduszu Pracy, niezależnie od podmiotu, który je wypłaca.</a:t>
            </a:r>
            <a:br>
              <a:rPr lang="pl-PL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i="1" dirty="0">
              <a:solidFill>
                <a:srgbClr val="FF0000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09600" y="609600"/>
            <a:ext cx="6347714" cy="7662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art.3 pkt.1 </a:t>
            </a:r>
            <a:r>
              <a:rPr lang="pl-PL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lit.c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83370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9548" y="4517549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0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609600" y="609600"/>
            <a:ext cx="6347714" cy="7662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art.5 ust.4c</a:t>
            </a:r>
            <a:endParaRPr lang="pl-PL" sz="32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95348" y="2050990"/>
            <a:ext cx="3088109" cy="3503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Przepisów o utracie i uzyskaniu dochodu nie stosuje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się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dochodu z tytułu zatrudnienia lub innej pracy zarobkowej                 i dochodu z tytułu </a:t>
            </a:r>
            <a:r>
              <a:rPr lang="pl-PL" sz="12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wyrejestrowania</a:t>
            </a:r>
            <a:r>
              <a:rPr lang="pl-PL" sz="1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rejestru lub rozpoczęcia pozarolniczej działalności gospodarczej, jeżeli członek rodziny, osoba ucząca się lub dziecko pozostające pod opieką opiekuna prawnego utracili dochód z tych tytułów i w okresie 3 miesięcy, licząc od dnia utraty dochodu, uzyskali dochód u tego samego pracodawcy lub zleceniodawcy, lub zamawiającego dzieło lub ponownie rozpoczęli pozarolniczą działalność gospodarczą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052421" y="2090802"/>
            <a:ext cx="3088109" cy="3503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Przepisów o utracie i uzyskaniu dochodu nie stosuje się 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dochodu z tytułu zatrudnienia lub innej pracy zarobkowej                 i dochodu z tytułu </a:t>
            </a:r>
            <a:r>
              <a:rPr lang="pl-PL" sz="12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wykreślenia </a:t>
            </a:r>
            <a:r>
              <a:rPr lang="pl-PL" sz="12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rejestru lub rozpoczęcia pozarolniczej działalności gospodarczej, jeżeli członek rodziny, osoba ucząca się lub dziecko pozostające pod opieką opiekuna prawnego utracili dochód z tych tytułów i w okresie 3 miesięcy, licząc od dnia utraty dochodu, uzyskali dochód u tego samego pracodawcy lub zleceniodawcy, lub zamawiającego dzieło lub ponownie rozpoczęli pozarolniczą działalność gospodarczą.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3646" y="1504883"/>
            <a:ext cx="7886700" cy="3007296"/>
          </a:xfrm>
        </p:spPr>
        <p:txBody>
          <a:bodyPr>
            <a:normAutofit/>
          </a:bodyPr>
          <a:lstStyle/>
          <a:p>
            <a:pPr marL="470059" indent="0" algn="just">
              <a:lnSpc>
                <a:spcPct val="110000"/>
              </a:lnSpc>
              <a:buNone/>
            </a:pPr>
            <a:r>
              <a:rPr lang="pl-PL" sz="1200" i="1" strike="sngStrike" spc="-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wniosku należy dołączyć odpowiednio: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2)zaświadczenie naczelnika urzędu skarbowego,  dotyczące członków rodziny rozliczających się  na 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podstawie przepisów o zryczałtowanym podatku dochodowym od niektórych przychodów  osiąganych przez 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osoby fizyczne, zawierające informacje odpowiednio o: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a) formie opłacanego podatku,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b)wysokości przychodu,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c) stawce podatku,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d) wysokości opłaconego podatku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w roku kalendarzowym poprzedzającym okres zasiłkowy.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680815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art.23 ust.4 pkt 2 uchylono zapis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213646" y="1290415"/>
            <a:ext cx="7588664" cy="2939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0059" indent="0" algn="just">
              <a:lnSpc>
                <a:spcPct val="110000"/>
              </a:lnSpc>
              <a:buFont typeface="Wingdings 3" charset="2"/>
              <a:buNone/>
            </a:pPr>
            <a:endParaRPr lang="pl-PL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17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6627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art.23 ust.5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2538101"/>
            <a:ext cx="3088109" cy="3503260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oświadczeniach niezbędnych do ustalenia prawa do świadczeń rodzinnych, w tym oświadczeniach                        o dochodach członków rodziny                            </a:t>
            </a:r>
            <a:r>
              <a:rPr lang="pl-PL" sz="14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zaświadczeniu, o którym mowa w ust. 4 pkt.2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869204" y="2538101"/>
            <a:ext cx="3088110" cy="3503262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oświadczeniach niezbędnych do ustalenia prawa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świadczeń rodzinnych,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tym oświadczeniach  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dochodach członków rodziny </a:t>
            </a:r>
          </a:p>
          <a:p>
            <a:endParaRPr lang="pl-PL" sz="14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09600" y="1375873"/>
            <a:ext cx="6519209" cy="931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 właściwy do spraw rodziny określi, w drodze rozporządzenia, sposób i tryb postępowania w sprawach 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przyznanie świadczeń rodzinnych oraz szczegółowy zakres informacji, jakie mają być zawarte:</a:t>
            </a:r>
          </a:p>
        </p:txBody>
      </p:sp>
    </p:spTree>
    <p:extLst>
      <p:ext uri="{BB962C8B-B14F-4D97-AF65-F5344CB8AC3E}">
        <p14:creationId xmlns:p14="http://schemas.microsoft.com/office/powerpoint/2010/main" val="3324227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06452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art.23 ust.5d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oświadczeń niezbędnych 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ustalenia prawa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świadczeń rodzinnych,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tym oświadczeń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dochodach członków </a:t>
            </a:r>
            <a:b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rodziny </a:t>
            </a:r>
            <a:r>
              <a:rPr lang="pl-PL" sz="14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14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zaświadczenia, </a:t>
            </a:r>
            <a:r>
              <a:rPr lang="pl-PL" sz="14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o </a:t>
            </a:r>
            <a:r>
              <a:rPr lang="pl-PL" sz="14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którym mowa w ust. 4 pkt 2.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Oświadczeń niezbędnych 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ustalenia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prawa 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rodzinnych, 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tym oświadczeń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dochodach członków rodziny.</a:t>
            </a:r>
            <a:endParaRPr lang="pl-PL" sz="1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38105" y="1375874"/>
            <a:ext cx="6519209" cy="589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 właściwy do spraw rodziny może określić oraz zamieścić na swojej stronie Biuletynu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Informacji Publicznej wzory: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74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9727" y="4307080"/>
            <a:ext cx="7886700" cy="5296746"/>
          </a:xfrm>
        </p:spPr>
        <p:txBody>
          <a:bodyPr>
            <a:normAutofit/>
          </a:bodyPr>
          <a:lstStyle/>
          <a:p>
            <a:pPr marL="813600" indent="-342900" algn="just">
              <a:lnSpc>
                <a:spcPct val="150000"/>
              </a:lnSpc>
            </a:pPr>
            <a:endParaRPr lang="pl-PL" sz="2200" b="1" spc="-50" dirty="0" smtClean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0700" indent="0" algn="just">
              <a:lnSpc>
                <a:spcPct val="150000"/>
              </a:lnSpc>
              <a:buNone/>
            </a:pPr>
            <a:endParaRPr lang="pl-PL" sz="2200" b="1" spc="-50" dirty="0" smtClean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438105" y="1375874"/>
            <a:ext cx="6519209" cy="589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06452"/>
          </a:xfrm>
        </p:spPr>
        <p:txBody>
          <a:bodyPr>
            <a:normAutofit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rt.23 ust.8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dodano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9821" y="1546790"/>
            <a:ext cx="7886343" cy="2212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0059" indent="0" algn="just">
              <a:buFont typeface="Wingdings 3" charset="2"/>
              <a:buNone/>
            </a:pPr>
            <a:endParaRPr lang="pl-PL" sz="1200" spc="-50" dirty="0" smtClean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0059" indent="0" algn="just">
              <a:buNone/>
            </a:pP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 właściwy do spraw rodziny jest obowiązany utworzyć rejestr centralny obejmujący następujące </a:t>
            </a:r>
            <a:r>
              <a:rPr lang="pl-PL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informacje </a:t>
            </a: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gromadzone na podstawie przepisów ustawy przez organy właściwe </a:t>
            </a:r>
            <a:r>
              <a:rPr lang="pl-PL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wojewodów podczas realizacji zadań w zakresie </a:t>
            </a:r>
            <a:b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świadczeń rodzinnych: </a:t>
            </a:r>
          </a:p>
          <a:p>
            <a:pPr marL="470700" indent="0" algn="just">
              <a:lnSpc>
                <a:spcPct val="150000"/>
              </a:lnSpc>
              <a:buNone/>
            </a:pPr>
            <a:r>
              <a:rPr lang="pl-PL" sz="1900" b="1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Je)</a:t>
            </a:r>
            <a:r>
              <a:rPr lang="pl-PL" sz="19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Informacje o pobieraniu dodatku pielęgnacyjnego.</a:t>
            </a:r>
          </a:p>
          <a:p>
            <a:pPr marL="0" indent="0">
              <a:buNone/>
            </a:pPr>
            <a:r>
              <a:rPr lang="pl-PL" sz="1900" b="1" spc="-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sz="1900" b="1" spc="-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q</a:t>
            </a:r>
            <a:r>
              <a:rPr lang="pl-PL" sz="19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)Informacje </a:t>
            </a:r>
            <a:r>
              <a:rPr lang="pl-PL" sz="19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zgonie.</a:t>
            </a:r>
            <a:endParaRPr lang="pl-PL" sz="1900" b="1" spc="-5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0059" indent="0" algn="just">
              <a:buFont typeface="Wingdings 3" charset="2"/>
              <a:buNone/>
            </a:pPr>
            <a:endParaRPr lang="pl-PL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5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7289" y="1386075"/>
            <a:ext cx="67169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Ustawa z dnia 24 czerwca 2021 r. o zmianie niektórych ustaw </a:t>
            </a:r>
            <a:r>
              <a:rPr lang="pl-PL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związanych ze </a:t>
            </a:r>
            <a:r>
              <a:rPr lang="pl-PL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świadczeniami na rzecz rodziny wprowadziła m.in. zmiany do:</a:t>
            </a:r>
            <a:endParaRPr lang="pl-PL" sz="2000" spc="-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ustawy z dnia 7 września 2007 r. o pomocy osobom uprawnionym </a:t>
            </a:r>
            <a:r>
              <a:rPr lang="pl-PL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alimentów,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z dnia 28 listopada 2003 r. o świadczeniach rodzinnych.</a:t>
            </a:r>
          </a:p>
        </p:txBody>
      </p:sp>
    </p:spTree>
    <p:extLst>
      <p:ext uri="{BB962C8B-B14F-4D97-AF65-F5344CB8AC3E}">
        <p14:creationId xmlns:p14="http://schemas.microsoft.com/office/powerpoint/2010/main" val="4269380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80651" y="1572426"/>
            <a:ext cx="7886700" cy="3503776"/>
          </a:xfrm>
        </p:spPr>
        <p:txBody>
          <a:bodyPr>
            <a:normAutofit fontScale="77500" lnSpcReduction="20000"/>
          </a:bodyPr>
          <a:lstStyle/>
          <a:p>
            <a:pPr marL="813600" indent="-342900" algn="just">
              <a:lnSpc>
                <a:spcPct val="150000"/>
              </a:lnSpc>
            </a:pPr>
            <a:r>
              <a:rPr lang="pl-PL" sz="20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Informacji </a:t>
            </a:r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dochodzie podlegającym opodatkowaniu zryczałtowanym podatkiem dochodowym od niektórych przychodów (dochodów) osiąganych przez osoby fizyczne, każdego członka rodziny, zawierających dane odpowiednio o: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	formie opłacanego podatku,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	wysokości przychodu,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	stawce podatku,</a:t>
            </a:r>
          </a:p>
          <a:p>
            <a:pPr marL="712946" indent="0" algn="just">
              <a:lnSpc>
                <a:spcPct val="150000"/>
              </a:lnSpc>
              <a:buNone/>
            </a:pPr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	wysokości należnego podatku </a:t>
            </a:r>
          </a:p>
          <a:p>
            <a:pPr marL="541496" indent="0" algn="just">
              <a:lnSpc>
                <a:spcPct val="150000"/>
              </a:lnSpc>
              <a:buNone/>
            </a:pPr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roku kalendarzowym poprzedzającym okres </a:t>
            </a:r>
            <a:r>
              <a:rPr lang="pl-PL" sz="20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zasiłkowy.</a:t>
            </a:r>
            <a:endParaRPr lang="pl-PL" sz="20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0700" indent="0" algn="just">
              <a:lnSpc>
                <a:spcPct val="150000"/>
              </a:lnSpc>
              <a:buNone/>
            </a:pPr>
            <a:endParaRPr lang="pl-PL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18744" y="609600"/>
            <a:ext cx="6887910" cy="962826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art.23b ust.1 po pkt 1a dodano pkt 1b 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28813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18744" y="609600"/>
            <a:ext cx="6887910" cy="962826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art.25 dodano ust.4-6</a:t>
            </a:r>
            <a:endParaRPr lang="pl-PL" sz="28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-142875" y="1490293"/>
            <a:ext cx="7886700" cy="4688316"/>
          </a:xfrm>
        </p:spPr>
        <p:txBody>
          <a:bodyPr>
            <a:normAutofit fontScale="55000" lnSpcReduction="20000"/>
          </a:bodyPr>
          <a:lstStyle/>
          <a:p>
            <a:pPr marL="813600" algn="just">
              <a:lnSpc>
                <a:spcPct val="150000"/>
              </a:lnSpc>
            </a:pP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W przypadku powzięcia informacji o zmianie miejsca zamieszkania osoby ubiegającej się    oświadczenia rodzinne organ właściwy, do którego został złożony wniosek o te świadczenia, przekazuje wniosek wraz z dokumentami do organu właściwego ze względu na nowe miejsce zamieszkania tej osoby.</a:t>
            </a:r>
          </a:p>
          <a:p>
            <a:pPr marL="813600" algn="just">
              <a:lnSpc>
                <a:spcPct val="150000"/>
              </a:lnSpc>
            </a:pP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5.Wprzypadku powzięcia informacji o zmianie miejsca zamieszkania osoby, której przyznano świadczenia rodzinne, dotychczasowy organ właściwy przekazuje wydaną decyzję wraz z aktami sprawy organowi właściwemu ze względu na nowe miejsce zamieszkania w celu jej dalszej realizacji. Organ właściwy ze względu na nowe miejsce zamieszkania realizuje otrzymaną decyzję bez konieczności wydawania kolejnej decyzji oraz jest właściwy do jej uchylenia, zmiany oraz do ustalania i dochodzenia świadczeń nienależnie pobranych, jeżeli uległa zmianie sytuacja rodzinna lub dochodowa rodziny mająca wpływ na prawo do świadczeń rodzinnych, członek rodziny nabył prawo doświadczeń rodzinnych winnym państwie, chyba że przepisy o koordynacji systemów zabezpieczenia społecznego stanowią inaczej, osoba nienależnie pobrała świadczenie rodzinne lub wystąpiły inne okoliczności mające wpływ naprawo do świadczeń.</a:t>
            </a:r>
          </a:p>
          <a:p>
            <a:pPr marL="813600" algn="just">
              <a:lnSpc>
                <a:spcPct val="150000"/>
              </a:lnSpc>
            </a:pP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6.Wsytuacji gdy mają zastosowanie przepisy o koordynacji systemów zabezpieczenia społecznego, w przypadku powzięcia informacji o zmianie miejsca zamieszkania osoby, której przyznano świadczenia rodzinne, powodującej zmianę właściwości wojewody, przepisy ust.4 i5stosuje się odpowiednio.</a:t>
            </a:r>
          </a:p>
          <a:p>
            <a:pPr marL="470700" indent="0" algn="just">
              <a:lnSpc>
                <a:spcPct val="150000"/>
              </a:lnSpc>
              <a:buNone/>
            </a:pPr>
            <a:endParaRPr lang="pl-PL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7203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06452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art.30 ust.6</a:t>
            </a: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95348" y="2050990"/>
            <a:ext cx="3088109" cy="3503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Kwoty nienależnie pobranych świadczeń rodzinnych ustalone ostateczną decyzją podlegają potrąceniu z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wypłacanych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świadczeń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rodzinnych, wypłacanych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zasiłków dla opiekunów, o których mowa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ustawie z dnia 4 kwietnia </a:t>
            </a:r>
            <a:b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r. o ustaleniu i wypłacie zasiłków dla opiekunów, oraz wypłacanego świadczenia wychowawczego.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4137879" y="2050990"/>
            <a:ext cx="3088109" cy="3503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Kwoty nienależnie pobranych świadczeń rodzinnych ustalone ostateczną decyzją podlegają potrąceniu z wypłacanych świadczeń rodzinnych, wypłacanych zasiłków dla opiekunów, o których mowa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w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ustawie z dnia 4kwietnia 2014r.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o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ustaleniu i wypłacie zasiłków dla opiekunów,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wypłacanego </a:t>
            </a:r>
            <a:r>
              <a:rPr lang="pl-PL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świadczenia wychowawczego </a:t>
            </a:r>
            <a:r>
              <a:rPr lang="pl-PL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wypłacanego świadczenia dobry start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04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666572"/>
            <a:ext cx="6568868" cy="5374791"/>
          </a:xfrm>
        </p:spPr>
        <p:txBody>
          <a:bodyPr/>
          <a:lstStyle/>
          <a:p>
            <a:pPr marL="0" indent="0" algn="ctr">
              <a:buNone/>
            </a:pPr>
            <a:endParaRPr lang="pl-PL" sz="4400" b="1" dirty="0" smtClean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 algn="ctr">
              <a:buNone/>
            </a:pPr>
            <a:r>
              <a:rPr lang="pl-PL" sz="4400" b="1" dirty="0" smtClean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Dziękujemy </a:t>
            </a:r>
            <a:r>
              <a:rPr lang="pl-PL" sz="44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za uwagę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Sporządziły: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 Stejn, Małgorzata Mazur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inspektorzy wojewódzcy Oddziału Spraw Społecznych w Elblągu </a:t>
            </a:r>
          </a:p>
          <a:p>
            <a:pPr marL="0" lvl="0" indent="0">
              <a:buNone/>
            </a:pPr>
            <a:r>
              <a:rPr lang="pl-PL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Wydział Polityki Społecznej </a:t>
            </a:r>
          </a:p>
          <a:p>
            <a:pPr marL="0" lvl="0" indent="0">
              <a:buNone/>
            </a:pPr>
            <a:r>
              <a:rPr lang="pl-PL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 Urząd Wojewódzki w </a:t>
            </a:r>
            <a:r>
              <a:rPr lang="pl-PL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Olsztynie</a:t>
            </a:r>
            <a:endParaRPr lang="pl-PL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21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9771" y="589219"/>
            <a:ext cx="66149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 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ALIMENTACYJNY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754" y="2753930"/>
            <a:ext cx="5577015" cy="258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2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74819"/>
          </a:xfrm>
        </p:spPr>
        <p:txBody>
          <a:bodyPr/>
          <a:lstStyle/>
          <a:p>
            <a:r>
              <a:rPr lang="pl-PL" b="1" dirty="0" smtClean="0"/>
              <a:t>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art.9 ust.2 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609599" y="1469878"/>
            <a:ext cx="3090672" cy="2734653"/>
          </a:xfrm>
        </p:spPr>
        <p:txBody>
          <a:bodyPr/>
          <a:lstStyle/>
          <a:p>
            <a:pPr marL="0" indent="0">
              <a:buNone/>
            </a:pPr>
            <a:endParaRPr lang="pl-PL" spc="-5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Świadczenia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funduszu alimentacyjnego przysługują, jeżeli dochód rodziny w przeliczeniu na osobę w rodzinie nie przekracza kwoty 900 </a:t>
            </a:r>
            <a:r>
              <a:rPr lang="pl-P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3866640" y="1469879"/>
            <a:ext cx="3090672" cy="2845748"/>
          </a:xfrm>
        </p:spPr>
        <p:txBody>
          <a:bodyPr/>
          <a:lstStyle/>
          <a:p>
            <a:pPr marL="0" indent="0">
              <a:buNone/>
            </a:pPr>
            <a:endParaRPr lang="pl-PL" spc="-50" dirty="0" smtClean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Świadczenia z </a:t>
            </a:r>
            <a:r>
              <a:rPr lang="pl-PL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funduszu alimentacyjnego przysługują, jeżeli dochód rodziny w przeliczeniu na osobę w rodzinie nie przekracza kwoty 900 </a:t>
            </a:r>
            <a:r>
              <a:rPr lang="pl-PL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zł </a:t>
            </a:r>
            <a:r>
              <a:rPr lang="pl-PL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zwaloryzowanej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zgodnie </a:t>
            </a:r>
            <a:r>
              <a:rPr lang="pl-PL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z </a:t>
            </a:r>
            <a:r>
              <a:rPr lang="pl-PL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ust. 2c–2f</a:t>
            </a:r>
            <a:r>
              <a:rPr lang="pl-PL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  <p:sp>
        <p:nvSpPr>
          <p:cNvPr id="8" name="Symbol zastępczy zawartości 4"/>
          <p:cNvSpPr txBox="1">
            <a:spLocks/>
          </p:cNvSpPr>
          <p:nvPr/>
        </p:nvSpPr>
        <p:spPr>
          <a:xfrm>
            <a:off x="775968" y="4563454"/>
            <a:ext cx="6181344" cy="136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pl-PL" spc="-50" dirty="0" smtClean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7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2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7481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art.9 po ust.2 b </a:t>
            </a:r>
            <a:r>
              <a:rPr lang="pl-PL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dodaje </a:t>
            </a:r>
            <a:r>
              <a:rPr lang="pl-PL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się ust. 2c-2f 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ymbol zastępczy zawartości 4"/>
          <p:cNvSpPr>
            <a:spLocks noGrp="1"/>
          </p:cNvSpPr>
          <p:nvPr>
            <p:ph sz="half" idx="2"/>
          </p:nvPr>
        </p:nvSpPr>
        <p:spPr>
          <a:xfrm>
            <a:off x="170916" y="1469878"/>
            <a:ext cx="7195559" cy="4554907"/>
          </a:xfrm>
        </p:spPr>
        <p:txBody>
          <a:bodyPr>
            <a:normAutofit fontScale="55000" lnSpcReduction="20000"/>
          </a:bodyPr>
          <a:lstStyle/>
          <a:p>
            <a:pPr marL="812959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2c</a:t>
            </a:r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Kwota, o której mowa w ust. 2, podlega co 3 lata waloryzacji od dnia 1 października roku,                   </a:t>
            </a:r>
            <a:r>
              <a:rPr lang="pl-PL" sz="2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którym przeprowadzana jest waloryzacja.  </a:t>
            </a:r>
            <a:r>
              <a:rPr lang="pl-PL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(pierwszą waloryzację kwoty przeprowadza się w 2023 roku)</a:t>
            </a:r>
          </a:p>
          <a:p>
            <a:pPr marL="812959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2d.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Waloryzacja polega na zwiększeniu kwoty, o której mowa w ust. 2, o wskaźnik waloryzacji. Wskaźnikiem waloryzacji jest procentowy skumulowany wzrost minimalnego wynagrodzenia                       za pracę, </a:t>
            </a:r>
            <a:r>
              <a:rPr lang="pl-PL" sz="2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którym mowa w ustawie z dnia 10 października 2002 r. o minimalnym wynagrodzeniu za pracę (Dz. U. </a:t>
            </a:r>
            <a:r>
              <a:rPr lang="pl-PL" sz="2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 r. poz. 2207), obowiązującego na dzień 1 stycznia roku, w którym jest przeprowadzana waloryzacja</a:t>
            </a:r>
            <a:r>
              <a:rPr lang="pl-PL" sz="2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stosunku do wysokości minimalnego wynagrodzenia za pracę obowiązującej w dniu 1 stycznia roku poprzedzającego o trzy lata rok, w którym jest przeprowadzana waloryzacja.</a:t>
            </a:r>
          </a:p>
          <a:p>
            <a:pPr marL="812959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2e.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Wysokość kwoty, o której mowa w ust. 2, ustalanej w sposób określony w ust. 2d, zaokrągla się do pełnych złotych w górę.</a:t>
            </a:r>
          </a:p>
          <a:p>
            <a:pPr marL="812959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2f. </a:t>
            </a:r>
            <a:r>
              <a:rPr lang="pl-PL" sz="2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 właściwy do spraw rodziny, w terminie  do dnia 31 stycznia roku, w którym przeprowadzana jest waloryzacja, ogłasza, w drodze obwieszczenia, w Dzienniku Urzędowym Rzeczypospolitej Polskiej „Monitor Polski” wysokość kwoty, o której mowa w ust. 2.</a:t>
            </a:r>
          </a:p>
        </p:txBody>
      </p:sp>
    </p:spTree>
    <p:extLst>
      <p:ext uri="{BB962C8B-B14F-4D97-AF65-F5344CB8AC3E}">
        <p14:creationId xmlns:p14="http://schemas.microsoft.com/office/powerpoint/2010/main" val="157027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art.9 ust.4b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99" y="1674976"/>
            <a:ext cx="3193279" cy="4366385"/>
          </a:xfrm>
        </p:spPr>
        <p:txBody>
          <a:bodyPr>
            <a:noAutofit/>
          </a:bodyPr>
          <a:lstStyle/>
          <a:p>
            <a:pPr algn="just"/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Przepisów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utracie i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uzyskaniu dochodu nie stosuje się do dochodu z tytułu zatrudnienia lub innej pracy zarobkowej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dochodu z tytułu </a:t>
            </a:r>
            <a:r>
              <a:rPr lang="pl-PL" sz="1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wyrejestrowania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 rejestru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lub rozpoczęcia pozarolniczej działalności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gospodarczej, jeżeli członek rodziny, osoba ucząca się lub dziecko pozostające pod opieką opiekuna prawnego utracili dochód z tych tytułów i w okresie 3 miesięcy, licząc od dnia utraty dochodu, uzyskali dochód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tego samego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pracodawcy lub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zleceniodawcy,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zamawiającego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dzieło lub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ponownie rozpoczęli pozarolniczą działalność gospodarczą.</a:t>
            </a:r>
          </a:p>
          <a:p>
            <a:endParaRPr lang="pl-PL" sz="1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869203" y="1674975"/>
            <a:ext cx="3163985" cy="4366385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Przepisów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utracie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uzyskaniu dochodu nie stosuje się do dochodu z tytułu zatrudnienia lub innej pracy zarobkowej i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dochodu 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tytułu </a:t>
            </a:r>
            <a:r>
              <a:rPr lang="pl-PL" sz="1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wykreślenia 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rejestru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lub rozpoczęcia pozarolniczej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działalności gospodarczej, jeżeli członek rodziny, osoba ucząca się lub dziecko pozostające pod opieką opiekuna prawnego utracili dochód z tych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tytułów i 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okresie 3 miesięcy, licząc od dnia utraty dochodu, uzyskali dochód u tego samego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pracodawcy lub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zleceniodawcy, lub zamawiającego dzieło lub ponownie rozpoczęli pozarolniczą działalność gospodarczą.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7548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3646" y="1290415"/>
            <a:ext cx="7588664" cy="2939753"/>
          </a:xfrm>
        </p:spPr>
        <p:txBody>
          <a:bodyPr>
            <a:normAutofit/>
          </a:bodyPr>
          <a:lstStyle/>
          <a:p>
            <a:pPr marL="470059" indent="0" algn="just">
              <a:lnSpc>
                <a:spcPct val="110000"/>
              </a:lnSpc>
              <a:buNone/>
            </a:pPr>
            <a:r>
              <a:rPr lang="pl-PL" sz="1200" i="1" strike="sngStrike" spc="-5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wniosku należy dołączyć odpowiednio: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2)zaświadczenie 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naczelnika urzędu skarbowego, dotyczące członków rodziny rozliczających się </a:t>
            </a: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na 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podstawie </a:t>
            </a: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przepisów o 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zryczałtowanym podatku dochodowym od niektórych przychodów </a:t>
            </a: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osiąganych 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osoby fizyczne, zawierające informacje odpowiednio o: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formie opłacanego podatku,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b)wysokości 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przychodu,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stawce podatku,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d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wysokości opłaconego podatku</a:t>
            </a:r>
          </a:p>
          <a:p>
            <a:pPr marL="0" indent="0" algn="just">
              <a:buNone/>
            </a:pP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w </a:t>
            </a:r>
            <a:r>
              <a:rPr lang="pl-PL" sz="1200" i="1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roku kalendarzowym poprzedzającym okres </a:t>
            </a:r>
            <a:r>
              <a:rPr lang="pl-PL" sz="12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świadczeniowy.</a:t>
            </a:r>
            <a:endParaRPr lang="pl-PL" sz="1200" i="1" strike="sngStrik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680815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art.15 ust.4 pkt 2 uchylono zapis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609600" y="4385416"/>
            <a:ext cx="6347714" cy="680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art.15 ust.8a pkt 1 dodano lit.t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3646" y="4910983"/>
            <a:ext cx="7826522" cy="1810285"/>
          </a:xfrm>
        </p:spPr>
        <p:txBody>
          <a:bodyPr>
            <a:normAutofit/>
          </a:bodyPr>
          <a:lstStyle/>
          <a:p>
            <a:pPr marL="470059" indent="0" algn="just">
              <a:lnSpc>
                <a:spcPct val="100000"/>
              </a:lnSpc>
              <a:buNone/>
            </a:pPr>
            <a:endParaRPr lang="pl-PL" sz="1200" spc="-50" dirty="0" smtClean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70059" indent="0" algn="just">
              <a:lnSpc>
                <a:spcPct val="100000"/>
              </a:lnSpc>
              <a:buNone/>
            </a:pPr>
            <a:r>
              <a:rPr lang="pl-PL" sz="12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 właściwy do spraw rodziny jest obowiązany utworzyć rejestr centralny obejmujący następujące informacje gromadzone na podstawie przepisów ustawy przez organy właściwe wierzyciela i organy właściwe dłużnika podczas realizacji zadań wynikających z ustawy:</a:t>
            </a:r>
          </a:p>
          <a:p>
            <a:pPr marL="470059" indent="0" algn="just">
              <a:lnSpc>
                <a:spcPct val="100000"/>
              </a:lnSpc>
              <a:buNone/>
            </a:pPr>
            <a:r>
              <a:rPr lang="pl-PL" sz="1200" b="1" i="1" spc="-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t) informacji o zgonie</a:t>
            </a:r>
            <a:endParaRPr lang="pl-PL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66273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art.15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ust.9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2538101"/>
            <a:ext cx="3088109" cy="3503260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oświadczeniach niezbędnych do ustalenia prawa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funduszu alimentacyjnego, w tym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oświadczeniach 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dochodach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członków  rodziny oraz oświadczeniach, o których mowa                  w ust.4 pkt.3 </a:t>
            </a:r>
            <a:r>
              <a:rPr lang="pl-PL" sz="14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lit.a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                             </a:t>
            </a:r>
            <a:r>
              <a:rPr lang="pl-PL" sz="14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zaświadczeniu, o którym mowa w ust. 4 pkt.2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869204" y="2538101"/>
            <a:ext cx="3088110" cy="3503262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oświadczeniach niezbędnych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ustalenia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prawa 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funduszu alimentacyjnego, w tym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oświadczeniach 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dochodach członków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rodziny oraz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oświadczeniach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których mowa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ust.4 pkt.3 </a:t>
            </a:r>
            <a:r>
              <a:rPr lang="pl-PL" sz="14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lit.a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38105" y="1375873"/>
            <a:ext cx="6519209" cy="931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 właściwy do spraw rodziny określi, w drodze rozporządzenia, sposób i tryb postępowania w sprawach o przyznanie świadczeń z funduszu alimentacyjnego, sposób ustalania dochodu uprawiającego do świadczeń z funduszu alimentacyjnego                          oraz szczegółowy zakres informacji, jakie mają być zawarte: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1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766273"/>
          </a:xfrm>
        </p:spPr>
        <p:txBody>
          <a:bodyPr>
            <a:norm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art.15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ust.9a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pkt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l-PL" sz="3200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38105" y="1375873"/>
            <a:ext cx="6519209" cy="931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 właściwy do spraw rodziny może określić oraz zamieścić na swojej stronie Biuletynie Informacji Publicznej wzory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2333001"/>
            <a:ext cx="3088109" cy="3503260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niezbędnych 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ustalenia prawa do 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funduszu alimentacyjnego, w tym oświadczeniach o dochodach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członków rodziny oraz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oświadczeniach,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których mowa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ust.4 pkt.3 </a:t>
            </a:r>
            <a:r>
              <a:rPr lang="pl-PL" sz="1400" i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lit.a</a:t>
            </a:r>
            <a:r>
              <a:rPr lang="pl-PL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400" i="1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lang="pl-PL" sz="1400" i="1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zaświadczeniu, </a:t>
            </a:r>
            <a:r>
              <a:rPr lang="pl-PL" sz="14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1400" i="1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którym mowa </a:t>
            </a:r>
            <a:r>
              <a:rPr lang="pl-PL" sz="1400" i="1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w </a:t>
            </a:r>
            <a:r>
              <a:rPr lang="pl-PL" sz="1400" i="1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ust. 4 pkt.2</a:t>
            </a:r>
          </a:p>
          <a:p>
            <a:pPr marL="0" indent="0" algn="just">
              <a:buNone/>
            </a:pPr>
            <a:endParaRPr lang="pl-PL" sz="1600" i="1" dirty="0"/>
          </a:p>
        </p:txBody>
      </p:sp>
      <p:sp>
        <p:nvSpPr>
          <p:cNvPr id="7" name="Symbol zastępczy zawartości 3"/>
          <p:cNvSpPr>
            <a:spLocks noGrp="1"/>
          </p:cNvSpPr>
          <p:nvPr>
            <p:ph sz="half" idx="2"/>
          </p:nvPr>
        </p:nvSpPr>
        <p:spPr>
          <a:xfrm>
            <a:off x="3869204" y="2333001"/>
            <a:ext cx="3088110" cy="3563083"/>
          </a:xfrm>
        </p:spPr>
        <p:txBody>
          <a:bodyPr>
            <a:normAutofit/>
          </a:bodyPr>
          <a:lstStyle/>
          <a:p>
            <a:pPr algn="just"/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świadczeń niezbędnych do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ustalenia prawa do świadczeń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z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funduszu alimentacyjnego, w tym oświadczeniach o dochodach członków rodziny oraz oświadczeniach, o których mowa </a:t>
            </a:r>
            <a:r>
              <a:rPr lang="pl-PL" sz="1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ust.4 pkt.3 </a:t>
            </a:r>
            <a:r>
              <a:rPr lang="pl-PL" sz="14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lit.a</a:t>
            </a:r>
            <a:r>
              <a:rPr lang="pl-PL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400" i="1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4308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2475</TotalTime>
  <Words>1560</Words>
  <Application>Microsoft Office PowerPoint</Application>
  <PresentationFormat>Pokaz na ekranie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Arial</vt:lpstr>
      <vt:lpstr>Calibri</vt:lpstr>
      <vt:lpstr>Garamond</vt:lpstr>
      <vt:lpstr>Mongolian Baiti</vt:lpstr>
      <vt:lpstr>Times New Roman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  <vt:lpstr> art.9 ust.2 </vt:lpstr>
      <vt:lpstr> w art.9 po ust.2 b dodaje się ust. 2c-2f </vt:lpstr>
      <vt:lpstr>art.9 ust.4b</vt:lpstr>
      <vt:lpstr>art.15 ust.4 pkt 2 uchylono zapis</vt:lpstr>
      <vt:lpstr>art.15 ust.9 pkt 2</vt:lpstr>
      <vt:lpstr>art.15 ust.9a pkt 2</vt:lpstr>
      <vt:lpstr>Prezentacja programu PowerPoint</vt:lpstr>
      <vt:lpstr>art.18 ust.5</vt:lpstr>
      <vt:lpstr>Prezentacja programu PowerPoint</vt:lpstr>
      <vt:lpstr>Prezentacja programu PowerPoint</vt:lpstr>
      <vt:lpstr>Prezentacja programu PowerPoint</vt:lpstr>
      <vt:lpstr>Prezentacja programu PowerPoint</vt:lpstr>
      <vt:lpstr>art.23 ust.4 pkt 2 uchylono zapis</vt:lpstr>
      <vt:lpstr>art.23 ust.5 pkt 2</vt:lpstr>
      <vt:lpstr>art.23 ust.5d pkt 2</vt:lpstr>
      <vt:lpstr>art.23 ust.8 pkt 1 dodano</vt:lpstr>
      <vt:lpstr>w art.23b ust.1 po pkt 1a dodano pkt 1b  </vt:lpstr>
      <vt:lpstr>w art.25 dodano ust.4-6</vt:lpstr>
      <vt:lpstr>art.30 ust.6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Mazur</dc:creator>
  <cp:lastModifiedBy>Małgorzata Mazur</cp:lastModifiedBy>
  <cp:revision>314</cp:revision>
  <cp:lastPrinted>2021-11-09T12:34:59Z</cp:lastPrinted>
  <dcterms:created xsi:type="dcterms:W3CDTF">2018-02-08T10:26:35Z</dcterms:created>
  <dcterms:modified xsi:type="dcterms:W3CDTF">2021-11-10T09:07:00Z</dcterms:modified>
</cp:coreProperties>
</file>