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60" r:id="rId5"/>
    <p:sldId id="263" r:id="rId6"/>
    <p:sldId id="262" r:id="rId7"/>
    <p:sldId id="265" r:id="rId8"/>
    <p:sldId id="266" r:id="rId9"/>
    <p:sldId id="259" r:id="rId10"/>
    <p:sldId id="261" r:id="rId11"/>
    <p:sldId id="264" r:id="rId12"/>
    <p:sldId id="270" r:id="rId13"/>
    <p:sldId id="287" r:id="rId14"/>
    <p:sldId id="286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79" r:id="rId25"/>
    <p:sldId id="283" r:id="rId26"/>
    <p:sldId id="280" r:id="rId27"/>
    <p:sldId id="282" r:id="rId28"/>
    <p:sldId id="284" r:id="rId29"/>
    <p:sldId id="285" r:id="rId30"/>
    <p:sldId id="271" r:id="rId31"/>
    <p:sldId id="288" r:id="rId3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2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Zeszyt4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s\PRojekty\Ub&#243;stwo%20i%20wykluczenie%20w%20Polsce%20seminarium%20ICRA%20FFE\material%20and%20social%20deprivation%20by%20quintiles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s\PRojekty\Ub&#243;stwo%20i%20wykluczenie%20w%20Polsce%20seminarium%20ICRA%20FFE\material%20and%20social%20deprivation%20by%20quintiles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Docs\PRojekty\Konwencja%20Praw%20Dziecka%20-%20raport%20alternatywny%20ub&#243;stwo\500+\ub&#243;stwo%20dzieci%20i%20rodzin%202015-2017%20wykresy%20do%20artyku&#322;u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Zeszyt4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D:\Docs\PRojekty\EAPN\konferencja%20EAPN%20kryzys\Wykresy\ub&#243;stwo%20trendy%20og&#243;&#322;em%20i%20w%20grupach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D:\Docs\PRojekty\EAPN\konferencja%20EAPN%20kryzys\Wykresy\ub&#243;stwo%20trendy%20og&#243;&#322;em%20i%20w%20grupach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D:\Docs\PRojekty\EAPN\konferencja%20EAPN%20kryzys\Wykresy\ub&#243;stwo%20trendy%20og&#243;&#322;em%20i%20w%20grupach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D:\Docs\PRojekty\EAPN\konferencja%20EAPN%20kryzys\Wykresy\ub&#243;stwo%20trendy%20og&#243;&#322;em%20i%20w%20grupach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D:\Docs\PRojekty\EAPN\konferencja%20EAPN%20kryzys\Wykresy\ub&#243;stwo%20trendy%20og&#243;&#322;em%20i%20w%20grupach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D:\Docs\PRojekty\EAPN\konferencja%20EAPN%20kryzys\Wykresy\ub&#243;stwo%20trendy%20og&#243;&#322;em%20i%20w%20grupac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Arkusz1!$E$55</c:f>
              <c:strCache>
                <c:ptCount val="1"/>
                <c:pt idx="0">
                  <c:v>Ubóstwo skrajne dzieci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Arkusz1!$F$54:$H$54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Arkusz1!$F$55:$H$55</c:f>
              <c:numCache>
                <c:formatCode>0%</c:formatCode>
                <c:ptCount val="3"/>
                <c:pt idx="0">
                  <c:v>-0.12621359223300976</c:v>
                </c:pt>
                <c:pt idx="1">
                  <c:v>-0.35555555555555557</c:v>
                </c:pt>
                <c:pt idx="2">
                  <c:v>-0.18965517241379304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CA-4D93-9478-405FE4077E79}"/>
            </c:ext>
          </c:extLst>
        </c:ser>
        <c:ser>
          <c:idx val="1"/>
          <c:order val="1"/>
          <c:tx>
            <c:strRef>
              <c:f>Arkusz1!$E$56</c:f>
              <c:strCache>
                <c:ptCount val="1"/>
                <c:pt idx="0">
                  <c:v>Ubóstwo relatywne dzieci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Arkusz1!$F$54:$H$54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Arkusz1!$F$56:$H$56</c:f>
              <c:numCache>
                <c:formatCode>0%</c:formatCode>
                <c:ptCount val="3"/>
                <c:pt idx="0">
                  <c:v>-5.5045871559632996E-2</c:v>
                </c:pt>
                <c:pt idx="1">
                  <c:v>-0.2038834951456312</c:v>
                </c:pt>
                <c:pt idx="2">
                  <c:v>-6.7073170731707196E-2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8CA-4D93-9478-405FE4077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123264"/>
        <c:axId val="181817344"/>
      </c:barChart>
      <c:catAx>
        <c:axId val="17412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1817344"/>
        <c:crosses val="autoZero"/>
        <c:auto val="1"/>
        <c:lblAlgn val="ctr"/>
        <c:lblOffset val="100"/>
        <c:noMultiLvlLbl val="0"/>
      </c:catAx>
      <c:valAx>
        <c:axId val="18181734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4123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Data!$F$37:$H$37</c:f>
              <c:strCache>
                <c:ptCount val="3"/>
                <c:pt idx="0">
                  <c:v>Ogółem</c:v>
                </c:pt>
                <c:pt idx="1">
                  <c:v>dolne 20%</c:v>
                </c:pt>
                <c:pt idx="2">
                  <c:v>średnie 20%</c:v>
                </c:pt>
              </c:strCache>
            </c:strRef>
          </c:cat>
          <c:val>
            <c:numRef>
              <c:f>Data!$F$38:$H$38</c:f>
              <c:numCache>
                <c:formatCode>0%</c:formatCode>
                <c:ptCount val="3"/>
                <c:pt idx="0">
                  <c:v>-0.44660194174757284</c:v>
                </c:pt>
                <c:pt idx="1">
                  <c:v>-0.33839479392624733</c:v>
                </c:pt>
                <c:pt idx="2">
                  <c:v>-0.5662650602409639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51-45B7-A6D6-7B3B73EA9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291008"/>
        <c:axId val="195292544"/>
      </c:barChart>
      <c:catAx>
        <c:axId val="19529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5292544"/>
        <c:crosses val="autoZero"/>
        <c:auto val="1"/>
        <c:lblAlgn val="ctr"/>
        <c:lblOffset val="100"/>
        <c:noMultiLvlLbl val="0"/>
      </c:catAx>
      <c:valAx>
        <c:axId val="1952925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952910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Data!$F$48:$H$48</c:f>
              <c:strCache>
                <c:ptCount val="3"/>
                <c:pt idx="0">
                  <c:v>Ogółem</c:v>
                </c:pt>
                <c:pt idx="1">
                  <c:v>Jeden rodzic z dziećmi</c:v>
                </c:pt>
                <c:pt idx="2">
                  <c:v>Para z 3 i więcej dzieci</c:v>
                </c:pt>
              </c:strCache>
            </c:strRef>
          </c:cat>
          <c:val>
            <c:numRef>
              <c:f>Data!$F$49:$H$49</c:f>
              <c:numCache>
                <c:formatCode>0%</c:formatCode>
                <c:ptCount val="3"/>
                <c:pt idx="0">
                  <c:v>-0.44660194174757284</c:v>
                </c:pt>
                <c:pt idx="1">
                  <c:v>-0.35675675675675672</c:v>
                </c:pt>
                <c:pt idx="2">
                  <c:v>-0.57342657342657344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4A-4CB5-9E26-68036605D7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6246912"/>
        <c:axId val="196252800"/>
      </c:barChart>
      <c:catAx>
        <c:axId val="19624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6252800"/>
        <c:crosses val="autoZero"/>
        <c:auto val="1"/>
        <c:lblAlgn val="ctr"/>
        <c:lblOffset val="100"/>
        <c:noMultiLvlLbl val="0"/>
      </c:catAx>
      <c:valAx>
        <c:axId val="1962528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962469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Arkusz1!$E$59</c:f>
              <c:strCache>
                <c:ptCount val="1"/>
                <c:pt idx="0">
                  <c:v>Ubóstwo skrajne dzieci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Arkusz1!$F$58:$I$58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Arkusz1!$F$59:$I$59</c:f>
              <c:numCache>
                <c:formatCode>0%</c:formatCode>
                <c:ptCount val="4"/>
                <c:pt idx="0">
                  <c:v>0</c:v>
                </c:pt>
                <c:pt idx="1">
                  <c:v>-0.12621359223300976</c:v>
                </c:pt>
                <c:pt idx="2">
                  <c:v>-0.43689320388349523</c:v>
                </c:pt>
                <c:pt idx="3">
                  <c:v>-0.5436893203883495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026-4507-BDB0-E13F5D31A703}"/>
            </c:ext>
          </c:extLst>
        </c:ser>
        <c:ser>
          <c:idx val="1"/>
          <c:order val="1"/>
          <c:tx>
            <c:strRef>
              <c:f>Arkusz1!$E$60</c:f>
              <c:strCache>
                <c:ptCount val="1"/>
                <c:pt idx="0">
                  <c:v>Ubóstwo relatywne dzieci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Arkusz1!$F$58:$I$58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Arkusz1!$F$60:$I$60</c:f>
              <c:numCache>
                <c:formatCode>0%</c:formatCode>
                <c:ptCount val="4"/>
                <c:pt idx="0">
                  <c:v>0</c:v>
                </c:pt>
                <c:pt idx="1">
                  <c:v>-5.5045871559632996E-2</c:v>
                </c:pt>
                <c:pt idx="2">
                  <c:v>-0.24770642201834872</c:v>
                </c:pt>
                <c:pt idx="3">
                  <c:v>-0.29816513761467889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026-4507-BDB0-E13F5D31A7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844224"/>
        <c:axId val="181850112"/>
      </c:lineChart>
      <c:catAx>
        <c:axId val="18184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1850112"/>
        <c:crosses val="autoZero"/>
        <c:auto val="1"/>
        <c:lblAlgn val="ctr"/>
        <c:lblOffset val="100"/>
        <c:noMultiLvlLbl val="0"/>
      </c:catAx>
      <c:valAx>
        <c:axId val="1818501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184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Arkusz1!$F$63:$H$63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Arkusz1!$F$65:$H$65</c:f>
              <c:numCache>
                <c:formatCode>0%</c:formatCode>
                <c:ptCount val="3"/>
                <c:pt idx="0">
                  <c:v>-0.9</c:v>
                </c:pt>
                <c:pt idx="1">
                  <c:v>-0.84482758620689657</c:v>
                </c:pt>
                <c:pt idx="2">
                  <c:v>-0.80851063829787229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AE-4ADE-A170-9884376B3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893760"/>
        <c:axId val="181899648"/>
      </c:barChart>
      <c:catAx>
        <c:axId val="18189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1899648"/>
        <c:crosses val="autoZero"/>
        <c:auto val="1"/>
        <c:lblAlgn val="ctr"/>
        <c:lblOffset val="100"/>
        <c:noMultiLvlLbl val="0"/>
      </c:catAx>
      <c:valAx>
        <c:axId val="1818996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189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'Osoby starsze'!$B$3</c:f>
              <c:strCache>
                <c:ptCount val="1"/>
                <c:pt idx="0">
                  <c:v>Ubóstwo skrajne seniorów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'Osoby starsze'!$D$2:$F$2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'Osoby starsze'!$D$9:$F$9</c:f>
              <c:numCache>
                <c:formatCode>0%</c:formatCode>
                <c:ptCount val="3"/>
                <c:pt idx="0">
                  <c:v>-2.3255813953488292E-2</c:v>
                </c:pt>
                <c:pt idx="1">
                  <c:v>-0.19047619047619052</c:v>
                </c:pt>
                <c:pt idx="2">
                  <c:v>5.8823529411764761E-2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C6-46EF-8227-7DC9441D4428}"/>
            </c:ext>
          </c:extLst>
        </c:ser>
        <c:ser>
          <c:idx val="1"/>
          <c:order val="1"/>
          <c:tx>
            <c:strRef>
              <c:f>'Osoby starsze'!$B$4</c:f>
              <c:strCache>
                <c:ptCount val="1"/>
                <c:pt idx="0">
                  <c:v>Ubóstwo relatywne seniorów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'Osoby starsze'!$D$2:$F$2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'Osoby starsze'!$D$10:$F$10</c:f>
              <c:numCache>
                <c:formatCode>0%</c:formatCode>
                <c:ptCount val="3"/>
                <c:pt idx="0">
                  <c:v>0</c:v>
                </c:pt>
                <c:pt idx="1">
                  <c:v>-2.830188679245273E-2</c:v>
                </c:pt>
                <c:pt idx="2">
                  <c:v>6.7961165048543618E-2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C6-46EF-8227-7DC9441D44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951488"/>
        <c:axId val="181965568"/>
      </c:barChart>
      <c:catAx>
        <c:axId val="18195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1965568"/>
        <c:crosses val="autoZero"/>
        <c:auto val="1"/>
        <c:lblAlgn val="ctr"/>
        <c:lblOffset val="100"/>
        <c:noMultiLvlLbl val="0"/>
      </c:catAx>
      <c:valAx>
        <c:axId val="1819655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1951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'Osoby starsze'!$B$3</c:f>
              <c:strCache>
                <c:ptCount val="1"/>
                <c:pt idx="0">
                  <c:v>Ubóstwo skrajne seniorów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'Osoby starsze'!$C$2:$F$2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'Osoby starsze'!$C$12:$F$12</c:f>
              <c:numCache>
                <c:formatCode>0%</c:formatCode>
                <c:ptCount val="4"/>
                <c:pt idx="0">
                  <c:v>0</c:v>
                </c:pt>
                <c:pt idx="1">
                  <c:v>-2.3809523809523725E-2</c:v>
                </c:pt>
                <c:pt idx="2">
                  <c:v>-0.26470588235294118</c:v>
                </c:pt>
                <c:pt idx="3">
                  <c:v>-0.19444444444444436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B1A-4106-B15F-73BBB403EC70}"/>
            </c:ext>
          </c:extLst>
        </c:ser>
        <c:ser>
          <c:idx val="1"/>
          <c:order val="1"/>
          <c:tx>
            <c:strRef>
              <c:f>'Osoby starsze'!$B$4</c:f>
              <c:strCache>
                <c:ptCount val="1"/>
                <c:pt idx="0">
                  <c:v>Ubóstwo relatywne seniorów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'Osoby starsze'!$C$2:$F$2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'Osoby starsze'!$C$13:$F$13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-2.9126213592232903E-2</c:v>
                </c:pt>
                <c:pt idx="3">
                  <c:v>3.6363636363636397E-2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B1A-4106-B15F-73BBB403E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316928"/>
        <c:axId val="194326912"/>
      </c:lineChart>
      <c:catAx>
        <c:axId val="19431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4326912"/>
        <c:crosses val="autoZero"/>
        <c:auto val="1"/>
        <c:lblAlgn val="ctr"/>
        <c:lblOffset val="100"/>
        <c:noMultiLvlLbl val="0"/>
      </c:catAx>
      <c:valAx>
        <c:axId val="1943269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431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ON!$B$3</c:f>
              <c:strCache>
                <c:ptCount val="1"/>
                <c:pt idx="0">
                  <c:v>Ubóstwo skrajne w gospodarstwach domowych z 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ON!$D$2:$F$2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ON!$D$9:$F$9</c:f>
              <c:numCache>
                <c:formatCode>0%</c:formatCode>
                <c:ptCount val="3"/>
                <c:pt idx="0">
                  <c:v>-0.1574074074074075</c:v>
                </c:pt>
                <c:pt idx="1">
                  <c:v>-0.17582417582417578</c:v>
                </c:pt>
                <c:pt idx="2">
                  <c:v>-0.10666666666666665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75F-4741-A984-0AA135C42C80}"/>
            </c:ext>
          </c:extLst>
        </c:ser>
        <c:ser>
          <c:idx val="1"/>
          <c:order val="1"/>
          <c:tx>
            <c:strRef>
              <c:f>ON!$B$4</c:f>
              <c:strCache>
                <c:ptCount val="1"/>
                <c:pt idx="0">
                  <c:v>Ubóstwo relatywne w gospodarstwach domowych z 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ON!$D$2:$F$2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ON!$D$10:$F$10</c:f>
              <c:numCache>
                <c:formatCode>0%</c:formatCode>
                <c:ptCount val="3"/>
                <c:pt idx="0">
                  <c:v>-0.1048034934497816</c:v>
                </c:pt>
                <c:pt idx="1">
                  <c:v>-7.8048780487804947E-2</c:v>
                </c:pt>
                <c:pt idx="2">
                  <c:v>1.0582010582010732E-2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75F-4741-A984-0AA135C42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368256"/>
        <c:axId val="194369792"/>
      </c:barChart>
      <c:catAx>
        <c:axId val="19436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4369792"/>
        <c:crosses val="autoZero"/>
        <c:auto val="1"/>
        <c:lblAlgn val="ctr"/>
        <c:lblOffset val="100"/>
        <c:noMultiLvlLbl val="0"/>
      </c:catAx>
      <c:valAx>
        <c:axId val="1943697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436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ON!$B$3</c:f>
              <c:strCache>
                <c:ptCount val="1"/>
                <c:pt idx="0">
                  <c:v>Ubóstwo skrajne w gospodarstwach domowych z 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ON!$C$2:$F$2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ON!$C$12:$F$12</c:f>
              <c:numCache>
                <c:formatCode>0%</c:formatCode>
                <c:ptCount val="4"/>
                <c:pt idx="0">
                  <c:v>0</c:v>
                </c:pt>
                <c:pt idx="1">
                  <c:v>-0.18681318681318693</c:v>
                </c:pt>
                <c:pt idx="2">
                  <c:v>-0.44000000000000011</c:v>
                </c:pt>
                <c:pt idx="3">
                  <c:v>-0.61194029850746279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4A0-4EC7-BBE1-C5E09DAC8E0C}"/>
            </c:ext>
          </c:extLst>
        </c:ser>
        <c:ser>
          <c:idx val="1"/>
          <c:order val="1"/>
          <c:tx>
            <c:strRef>
              <c:f>ON!$B$4</c:f>
              <c:strCache>
                <c:ptCount val="1"/>
                <c:pt idx="0">
                  <c:v>Ubóstwo relatywne w gospodarstwach domowych z 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ON!$C$2:$F$2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ON!$C$13:$F$13</c:f>
              <c:numCache>
                <c:formatCode>0%</c:formatCode>
                <c:ptCount val="4"/>
                <c:pt idx="0">
                  <c:v>0</c:v>
                </c:pt>
                <c:pt idx="1">
                  <c:v>-0.11707317073170725</c:v>
                </c:pt>
                <c:pt idx="2">
                  <c:v>-0.21164021164021166</c:v>
                </c:pt>
                <c:pt idx="3">
                  <c:v>-0.19895287958115168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4A0-4EC7-BBE1-C5E09DAC8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412928"/>
        <c:axId val="194414464"/>
      </c:lineChart>
      <c:catAx>
        <c:axId val="19441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4414464"/>
        <c:crosses val="autoZero"/>
        <c:auto val="1"/>
        <c:lblAlgn val="ctr"/>
        <c:lblOffset val="100"/>
        <c:noMultiLvlLbl val="0"/>
      </c:catAx>
      <c:valAx>
        <c:axId val="1944144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441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Trend!$AB$8</c:f>
              <c:strCache>
                <c:ptCount val="1"/>
                <c:pt idx="0">
                  <c:v>Ubóstwo skrajne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Trend!$AC$7:$AE$7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Trend!$AC$8:$AE$8</c:f>
              <c:numCache>
                <c:formatCode>0%</c:formatCode>
                <c:ptCount val="3"/>
                <c:pt idx="0">
                  <c:v>-0.12162162162162167</c:v>
                </c:pt>
                <c:pt idx="1">
                  <c:v>-0.24615384615384611</c:v>
                </c:pt>
                <c:pt idx="2">
                  <c:v>-0.12244897959183683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0E-4002-A743-92B3DBBDD6FB}"/>
            </c:ext>
          </c:extLst>
        </c:ser>
        <c:ser>
          <c:idx val="1"/>
          <c:order val="1"/>
          <c:tx>
            <c:strRef>
              <c:f>Trend!$AB$9</c:f>
              <c:strCache>
                <c:ptCount val="1"/>
                <c:pt idx="0">
                  <c:v>Ubóstwo relatywne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Trend!$AC$7:$AE$7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Trend!$AC$9:$AE$9</c:f>
              <c:numCache>
                <c:formatCode>0%</c:formatCode>
                <c:ptCount val="3"/>
                <c:pt idx="0">
                  <c:v>-4.3209876543209833E-2</c:v>
                </c:pt>
                <c:pt idx="1">
                  <c:v>-0.10322580645161288</c:v>
                </c:pt>
                <c:pt idx="2">
                  <c:v>-3.5971223021582732E-2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0E-4002-A743-92B3DBBDD6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6630784"/>
        <c:axId val="196640768"/>
      </c:barChart>
      <c:catAx>
        <c:axId val="19663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6640768"/>
        <c:crosses val="autoZero"/>
        <c:auto val="1"/>
        <c:lblAlgn val="ctr"/>
        <c:lblOffset val="100"/>
        <c:noMultiLvlLbl val="0"/>
      </c:catAx>
      <c:valAx>
        <c:axId val="1966407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663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Trend!$AB$12</c:f>
              <c:strCache>
                <c:ptCount val="1"/>
                <c:pt idx="0">
                  <c:v>Ubóstwo skrajne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Trend!$AC$11:$AF$11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Trend!$AC$12:$AF$12</c:f>
              <c:numCache>
                <c:formatCode>0%</c:formatCode>
                <c:ptCount val="4"/>
                <c:pt idx="0">
                  <c:v>0</c:v>
                </c:pt>
                <c:pt idx="1">
                  <c:v>-0.13846153846153852</c:v>
                </c:pt>
                <c:pt idx="2">
                  <c:v>-0.51020408163265307</c:v>
                </c:pt>
                <c:pt idx="3">
                  <c:v>-0.72093023255813971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EE0-47D0-AB18-C0E18F50A572}"/>
            </c:ext>
          </c:extLst>
        </c:ser>
        <c:ser>
          <c:idx val="1"/>
          <c:order val="1"/>
          <c:tx>
            <c:strRef>
              <c:f>Trend!$AB$13</c:f>
              <c:strCache>
                <c:ptCount val="1"/>
                <c:pt idx="0">
                  <c:v>Ubóstwo relatywne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Trend!$AC$11:$AF$11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Trend!$AC$13:$AF$13</c:f>
              <c:numCache>
                <c:formatCode>0%</c:formatCode>
                <c:ptCount val="4"/>
                <c:pt idx="0">
                  <c:v>0</c:v>
                </c:pt>
                <c:pt idx="1">
                  <c:v>-4.5161290322580601E-2</c:v>
                </c:pt>
                <c:pt idx="2">
                  <c:v>-0.16546762589928049</c:v>
                </c:pt>
                <c:pt idx="3">
                  <c:v>-0.20895522388059692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EE0-47D0-AB18-C0E18F50A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241472"/>
        <c:axId val="195243008"/>
      </c:lineChart>
      <c:catAx>
        <c:axId val="19524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5243008"/>
        <c:crosses val="autoZero"/>
        <c:auto val="1"/>
        <c:lblAlgn val="ctr"/>
        <c:lblOffset val="100"/>
        <c:noMultiLvlLbl val="0"/>
      </c:catAx>
      <c:valAx>
        <c:axId val="1952430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5241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505A-710C-4B1C-BA00-550B8E94F2E9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23544-E29E-4867-93F7-9B1DCC36FC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21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7E2AE-FA46-4D3B-8AB9-DE65900F351C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5284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7E2AE-FA46-4D3B-8AB9-DE65900F351C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544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4421CA-0DF1-4054-A6F8-5328ED83A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E73E5247-BB72-45EA-A7C9-74516ED56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7992A0B-6766-461B-BA45-1DD6490C4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C5C61F3-E43E-419E-857B-54544E3DC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A126CC3-57AF-43D3-8CD6-C8F359F1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697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F1066A-F914-4216-8695-AA43B184E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B77E0B31-E484-4FAA-9D21-164E7982A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98CFDC2-BC24-4E83-A51C-3E3B16F28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80C6548-2AA5-410A-B920-470619CF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9815DCF-4C19-4E74-AAA0-891F8F045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561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26526929-DA9B-4567-A7AC-7ECF7044A9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BFA2FF5C-C2E7-48B1-A338-BD6B04765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93F70EC-FA20-4F85-BF41-46B81382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55BB3A6-6A11-4329-AEC6-0A49BC58D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F5E7BB3-5B79-4B2F-99C8-C8F78D18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241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BECA675-8523-41F9-A32C-B0DB04D2D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9909B18-9129-45D5-9176-F90E4D249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07D1D30-B673-4C62-B81F-153A3644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E6C0F92-9165-41B8-86F7-FA26DAB11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63D00C6-AB0F-4C6A-B1AC-3C1BFD6FA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13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886BF6-191C-4EA4-886F-761A804AE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424F946D-40F1-4B9A-ADEF-2F34F319A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D0B8269-2914-4954-B542-3A817B24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1F927E3-675D-4921-BDEC-E4317FD7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6BE345E-6B37-4819-88BA-4C7A5FF5F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516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DDEB4EE-A0E4-46E0-A53A-80D0B8770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8D42DE1-934D-442E-B7C3-27EC9C479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E44BD5AC-DBFB-40F4-B85D-57DF1A6A0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57C025B-1C2D-47B5-B6C9-1B00F7598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B171102-3360-4188-985B-8F7D342FA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7BC229B9-9799-4533-9F1E-18F82C46C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935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1B63BCA-4F6F-460D-B802-026925C50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A0575BCF-42E5-4473-909B-B92AC124D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54105F67-CC46-4094-A70E-73259F271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6EAC54B3-06FD-414B-AC71-201096F2E9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D5514464-E20E-401F-B89B-299D96436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51A244D5-AA50-4FC4-9F17-F7E91CC2C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6702F53E-A8B1-42D3-99E4-605CF8666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ED1A234F-94B7-4F41-B653-F43ED5C0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421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781A282-9C26-4707-8AEB-A4EBB899A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93B58301-3CB6-44AC-A55D-0A1534663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4262D5DD-F4E4-4BA3-9512-D1B8EB213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70CD571A-B905-41D4-BF5A-018FF7F52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196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BF52B858-7DEE-4210-8AF4-EF97F8C1B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82592389-26D7-4360-BA7F-7275A5A79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9CB8E951-A241-4C9F-B760-765DB98C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50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A2A43A5-366B-4AEA-BEAE-21EDC88FF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14CD568-6B72-44FF-A079-76C6485B4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A32C296F-15A0-4815-A6E1-A2CF6E672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71A32218-A4D3-4340-BF00-B75F49B59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227AC14-40E1-4FB4-AA6E-5637E7973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EF1661B-4783-491A-99D4-BCAF4B46A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30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12EFA5-6AC8-4118-97E4-D4366C8BA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D510CBBD-FD8F-42CD-AA3E-9C0FDD1B32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4C790838-D197-4660-A579-EFE14C61F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223EDA8-4B48-4AFF-937C-E5B934D15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94580379-0958-48C2-8855-FD827823F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46248210-9FE9-4C72-9BF1-ADD186CF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77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9875244B-BF9E-4311-AA2D-8AF6F5FAE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5808377-AD2A-4510-9DF5-A1B479A9C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C795E96-5A1B-45F6-9523-59C5BC88E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BF5B0-AC62-4DB7-8118-68FB94CC597A}" type="datetimeFigureOut">
              <a:rPr lang="pl-PL" smtClean="0"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FB497EA-DE48-4E20-BD70-9A42E445AB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438EF5C-5B9F-4EBF-A756-377491EBA4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926C6-A1E8-4131-9CBE-D6E8ED4CF7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53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3E764E3-C6AC-4FCA-9D7A-ABD25EE14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0239"/>
            <a:ext cx="9144000" cy="1309307"/>
          </a:xfrm>
        </p:spPr>
        <p:txBody>
          <a:bodyPr>
            <a:normAutofit/>
          </a:bodyPr>
          <a:lstStyle/>
          <a:p>
            <a:r>
              <a:rPr lang="pl-PL" sz="4000" dirty="0"/>
              <a:t>Polityka przeciwdziałania ubóstwu i wykluczeniu społecznemu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E6708E67-B788-4B43-B036-EA19D9B192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21622"/>
            <a:ext cx="9076944" cy="756602"/>
          </a:xfrm>
        </p:spPr>
        <p:txBody>
          <a:bodyPr/>
          <a:lstStyle/>
          <a:p>
            <a:r>
              <a:rPr lang="pl-PL" dirty="0"/>
              <a:t>Dr hab. Ryszard Szarfenberg</a:t>
            </a:r>
            <a:br>
              <a:rPr lang="pl-PL" dirty="0"/>
            </a:br>
            <a:r>
              <a:rPr lang="pl-PL" dirty="0"/>
              <a:t>Uniwersytet Warszawski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A03160A6-E135-4980-B075-8B35B0659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579" y="5735637"/>
            <a:ext cx="7136702" cy="1067963"/>
          </a:xfrm>
          <a:prstGeom prst="rect">
            <a:avLst/>
          </a:prstGeom>
        </p:spPr>
      </p:pic>
      <p:sp>
        <p:nvSpPr>
          <p:cNvPr id="16" name="Podtytuł 2">
            <a:extLst>
              <a:ext uri="{FF2B5EF4-FFF2-40B4-BE49-F238E27FC236}">
                <a16:creationId xmlns:a16="http://schemas.microsoft.com/office/drawing/2014/main" xmlns="" id="{FC55FCF1-D71F-4CBD-ACB4-72979091B6F4}"/>
              </a:ext>
            </a:extLst>
          </p:cNvPr>
          <p:cNvSpPr txBox="1">
            <a:spLocks/>
          </p:cNvSpPr>
          <p:nvPr/>
        </p:nvSpPr>
        <p:spPr>
          <a:xfrm>
            <a:off x="2185416" y="4124262"/>
            <a:ext cx="7821168" cy="1565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Seminarium </a:t>
            </a:r>
            <a:b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Warszawa, 24.06.2019 r.</a:t>
            </a:r>
            <a:endParaRPr lang="pl-PL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"Narzędzie agregowania i monitorowania danych w obszarze włączenia społecznego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POWR.02.05.00-00-0111/16 realizowany w ramach Działania 2.5 Skuteczna pomoc społeczna Programu Operacyjnego Wiedza Edukacja Rozwój 2014-2020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027EE33D-92C7-4AB4-825F-95FBDB789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469" y="119443"/>
            <a:ext cx="7720394" cy="92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14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28FC92F-B30A-46A4-AC15-46850AE78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564" y="325466"/>
            <a:ext cx="8756068" cy="1325563"/>
          </a:xfrm>
        </p:spPr>
        <p:txBody>
          <a:bodyPr>
            <a:normAutofit/>
          </a:bodyPr>
          <a:lstStyle/>
          <a:p>
            <a:r>
              <a:rPr lang="pl-PL" sz="2800" dirty="0"/>
              <a:t>Dowody na skuteczność polityki przeciwdziałania ubóstwu i wykluczeniu społecznemu (zapobieganie wejściom)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xmlns="" id="{713F997A-DFD1-4780-BDEE-076F03278420}"/>
              </a:ext>
            </a:extLst>
          </p:cNvPr>
          <p:cNvCxnSpPr/>
          <p:nvPr/>
        </p:nvCxnSpPr>
        <p:spPr>
          <a:xfrm>
            <a:off x="1021662" y="4670392"/>
            <a:ext cx="9457028" cy="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zaokrąglony 11">
            <a:extLst>
              <a:ext uri="{FF2B5EF4-FFF2-40B4-BE49-F238E27FC236}">
                <a16:creationId xmlns:a16="http://schemas.microsoft.com/office/drawing/2014/main" xmlns="" id="{F01C12BD-D64F-42A8-B502-D8C099A28227}"/>
              </a:ext>
            </a:extLst>
          </p:cNvPr>
          <p:cNvSpPr/>
          <p:nvPr/>
        </p:nvSpPr>
        <p:spPr>
          <a:xfrm>
            <a:off x="3344729" y="1856343"/>
            <a:ext cx="1808205" cy="132556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tx1"/>
                </a:solidFill>
              </a:rPr>
              <a:t>Grupa objęta polityką</a:t>
            </a:r>
          </a:p>
          <a:p>
            <a:pPr algn="ctr"/>
            <a:r>
              <a:rPr lang="pl-PL" sz="1400" dirty="0">
                <a:solidFill>
                  <a:schemeClr val="tx1"/>
                </a:solidFill>
              </a:rPr>
              <a:t>Stan braku problemu PRZED realizacją polityki</a:t>
            </a:r>
          </a:p>
        </p:txBody>
      </p:sp>
      <p:sp>
        <p:nvSpPr>
          <p:cNvPr id="9" name="Elipsa 12">
            <a:extLst>
              <a:ext uri="{FF2B5EF4-FFF2-40B4-BE49-F238E27FC236}">
                <a16:creationId xmlns:a16="http://schemas.microsoft.com/office/drawing/2014/main" xmlns="" id="{B6FF4087-3B2D-41A0-BF55-838ADE372FC5}"/>
              </a:ext>
            </a:extLst>
          </p:cNvPr>
          <p:cNvSpPr/>
          <p:nvPr/>
        </p:nvSpPr>
        <p:spPr>
          <a:xfrm>
            <a:off x="5691266" y="2473452"/>
            <a:ext cx="1602259" cy="70021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Realizacja polityki 1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09951E18-AAAF-4967-BAF1-24CF6F495EB1}"/>
              </a:ext>
            </a:extLst>
          </p:cNvPr>
          <p:cNvSpPr txBox="1"/>
          <p:nvPr/>
        </p:nvSpPr>
        <p:spPr>
          <a:xfrm>
            <a:off x="3241754" y="4709115"/>
            <a:ext cx="2059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/>
              <a:t>Pomiar stanu braku problemu w obu grupach przed interwencją, czyli </a:t>
            </a:r>
            <a:r>
              <a:rPr lang="pl-PL" sz="1400" b="1" dirty="0" err="1"/>
              <a:t>pretest</a:t>
            </a:r>
            <a:endParaRPr lang="pl-PL" sz="1400" b="1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40BE7EE2-9224-4B56-B3E0-74CA4CE78BE2}"/>
              </a:ext>
            </a:extLst>
          </p:cNvPr>
          <p:cNvSpPr txBox="1"/>
          <p:nvPr/>
        </p:nvSpPr>
        <p:spPr>
          <a:xfrm>
            <a:off x="7737545" y="4709115"/>
            <a:ext cx="2059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/>
              <a:t>Pomiar stanu braku problemu w obu grupach po interwencji, czyli </a:t>
            </a:r>
            <a:r>
              <a:rPr lang="pl-PL" sz="1400" b="1" dirty="0" err="1"/>
              <a:t>posttest</a:t>
            </a:r>
            <a:endParaRPr lang="pl-PL" sz="1400" b="1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0FFD6237-649D-4DDB-AD86-ED8BF81710A7}"/>
              </a:ext>
            </a:extLst>
          </p:cNvPr>
          <p:cNvSpPr txBox="1"/>
          <p:nvPr/>
        </p:nvSpPr>
        <p:spPr>
          <a:xfrm>
            <a:off x="10149177" y="4670846"/>
            <a:ext cx="79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/>
              <a:t>czas</a:t>
            </a:r>
          </a:p>
        </p:txBody>
      </p:sp>
      <p:sp>
        <p:nvSpPr>
          <p:cNvPr id="13" name="Prostokąt zaokrąglony 16">
            <a:extLst>
              <a:ext uri="{FF2B5EF4-FFF2-40B4-BE49-F238E27FC236}">
                <a16:creationId xmlns:a16="http://schemas.microsoft.com/office/drawing/2014/main" xmlns="" id="{3944308A-B902-4759-8796-AD33CE625E63}"/>
              </a:ext>
            </a:extLst>
          </p:cNvPr>
          <p:cNvSpPr/>
          <p:nvPr/>
        </p:nvSpPr>
        <p:spPr>
          <a:xfrm>
            <a:off x="3390035" y="3342691"/>
            <a:ext cx="1762899" cy="132815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Grupa nieobjęta polityką </a:t>
            </a:r>
          </a:p>
          <a:p>
            <a:pPr algn="ctr"/>
            <a:r>
              <a:rPr lang="pl-PL" sz="1400" dirty="0"/>
              <a:t>Stan braku problemu PRZED realizacją polityki</a:t>
            </a:r>
          </a:p>
        </p:txBody>
      </p:sp>
      <p:sp>
        <p:nvSpPr>
          <p:cNvPr id="14" name="Prostokąt zaokrąglony 17">
            <a:extLst>
              <a:ext uri="{FF2B5EF4-FFF2-40B4-BE49-F238E27FC236}">
                <a16:creationId xmlns:a16="http://schemas.microsoft.com/office/drawing/2014/main" xmlns="" id="{1512EF9D-EE23-4FD5-B161-7209611BCA4E}"/>
              </a:ext>
            </a:extLst>
          </p:cNvPr>
          <p:cNvSpPr/>
          <p:nvPr/>
        </p:nvSpPr>
        <p:spPr>
          <a:xfrm>
            <a:off x="839788" y="2270459"/>
            <a:ext cx="1870631" cy="186492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Osoby nieubogie i niewykluczone społecznie</a:t>
            </a:r>
          </a:p>
        </p:txBody>
      </p: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xmlns="" id="{9971698D-202B-4324-8B43-C186691205C0}"/>
              </a:ext>
            </a:extLst>
          </p:cNvPr>
          <p:cNvCxnSpPr>
            <a:cxnSpLocks/>
            <a:stCxn id="14" idx="3"/>
            <a:endCxn id="8" idx="1"/>
          </p:cNvCxnSpPr>
          <p:nvPr/>
        </p:nvCxnSpPr>
        <p:spPr>
          <a:xfrm flipV="1">
            <a:off x="2710419" y="2519125"/>
            <a:ext cx="634310" cy="68379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xmlns="" id="{C799CB3D-ED69-451A-93AC-258DE76AA873}"/>
              </a:ext>
            </a:extLst>
          </p:cNvPr>
          <p:cNvCxnSpPr>
            <a:cxnSpLocks/>
            <a:stCxn id="14" idx="3"/>
            <a:endCxn id="13" idx="1"/>
          </p:cNvCxnSpPr>
          <p:nvPr/>
        </p:nvCxnSpPr>
        <p:spPr>
          <a:xfrm>
            <a:off x="2710419" y="3202924"/>
            <a:ext cx="679616" cy="80384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ostokąt zaokrąglony 21">
            <a:extLst>
              <a:ext uri="{FF2B5EF4-FFF2-40B4-BE49-F238E27FC236}">
                <a16:creationId xmlns:a16="http://schemas.microsoft.com/office/drawing/2014/main" xmlns="" id="{49AC8D9B-5FB7-455D-976B-285A876FD888}"/>
              </a:ext>
            </a:extLst>
          </p:cNvPr>
          <p:cNvSpPr/>
          <p:nvPr/>
        </p:nvSpPr>
        <p:spPr>
          <a:xfrm>
            <a:off x="7835844" y="1844215"/>
            <a:ext cx="1672297" cy="124604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tx1"/>
                </a:solidFill>
              </a:rPr>
              <a:t>Grupa objęta polityką </a:t>
            </a:r>
            <a:br>
              <a:rPr lang="pl-PL" sz="1400" dirty="0">
                <a:solidFill>
                  <a:schemeClr val="tx1"/>
                </a:solidFill>
              </a:rPr>
            </a:br>
            <a:r>
              <a:rPr lang="pl-PL" sz="1400" dirty="0">
                <a:solidFill>
                  <a:schemeClr val="tx1"/>
                </a:solidFill>
              </a:rPr>
              <a:t>Stan braku problemu PO realizacji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14C5FF45-DB01-47BA-9C79-19B6557B89B3}"/>
              </a:ext>
            </a:extLst>
          </p:cNvPr>
          <p:cNvSpPr txBox="1"/>
          <p:nvPr/>
        </p:nvSpPr>
        <p:spPr>
          <a:xfrm>
            <a:off x="1792224" y="5557293"/>
            <a:ext cx="90188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Porównanie różnicy stanu braku problemu (</a:t>
            </a:r>
            <a:r>
              <a:rPr lang="pl-PL" dirty="0" err="1"/>
              <a:t>pretest</a:t>
            </a:r>
            <a:r>
              <a:rPr lang="pl-PL" dirty="0"/>
              <a:t> odjąć </a:t>
            </a:r>
            <a:r>
              <a:rPr lang="pl-PL" dirty="0" err="1"/>
              <a:t>posttest</a:t>
            </a:r>
            <a:r>
              <a:rPr lang="pl-PL" dirty="0"/>
              <a:t>) w grupie eksperymentalnej z różnicą stanu braku problemu w grupie kontrolnej służy do uzyskania informacji o wpływie polityki po wyeliminowaniu wpływu innych czynników</a:t>
            </a:r>
          </a:p>
        </p:txBody>
      </p:sp>
      <p:cxnSp>
        <p:nvCxnSpPr>
          <p:cNvPr id="21" name="Łącznik prosty 20">
            <a:extLst>
              <a:ext uri="{FF2B5EF4-FFF2-40B4-BE49-F238E27FC236}">
                <a16:creationId xmlns:a16="http://schemas.microsoft.com/office/drawing/2014/main" xmlns="" id="{B34D5D47-D9E7-465B-A44A-C9D377FEC88F}"/>
              </a:ext>
            </a:extLst>
          </p:cNvPr>
          <p:cNvCxnSpPr/>
          <p:nvPr/>
        </p:nvCxnSpPr>
        <p:spPr>
          <a:xfrm>
            <a:off x="3567795" y="3279540"/>
            <a:ext cx="597969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ostokąt zaokrąglony 16">
            <a:extLst>
              <a:ext uri="{FF2B5EF4-FFF2-40B4-BE49-F238E27FC236}">
                <a16:creationId xmlns:a16="http://schemas.microsoft.com/office/drawing/2014/main" xmlns="" id="{C6B7A632-1F61-462D-ABD5-973486038FD6}"/>
              </a:ext>
            </a:extLst>
          </p:cNvPr>
          <p:cNvSpPr/>
          <p:nvPr/>
        </p:nvSpPr>
        <p:spPr>
          <a:xfrm>
            <a:off x="8023355" y="3610391"/>
            <a:ext cx="1352121" cy="87071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Grupa nieobjęta polityką </a:t>
            </a:r>
          </a:p>
          <a:p>
            <a:pPr algn="ctr"/>
            <a:r>
              <a:rPr lang="pl-PL" sz="1200" dirty="0"/>
              <a:t>Stan braku problemu PO realizacji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xmlns="" id="{C0919209-27EA-4BC5-8E3D-D57D5B7C9070}"/>
              </a:ext>
            </a:extLst>
          </p:cNvPr>
          <p:cNvSpPr txBox="1"/>
          <p:nvPr/>
        </p:nvSpPr>
        <p:spPr>
          <a:xfrm>
            <a:off x="9920358" y="2125484"/>
            <a:ext cx="17877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W grupie objętej odziaływaniem brak problemu nadal jest wysoki (większość nadal odporna)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xmlns="" id="{A5715244-1955-45D1-8E5D-C0A2C0FFA37F}"/>
              </a:ext>
            </a:extLst>
          </p:cNvPr>
          <p:cNvSpPr txBox="1"/>
          <p:nvPr/>
        </p:nvSpPr>
        <p:spPr>
          <a:xfrm>
            <a:off x="9912802" y="3583661"/>
            <a:ext cx="17877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W grupie nieobjętej odziaływaniem polityki brak problemu znacząco zmniejszył się (duża część wpadła w problem)</a:t>
            </a:r>
          </a:p>
        </p:txBody>
      </p:sp>
      <p:sp>
        <p:nvSpPr>
          <p:cNvPr id="25" name="Elipsa 12">
            <a:extLst>
              <a:ext uri="{FF2B5EF4-FFF2-40B4-BE49-F238E27FC236}">
                <a16:creationId xmlns:a16="http://schemas.microsoft.com/office/drawing/2014/main" xmlns="" id="{83FCF09B-A86A-43D6-AE60-EC6DCBBA9645}"/>
              </a:ext>
            </a:extLst>
          </p:cNvPr>
          <p:cNvSpPr/>
          <p:nvPr/>
        </p:nvSpPr>
        <p:spPr>
          <a:xfrm>
            <a:off x="5691266" y="1566918"/>
            <a:ext cx="1486061" cy="7757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Inne czynniki</a:t>
            </a:r>
          </a:p>
        </p:txBody>
      </p:sp>
      <p:sp>
        <p:nvSpPr>
          <p:cNvPr id="40" name="Elipsa 12">
            <a:extLst>
              <a:ext uri="{FF2B5EF4-FFF2-40B4-BE49-F238E27FC236}">
                <a16:creationId xmlns:a16="http://schemas.microsoft.com/office/drawing/2014/main" xmlns="" id="{DD1F9652-3C01-4D31-A567-0B8DC68270D0}"/>
              </a:ext>
            </a:extLst>
          </p:cNvPr>
          <p:cNvSpPr/>
          <p:nvPr/>
        </p:nvSpPr>
        <p:spPr>
          <a:xfrm>
            <a:off x="5749364" y="3586831"/>
            <a:ext cx="1486061" cy="7757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Inne czynniki</a:t>
            </a:r>
          </a:p>
        </p:txBody>
      </p:sp>
      <p:pic>
        <p:nvPicPr>
          <p:cNvPr id="26" name="Obraz 25">
            <a:extLst>
              <a:ext uri="{FF2B5EF4-FFF2-40B4-BE49-F238E27FC236}">
                <a16:creationId xmlns:a16="http://schemas.microsoft.com/office/drawing/2014/main" xmlns="" id="{1EE2937C-75A0-402F-98CA-8B640B5B6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61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3" grpId="0" animBg="1"/>
      <p:bldP spid="18" grpId="0" animBg="1"/>
      <p:bldP spid="20" grpId="0"/>
      <p:bldP spid="22" grpId="0" animBg="1"/>
      <p:bldP spid="25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28FC92F-B30A-46A4-AC15-46850AE78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419819"/>
            <a:ext cx="10652760" cy="1325563"/>
          </a:xfrm>
        </p:spPr>
        <p:txBody>
          <a:bodyPr>
            <a:noAutofit/>
          </a:bodyPr>
          <a:lstStyle/>
          <a:p>
            <a:r>
              <a:rPr lang="pl-PL" sz="2800" dirty="0"/>
              <a:t>Dowody na skuteczność polityki przeciwdziałania ubóstwu i wykluczeniu społecznemu (stymulowanie wyjść i zapobieganie powrotom)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xmlns="" id="{713F997A-DFD1-4780-BDEE-076F03278420}"/>
              </a:ext>
            </a:extLst>
          </p:cNvPr>
          <p:cNvCxnSpPr/>
          <p:nvPr/>
        </p:nvCxnSpPr>
        <p:spPr>
          <a:xfrm>
            <a:off x="1021662" y="4670392"/>
            <a:ext cx="9457028" cy="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zaokrąglony 11">
            <a:extLst>
              <a:ext uri="{FF2B5EF4-FFF2-40B4-BE49-F238E27FC236}">
                <a16:creationId xmlns:a16="http://schemas.microsoft.com/office/drawing/2014/main" xmlns="" id="{F01C12BD-D64F-42A8-B502-D8C099A28227}"/>
              </a:ext>
            </a:extLst>
          </p:cNvPr>
          <p:cNvSpPr/>
          <p:nvPr/>
        </p:nvSpPr>
        <p:spPr>
          <a:xfrm>
            <a:off x="3344729" y="1856343"/>
            <a:ext cx="1808205" cy="1325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tx1"/>
                </a:solidFill>
              </a:rPr>
              <a:t>Grupa objęta polityką</a:t>
            </a:r>
          </a:p>
          <a:p>
            <a:pPr algn="ctr"/>
            <a:r>
              <a:rPr lang="pl-PL" sz="1400" dirty="0">
                <a:solidFill>
                  <a:schemeClr val="tx1"/>
                </a:solidFill>
              </a:rPr>
              <a:t>Stan problemu PRZED realizacją polityki</a:t>
            </a:r>
          </a:p>
        </p:txBody>
      </p:sp>
      <p:sp>
        <p:nvSpPr>
          <p:cNvPr id="9" name="Elipsa 12">
            <a:extLst>
              <a:ext uri="{FF2B5EF4-FFF2-40B4-BE49-F238E27FC236}">
                <a16:creationId xmlns:a16="http://schemas.microsoft.com/office/drawing/2014/main" xmlns="" id="{B6FF4087-3B2D-41A0-BF55-838ADE372FC5}"/>
              </a:ext>
            </a:extLst>
          </p:cNvPr>
          <p:cNvSpPr/>
          <p:nvPr/>
        </p:nvSpPr>
        <p:spPr>
          <a:xfrm>
            <a:off x="5691266" y="2473452"/>
            <a:ext cx="1602259" cy="70021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Realizacja polityki 2 i 3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09951E18-AAAF-4967-BAF1-24CF6F495EB1}"/>
              </a:ext>
            </a:extLst>
          </p:cNvPr>
          <p:cNvSpPr txBox="1"/>
          <p:nvPr/>
        </p:nvSpPr>
        <p:spPr>
          <a:xfrm>
            <a:off x="3241754" y="4709115"/>
            <a:ext cx="20594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/>
              <a:t>Pomiar stanu problemu w obu grupach przed interwencją, czyli </a:t>
            </a:r>
            <a:r>
              <a:rPr lang="pl-PL" sz="1400" b="1" dirty="0" err="1"/>
              <a:t>pretest</a:t>
            </a:r>
            <a:endParaRPr lang="pl-PL" sz="1400" b="1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40BE7EE2-9224-4B56-B3E0-74CA4CE78BE2}"/>
              </a:ext>
            </a:extLst>
          </p:cNvPr>
          <p:cNvSpPr txBox="1"/>
          <p:nvPr/>
        </p:nvSpPr>
        <p:spPr>
          <a:xfrm>
            <a:off x="7737545" y="4709115"/>
            <a:ext cx="20594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/>
              <a:t>Pomiar stanu problemu w obu grupach po interwencji, czyli </a:t>
            </a:r>
            <a:r>
              <a:rPr lang="pl-PL" sz="1400" b="1" dirty="0" err="1"/>
              <a:t>posttest</a:t>
            </a:r>
            <a:endParaRPr lang="pl-PL" sz="1400" b="1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0FFD6237-649D-4DDB-AD86-ED8BF81710A7}"/>
              </a:ext>
            </a:extLst>
          </p:cNvPr>
          <p:cNvSpPr txBox="1"/>
          <p:nvPr/>
        </p:nvSpPr>
        <p:spPr>
          <a:xfrm>
            <a:off x="10149177" y="4670846"/>
            <a:ext cx="790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/>
              <a:t>czas</a:t>
            </a:r>
          </a:p>
        </p:txBody>
      </p:sp>
      <p:sp>
        <p:nvSpPr>
          <p:cNvPr id="13" name="Prostokąt zaokrąglony 16">
            <a:extLst>
              <a:ext uri="{FF2B5EF4-FFF2-40B4-BE49-F238E27FC236}">
                <a16:creationId xmlns:a16="http://schemas.microsoft.com/office/drawing/2014/main" xmlns="" id="{3944308A-B902-4759-8796-AD33CE625E63}"/>
              </a:ext>
            </a:extLst>
          </p:cNvPr>
          <p:cNvSpPr/>
          <p:nvPr/>
        </p:nvSpPr>
        <p:spPr>
          <a:xfrm>
            <a:off x="3390035" y="3342691"/>
            <a:ext cx="1762899" cy="1328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Grupa nieobjęta polityką </a:t>
            </a:r>
          </a:p>
          <a:p>
            <a:pPr algn="ctr"/>
            <a:r>
              <a:rPr lang="pl-PL" sz="1400" dirty="0"/>
              <a:t>Stan problemu PRZED realizacją polityki</a:t>
            </a:r>
          </a:p>
        </p:txBody>
      </p:sp>
      <p:sp>
        <p:nvSpPr>
          <p:cNvPr id="14" name="Prostokąt zaokrąglony 17">
            <a:extLst>
              <a:ext uri="{FF2B5EF4-FFF2-40B4-BE49-F238E27FC236}">
                <a16:creationId xmlns:a16="http://schemas.microsoft.com/office/drawing/2014/main" xmlns="" id="{1512EF9D-EE23-4FD5-B161-7209611BCA4E}"/>
              </a:ext>
            </a:extLst>
          </p:cNvPr>
          <p:cNvSpPr/>
          <p:nvPr/>
        </p:nvSpPr>
        <p:spPr>
          <a:xfrm>
            <a:off x="839788" y="2270459"/>
            <a:ext cx="1870631" cy="18649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Osoby ubogie i wykluczone społecznie</a:t>
            </a:r>
          </a:p>
        </p:txBody>
      </p: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xmlns="" id="{9971698D-202B-4324-8B43-C186691205C0}"/>
              </a:ext>
            </a:extLst>
          </p:cNvPr>
          <p:cNvCxnSpPr>
            <a:cxnSpLocks/>
            <a:stCxn id="14" idx="3"/>
            <a:endCxn id="8" idx="1"/>
          </p:cNvCxnSpPr>
          <p:nvPr/>
        </p:nvCxnSpPr>
        <p:spPr>
          <a:xfrm flipV="1">
            <a:off x="2710419" y="2519125"/>
            <a:ext cx="634310" cy="68379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xmlns="" id="{C799CB3D-ED69-451A-93AC-258DE76AA873}"/>
              </a:ext>
            </a:extLst>
          </p:cNvPr>
          <p:cNvCxnSpPr>
            <a:cxnSpLocks/>
            <a:stCxn id="14" idx="3"/>
            <a:endCxn id="13" idx="1"/>
          </p:cNvCxnSpPr>
          <p:nvPr/>
        </p:nvCxnSpPr>
        <p:spPr>
          <a:xfrm>
            <a:off x="2710419" y="3202924"/>
            <a:ext cx="679616" cy="80384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ostokąt zaokrąglony 21">
            <a:extLst>
              <a:ext uri="{FF2B5EF4-FFF2-40B4-BE49-F238E27FC236}">
                <a16:creationId xmlns:a16="http://schemas.microsoft.com/office/drawing/2014/main" xmlns="" id="{49AC8D9B-5FB7-455D-976B-285A876FD888}"/>
              </a:ext>
            </a:extLst>
          </p:cNvPr>
          <p:cNvSpPr/>
          <p:nvPr/>
        </p:nvSpPr>
        <p:spPr>
          <a:xfrm>
            <a:off x="7974934" y="2114864"/>
            <a:ext cx="1422419" cy="9077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tx1"/>
                </a:solidFill>
              </a:rPr>
              <a:t>Grupa objęta polityką </a:t>
            </a:r>
            <a:br>
              <a:rPr lang="pl-PL" sz="1400" dirty="0">
                <a:solidFill>
                  <a:schemeClr val="tx1"/>
                </a:solidFill>
              </a:rPr>
            </a:br>
            <a:r>
              <a:rPr lang="pl-PL" sz="1400" dirty="0">
                <a:solidFill>
                  <a:schemeClr val="tx1"/>
                </a:solidFill>
              </a:rPr>
              <a:t>Stan problemu PO realizacji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14C5FF45-DB01-47BA-9C79-19B6557B89B3}"/>
              </a:ext>
            </a:extLst>
          </p:cNvPr>
          <p:cNvSpPr txBox="1"/>
          <p:nvPr/>
        </p:nvSpPr>
        <p:spPr>
          <a:xfrm>
            <a:off x="2716801" y="5557293"/>
            <a:ext cx="8094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Porównanie różnicy stanu problemu (</a:t>
            </a:r>
            <a:r>
              <a:rPr lang="pl-PL" dirty="0" err="1"/>
              <a:t>pretest</a:t>
            </a:r>
            <a:r>
              <a:rPr lang="pl-PL" dirty="0"/>
              <a:t> odjąć </a:t>
            </a:r>
            <a:r>
              <a:rPr lang="pl-PL" dirty="0" err="1"/>
              <a:t>posttest</a:t>
            </a:r>
            <a:r>
              <a:rPr lang="pl-PL" dirty="0"/>
              <a:t>) w grupie eksperymentalnej z różnicą stanu problemu w grupie kontrolnej służy do uzyskania informacji o wpływie polityki po wyeliminowaniu wpływu innych czynników</a:t>
            </a:r>
          </a:p>
        </p:txBody>
      </p:sp>
      <p:cxnSp>
        <p:nvCxnSpPr>
          <p:cNvPr id="21" name="Łącznik prosty 20">
            <a:extLst>
              <a:ext uri="{FF2B5EF4-FFF2-40B4-BE49-F238E27FC236}">
                <a16:creationId xmlns:a16="http://schemas.microsoft.com/office/drawing/2014/main" xmlns="" id="{B34D5D47-D9E7-465B-A44A-C9D377FEC88F}"/>
              </a:ext>
            </a:extLst>
          </p:cNvPr>
          <p:cNvCxnSpPr/>
          <p:nvPr/>
        </p:nvCxnSpPr>
        <p:spPr>
          <a:xfrm>
            <a:off x="3567795" y="3279540"/>
            <a:ext cx="597969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ostokąt zaokrąglony 16">
            <a:extLst>
              <a:ext uri="{FF2B5EF4-FFF2-40B4-BE49-F238E27FC236}">
                <a16:creationId xmlns:a16="http://schemas.microsoft.com/office/drawing/2014/main" xmlns="" id="{C6B7A632-1F61-462D-ABD5-973486038FD6}"/>
              </a:ext>
            </a:extLst>
          </p:cNvPr>
          <p:cNvSpPr/>
          <p:nvPr/>
        </p:nvSpPr>
        <p:spPr>
          <a:xfrm>
            <a:off x="7889415" y="3465861"/>
            <a:ext cx="1561064" cy="10737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Grupa nieobjęta polityką </a:t>
            </a:r>
          </a:p>
          <a:p>
            <a:pPr algn="ctr"/>
            <a:r>
              <a:rPr lang="pl-PL" sz="1400" dirty="0"/>
              <a:t>Stan problemu PO realizacji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xmlns="" id="{C0919209-27EA-4BC5-8E3D-D57D5B7C9070}"/>
              </a:ext>
            </a:extLst>
          </p:cNvPr>
          <p:cNvSpPr txBox="1"/>
          <p:nvPr/>
        </p:nvSpPr>
        <p:spPr>
          <a:xfrm>
            <a:off x="9962564" y="2319946"/>
            <a:ext cx="1787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Problem w grupie objętej odziaływaniem polityki zmniejszył się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xmlns="" id="{A5715244-1955-45D1-8E5D-C0A2C0FFA37F}"/>
              </a:ext>
            </a:extLst>
          </p:cNvPr>
          <p:cNvSpPr txBox="1"/>
          <p:nvPr/>
        </p:nvSpPr>
        <p:spPr>
          <a:xfrm>
            <a:off x="9912802" y="3583661"/>
            <a:ext cx="1787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Problem w grupie nieobjętej odziaływaniem polityki też się zmniejszył, ale w mniejszym stopniu</a:t>
            </a:r>
          </a:p>
        </p:txBody>
      </p:sp>
      <p:sp>
        <p:nvSpPr>
          <p:cNvPr id="25" name="Elipsa 12">
            <a:extLst>
              <a:ext uri="{FF2B5EF4-FFF2-40B4-BE49-F238E27FC236}">
                <a16:creationId xmlns:a16="http://schemas.microsoft.com/office/drawing/2014/main" xmlns="" id="{83FCF09B-A86A-43D6-AE60-EC6DCBBA9645}"/>
              </a:ext>
            </a:extLst>
          </p:cNvPr>
          <p:cNvSpPr/>
          <p:nvPr/>
        </p:nvSpPr>
        <p:spPr>
          <a:xfrm>
            <a:off x="5691266" y="1566918"/>
            <a:ext cx="1486061" cy="7757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Inne czynniki</a:t>
            </a:r>
          </a:p>
        </p:txBody>
      </p:sp>
      <p:sp>
        <p:nvSpPr>
          <p:cNvPr id="40" name="Elipsa 12">
            <a:extLst>
              <a:ext uri="{FF2B5EF4-FFF2-40B4-BE49-F238E27FC236}">
                <a16:creationId xmlns:a16="http://schemas.microsoft.com/office/drawing/2014/main" xmlns="" id="{DD1F9652-3C01-4D31-A567-0B8DC68270D0}"/>
              </a:ext>
            </a:extLst>
          </p:cNvPr>
          <p:cNvSpPr/>
          <p:nvPr/>
        </p:nvSpPr>
        <p:spPr>
          <a:xfrm>
            <a:off x="5749364" y="3586831"/>
            <a:ext cx="1486061" cy="7757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Inne czynniki</a:t>
            </a:r>
          </a:p>
        </p:txBody>
      </p:sp>
      <p:pic>
        <p:nvPicPr>
          <p:cNvPr id="26" name="Obraz 25">
            <a:extLst>
              <a:ext uri="{FF2B5EF4-FFF2-40B4-BE49-F238E27FC236}">
                <a16:creationId xmlns:a16="http://schemas.microsoft.com/office/drawing/2014/main" xmlns="" id="{533E07AA-6E5A-40AA-B8F9-9CAB752D3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69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3" grpId="0" animBg="1"/>
      <p:bldP spid="18" grpId="0" animBg="1"/>
      <p:bldP spid="20" grpId="0"/>
      <p:bldP spid="22" grpId="0" animBg="1"/>
      <p:bldP spid="25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621B308-D033-471D-B514-EB1C72931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Wiedza o problemie jest kluczowa dla projektowania polityki przeciwdziałania problemowi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0CFADDDC-E6E9-4BC5-9EA8-BCEC17C14A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Wiedza naukowa o problemie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CCB2B8E-DDE6-4C77-9924-9D9667A808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b="1" dirty="0"/>
              <a:t>Definicja problemu i jego mierzenie </a:t>
            </a:r>
            <a:r>
              <a:rPr lang="pl-PL" dirty="0"/>
              <a:t>– musimy wiedzieć, kto pozostaje poza problemem, kto ma problem pierwszy raz, kto pozostaje w problemie, kto ma problem po raz kolejny</a:t>
            </a:r>
          </a:p>
          <a:p>
            <a:r>
              <a:rPr lang="pl-PL" b="1" dirty="0"/>
              <a:t>Wyjaśnianie problemu </a:t>
            </a:r>
            <a:r>
              <a:rPr lang="pl-PL" dirty="0"/>
              <a:t>– musimy wiedzieć, co przyczynia się do pozostawania poza problemem, do wchodzenia w problem, do pozostawania w problemie, do powrotu do problemu</a:t>
            </a:r>
          </a:p>
          <a:p>
            <a:r>
              <a:rPr lang="pl-PL" b="1" dirty="0"/>
              <a:t>Wyjaśnianie możliwości interwencji </a:t>
            </a:r>
            <a:r>
              <a:rPr lang="pl-PL" dirty="0"/>
              <a:t>– musimy wiedzieć, czy i w jaki sposób można oddziaływać na przyczyny pozostawania poza problemem, wchodzenia w problem, pozostawania w problemie, powrotu do problemu</a:t>
            </a:r>
          </a:p>
          <a:p>
            <a:pPr lvl="1"/>
            <a:endParaRPr lang="pl-PL" dirty="0"/>
          </a:p>
          <a:p>
            <a:endParaRPr lang="pl-PL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xmlns="" id="{8B299BD7-CE57-4849-9E09-75CF264CA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Projektowanie instrumentów polityki na podstawie wiedzy o problemie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4868EEF-EE8A-454B-A1EA-C93825BE831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b="1" dirty="0"/>
              <a:t>Przyczyny pozostawania poza problemem </a:t>
            </a:r>
            <a:r>
              <a:rPr lang="pl-PL" dirty="0"/>
              <a:t>+ możliwości wpływu na przyczyny =&gt; projektowanie instrumentów</a:t>
            </a:r>
          </a:p>
          <a:p>
            <a:r>
              <a:rPr lang="pl-PL" b="1" dirty="0"/>
              <a:t>Przyczyny wchodzenia w problem </a:t>
            </a:r>
            <a:r>
              <a:rPr lang="pl-PL" dirty="0"/>
              <a:t>+ możliwości wpływu na przyczyny =&gt; projektowanie instrumentów</a:t>
            </a:r>
          </a:p>
          <a:p>
            <a:r>
              <a:rPr lang="pl-PL" b="1" dirty="0"/>
              <a:t>Przyczyny pozostawania w problemie </a:t>
            </a:r>
            <a:r>
              <a:rPr lang="pl-PL" dirty="0"/>
              <a:t>+ możliwości wpływu na przyczyny =&gt; projektowanie instrumentów</a:t>
            </a:r>
          </a:p>
          <a:p>
            <a:r>
              <a:rPr lang="pl-PL" b="1" dirty="0"/>
              <a:t>Przyczyny wychodzenia z problemu </a:t>
            </a:r>
            <a:r>
              <a:rPr lang="pl-PL" dirty="0"/>
              <a:t>+ możliwości wpływu na przyczyny =&gt; projektowanie instrumentów </a:t>
            </a:r>
          </a:p>
          <a:p>
            <a:r>
              <a:rPr lang="pl-PL" b="1" dirty="0"/>
              <a:t>Przyczyny powracania do problemu </a:t>
            </a:r>
            <a:r>
              <a:rPr lang="pl-PL" dirty="0"/>
              <a:t>+ możliwości wpływu na przyczyny =&gt; projektowanie instrumentów</a:t>
            </a:r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9A70FC24-0642-4C88-93F5-24DF2FE95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726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9129" y="349188"/>
            <a:ext cx="9656401" cy="1325563"/>
          </a:xfrm>
        </p:spPr>
        <p:txBody>
          <a:bodyPr>
            <a:normAutofit/>
          </a:bodyPr>
          <a:lstStyle/>
          <a:p>
            <a:r>
              <a:rPr lang="pl-PL" sz="2400" dirty="0"/>
              <a:t>Polityka przeciwdziałania ubóstwu i wykluczeniu społecznemu – koordynacja między podsystemem instrumentów pomocy pieniężnej i pomocy usługowej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9129" y="1669926"/>
            <a:ext cx="5390777" cy="35566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200"/>
          </a:p>
        </p:txBody>
      </p:sp>
      <p:sp>
        <p:nvSpPr>
          <p:cNvPr id="5" name="Prostokąt 4"/>
          <p:cNvSpPr/>
          <p:nvPr/>
        </p:nvSpPr>
        <p:spPr>
          <a:xfrm>
            <a:off x="1573776" y="2765141"/>
            <a:ext cx="4077542" cy="1613676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200"/>
          </a:p>
        </p:txBody>
      </p:sp>
      <p:sp>
        <p:nvSpPr>
          <p:cNvPr id="6" name="Elipsa 5"/>
          <p:cNvSpPr/>
          <p:nvPr/>
        </p:nvSpPr>
        <p:spPr>
          <a:xfrm>
            <a:off x="707746" y="3028890"/>
            <a:ext cx="709091" cy="6854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pl-PL" sz="1000" dirty="0">
                <a:solidFill>
                  <a:schemeClr val="tx1"/>
                </a:solidFill>
              </a:rPr>
              <a:t>Uboga rodzina</a:t>
            </a:r>
          </a:p>
        </p:txBody>
      </p:sp>
      <p:sp>
        <p:nvSpPr>
          <p:cNvPr id="7" name="Prostokąt 6"/>
          <p:cNvSpPr/>
          <p:nvPr/>
        </p:nvSpPr>
        <p:spPr>
          <a:xfrm>
            <a:off x="1794157" y="3099446"/>
            <a:ext cx="997159" cy="64261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900" b="1" dirty="0">
                <a:solidFill>
                  <a:schemeClr val="tx1"/>
                </a:solidFill>
              </a:rPr>
              <a:t>1. Uprawnienia</a:t>
            </a:r>
            <a:r>
              <a:rPr lang="pl-PL" sz="900" dirty="0">
                <a:solidFill>
                  <a:schemeClr val="tx1"/>
                </a:solidFill>
              </a:rPr>
              <a:t/>
            </a:r>
            <a:br>
              <a:rPr lang="pl-PL" sz="900" dirty="0">
                <a:solidFill>
                  <a:schemeClr val="tx1"/>
                </a:solidFill>
              </a:rPr>
            </a:br>
            <a:r>
              <a:rPr lang="pl-PL" sz="900" dirty="0">
                <a:solidFill>
                  <a:schemeClr val="tx1"/>
                </a:solidFill>
              </a:rPr>
              <a:t>Czy rodzina jest uprawniona do pomocy?</a:t>
            </a:r>
          </a:p>
        </p:txBody>
      </p:sp>
      <p:sp>
        <p:nvSpPr>
          <p:cNvPr id="8" name="Prostokąt 7"/>
          <p:cNvSpPr/>
          <p:nvPr/>
        </p:nvSpPr>
        <p:spPr>
          <a:xfrm>
            <a:off x="3141350" y="3100378"/>
            <a:ext cx="997159" cy="64261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900" b="1" dirty="0">
                <a:solidFill>
                  <a:schemeClr val="tx1"/>
                </a:solidFill>
              </a:rPr>
              <a:t>2. Adekwatność</a:t>
            </a:r>
            <a:r>
              <a:rPr lang="pl-PL" sz="900" dirty="0">
                <a:solidFill>
                  <a:schemeClr val="tx1"/>
                </a:solidFill>
              </a:rPr>
              <a:t/>
            </a:r>
            <a:br>
              <a:rPr lang="pl-PL" sz="900" dirty="0">
                <a:solidFill>
                  <a:schemeClr val="tx1"/>
                </a:solidFill>
              </a:rPr>
            </a:br>
            <a:r>
              <a:rPr lang="pl-PL" sz="900" dirty="0">
                <a:solidFill>
                  <a:schemeClr val="tx1"/>
                </a:solidFill>
              </a:rPr>
              <a:t>Czy pomoc jest odpowiedniej wysokości?</a:t>
            </a:r>
          </a:p>
        </p:txBody>
      </p:sp>
      <p:sp>
        <p:nvSpPr>
          <p:cNvPr id="9" name="Prostokąt 8"/>
          <p:cNvSpPr/>
          <p:nvPr/>
        </p:nvSpPr>
        <p:spPr>
          <a:xfrm>
            <a:off x="4475946" y="3104337"/>
            <a:ext cx="997159" cy="64261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r>
              <a:rPr lang="pl-PL" sz="900" b="1" dirty="0">
                <a:solidFill>
                  <a:schemeClr val="tx1"/>
                </a:solidFill>
              </a:rPr>
              <a:t>3. Korzystanie</a:t>
            </a:r>
            <a:r>
              <a:rPr lang="pl-PL" sz="900" dirty="0">
                <a:solidFill>
                  <a:schemeClr val="tx1"/>
                </a:solidFill>
              </a:rPr>
              <a:t/>
            </a:r>
            <a:br>
              <a:rPr lang="pl-PL" sz="900" dirty="0">
                <a:solidFill>
                  <a:schemeClr val="tx1"/>
                </a:solidFill>
              </a:rPr>
            </a:br>
            <a:r>
              <a:rPr lang="pl-PL" sz="900" dirty="0">
                <a:solidFill>
                  <a:schemeClr val="tx1"/>
                </a:solidFill>
              </a:rPr>
              <a:t>Czy GD w pełni korzysta z prawa do pomocy?</a:t>
            </a:r>
          </a:p>
        </p:txBody>
      </p:sp>
      <p:sp>
        <p:nvSpPr>
          <p:cNvPr id="10" name="pole tekstowe 13"/>
          <p:cNvSpPr txBox="1">
            <a:spLocks noChangeArrowheads="1"/>
          </p:cNvSpPr>
          <p:nvPr/>
        </p:nvSpPr>
        <p:spPr bwMode="auto">
          <a:xfrm>
            <a:off x="2401558" y="2289766"/>
            <a:ext cx="22713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l-PL" sz="1200" b="1" dirty="0"/>
              <a:t>System pomocy pieniężnej, głównie publiczny</a:t>
            </a:r>
          </a:p>
        </p:txBody>
      </p:sp>
      <p:cxnSp>
        <p:nvCxnSpPr>
          <p:cNvPr id="11" name="Łącznik prosty ze strzałką 10"/>
          <p:cNvCxnSpPr>
            <a:stCxn id="7" idx="3"/>
            <a:endCxn id="8" idx="1"/>
          </p:cNvCxnSpPr>
          <p:nvPr/>
        </p:nvCxnSpPr>
        <p:spPr>
          <a:xfrm>
            <a:off x="2791316" y="3420753"/>
            <a:ext cx="350034" cy="93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>
            <a:stCxn id="8" idx="3"/>
            <a:endCxn id="9" idx="1"/>
          </p:cNvCxnSpPr>
          <p:nvPr/>
        </p:nvCxnSpPr>
        <p:spPr>
          <a:xfrm>
            <a:off x="4138509" y="3421685"/>
            <a:ext cx="337437" cy="395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12"/>
          <p:cNvSpPr/>
          <p:nvPr/>
        </p:nvSpPr>
        <p:spPr>
          <a:xfrm>
            <a:off x="619129" y="4744580"/>
            <a:ext cx="5390777" cy="48196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200"/>
          </a:p>
        </p:txBody>
      </p:sp>
      <p:cxnSp>
        <p:nvCxnSpPr>
          <p:cNvPr id="14" name="Łącznik prosty ze strzałką 13"/>
          <p:cNvCxnSpPr>
            <a:stCxn id="7" idx="2"/>
          </p:cNvCxnSpPr>
          <p:nvPr/>
        </p:nvCxnSpPr>
        <p:spPr>
          <a:xfrm>
            <a:off x="2292737" y="3742060"/>
            <a:ext cx="15335" cy="8196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>
            <a:stCxn id="8" idx="2"/>
          </p:cNvCxnSpPr>
          <p:nvPr/>
        </p:nvCxnSpPr>
        <p:spPr>
          <a:xfrm>
            <a:off x="3639930" y="3742992"/>
            <a:ext cx="10914" cy="82568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>
            <a:stCxn id="9" idx="2"/>
          </p:cNvCxnSpPr>
          <p:nvPr/>
        </p:nvCxnSpPr>
        <p:spPr>
          <a:xfrm flipH="1">
            <a:off x="4968109" y="3746951"/>
            <a:ext cx="6417" cy="84668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2883940" y="3175554"/>
            <a:ext cx="166193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tak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4208691" y="3221877"/>
            <a:ext cx="166194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tak</a:t>
            </a:r>
          </a:p>
        </p:txBody>
      </p:sp>
      <p:sp>
        <p:nvSpPr>
          <p:cNvPr id="19" name="pole tekstowe 18"/>
          <p:cNvSpPr txBox="1"/>
          <p:nvPr/>
        </p:nvSpPr>
        <p:spPr>
          <a:xfrm>
            <a:off x="2431026" y="4052646"/>
            <a:ext cx="166193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nie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3762883" y="4047199"/>
            <a:ext cx="166194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nie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5021066" y="4039267"/>
            <a:ext cx="166193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nie</a:t>
            </a:r>
          </a:p>
        </p:txBody>
      </p:sp>
      <p:sp>
        <p:nvSpPr>
          <p:cNvPr id="22" name="pole tekstowe 36"/>
          <p:cNvSpPr txBox="1">
            <a:spLocks noChangeArrowheads="1"/>
          </p:cNvSpPr>
          <p:nvPr/>
        </p:nvSpPr>
        <p:spPr bwMode="auto">
          <a:xfrm>
            <a:off x="2197554" y="4874544"/>
            <a:ext cx="2544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1200" dirty="0"/>
              <a:t>UBÓSTWO / WYKLUCZENIE</a:t>
            </a:r>
          </a:p>
        </p:txBody>
      </p:sp>
      <p:sp>
        <p:nvSpPr>
          <p:cNvPr id="23" name="pole tekstowe 37"/>
          <p:cNvSpPr txBox="1">
            <a:spLocks noChangeArrowheads="1"/>
          </p:cNvSpPr>
          <p:nvPr/>
        </p:nvSpPr>
        <p:spPr bwMode="auto">
          <a:xfrm>
            <a:off x="2590968" y="1669926"/>
            <a:ext cx="3390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1200" dirty="0"/>
              <a:t>BRAK UBÓSTWA / WŁĄCZENIE SPOŁECZNE</a:t>
            </a:r>
          </a:p>
        </p:txBody>
      </p:sp>
      <p:cxnSp>
        <p:nvCxnSpPr>
          <p:cNvPr id="24" name="Łącznik prosty ze strzałką 23"/>
          <p:cNvCxnSpPr/>
          <p:nvPr/>
        </p:nvCxnSpPr>
        <p:spPr>
          <a:xfrm>
            <a:off x="1502338" y="3369167"/>
            <a:ext cx="276989" cy="39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Kształt 40"/>
          <p:cNvCxnSpPr>
            <a:stCxn id="9" idx="3"/>
          </p:cNvCxnSpPr>
          <p:nvPr/>
        </p:nvCxnSpPr>
        <p:spPr>
          <a:xfrm flipV="1">
            <a:off x="5473105" y="2054838"/>
            <a:ext cx="311971" cy="1370806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ole tekstowe 25"/>
          <p:cNvSpPr txBox="1"/>
          <p:nvPr/>
        </p:nvSpPr>
        <p:spPr>
          <a:xfrm>
            <a:off x="5593619" y="2566765"/>
            <a:ext cx="166193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tak</a:t>
            </a:r>
          </a:p>
        </p:txBody>
      </p:sp>
      <p:sp>
        <p:nvSpPr>
          <p:cNvPr id="39" name="Prostokąt 38"/>
          <p:cNvSpPr/>
          <p:nvPr/>
        </p:nvSpPr>
        <p:spPr>
          <a:xfrm>
            <a:off x="6223182" y="1676908"/>
            <a:ext cx="5390777" cy="35566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200"/>
          </a:p>
        </p:txBody>
      </p:sp>
      <p:sp>
        <p:nvSpPr>
          <p:cNvPr id="40" name="Prostokąt 39"/>
          <p:cNvSpPr/>
          <p:nvPr/>
        </p:nvSpPr>
        <p:spPr>
          <a:xfrm>
            <a:off x="6508486" y="2772123"/>
            <a:ext cx="4119369" cy="1613676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200"/>
          </a:p>
        </p:txBody>
      </p:sp>
      <p:sp>
        <p:nvSpPr>
          <p:cNvPr id="41" name="Elipsa 40"/>
          <p:cNvSpPr/>
          <p:nvPr/>
        </p:nvSpPr>
        <p:spPr>
          <a:xfrm>
            <a:off x="10829978" y="3084212"/>
            <a:ext cx="709091" cy="6854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pl-PL" sz="1000" dirty="0">
                <a:solidFill>
                  <a:schemeClr val="tx1"/>
                </a:solidFill>
              </a:rPr>
              <a:t>Uboga rodzina</a:t>
            </a:r>
          </a:p>
        </p:txBody>
      </p:sp>
      <p:sp>
        <p:nvSpPr>
          <p:cNvPr id="42" name="Prostokąt 41"/>
          <p:cNvSpPr/>
          <p:nvPr/>
        </p:nvSpPr>
        <p:spPr>
          <a:xfrm>
            <a:off x="6688406" y="3113035"/>
            <a:ext cx="997159" cy="64261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900" b="1" dirty="0">
                <a:solidFill>
                  <a:schemeClr val="tx1"/>
                </a:solidFill>
              </a:rPr>
              <a:t>3. Korzystanie</a:t>
            </a:r>
            <a:r>
              <a:rPr lang="pl-PL" sz="900" dirty="0">
                <a:solidFill>
                  <a:schemeClr val="tx1"/>
                </a:solidFill>
              </a:rPr>
              <a:t/>
            </a:r>
            <a:br>
              <a:rPr lang="pl-PL" sz="900" dirty="0">
                <a:solidFill>
                  <a:schemeClr val="tx1"/>
                </a:solidFill>
              </a:rPr>
            </a:br>
            <a:r>
              <a:rPr lang="pl-PL" sz="900" dirty="0">
                <a:solidFill>
                  <a:schemeClr val="tx1"/>
                </a:solidFill>
              </a:rPr>
              <a:t>Czy rodzina w pełni korzysta z pomocy?</a:t>
            </a:r>
          </a:p>
        </p:txBody>
      </p:sp>
      <p:sp>
        <p:nvSpPr>
          <p:cNvPr id="43" name="Prostokąt 42"/>
          <p:cNvSpPr/>
          <p:nvPr/>
        </p:nvSpPr>
        <p:spPr>
          <a:xfrm>
            <a:off x="8060811" y="3111319"/>
            <a:ext cx="1040413" cy="64261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900" b="1" dirty="0">
                <a:solidFill>
                  <a:schemeClr val="tx1"/>
                </a:solidFill>
              </a:rPr>
              <a:t>2. Adekwatność</a:t>
            </a:r>
            <a:r>
              <a:rPr lang="pl-PL" sz="900" dirty="0">
                <a:solidFill>
                  <a:schemeClr val="tx1"/>
                </a:solidFill>
              </a:rPr>
              <a:t/>
            </a:r>
            <a:br>
              <a:rPr lang="pl-PL" sz="900" dirty="0">
                <a:solidFill>
                  <a:schemeClr val="tx1"/>
                </a:solidFill>
              </a:rPr>
            </a:br>
            <a:r>
              <a:rPr lang="pl-PL" sz="900" dirty="0">
                <a:solidFill>
                  <a:schemeClr val="tx1"/>
                </a:solidFill>
              </a:rPr>
              <a:t>Czy pomoc jest odpowiedniej jakości?</a:t>
            </a:r>
          </a:p>
        </p:txBody>
      </p:sp>
      <p:sp>
        <p:nvSpPr>
          <p:cNvPr id="44" name="Prostokąt 43"/>
          <p:cNvSpPr/>
          <p:nvPr/>
        </p:nvSpPr>
        <p:spPr>
          <a:xfrm>
            <a:off x="9410079" y="3111319"/>
            <a:ext cx="1079303" cy="642614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r>
              <a:rPr lang="pl-PL" sz="900" b="1" dirty="0">
                <a:solidFill>
                  <a:schemeClr val="tx1"/>
                </a:solidFill>
              </a:rPr>
              <a:t>1. Uprawnienie</a:t>
            </a:r>
            <a:r>
              <a:rPr lang="pl-PL" sz="900" dirty="0">
                <a:solidFill>
                  <a:schemeClr val="tx1"/>
                </a:solidFill>
              </a:rPr>
              <a:t/>
            </a:r>
            <a:br>
              <a:rPr lang="pl-PL" sz="900" dirty="0">
                <a:solidFill>
                  <a:schemeClr val="tx1"/>
                </a:solidFill>
              </a:rPr>
            </a:br>
            <a:r>
              <a:rPr lang="pl-PL" sz="900" dirty="0">
                <a:solidFill>
                  <a:schemeClr val="tx1"/>
                </a:solidFill>
              </a:rPr>
              <a:t>Czy rodzina  jest uprawniona do pomocy?</a:t>
            </a:r>
          </a:p>
        </p:txBody>
      </p:sp>
      <p:sp>
        <p:nvSpPr>
          <p:cNvPr id="45" name="pole tekstowe 13"/>
          <p:cNvSpPr txBox="1">
            <a:spLocks noChangeArrowheads="1"/>
          </p:cNvSpPr>
          <p:nvPr/>
        </p:nvSpPr>
        <p:spPr bwMode="auto">
          <a:xfrm>
            <a:off x="7532851" y="2290922"/>
            <a:ext cx="2312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l-PL" sz="1200" b="1" dirty="0"/>
              <a:t>System pomocy usługowej, publiczno-niepubliczny</a:t>
            </a:r>
          </a:p>
        </p:txBody>
      </p:sp>
      <p:cxnSp>
        <p:nvCxnSpPr>
          <p:cNvPr id="46" name="Łącznik prosty ze strzałką 45"/>
          <p:cNvCxnSpPr>
            <a:stCxn id="43" idx="1"/>
            <a:endCxn id="42" idx="3"/>
          </p:cNvCxnSpPr>
          <p:nvPr/>
        </p:nvCxnSpPr>
        <p:spPr>
          <a:xfrm flipH="1">
            <a:off x="7685565" y="3432626"/>
            <a:ext cx="375246" cy="171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ze strzałką 46"/>
          <p:cNvCxnSpPr>
            <a:stCxn id="44" idx="1"/>
            <a:endCxn id="43" idx="3"/>
          </p:cNvCxnSpPr>
          <p:nvPr/>
        </p:nvCxnSpPr>
        <p:spPr>
          <a:xfrm flipH="1">
            <a:off x="9101224" y="3432626"/>
            <a:ext cx="308855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ostokąt 47"/>
          <p:cNvSpPr/>
          <p:nvPr/>
        </p:nvSpPr>
        <p:spPr>
          <a:xfrm>
            <a:off x="6223182" y="4751562"/>
            <a:ext cx="5390777" cy="48196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200"/>
          </a:p>
        </p:txBody>
      </p:sp>
      <p:cxnSp>
        <p:nvCxnSpPr>
          <p:cNvPr id="49" name="Łącznik prosty ze strzałką 48"/>
          <p:cNvCxnSpPr/>
          <p:nvPr/>
        </p:nvCxnSpPr>
        <p:spPr>
          <a:xfrm>
            <a:off x="7276807" y="3753585"/>
            <a:ext cx="1933" cy="80811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>
            <a:stCxn id="43" idx="2"/>
          </p:cNvCxnSpPr>
          <p:nvPr/>
        </p:nvCxnSpPr>
        <p:spPr>
          <a:xfrm flipH="1">
            <a:off x="8562602" y="3753933"/>
            <a:ext cx="18416" cy="80776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/>
          <p:cNvCxnSpPr>
            <a:stCxn id="44" idx="2"/>
          </p:cNvCxnSpPr>
          <p:nvPr/>
        </p:nvCxnSpPr>
        <p:spPr>
          <a:xfrm>
            <a:off x="9949731" y="3753933"/>
            <a:ext cx="8316" cy="8147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ole tekstowe 51"/>
          <p:cNvSpPr txBox="1"/>
          <p:nvPr/>
        </p:nvSpPr>
        <p:spPr>
          <a:xfrm>
            <a:off x="7824679" y="3242676"/>
            <a:ext cx="166193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tak</a:t>
            </a:r>
          </a:p>
        </p:txBody>
      </p:sp>
      <p:sp>
        <p:nvSpPr>
          <p:cNvPr id="53" name="pole tekstowe 52"/>
          <p:cNvSpPr txBox="1"/>
          <p:nvPr/>
        </p:nvSpPr>
        <p:spPr>
          <a:xfrm>
            <a:off x="9186917" y="3242677"/>
            <a:ext cx="166194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tak</a:t>
            </a:r>
          </a:p>
        </p:txBody>
      </p:sp>
      <p:sp>
        <p:nvSpPr>
          <p:cNvPr id="54" name="pole tekstowe 53"/>
          <p:cNvSpPr txBox="1"/>
          <p:nvPr/>
        </p:nvSpPr>
        <p:spPr>
          <a:xfrm>
            <a:off x="7360193" y="4051788"/>
            <a:ext cx="166193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nie</a:t>
            </a:r>
          </a:p>
        </p:txBody>
      </p:sp>
      <p:sp>
        <p:nvSpPr>
          <p:cNvPr id="55" name="pole tekstowe 54"/>
          <p:cNvSpPr txBox="1"/>
          <p:nvPr/>
        </p:nvSpPr>
        <p:spPr>
          <a:xfrm flipH="1">
            <a:off x="8701075" y="4047703"/>
            <a:ext cx="269008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nie</a:t>
            </a:r>
          </a:p>
        </p:txBody>
      </p:sp>
      <p:sp>
        <p:nvSpPr>
          <p:cNvPr id="56" name="pole tekstowe 55"/>
          <p:cNvSpPr txBox="1"/>
          <p:nvPr/>
        </p:nvSpPr>
        <p:spPr>
          <a:xfrm>
            <a:off x="10030626" y="4069714"/>
            <a:ext cx="166193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nie</a:t>
            </a:r>
          </a:p>
        </p:txBody>
      </p:sp>
      <p:sp>
        <p:nvSpPr>
          <p:cNvPr id="57" name="pole tekstowe 36"/>
          <p:cNvSpPr txBox="1">
            <a:spLocks noChangeArrowheads="1"/>
          </p:cNvSpPr>
          <p:nvPr/>
        </p:nvSpPr>
        <p:spPr bwMode="auto">
          <a:xfrm>
            <a:off x="7972494" y="4854042"/>
            <a:ext cx="24771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1200" dirty="0"/>
              <a:t>UBÓSTWO / WYKLUCZENIE</a:t>
            </a:r>
          </a:p>
        </p:txBody>
      </p:sp>
      <p:sp>
        <p:nvSpPr>
          <p:cNvPr id="58" name="pole tekstowe 37"/>
          <p:cNvSpPr txBox="1">
            <a:spLocks noChangeArrowheads="1"/>
          </p:cNvSpPr>
          <p:nvPr/>
        </p:nvSpPr>
        <p:spPr bwMode="auto">
          <a:xfrm>
            <a:off x="6250837" y="1676143"/>
            <a:ext cx="37797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pl-PL" sz="1200" dirty="0"/>
              <a:t>BRAK UBÓSTWA / WŁĄCZENIE SPOŁECZNE</a:t>
            </a:r>
          </a:p>
        </p:txBody>
      </p:sp>
      <p:cxnSp>
        <p:nvCxnSpPr>
          <p:cNvPr id="59" name="Łącznik prosty ze strzałką 58"/>
          <p:cNvCxnSpPr/>
          <p:nvPr/>
        </p:nvCxnSpPr>
        <p:spPr>
          <a:xfrm flipH="1">
            <a:off x="10520348" y="3421288"/>
            <a:ext cx="283308" cy="39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Kształt 40"/>
          <p:cNvCxnSpPr>
            <a:stCxn id="42" idx="1"/>
          </p:cNvCxnSpPr>
          <p:nvPr/>
        </p:nvCxnSpPr>
        <p:spPr>
          <a:xfrm rot="10800000">
            <a:off x="6385764" y="2054838"/>
            <a:ext cx="302643" cy="1379504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pole tekstowe 60"/>
          <p:cNvSpPr txBox="1"/>
          <p:nvPr/>
        </p:nvSpPr>
        <p:spPr>
          <a:xfrm>
            <a:off x="6425389" y="2566765"/>
            <a:ext cx="166193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pl-PL" sz="800" dirty="0"/>
              <a:t>tak</a:t>
            </a:r>
          </a:p>
        </p:txBody>
      </p:sp>
      <p:cxnSp>
        <p:nvCxnSpPr>
          <p:cNvPr id="89" name="Łącznik prosty ze strzałką 88"/>
          <p:cNvCxnSpPr>
            <a:stCxn id="10" idx="3"/>
            <a:endCxn id="45" idx="1"/>
          </p:cNvCxnSpPr>
          <p:nvPr/>
        </p:nvCxnSpPr>
        <p:spPr>
          <a:xfrm>
            <a:off x="4672864" y="2520599"/>
            <a:ext cx="2859987" cy="115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pole tekstowe 92"/>
          <p:cNvSpPr txBox="1"/>
          <p:nvPr/>
        </p:nvSpPr>
        <p:spPr>
          <a:xfrm>
            <a:off x="4741614" y="2113612"/>
            <a:ext cx="1239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>
                <a:solidFill>
                  <a:schemeClr val="bg2">
                    <a:lumMod val="75000"/>
                  </a:schemeClr>
                </a:solidFill>
              </a:rPr>
              <a:t>Koordynacja z usługami</a:t>
            </a:r>
          </a:p>
        </p:txBody>
      </p:sp>
      <p:sp>
        <p:nvSpPr>
          <p:cNvPr id="94" name="pole tekstowe 93"/>
          <p:cNvSpPr txBox="1"/>
          <p:nvPr/>
        </p:nvSpPr>
        <p:spPr>
          <a:xfrm>
            <a:off x="6454212" y="2093993"/>
            <a:ext cx="179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>
                <a:solidFill>
                  <a:schemeClr val="bg2">
                    <a:lumMod val="75000"/>
                  </a:schemeClr>
                </a:solidFill>
              </a:rPr>
              <a:t>Koordynacja ze świadczeniami</a:t>
            </a:r>
          </a:p>
        </p:txBody>
      </p:sp>
      <p:sp>
        <p:nvSpPr>
          <p:cNvPr id="98" name="pole tekstowe 97"/>
          <p:cNvSpPr txBox="1"/>
          <p:nvPr/>
        </p:nvSpPr>
        <p:spPr>
          <a:xfrm>
            <a:off x="5473105" y="5601599"/>
            <a:ext cx="5657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C. Behrendt, </a:t>
            </a:r>
            <a:r>
              <a:rPr lang="en-US" sz="1200" i="1" dirty="0"/>
              <a:t>At the Margins of the Welfare State: Social Assistance and the Alleviation of Poverty in Germany, Sweden, and the United Kingdom</a:t>
            </a:r>
            <a:r>
              <a:rPr lang="pl-PL" sz="1200" dirty="0"/>
              <a:t>, 2002, (R.S. dodany system pomocy usługowej oraz zagadnienie koordynacji </a:t>
            </a:r>
            <a:r>
              <a:rPr lang="pl-PL" sz="1200" dirty="0" err="1"/>
              <a:t>międzyświadczeniowej</a:t>
            </a:r>
            <a:r>
              <a:rPr lang="pl-PL" sz="1200" dirty="0"/>
              <a:t>, </a:t>
            </a:r>
            <a:r>
              <a:rPr lang="pl-PL" sz="1200" dirty="0" err="1"/>
              <a:t>międzyusługowej</a:t>
            </a:r>
            <a:r>
              <a:rPr lang="pl-PL" sz="1200" dirty="0"/>
              <a:t> i między </a:t>
            </a:r>
            <a:r>
              <a:rPr lang="pl-PL" sz="1200" dirty="0" err="1"/>
              <a:t>świadczeniowo</a:t>
            </a:r>
            <a:r>
              <a:rPr lang="pl-PL" sz="1200" dirty="0"/>
              <a:t>-usługowej)</a:t>
            </a:r>
          </a:p>
        </p:txBody>
      </p:sp>
      <p:pic>
        <p:nvPicPr>
          <p:cNvPr id="62" name="Obraz 61">
            <a:extLst>
              <a:ext uri="{FF2B5EF4-FFF2-40B4-BE49-F238E27FC236}">
                <a16:creationId xmlns:a16="http://schemas.microsoft.com/office/drawing/2014/main" xmlns="" id="{351C0BB9-1BF5-4EB3-A7BC-BD80C7BD1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0731" y="29065"/>
            <a:ext cx="4041267" cy="48302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3389D917-4EBE-43AD-B723-41FEC192B210}"/>
              </a:ext>
            </a:extLst>
          </p:cNvPr>
          <p:cNvSpPr txBox="1"/>
          <p:nvPr/>
        </p:nvSpPr>
        <p:spPr>
          <a:xfrm>
            <a:off x="794941" y="5336916"/>
            <a:ext cx="3992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W obu podsystemach występuje też zagadnienie koordynacji wewnętrznej pomiędzy różnymi świadczeniami i pomiędzy różnymi usługami</a:t>
            </a:r>
          </a:p>
        </p:txBody>
      </p:sp>
      <p:sp>
        <p:nvSpPr>
          <p:cNvPr id="63" name="pole tekstowe 62">
            <a:extLst>
              <a:ext uri="{FF2B5EF4-FFF2-40B4-BE49-F238E27FC236}">
                <a16:creationId xmlns:a16="http://schemas.microsoft.com/office/drawing/2014/main" xmlns="" id="{CE142907-2B77-443A-A507-069BF089FDCE}"/>
              </a:ext>
            </a:extLst>
          </p:cNvPr>
          <p:cNvSpPr txBox="1"/>
          <p:nvPr/>
        </p:nvSpPr>
        <p:spPr>
          <a:xfrm>
            <a:off x="806269" y="1914709"/>
            <a:ext cx="1729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>
                <a:solidFill>
                  <a:schemeClr val="bg2">
                    <a:lumMod val="75000"/>
                  </a:schemeClr>
                </a:solidFill>
              </a:rPr>
              <a:t>Koordynacja </a:t>
            </a:r>
            <a:r>
              <a:rPr lang="pl-PL" sz="1200" i="1" dirty="0" err="1">
                <a:solidFill>
                  <a:schemeClr val="bg2">
                    <a:lumMod val="75000"/>
                  </a:schemeClr>
                </a:solidFill>
              </a:rPr>
              <a:t>międzyświadczeniowa</a:t>
            </a:r>
            <a:endParaRPr lang="pl-PL" sz="1200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4" name="pole tekstowe 63">
            <a:extLst>
              <a:ext uri="{FF2B5EF4-FFF2-40B4-BE49-F238E27FC236}">
                <a16:creationId xmlns:a16="http://schemas.microsoft.com/office/drawing/2014/main" xmlns="" id="{F74196D0-A666-422C-BDC7-93A40FE8DD29}"/>
              </a:ext>
            </a:extLst>
          </p:cNvPr>
          <p:cNvSpPr txBox="1"/>
          <p:nvPr/>
        </p:nvSpPr>
        <p:spPr>
          <a:xfrm>
            <a:off x="9961409" y="1863161"/>
            <a:ext cx="1424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>
                <a:solidFill>
                  <a:schemeClr val="bg2">
                    <a:lumMod val="75000"/>
                  </a:schemeClr>
                </a:solidFill>
              </a:rPr>
              <a:t>Koordynacja </a:t>
            </a:r>
            <a:r>
              <a:rPr lang="pl-PL" sz="1200" i="1" dirty="0" err="1">
                <a:solidFill>
                  <a:schemeClr val="bg2">
                    <a:lumMod val="75000"/>
                  </a:schemeClr>
                </a:solidFill>
              </a:rPr>
              <a:t>międzyusługowa</a:t>
            </a:r>
            <a:endParaRPr lang="pl-PL" sz="1200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37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/>
      <p:bldP spid="48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61" grpId="0"/>
      <p:bldP spid="93" grpId="0"/>
      <p:bldP spid="94" grpId="0"/>
      <p:bldP spid="63" grpId="0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4C1D34-94A2-4019-B62C-4ED98023E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972" y="2864485"/>
            <a:ext cx="7572692" cy="1325563"/>
          </a:xfrm>
        </p:spPr>
        <p:txBody>
          <a:bodyPr>
            <a:noAutofit/>
          </a:bodyPr>
          <a:lstStyle/>
          <a:p>
            <a:r>
              <a:rPr lang="pl-PL" sz="3600" dirty="0"/>
              <a:t>Koncepcja ubóstwa oraz jego dynamika w grupach, które nie powinny być ubogie w latach 2014-2017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2D31BD48-036D-410E-B70B-657217A39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060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Obraz 50">
            <a:extLst>
              <a:ext uri="{FF2B5EF4-FFF2-40B4-BE49-F238E27FC236}">
                <a16:creationId xmlns:a16="http://schemas.microsoft.com/office/drawing/2014/main" xmlns="" id="{BDCBAC12-E289-4FE3-9CE2-E0E06C4D4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733" y="2414"/>
            <a:ext cx="4041267" cy="483020"/>
          </a:xfrm>
          <a:prstGeom prst="rect">
            <a:avLst/>
          </a:prstGeom>
        </p:spPr>
      </p:pic>
      <p:sp>
        <p:nvSpPr>
          <p:cNvPr id="28" name="Owal 27">
            <a:extLst>
              <a:ext uri="{FF2B5EF4-FFF2-40B4-BE49-F238E27FC236}">
                <a16:creationId xmlns:a16="http://schemas.microsoft.com/office/drawing/2014/main" xmlns="" id="{3366C8CB-5454-442D-9444-8838DE7F1B33}"/>
              </a:ext>
            </a:extLst>
          </p:cNvPr>
          <p:cNvSpPr/>
          <p:nvPr/>
        </p:nvSpPr>
        <p:spPr>
          <a:xfrm>
            <a:off x="3266634" y="141034"/>
            <a:ext cx="6393874" cy="605374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Owal 28">
            <a:extLst>
              <a:ext uri="{FF2B5EF4-FFF2-40B4-BE49-F238E27FC236}">
                <a16:creationId xmlns:a16="http://schemas.microsoft.com/office/drawing/2014/main" xmlns="" id="{ACA72C54-E762-47DF-B127-76C3F8554FEE}"/>
              </a:ext>
            </a:extLst>
          </p:cNvPr>
          <p:cNvSpPr/>
          <p:nvPr/>
        </p:nvSpPr>
        <p:spPr>
          <a:xfrm>
            <a:off x="5143956" y="2062833"/>
            <a:ext cx="2727052" cy="2212794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0000"/>
              </a:solidFill>
            </a:endParaRPr>
          </a:p>
        </p:txBody>
      </p:sp>
      <p:sp>
        <p:nvSpPr>
          <p:cNvPr id="5" name="Sześciokąt 4">
            <a:extLst>
              <a:ext uri="{FF2B5EF4-FFF2-40B4-BE49-F238E27FC236}">
                <a16:creationId xmlns:a16="http://schemas.microsoft.com/office/drawing/2014/main" xmlns="" id="{EE214B78-9FFB-407B-BDD8-36A4B37B0C82}"/>
              </a:ext>
            </a:extLst>
          </p:cNvPr>
          <p:cNvSpPr/>
          <p:nvPr/>
        </p:nvSpPr>
        <p:spPr>
          <a:xfrm>
            <a:off x="4325700" y="792761"/>
            <a:ext cx="1688210" cy="1376898"/>
          </a:xfrm>
          <a:prstGeom prst="hexagon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l-PL" sz="1400" b="1" dirty="0">
                <a:solidFill>
                  <a:schemeClr val="accent1"/>
                </a:solidFill>
              </a:rPr>
              <a:t>Złe traktowanie przez społeczeństwo</a:t>
            </a:r>
          </a:p>
        </p:txBody>
      </p:sp>
      <p:sp>
        <p:nvSpPr>
          <p:cNvPr id="6" name="Sześciokąt 5">
            <a:extLst>
              <a:ext uri="{FF2B5EF4-FFF2-40B4-BE49-F238E27FC236}">
                <a16:creationId xmlns:a16="http://schemas.microsoft.com/office/drawing/2014/main" xmlns="" id="{93D1105F-A8C7-4411-B46A-BD4D5B4D9EA7}"/>
              </a:ext>
            </a:extLst>
          </p:cNvPr>
          <p:cNvSpPr/>
          <p:nvPr/>
        </p:nvSpPr>
        <p:spPr>
          <a:xfrm>
            <a:off x="3260491" y="2537616"/>
            <a:ext cx="1688210" cy="1376898"/>
          </a:xfrm>
          <a:prstGeom prst="hexagon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l-PL" sz="1400" b="1" dirty="0">
                <a:solidFill>
                  <a:schemeClr val="accent1"/>
                </a:solidFill>
              </a:rPr>
              <a:t>Złe traktowanie przez instytucje</a:t>
            </a:r>
          </a:p>
        </p:txBody>
      </p:sp>
      <p:sp>
        <p:nvSpPr>
          <p:cNvPr id="7" name="Sześciokąt 6">
            <a:extLst>
              <a:ext uri="{FF2B5EF4-FFF2-40B4-BE49-F238E27FC236}">
                <a16:creationId xmlns:a16="http://schemas.microsoft.com/office/drawing/2014/main" xmlns="" id="{DE17D05B-A637-493D-A33E-CB9B0DFB056E}"/>
              </a:ext>
            </a:extLst>
          </p:cNvPr>
          <p:cNvSpPr/>
          <p:nvPr/>
        </p:nvSpPr>
        <p:spPr>
          <a:xfrm>
            <a:off x="4416486" y="4234836"/>
            <a:ext cx="1688210" cy="1376898"/>
          </a:xfrm>
          <a:prstGeom prst="hexagon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l-PL" sz="1400" b="1" dirty="0">
                <a:solidFill>
                  <a:schemeClr val="accent1"/>
                </a:solidFill>
              </a:rPr>
              <a:t>Brak uznania wkładu osób ubogich </a:t>
            </a:r>
          </a:p>
        </p:txBody>
      </p:sp>
      <p:sp>
        <p:nvSpPr>
          <p:cNvPr id="8" name="Sześciokąt 7">
            <a:extLst>
              <a:ext uri="{FF2B5EF4-FFF2-40B4-BE49-F238E27FC236}">
                <a16:creationId xmlns:a16="http://schemas.microsoft.com/office/drawing/2014/main" xmlns="" id="{43C5549D-B792-45B3-9E08-5F8A191B0FEA}"/>
              </a:ext>
            </a:extLst>
          </p:cNvPr>
          <p:cNvSpPr/>
          <p:nvPr/>
        </p:nvSpPr>
        <p:spPr>
          <a:xfrm>
            <a:off x="6875075" y="4256154"/>
            <a:ext cx="1688210" cy="1376898"/>
          </a:xfrm>
          <a:prstGeom prst="hexagon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l-PL" sz="1400" b="1" dirty="0">
                <a:solidFill>
                  <a:schemeClr val="accent6"/>
                </a:solidFill>
              </a:rPr>
              <a:t>Deprywacja społeczna i materialna </a:t>
            </a:r>
          </a:p>
        </p:txBody>
      </p:sp>
      <p:sp>
        <p:nvSpPr>
          <p:cNvPr id="9" name="Sześciokąt 8">
            <a:extLst>
              <a:ext uri="{FF2B5EF4-FFF2-40B4-BE49-F238E27FC236}">
                <a16:creationId xmlns:a16="http://schemas.microsoft.com/office/drawing/2014/main" xmlns="" id="{D88EDC19-A972-4AB1-9AA4-3CCA331B3FD6}"/>
              </a:ext>
            </a:extLst>
          </p:cNvPr>
          <p:cNvSpPr/>
          <p:nvPr/>
        </p:nvSpPr>
        <p:spPr>
          <a:xfrm>
            <a:off x="7988301" y="2517735"/>
            <a:ext cx="1688210" cy="1376898"/>
          </a:xfrm>
          <a:prstGeom prst="hexagon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l-PL" sz="1400" b="1" dirty="0">
                <a:solidFill>
                  <a:schemeClr val="accent6"/>
                </a:solidFill>
              </a:rPr>
              <a:t>Za mały i niepewny dochód</a:t>
            </a:r>
          </a:p>
        </p:txBody>
      </p:sp>
      <p:sp>
        <p:nvSpPr>
          <p:cNvPr id="10" name="Sześciokąt 9">
            <a:extLst>
              <a:ext uri="{FF2B5EF4-FFF2-40B4-BE49-F238E27FC236}">
                <a16:creationId xmlns:a16="http://schemas.microsoft.com/office/drawing/2014/main" xmlns="" id="{7898534A-037F-4847-932E-012F10F10370}"/>
              </a:ext>
            </a:extLst>
          </p:cNvPr>
          <p:cNvSpPr/>
          <p:nvPr/>
        </p:nvSpPr>
        <p:spPr>
          <a:xfrm>
            <a:off x="6869856" y="767647"/>
            <a:ext cx="1688210" cy="1376898"/>
          </a:xfrm>
          <a:prstGeom prst="hexagon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l-PL" sz="1400" b="1" dirty="0">
                <a:solidFill>
                  <a:schemeClr val="accent6"/>
                </a:solidFill>
              </a:rPr>
              <a:t>Brak godnej pracy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xmlns="" id="{467A4881-13C6-4661-9EDB-B31B3DFB54C9}"/>
              </a:ext>
            </a:extLst>
          </p:cNvPr>
          <p:cNvSpPr/>
          <p:nvPr/>
        </p:nvSpPr>
        <p:spPr>
          <a:xfrm>
            <a:off x="5164676" y="2446658"/>
            <a:ext cx="1535485" cy="1376898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l-PL" sz="1400" dirty="0">
                <a:solidFill>
                  <a:srgbClr val="FF0000"/>
                </a:solidFill>
              </a:rPr>
              <a:t>Cierpienie psychiczne i fizyczne 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xmlns="" id="{050AA02F-526D-493D-823A-AD45AA37DF06}"/>
              </a:ext>
            </a:extLst>
          </p:cNvPr>
          <p:cNvSpPr/>
          <p:nvPr/>
        </p:nvSpPr>
        <p:spPr>
          <a:xfrm>
            <a:off x="6320962" y="2467269"/>
            <a:ext cx="1535485" cy="1376898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l-PL" sz="1400" dirty="0">
                <a:solidFill>
                  <a:srgbClr val="FF0000"/>
                </a:solidFill>
              </a:rPr>
              <a:t>Walka o przetrwanie i opór</a:t>
            </a:r>
          </a:p>
        </p:txBody>
      </p:sp>
      <p:sp>
        <p:nvSpPr>
          <p:cNvPr id="13" name="Trójkąt równoramienny 12">
            <a:extLst>
              <a:ext uri="{FF2B5EF4-FFF2-40B4-BE49-F238E27FC236}">
                <a16:creationId xmlns:a16="http://schemas.microsoft.com/office/drawing/2014/main" xmlns="" id="{C498D307-2BC9-4543-951E-5F5F597A7F9D}"/>
              </a:ext>
            </a:extLst>
          </p:cNvPr>
          <p:cNvSpPr/>
          <p:nvPr/>
        </p:nvSpPr>
        <p:spPr>
          <a:xfrm>
            <a:off x="5990533" y="5937984"/>
            <a:ext cx="1060704" cy="365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xmlns="" id="{C6471EA1-7455-4F32-ABBC-3463683781BF}"/>
              </a:ext>
            </a:extLst>
          </p:cNvPr>
          <p:cNvSpPr txBox="1"/>
          <p:nvPr/>
        </p:nvSpPr>
        <p:spPr>
          <a:xfrm>
            <a:off x="5767708" y="2119431"/>
            <a:ext cx="1510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FF0000"/>
                </a:solidFill>
              </a:rPr>
              <a:t>Brak wpływu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0CC5DBB2-C5A3-441A-BD59-E84389328298}"/>
              </a:ext>
            </a:extLst>
          </p:cNvPr>
          <p:cNvSpPr txBox="1"/>
          <p:nvPr/>
        </p:nvSpPr>
        <p:spPr>
          <a:xfrm>
            <a:off x="5811303" y="3832189"/>
            <a:ext cx="1510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FF0000"/>
                </a:solidFill>
              </a:rPr>
              <a:t>Brak wpływu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xmlns="" id="{2CCA007B-E56D-4A5E-A722-394FF264E6EB}"/>
              </a:ext>
            </a:extLst>
          </p:cNvPr>
          <p:cNvSpPr txBox="1"/>
          <p:nvPr/>
        </p:nvSpPr>
        <p:spPr>
          <a:xfrm>
            <a:off x="5287138" y="6260246"/>
            <a:ext cx="2459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tx2"/>
                </a:solidFill>
              </a:rPr>
              <a:t>Przekonania kulturowe</a:t>
            </a:r>
          </a:p>
        </p:txBody>
      </p:sp>
      <p:sp>
        <p:nvSpPr>
          <p:cNvPr id="20" name="Trójkąt równoramienny 19">
            <a:extLst>
              <a:ext uri="{FF2B5EF4-FFF2-40B4-BE49-F238E27FC236}">
                <a16:creationId xmlns:a16="http://schemas.microsoft.com/office/drawing/2014/main" xmlns="" id="{385B4158-9A27-4AF8-B9F3-B6083A3D201F}"/>
              </a:ext>
            </a:extLst>
          </p:cNvPr>
          <p:cNvSpPr/>
          <p:nvPr/>
        </p:nvSpPr>
        <p:spPr>
          <a:xfrm rot="13876357">
            <a:off x="8608540" y="1380245"/>
            <a:ext cx="1060704" cy="365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xmlns="" id="{6BC04CC3-941C-49CC-AB64-AA09A1EFF20E}"/>
              </a:ext>
            </a:extLst>
          </p:cNvPr>
          <p:cNvSpPr txBox="1"/>
          <p:nvPr/>
        </p:nvSpPr>
        <p:spPr>
          <a:xfrm>
            <a:off x="2518681" y="5195940"/>
            <a:ext cx="14409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tx2"/>
                </a:solidFill>
              </a:rPr>
              <a:t>Czas i trwanie</a:t>
            </a:r>
          </a:p>
        </p:txBody>
      </p:sp>
      <p:sp>
        <p:nvSpPr>
          <p:cNvPr id="22" name="Trójkąt równoramienny 21">
            <a:extLst>
              <a:ext uri="{FF2B5EF4-FFF2-40B4-BE49-F238E27FC236}">
                <a16:creationId xmlns:a16="http://schemas.microsoft.com/office/drawing/2014/main" xmlns="" id="{FDA81CBE-BF9E-48DD-A410-842CA86228C1}"/>
              </a:ext>
            </a:extLst>
          </p:cNvPr>
          <p:cNvSpPr/>
          <p:nvPr/>
        </p:nvSpPr>
        <p:spPr>
          <a:xfrm rot="7204571">
            <a:off x="3283814" y="1541419"/>
            <a:ext cx="1060704" cy="365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xmlns="" id="{983039B9-2901-4104-B143-E7E15A842110}"/>
              </a:ext>
            </a:extLst>
          </p:cNvPr>
          <p:cNvSpPr txBox="1"/>
          <p:nvPr/>
        </p:nvSpPr>
        <p:spPr>
          <a:xfrm>
            <a:off x="2564947" y="1311933"/>
            <a:ext cx="14409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tx2"/>
                </a:solidFill>
              </a:rPr>
              <a:t>Miejsce</a:t>
            </a:r>
          </a:p>
        </p:txBody>
      </p:sp>
      <p:sp>
        <p:nvSpPr>
          <p:cNvPr id="24" name="Trójkąt równoramienny 23">
            <a:extLst>
              <a:ext uri="{FF2B5EF4-FFF2-40B4-BE49-F238E27FC236}">
                <a16:creationId xmlns:a16="http://schemas.microsoft.com/office/drawing/2014/main" xmlns="" id="{85CBF6E8-7959-4380-9173-E74F72B23380}"/>
              </a:ext>
            </a:extLst>
          </p:cNvPr>
          <p:cNvSpPr/>
          <p:nvPr/>
        </p:nvSpPr>
        <p:spPr>
          <a:xfrm rot="2900681">
            <a:off x="3500944" y="4947119"/>
            <a:ext cx="1060704" cy="365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xmlns="" id="{6B3EA4AB-28D9-4D7B-9728-E781B4355BC0}"/>
              </a:ext>
            </a:extLst>
          </p:cNvPr>
          <p:cNvSpPr txBox="1"/>
          <p:nvPr/>
        </p:nvSpPr>
        <p:spPr>
          <a:xfrm>
            <a:off x="9043704" y="1172253"/>
            <a:ext cx="14409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tx2"/>
                </a:solidFill>
              </a:rPr>
              <a:t>Tożsamość</a:t>
            </a:r>
          </a:p>
        </p:txBody>
      </p:sp>
      <p:sp>
        <p:nvSpPr>
          <p:cNvPr id="26" name="Trójkąt równoramienny 25">
            <a:extLst>
              <a:ext uri="{FF2B5EF4-FFF2-40B4-BE49-F238E27FC236}">
                <a16:creationId xmlns:a16="http://schemas.microsoft.com/office/drawing/2014/main" xmlns="" id="{9735B56E-04E0-469C-9FDE-60E52E3ED45C}"/>
              </a:ext>
            </a:extLst>
          </p:cNvPr>
          <p:cNvSpPr/>
          <p:nvPr/>
        </p:nvSpPr>
        <p:spPr>
          <a:xfrm rot="18772361">
            <a:off x="8664092" y="4626032"/>
            <a:ext cx="1060704" cy="365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xmlns="" id="{55768B9D-0316-4EFF-93A3-57865D6B441B}"/>
              </a:ext>
            </a:extLst>
          </p:cNvPr>
          <p:cNvSpPr txBox="1"/>
          <p:nvPr/>
        </p:nvSpPr>
        <p:spPr>
          <a:xfrm>
            <a:off x="9194444" y="4880085"/>
            <a:ext cx="1511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chemeClr val="tx2"/>
                </a:solidFill>
              </a:rPr>
              <a:t>Środowisko i polityka wobec środowiska </a:t>
            </a:r>
          </a:p>
        </p:txBody>
      </p: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xmlns="" id="{FF05A539-04BB-4C79-B526-DB6F59EE850F}"/>
              </a:ext>
            </a:extLst>
          </p:cNvPr>
          <p:cNvCxnSpPr>
            <a:cxnSpLocks/>
          </p:cNvCxnSpPr>
          <p:nvPr/>
        </p:nvCxnSpPr>
        <p:spPr>
          <a:xfrm>
            <a:off x="6226655" y="1456096"/>
            <a:ext cx="447946" cy="0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ze strzałką 43">
            <a:extLst>
              <a:ext uri="{FF2B5EF4-FFF2-40B4-BE49-F238E27FC236}">
                <a16:creationId xmlns:a16="http://schemas.microsoft.com/office/drawing/2014/main" xmlns="" id="{F30B307D-705D-4D34-BC0E-7C4BCBCDF1E6}"/>
              </a:ext>
            </a:extLst>
          </p:cNvPr>
          <p:cNvCxnSpPr>
            <a:cxnSpLocks/>
          </p:cNvCxnSpPr>
          <p:nvPr/>
        </p:nvCxnSpPr>
        <p:spPr>
          <a:xfrm flipV="1">
            <a:off x="4162046" y="2049415"/>
            <a:ext cx="294404" cy="240487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>
            <a:extLst>
              <a:ext uri="{FF2B5EF4-FFF2-40B4-BE49-F238E27FC236}">
                <a16:creationId xmlns:a16="http://schemas.microsoft.com/office/drawing/2014/main" xmlns="" id="{F3D4458E-EA9D-4799-824B-579E0053DCFB}"/>
              </a:ext>
            </a:extLst>
          </p:cNvPr>
          <p:cNvCxnSpPr>
            <a:cxnSpLocks/>
          </p:cNvCxnSpPr>
          <p:nvPr/>
        </p:nvCxnSpPr>
        <p:spPr>
          <a:xfrm>
            <a:off x="4179067" y="4090290"/>
            <a:ext cx="348935" cy="289092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>
            <a:extLst>
              <a:ext uri="{FF2B5EF4-FFF2-40B4-BE49-F238E27FC236}">
                <a16:creationId xmlns:a16="http://schemas.microsoft.com/office/drawing/2014/main" xmlns="" id="{2422902C-9DB0-440A-A662-5DFA02FAC6A9}"/>
              </a:ext>
            </a:extLst>
          </p:cNvPr>
          <p:cNvCxnSpPr>
            <a:cxnSpLocks/>
          </p:cNvCxnSpPr>
          <p:nvPr/>
        </p:nvCxnSpPr>
        <p:spPr>
          <a:xfrm flipV="1">
            <a:off x="6263922" y="4923285"/>
            <a:ext cx="492430" cy="630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>
            <a:extLst>
              <a:ext uri="{FF2B5EF4-FFF2-40B4-BE49-F238E27FC236}">
                <a16:creationId xmlns:a16="http://schemas.microsoft.com/office/drawing/2014/main" xmlns="" id="{94581E83-CA39-4CA8-BAA9-51CDA02A098D}"/>
              </a:ext>
            </a:extLst>
          </p:cNvPr>
          <p:cNvCxnSpPr>
            <a:cxnSpLocks/>
          </p:cNvCxnSpPr>
          <p:nvPr/>
        </p:nvCxnSpPr>
        <p:spPr>
          <a:xfrm flipV="1">
            <a:off x="8475162" y="4018601"/>
            <a:ext cx="407302" cy="389695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>
            <a:extLst>
              <a:ext uri="{FF2B5EF4-FFF2-40B4-BE49-F238E27FC236}">
                <a16:creationId xmlns:a16="http://schemas.microsoft.com/office/drawing/2014/main" xmlns="" id="{7A03549C-AA64-4A04-A8DD-85FD4E04B9DE}"/>
              </a:ext>
            </a:extLst>
          </p:cNvPr>
          <p:cNvCxnSpPr>
            <a:cxnSpLocks/>
          </p:cNvCxnSpPr>
          <p:nvPr/>
        </p:nvCxnSpPr>
        <p:spPr>
          <a:xfrm>
            <a:off x="8451352" y="1992092"/>
            <a:ext cx="345864" cy="401675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>
            <a:extLst>
              <a:ext uri="{FF2B5EF4-FFF2-40B4-BE49-F238E27FC236}">
                <a16:creationId xmlns:a16="http://schemas.microsoft.com/office/drawing/2014/main" xmlns="" id="{0AE1FFF2-644F-436D-B4DE-EEF9725E5E51}"/>
              </a:ext>
            </a:extLst>
          </p:cNvPr>
          <p:cNvCxnSpPr>
            <a:cxnSpLocks/>
          </p:cNvCxnSpPr>
          <p:nvPr/>
        </p:nvCxnSpPr>
        <p:spPr>
          <a:xfrm>
            <a:off x="6226655" y="2682634"/>
            <a:ext cx="590977" cy="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y ze strzałką 58">
            <a:extLst>
              <a:ext uri="{FF2B5EF4-FFF2-40B4-BE49-F238E27FC236}">
                <a16:creationId xmlns:a16="http://schemas.microsoft.com/office/drawing/2014/main" xmlns="" id="{C42D82FF-FF8D-444D-8BE8-D995C7B54C9D}"/>
              </a:ext>
            </a:extLst>
          </p:cNvPr>
          <p:cNvCxnSpPr>
            <a:cxnSpLocks/>
          </p:cNvCxnSpPr>
          <p:nvPr/>
        </p:nvCxnSpPr>
        <p:spPr>
          <a:xfrm flipH="1">
            <a:off x="6221376" y="3553834"/>
            <a:ext cx="530111" cy="0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ole tekstowe 59">
            <a:extLst>
              <a:ext uri="{FF2B5EF4-FFF2-40B4-BE49-F238E27FC236}">
                <a16:creationId xmlns:a16="http://schemas.microsoft.com/office/drawing/2014/main" xmlns="" id="{FB4A0B1F-E86A-48BD-8BDD-32C316593E4B}"/>
              </a:ext>
            </a:extLst>
          </p:cNvPr>
          <p:cNvSpPr txBox="1"/>
          <p:nvPr/>
        </p:nvSpPr>
        <p:spPr>
          <a:xfrm>
            <a:off x="242567" y="1608928"/>
            <a:ext cx="2488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Kluczowe doświadczenie</a:t>
            </a:r>
          </a:p>
        </p:txBody>
      </p:sp>
      <p:sp>
        <p:nvSpPr>
          <p:cNvPr id="61" name="pole tekstowe 60">
            <a:extLst>
              <a:ext uri="{FF2B5EF4-FFF2-40B4-BE49-F238E27FC236}">
                <a16:creationId xmlns:a16="http://schemas.microsoft.com/office/drawing/2014/main" xmlns="" id="{E1C5EFE8-44C5-427F-B4B4-2C888E436E82}"/>
              </a:ext>
            </a:extLst>
          </p:cNvPr>
          <p:cNvSpPr txBox="1"/>
          <p:nvPr/>
        </p:nvSpPr>
        <p:spPr>
          <a:xfrm>
            <a:off x="252311" y="1970874"/>
            <a:ext cx="1726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accent1"/>
                </a:solidFill>
              </a:rPr>
              <a:t>Dynamika relacji</a:t>
            </a:r>
          </a:p>
        </p:txBody>
      </p:sp>
      <p:sp>
        <p:nvSpPr>
          <p:cNvPr id="62" name="pole tekstowe 61">
            <a:extLst>
              <a:ext uri="{FF2B5EF4-FFF2-40B4-BE49-F238E27FC236}">
                <a16:creationId xmlns:a16="http://schemas.microsoft.com/office/drawing/2014/main" xmlns="" id="{C7E3DCFE-3C37-4367-99DF-83518D6FAF1F}"/>
              </a:ext>
            </a:extLst>
          </p:cNvPr>
          <p:cNvSpPr txBox="1"/>
          <p:nvPr/>
        </p:nvSpPr>
        <p:spPr>
          <a:xfrm>
            <a:off x="254052" y="2758185"/>
            <a:ext cx="2266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Czynniki modyfikujące</a:t>
            </a:r>
          </a:p>
        </p:txBody>
      </p:sp>
      <p:sp>
        <p:nvSpPr>
          <p:cNvPr id="63" name="pole tekstowe 62">
            <a:extLst>
              <a:ext uri="{FF2B5EF4-FFF2-40B4-BE49-F238E27FC236}">
                <a16:creationId xmlns:a16="http://schemas.microsoft.com/office/drawing/2014/main" xmlns="" id="{A1F43BC8-F66B-4DC4-9D5B-3A9DF9D278A1}"/>
              </a:ext>
            </a:extLst>
          </p:cNvPr>
          <p:cNvSpPr txBox="1"/>
          <p:nvPr/>
        </p:nvSpPr>
        <p:spPr>
          <a:xfrm>
            <a:off x="460801" y="102305"/>
            <a:ext cx="41121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latin typeface="+mj-lt"/>
              </a:rPr>
              <a:t>Złożona definicja ubóstwa</a:t>
            </a:r>
          </a:p>
        </p:txBody>
      </p:sp>
      <p:sp>
        <p:nvSpPr>
          <p:cNvPr id="64" name="pole tekstowe 63">
            <a:extLst>
              <a:ext uri="{FF2B5EF4-FFF2-40B4-BE49-F238E27FC236}">
                <a16:creationId xmlns:a16="http://schemas.microsoft.com/office/drawing/2014/main" xmlns="" id="{1761788A-1081-4826-AF43-193B388BBCCB}"/>
              </a:ext>
            </a:extLst>
          </p:cNvPr>
          <p:cNvSpPr txBox="1"/>
          <p:nvPr/>
        </p:nvSpPr>
        <p:spPr>
          <a:xfrm>
            <a:off x="252311" y="2377342"/>
            <a:ext cx="3116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accent6"/>
                </a:solidFill>
              </a:rPr>
              <a:t>Braki i niezaspokojenie potrzeb</a:t>
            </a:r>
          </a:p>
        </p:txBody>
      </p:sp>
      <p:sp>
        <p:nvSpPr>
          <p:cNvPr id="66" name="pole tekstowe 65">
            <a:extLst>
              <a:ext uri="{FF2B5EF4-FFF2-40B4-BE49-F238E27FC236}">
                <a16:creationId xmlns:a16="http://schemas.microsoft.com/office/drawing/2014/main" xmlns="" id="{E4C30AEF-C9E8-47CA-A8A3-79B28D7C885D}"/>
              </a:ext>
            </a:extLst>
          </p:cNvPr>
          <p:cNvSpPr txBox="1"/>
          <p:nvPr/>
        </p:nvSpPr>
        <p:spPr>
          <a:xfrm>
            <a:off x="8869290" y="6140800"/>
            <a:ext cx="3061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Źródło: </a:t>
            </a:r>
            <a:r>
              <a:rPr lang="en-US" sz="1200" i="1" dirty="0"/>
              <a:t>The hidden</a:t>
            </a:r>
            <a:r>
              <a:rPr lang="pl-PL" sz="1200" i="1" dirty="0"/>
              <a:t> </a:t>
            </a:r>
            <a:r>
              <a:rPr lang="en-US" sz="1200" i="1" dirty="0"/>
              <a:t>dimensions</a:t>
            </a:r>
            <a:r>
              <a:rPr lang="pl-PL" sz="1200" i="1" dirty="0"/>
              <a:t> </a:t>
            </a:r>
            <a:r>
              <a:rPr lang="en-US" sz="1200" i="1" dirty="0"/>
              <a:t>of poverty</a:t>
            </a:r>
            <a:r>
              <a:rPr lang="pl-PL" sz="1200" i="1" dirty="0"/>
              <a:t> </a:t>
            </a:r>
            <a:r>
              <a:rPr lang="en-US" sz="1200" i="1" dirty="0"/>
              <a:t>International</a:t>
            </a:r>
            <a:r>
              <a:rPr lang="pl-PL" sz="1200" i="1" dirty="0"/>
              <a:t> </a:t>
            </a:r>
            <a:r>
              <a:rPr lang="en-US" sz="1200" i="1" dirty="0"/>
              <a:t>participatory</a:t>
            </a:r>
            <a:r>
              <a:rPr lang="pl-PL" sz="1200" i="1" dirty="0"/>
              <a:t> research</a:t>
            </a:r>
            <a:r>
              <a:rPr lang="pl-PL" sz="1200" dirty="0"/>
              <a:t>, ATD Fourth World, University of Oxford</a:t>
            </a:r>
          </a:p>
        </p:txBody>
      </p:sp>
      <p:cxnSp>
        <p:nvCxnSpPr>
          <p:cNvPr id="67" name="Łącznik prosty ze strzałką 66">
            <a:extLst>
              <a:ext uri="{FF2B5EF4-FFF2-40B4-BE49-F238E27FC236}">
                <a16:creationId xmlns:a16="http://schemas.microsoft.com/office/drawing/2014/main" xmlns="" id="{A0A3C262-7A32-4BA9-844E-AE0FA959BFAB}"/>
              </a:ext>
            </a:extLst>
          </p:cNvPr>
          <p:cNvCxnSpPr>
            <a:cxnSpLocks/>
          </p:cNvCxnSpPr>
          <p:nvPr/>
        </p:nvCxnSpPr>
        <p:spPr>
          <a:xfrm flipV="1">
            <a:off x="4812023" y="2942851"/>
            <a:ext cx="313073" cy="1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>
            <a:extLst>
              <a:ext uri="{FF2B5EF4-FFF2-40B4-BE49-F238E27FC236}">
                <a16:creationId xmlns:a16="http://schemas.microsoft.com/office/drawing/2014/main" xmlns="" id="{CACB8230-4585-4EDE-9934-3A20C7072925}"/>
              </a:ext>
            </a:extLst>
          </p:cNvPr>
          <p:cNvCxnSpPr>
            <a:cxnSpLocks/>
          </p:cNvCxnSpPr>
          <p:nvPr/>
        </p:nvCxnSpPr>
        <p:spPr>
          <a:xfrm>
            <a:off x="5076380" y="2225951"/>
            <a:ext cx="273188" cy="231814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>
            <a:extLst>
              <a:ext uri="{FF2B5EF4-FFF2-40B4-BE49-F238E27FC236}">
                <a16:creationId xmlns:a16="http://schemas.microsoft.com/office/drawing/2014/main" xmlns="" id="{82DB25E4-4A19-491A-BBC7-A7A2D175C02C}"/>
              </a:ext>
            </a:extLst>
          </p:cNvPr>
          <p:cNvCxnSpPr>
            <a:cxnSpLocks/>
          </p:cNvCxnSpPr>
          <p:nvPr/>
        </p:nvCxnSpPr>
        <p:spPr>
          <a:xfrm flipH="1">
            <a:off x="7676679" y="2169027"/>
            <a:ext cx="194329" cy="277631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>
            <a:extLst>
              <a:ext uri="{FF2B5EF4-FFF2-40B4-BE49-F238E27FC236}">
                <a16:creationId xmlns:a16="http://schemas.microsoft.com/office/drawing/2014/main" xmlns="" id="{3CBA69B5-2641-42B5-8751-BD58F596A03A}"/>
              </a:ext>
            </a:extLst>
          </p:cNvPr>
          <p:cNvCxnSpPr>
            <a:cxnSpLocks/>
          </p:cNvCxnSpPr>
          <p:nvPr/>
        </p:nvCxnSpPr>
        <p:spPr>
          <a:xfrm flipV="1">
            <a:off x="7861418" y="2832145"/>
            <a:ext cx="313073" cy="1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>
            <a:extLst>
              <a:ext uri="{FF2B5EF4-FFF2-40B4-BE49-F238E27FC236}">
                <a16:creationId xmlns:a16="http://schemas.microsoft.com/office/drawing/2014/main" xmlns="" id="{F9E1D55B-CECF-4443-A7ED-2F35E5868B7A}"/>
              </a:ext>
            </a:extLst>
          </p:cNvPr>
          <p:cNvCxnSpPr>
            <a:cxnSpLocks/>
          </p:cNvCxnSpPr>
          <p:nvPr/>
        </p:nvCxnSpPr>
        <p:spPr>
          <a:xfrm flipV="1">
            <a:off x="5083039" y="3914514"/>
            <a:ext cx="188351" cy="284251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ze strzałką 82">
            <a:extLst>
              <a:ext uri="{FF2B5EF4-FFF2-40B4-BE49-F238E27FC236}">
                <a16:creationId xmlns:a16="http://schemas.microsoft.com/office/drawing/2014/main" xmlns="" id="{CC0B5668-5F46-4BAE-BFB4-6597F9753EC6}"/>
              </a:ext>
            </a:extLst>
          </p:cNvPr>
          <p:cNvCxnSpPr>
            <a:cxnSpLocks/>
          </p:cNvCxnSpPr>
          <p:nvPr/>
        </p:nvCxnSpPr>
        <p:spPr>
          <a:xfrm flipH="1" flipV="1">
            <a:off x="7606879" y="3982769"/>
            <a:ext cx="213281" cy="230680"/>
          </a:xfrm>
          <a:prstGeom prst="straightConnector1">
            <a:avLst/>
          </a:prstGeom>
          <a:ln w="381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ymek mowy: owalny 2">
            <a:extLst>
              <a:ext uri="{FF2B5EF4-FFF2-40B4-BE49-F238E27FC236}">
                <a16:creationId xmlns:a16="http://schemas.microsoft.com/office/drawing/2014/main" xmlns="" id="{F99F534E-08CD-472E-9C1E-81BD23A64DA6}"/>
              </a:ext>
            </a:extLst>
          </p:cNvPr>
          <p:cNvSpPr/>
          <p:nvPr/>
        </p:nvSpPr>
        <p:spPr>
          <a:xfrm>
            <a:off x="9473184" y="1977915"/>
            <a:ext cx="1840992" cy="854230"/>
          </a:xfrm>
          <a:prstGeom prst="wedgeEllipseCallout">
            <a:avLst>
              <a:gd name="adj1" fmla="val -52496"/>
              <a:gd name="adj2" fmla="val 68209"/>
            </a:avLst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/>
                </a:solidFill>
              </a:rPr>
              <a:t>Systematyczny pomiar w Polsce</a:t>
            </a:r>
          </a:p>
        </p:txBody>
      </p:sp>
      <p:sp>
        <p:nvSpPr>
          <p:cNvPr id="49" name="Dymek mowy: owalny 48">
            <a:extLst>
              <a:ext uri="{FF2B5EF4-FFF2-40B4-BE49-F238E27FC236}">
                <a16:creationId xmlns:a16="http://schemas.microsoft.com/office/drawing/2014/main" xmlns="" id="{C64B1483-D561-4CC5-9CE1-6A174B158FA6}"/>
              </a:ext>
            </a:extLst>
          </p:cNvPr>
          <p:cNvSpPr/>
          <p:nvPr/>
        </p:nvSpPr>
        <p:spPr>
          <a:xfrm>
            <a:off x="9474891" y="3365188"/>
            <a:ext cx="1840992" cy="854230"/>
          </a:xfrm>
          <a:prstGeom prst="wedgeEllipseCallout">
            <a:avLst>
              <a:gd name="adj1" fmla="val -110774"/>
              <a:gd name="adj2" fmla="val 114595"/>
            </a:avLst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/>
                </a:solidFill>
              </a:rPr>
              <a:t>Systematyczny pomiar w Polsce</a:t>
            </a:r>
          </a:p>
        </p:txBody>
      </p:sp>
    </p:spTree>
    <p:extLst>
      <p:ext uri="{BB962C8B-B14F-4D97-AF65-F5344CB8AC3E}">
        <p14:creationId xmlns:p14="http://schemas.microsoft.com/office/powerpoint/2010/main" val="790908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9432" y="461320"/>
            <a:ext cx="10515600" cy="1039346"/>
          </a:xfrm>
        </p:spPr>
        <p:txBody>
          <a:bodyPr>
            <a:normAutofit/>
          </a:bodyPr>
          <a:lstStyle/>
          <a:p>
            <a:r>
              <a:rPr lang="pl-PL" sz="3200" dirty="0"/>
              <a:t>Ubóstwo tych, którzy nie powinni być ubodzy: dzieci</a:t>
            </a:r>
          </a:p>
        </p:txBody>
      </p:sp>
      <p:graphicFrame>
        <p:nvGraphicFramePr>
          <p:cNvPr id="4" name="Wykres 3"/>
          <p:cNvGraphicFramePr/>
          <p:nvPr/>
        </p:nvGraphicFramePr>
        <p:xfrm>
          <a:off x="838200" y="1822005"/>
          <a:ext cx="4707406" cy="354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/>
          <p:cNvGraphicFramePr/>
          <p:nvPr/>
        </p:nvGraphicFramePr>
        <p:xfrm>
          <a:off x="6096000" y="1822005"/>
          <a:ext cx="4567614" cy="3427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1801169" y="1539655"/>
            <a:ext cx="354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Zmiana rok do roku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991540" y="1539656"/>
            <a:ext cx="3382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Zmiana w stosunku do roku 2014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6671504" y="5571220"/>
            <a:ext cx="4308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Źródło: opracowanie własne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350681" y="5571220"/>
            <a:ext cx="4075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 2017 r. pozostawało w ubóstwie skrajnym 325 tys. dzieci (4,7%), a w ubóstwie relatywnym 1,1 miliona (15,3%)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601E9A0C-20E4-495B-A563-FD7036D537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95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Ile brakuje nam do osiągnięcia celu ograniczenia skrajnego ubóstwa dzieci poniżej 1%?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828800" y="2887925"/>
          <a:ext cx="8387482" cy="3289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594294" y="2069849"/>
            <a:ext cx="50896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Zmiana procentowa konieczna, aby zasięg ubóstwa skrajnego dzieci w danym roku zmniejszył się do poziomu 0,9%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CD4A1400-7AA6-4AB1-821C-F20488F30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471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5320" y="569323"/>
            <a:ext cx="10515600" cy="923331"/>
          </a:xfrm>
        </p:spPr>
        <p:txBody>
          <a:bodyPr>
            <a:normAutofit/>
          </a:bodyPr>
          <a:lstStyle/>
          <a:p>
            <a:r>
              <a:rPr lang="pl-PL" sz="3200" dirty="0"/>
              <a:t>Ubóstwo tych, którzy nie powinni być ubodzy: seniorzy (65+)</a:t>
            </a:r>
          </a:p>
        </p:txBody>
      </p:sp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1305230" y="2170953"/>
          <a:ext cx="4396142" cy="3201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6526305" y="2388347"/>
          <a:ext cx="4464423" cy="2906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1837028" y="1910196"/>
            <a:ext cx="354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Zmiana rok do roku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027399" y="1910197"/>
            <a:ext cx="3382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Zmiana w stosunku do roku 2014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195293" y="5636961"/>
            <a:ext cx="4014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 2017 r. pozostawało w ubóstwie skrajnym 235 tys. seniorów (3,6%), a w ubóstwie relatywnym 717 tys. (11%)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671504" y="5571220"/>
            <a:ext cx="4308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Źródło: opracowanie własne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9599FD24-C6A2-4468-B383-53CBC3BF5F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675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73943" y="269272"/>
            <a:ext cx="10515600" cy="1325563"/>
          </a:xfrm>
        </p:spPr>
        <p:txBody>
          <a:bodyPr>
            <a:normAutofit/>
          </a:bodyPr>
          <a:lstStyle/>
          <a:p>
            <a:r>
              <a:rPr lang="pl-PL" sz="2800" dirty="0"/>
              <a:t>Ubóstwo tych, którzy nie powinni być ubodzy: niepełnosprawni (gospodarstwa domowe z takimi osobami)</a:t>
            </a:r>
          </a:p>
        </p:txBody>
      </p:sp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1329317" y="2043954"/>
          <a:ext cx="4449930" cy="3239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6254377" y="2336800"/>
          <a:ext cx="4572000" cy="294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2339051" y="1532681"/>
            <a:ext cx="354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Zmiana rok do roku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7087163" y="1532681"/>
            <a:ext cx="3382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Zmiana w stosunku do roku 2014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880680" y="5994405"/>
            <a:ext cx="4308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Źródło: opracowanie własne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968187" y="5630984"/>
            <a:ext cx="4583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 2017 r. pozostawało w ubóstwie skrajnym 6,7% osób w gospodarstwach domowych z ON, a w ubóstwie relatywnym 19,1%</a:t>
            </a: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xmlns="" id="{E1E653A4-0062-426E-AD06-31A98942C4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6621" y="27762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55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2E227E-91FD-4916-A5F9-2FFAB03A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405080"/>
            <a:ext cx="7239000" cy="999643"/>
          </a:xfrm>
        </p:spPr>
        <p:txBody>
          <a:bodyPr>
            <a:noAutofit/>
          </a:bodyPr>
          <a:lstStyle/>
          <a:p>
            <a:r>
              <a:rPr lang="pl-PL" sz="2800" dirty="0"/>
              <a:t>Analiza polityki przeciwdziałania ubóstwu i wykluczeniu społecznemu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1E9F51F5-80BB-41F6-A602-0C88B3A491D5}"/>
              </a:ext>
            </a:extLst>
          </p:cNvPr>
          <p:cNvSpPr/>
          <p:nvPr/>
        </p:nvSpPr>
        <p:spPr>
          <a:xfrm>
            <a:off x="1542520" y="1704877"/>
            <a:ext cx="4401080" cy="2246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bg1"/>
                </a:solidFill>
              </a:rPr>
              <a:t>POLITYKA</a:t>
            </a:r>
          </a:p>
          <a:p>
            <a:pPr algn="ctr"/>
            <a:r>
              <a:rPr lang="pl-PL" sz="2000" dirty="0">
                <a:solidFill>
                  <a:schemeClr val="bg1"/>
                </a:solidFill>
              </a:rPr>
              <a:t>która jest walką o władzę, ale też jej sprawowaniem z pomocą administracji, jest zapisana w dokumentach, jest realizowana w praktyce, jest mierzona miarami polityki, wyjaśniana, oceniana, dyskutowana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92B60055-08B1-4B55-9BA7-19410F81BBA9}"/>
              </a:ext>
            </a:extLst>
          </p:cNvPr>
          <p:cNvSpPr/>
          <p:nvPr/>
        </p:nvSpPr>
        <p:spPr>
          <a:xfrm>
            <a:off x="1542520" y="4389291"/>
            <a:ext cx="4401080" cy="19389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l-PL" sz="2000" b="1" dirty="0"/>
              <a:t>PRZECIWDZIAŁANIE</a:t>
            </a:r>
            <a:r>
              <a:rPr lang="pl-PL" sz="2000" dirty="0"/>
              <a:t> </a:t>
            </a:r>
          </a:p>
          <a:p>
            <a:pPr algn="ctr"/>
            <a:r>
              <a:rPr lang="pl-PL" sz="2000" dirty="0"/>
              <a:t>działania przeciw czemuś (a nie za czymś), celem jest zapobieganie, usuwanie, zmniejszanie tego czegoś, mierzone miarami przeciwdziałania, wyjaśniane, oceniane, dyskutowane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1BE0A797-5AF9-4C43-BABB-EC9FD4D81298}"/>
              </a:ext>
            </a:extLst>
          </p:cNvPr>
          <p:cNvSpPr/>
          <p:nvPr/>
        </p:nvSpPr>
        <p:spPr>
          <a:xfrm>
            <a:off x="7074524" y="2123367"/>
            <a:ext cx="3922660" cy="16312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bg1"/>
                </a:solidFill>
              </a:rPr>
              <a:t>UBÓSTWO</a:t>
            </a:r>
          </a:p>
          <a:p>
            <a:pPr algn="ctr"/>
            <a:r>
              <a:rPr lang="pl-PL" sz="2000" dirty="0">
                <a:solidFill>
                  <a:schemeClr val="bg1"/>
                </a:solidFill>
              </a:rPr>
              <a:t>niezamożność, niezaspokojenie potrzeb lub inne koncepcje, mierzone miarami ubóstwa, wyjaśniane, oceniane, dyskutowane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9A5C321F-E362-40E6-A893-5C8A5C546701}"/>
              </a:ext>
            </a:extLst>
          </p:cNvPr>
          <p:cNvSpPr/>
          <p:nvPr/>
        </p:nvSpPr>
        <p:spPr>
          <a:xfrm>
            <a:off x="7031852" y="4291755"/>
            <a:ext cx="3922660" cy="19389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l-PL" sz="2000" b="1" dirty="0"/>
              <a:t>WYKLUCZENIE SPOŁECZNE</a:t>
            </a:r>
          </a:p>
          <a:p>
            <a:pPr algn="ctr"/>
            <a:r>
              <a:rPr lang="pl-PL" sz="2000" dirty="0"/>
              <a:t>bycie wykluczonym, bycie na marginesie lub inne koncepcje, mierzone miarami wykluczenia społecznego, wyjaśniane, oceniane, dyskutowane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23C278D0-FE63-4FE9-BBDA-5241E4023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53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Ubóstwo skrajne i relatywne ogółem</a:t>
            </a:r>
          </a:p>
        </p:txBody>
      </p:sp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1054847" y="254149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6003365" y="254149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1195294" y="5636961"/>
            <a:ext cx="4190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 2017 r. pozostawało w ubóstwie skrajnym 1,7 miliona Polaków (4,3%), a w ubóstwie relatywnym 5,2 miliona (13,4%)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279287" y="1858288"/>
            <a:ext cx="354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Zmiana rok do roku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027399" y="1858288"/>
            <a:ext cx="3382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Zmiana w stosunku do roku 2014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7027399" y="5552147"/>
            <a:ext cx="4308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Źródło: opracowanie własne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416C0790-B165-4371-AF36-C0BA11E45D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449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9010" y="442703"/>
            <a:ext cx="9067800" cy="764428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>Deprywacja materialna i społeczna – nierówny  postęp</a:t>
            </a:r>
          </a:p>
        </p:txBody>
      </p:sp>
      <p:graphicFrame>
        <p:nvGraphicFramePr>
          <p:cNvPr id="5" name="Wykres 4"/>
          <p:cNvGraphicFramePr/>
          <p:nvPr/>
        </p:nvGraphicFramePr>
        <p:xfrm>
          <a:off x="759010" y="2695387"/>
          <a:ext cx="4769224" cy="288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627528" y="1650249"/>
            <a:ext cx="52951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Zmiana zasięgu deprywacji materialnej i społecznej w Polsce 2017 do 2014 r. ogółem, wśród najbiedniejszych 20 proc. i średnich 20 proc. </a:t>
            </a:r>
          </a:p>
        </p:txBody>
      </p:sp>
      <p:graphicFrame>
        <p:nvGraphicFramePr>
          <p:cNvPr id="9" name="Wykres 8"/>
          <p:cNvGraphicFramePr/>
          <p:nvPr/>
        </p:nvGraphicFramePr>
        <p:xfrm>
          <a:off x="6400800" y="2695387"/>
          <a:ext cx="4745318" cy="288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Prostokąt 10"/>
          <p:cNvSpPr/>
          <p:nvPr/>
        </p:nvSpPr>
        <p:spPr>
          <a:xfrm>
            <a:off x="6209553" y="1650249"/>
            <a:ext cx="5378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Zmiana zasięgu deprywacji materialnej i społecznej ogółem, jednego rodzica z dziećmi i par z 3 i więcej dzieci w Polsce 2017 do 2014 r. 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30A561B6-6C79-4F35-8D35-006A46E583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733" y="0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752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622792" cy="1134969"/>
          </a:xfrm>
        </p:spPr>
        <p:txBody>
          <a:bodyPr>
            <a:normAutofit/>
          </a:bodyPr>
          <a:lstStyle/>
          <a:p>
            <a:r>
              <a:rPr lang="pl-PL" sz="2800" dirty="0"/>
              <a:t>Podsumowanie obrazu dynamiki ubóstwa oraz deprywacji materialnej i społecznej 2014-2017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8670" y="1643529"/>
            <a:ext cx="10515600" cy="473663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dirty="0"/>
              <a:t>Zasięg ubóstwa dzieci zmniejszał się wolniej w 2017 r. niż w 2016 r. </a:t>
            </a:r>
            <a:r>
              <a:rPr lang="pl-PL" b="1" dirty="0"/>
              <a:t>Cel mniej niż 1% dzieci w ubóstwie skrajnym nie został osiągnięty</a:t>
            </a:r>
          </a:p>
          <a:p>
            <a:pPr lvl="0"/>
            <a:r>
              <a:rPr lang="pl-PL" dirty="0"/>
              <a:t>Zasięg ubóstwa relatywnego seniorów prawie się nie zmieniał, </a:t>
            </a:r>
            <a:r>
              <a:rPr lang="pl-PL" b="1" dirty="0"/>
              <a:t>ubóstwo senioralne nawet lekko wzrosło w 2017 r.</a:t>
            </a:r>
          </a:p>
          <a:p>
            <a:pPr lvl="0"/>
            <a:r>
              <a:rPr lang="pl-PL" dirty="0"/>
              <a:t>Zasięg ubóstwa relatywnego gospodarstw domowych </a:t>
            </a:r>
            <a:r>
              <a:rPr lang="pl-PL" b="1" dirty="0"/>
              <a:t>z osobami niepełnosprawnymi przestał się zmniejszać w 2017 r.</a:t>
            </a:r>
          </a:p>
          <a:p>
            <a:pPr lvl="0"/>
            <a:r>
              <a:rPr lang="pl-PL" b="1" dirty="0"/>
              <a:t>Zasięg ubóstwa skrajnego i relatywnego ogółem zmniejszał się w całym okresie, ale bardziej w 2016 r. niż w 2017 r.</a:t>
            </a:r>
          </a:p>
          <a:p>
            <a:pPr lvl="0"/>
            <a:r>
              <a:rPr lang="pl-PL" dirty="0"/>
              <a:t>Zasięg deprywacji materialnej i społecznej zmniejszał się głównie w okresie 2014-2016. </a:t>
            </a:r>
            <a:r>
              <a:rPr lang="pl-PL" b="1" dirty="0"/>
              <a:t>Dużo bardziej zmniejszył się w rodzinach o średnich dochodach niż tych o dochodach niskich, a także w rodzinach wielodzietnych niż w rodzinach pojedynczych rodziców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BCC89261-0026-41B4-A00C-0FA4088D2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89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75464A5-DC69-4FDF-94C4-2A24028D0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568" y="2413381"/>
            <a:ext cx="8976360" cy="2176907"/>
          </a:xfrm>
        </p:spPr>
        <p:txBody>
          <a:bodyPr>
            <a:normAutofit fontScale="90000"/>
          </a:bodyPr>
          <a:lstStyle/>
          <a:p>
            <a:r>
              <a:rPr lang="pl-PL" dirty="0"/>
              <a:t>Strategiczny wymiar polityki przeciwdziałania ubóstwu i wykluczeniu społecznemu. Przeszłość i przyszłość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FE0E7F43-9214-43CC-BACF-4E03E55C0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323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305800" cy="1003487"/>
          </a:xfrm>
        </p:spPr>
        <p:txBody>
          <a:bodyPr>
            <a:noAutofit/>
          </a:bodyPr>
          <a:lstStyle/>
          <a:p>
            <a:r>
              <a:rPr lang="pl-PL" sz="2400" dirty="0"/>
              <a:t>Strategie i cele polskich rządów w zakresie przeciwdziałania ubóstwu: koncepcje ubóstwa, cele wskaźnikowe i ich osiąganie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119053"/>
              </p:ext>
            </p:extLst>
          </p:nvPr>
        </p:nvGraphicFramePr>
        <p:xfrm>
          <a:off x="838200" y="1571266"/>
          <a:ext cx="10648576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4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15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56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621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200" dirty="0"/>
                        <a:t>Rząd i nazwa strategii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Koncepcja ubóstwa i 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Konkretyzacja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Stan (pogrubienie cel przekroczony)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SLD-UP-PSL (</a:t>
                      </a:r>
                      <a:r>
                        <a:rPr lang="pl-PL" sz="1400" u="sng" dirty="0"/>
                        <a:t>Narodowa Strategia Integracji Społecznej 2004</a:t>
                      </a:r>
                      <a:r>
                        <a:rPr lang="pl-PL" sz="1400" dirty="0"/>
                        <a:t>), </a:t>
                      </a:r>
                      <a:r>
                        <a:rPr lang="pl-PL" sz="1400" b="1" dirty="0"/>
                        <a:t>cel porzucony przez PO-PSL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Zmniejszenie </a:t>
                      </a:r>
                      <a:r>
                        <a:rPr lang="pl-PL" sz="1400" b="1" dirty="0"/>
                        <a:t>ubóstwa skrajnego</a:t>
                      </a:r>
                      <a:endParaRPr lang="pl-PL" sz="1400" b="1" baseline="0" dirty="0"/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aseline="0" dirty="0"/>
                        <a:t>Zmniejszenie z 12% w 2004 do 5% do 2010 r. </a:t>
                      </a:r>
                    </a:p>
                    <a:p>
                      <a:r>
                        <a:rPr lang="pl-PL" sz="1400" b="1" dirty="0"/>
                        <a:t>Zmniejszenie o 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5,7% w 2010,</a:t>
                      </a:r>
                      <a:r>
                        <a:rPr lang="pl-PL" sz="1400" baseline="0" dirty="0"/>
                        <a:t> zmniejszenie o 52% (okres strategii zakończony, uznana za nieaktualną w 2008 r.)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PO-PSL (</a:t>
                      </a:r>
                      <a:r>
                        <a:rPr lang="pl-PL" sz="1400" u="sng" dirty="0"/>
                        <a:t>Krajowy Program Przeciwdziałania Ubóstwu i Wykluczeniu Społecznemu 2014</a:t>
                      </a:r>
                      <a:r>
                        <a:rPr lang="pl-PL" sz="1400" dirty="0"/>
                        <a:t>), </a:t>
                      </a:r>
                      <a:r>
                        <a:rPr lang="pl-PL" sz="1400" b="1" dirty="0"/>
                        <a:t>cel podtrzymany</a:t>
                      </a:r>
                      <a:r>
                        <a:rPr lang="pl-PL" sz="1400" b="1" baseline="0" dirty="0"/>
                        <a:t> przez Zjednoczoną Prawicę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Zmniejszenie </a:t>
                      </a:r>
                      <a:r>
                        <a:rPr lang="pl-PL" sz="1400" b="1" dirty="0"/>
                        <a:t>ryzyka ubóstwa lub wykluczenia społecznego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dirty="0"/>
                        <a:t>Zmniejszenie liczby 11,5 miliona osób w takiej sytuacji w 2008 o 1,5 miliona do 2020. </a:t>
                      </a:r>
                      <a:r>
                        <a:rPr lang="pl-PL" sz="1400" b="1" dirty="0"/>
                        <a:t>Zmniejszenie o 13%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/>
                        <a:t>Zmniejszenie z 27,2% w 2011 do 20-23% w 2020. </a:t>
                      </a:r>
                      <a:r>
                        <a:rPr lang="pl-PL" sz="1400" b="1" dirty="0"/>
                        <a:t>Zmniejszenie od 15% do 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1" dirty="0"/>
                        <a:t>4,</a:t>
                      </a:r>
                      <a:r>
                        <a:rPr lang="pl-PL" sz="1400" b="1" baseline="0" dirty="0"/>
                        <a:t>2 miliona w 2017, zmniejszenie o 37%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1" dirty="0"/>
                        <a:t>19,5% w 2017,</a:t>
                      </a:r>
                      <a:r>
                        <a:rPr lang="pl-PL" sz="1400" b="1" baseline="0" dirty="0"/>
                        <a:t> zmniejszenie o 28%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l-PL" sz="1400" b="0" baseline="0" dirty="0"/>
                        <a:t>(okres strategii niezakończony)</a:t>
                      </a:r>
                      <a:endParaRPr lang="pl-PL" sz="1400" b="0" dirty="0"/>
                    </a:p>
                    <a:p>
                      <a:endParaRPr lang="pl-PL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0" dirty="0"/>
                        <a:t>PO-PSL (</a:t>
                      </a:r>
                      <a:r>
                        <a:rPr lang="pl-PL" sz="1400" b="0" u="sng" dirty="0"/>
                        <a:t>Długookresowa Strategia Rozwoju Kraju</a:t>
                      </a:r>
                      <a:r>
                        <a:rPr lang="pl-PL" sz="1400" b="0" u="sng" baseline="0" dirty="0"/>
                        <a:t> Trzecia fala nowoczesności</a:t>
                      </a:r>
                      <a:r>
                        <a:rPr lang="pl-PL" sz="1400" b="0" baseline="0" dirty="0"/>
                        <a:t> 2013), </a:t>
                      </a:r>
                      <a:r>
                        <a:rPr lang="pl-PL" sz="1400" b="1" baseline="0" dirty="0"/>
                        <a:t>cel zmieniony w 2016 </a:t>
                      </a:r>
                      <a:r>
                        <a:rPr lang="pl-PL" sz="1400" b="0" baseline="0" dirty="0"/>
                        <a:t>w aktualizacji DSRK przez SOR</a:t>
                      </a:r>
                      <a:endParaRPr lang="pl-PL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Zmniejszenie</a:t>
                      </a:r>
                      <a:r>
                        <a:rPr lang="pl-PL" sz="1400" baseline="0" dirty="0"/>
                        <a:t> </a:t>
                      </a:r>
                      <a:r>
                        <a:rPr lang="pl-PL" sz="1400" b="1" baseline="0" dirty="0"/>
                        <a:t>deprywacji materialnej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dirty="0"/>
                        <a:t>Zmniejszenie</a:t>
                      </a:r>
                      <a:r>
                        <a:rPr lang="pl-PL" sz="1400" b="0" baseline="0" dirty="0"/>
                        <a:t> z 32% (28,4%) w 2010 do 15% w 2020</a:t>
                      </a:r>
                    </a:p>
                    <a:p>
                      <a:r>
                        <a:rPr lang="pl-PL" sz="1400" b="1" baseline="0" dirty="0"/>
                        <a:t>Zmniejszenie o 53%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/>
                        <a:t>13,3% w 2017, zmniejszenie o 59%</a:t>
                      </a:r>
                      <a:r>
                        <a:rPr lang="pl-PL" sz="1400" b="0" dirty="0"/>
                        <a:t> (okres strategii niezakończony)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/>
                        <a:t>Zjednoczona Prawica (</a:t>
                      </a:r>
                      <a:r>
                        <a:rPr lang="pl-PL" sz="1400" u="sng" dirty="0"/>
                        <a:t>Strategia Odpowiedzialnego</a:t>
                      </a:r>
                      <a:r>
                        <a:rPr lang="pl-PL" sz="1400" u="sng" baseline="0" dirty="0"/>
                        <a:t> Rozwoju</a:t>
                      </a:r>
                      <a:r>
                        <a:rPr lang="pl-PL" sz="1400" baseline="0" dirty="0"/>
                        <a:t> 2016)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Zmniejszenie</a:t>
                      </a:r>
                      <a:r>
                        <a:rPr lang="pl-PL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ubóstwa skrajnego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Zmniejszenie</a:t>
                      </a:r>
                      <a:r>
                        <a:rPr lang="pl-PL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zagrożenia ubóstwem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400" dirty="0"/>
                        <a:t>Zmniejszenie z 6,5</a:t>
                      </a:r>
                      <a:r>
                        <a:rPr lang="pl-PL" sz="1400" baseline="0" dirty="0"/>
                        <a:t> % w 2015 do 4,5% w 2030 (w projekcie SOR 3%), </a:t>
                      </a:r>
                      <a:r>
                        <a:rPr lang="pl-PL" sz="1400" b="1" baseline="0" dirty="0"/>
                        <a:t>zmniejszenie o 31%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400" baseline="0" dirty="0"/>
                        <a:t>Zmniejszenie z 17,3% w 2015 do 12% w 2030, </a:t>
                      </a:r>
                      <a:r>
                        <a:rPr lang="pl-PL" sz="1400" b="1" baseline="0" dirty="0"/>
                        <a:t>zmniejszenie o 31%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4,3% w 2017, zmniejszenie o 34%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15% w 2017, zmniejszenie o 13%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l-PL" sz="1400" baseline="0" dirty="0"/>
                        <a:t>(okres strategii niezakończony)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D7C411C7-E15B-4EF6-B208-3836E3971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46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4152" y="309645"/>
            <a:ext cx="9098280" cy="1036078"/>
          </a:xfrm>
        </p:spPr>
        <p:txBody>
          <a:bodyPr>
            <a:normAutofit fontScale="90000"/>
          </a:bodyPr>
          <a:lstStyle/>
          <a:p>
            <a:r>
              <a:rPr lang="pl-PL" sz="2800" dirty="0"/>
              <a:t>Wymogi tematyczne EFS+, które ma spełniać strategia/program przeciwdziałania ubóstwu na okres 2021-2027 (UE)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4A861543-BB4A-424A-BEB8-D129C5CFA67E}"/>
              </a:ext>
            </a:extLst>
          </p:cNvPr>
          <p:cNvSpPr/>
          <p:nvPr/>
        </p:nvSpPr>
        <p:spPr>
          <a:xfrm>
            <a:off x="731520" y="1366750"/>
            <a:ext cx="5626608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pl-PL" b="1" dirty="0"/>
              <a:t>DIAGNOZA</a:t>
            </a:r>
          </a:p>
          <a:p>
            <a:pPr lvl="0"/>
            <a:r>
              <a:rPr lang="pl-PL" b="1" dirty="0"/>
              <a:t>Sprawdzona empirycznie diagnoza ubóstwa i wykluczenia społecznego, w tym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ubóstwa dzieci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bezdomności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segregacji [nierówności] przestrzennej i edukacyjnej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ograniczonego </a:t>
            </a:r>
            <a:r>
              <a:rPr lang="pl-PL" b="1" dirty="0"/>
              <a:t>dostępu do podstawowych usług i infrastruktury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szczególnych potrzeb </a:t>
            </a:r>
            <a:r>
              <a:rPr lang="pl-PL" dirty="0"/>
              <a:t>osób znajdujących się w trudnej sytuacji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2102BFF2-CDED-44C0-8223-DF3D1CEC76C1}"/>
              </a:ext>
            </a:extLst>
          </p:cNvPr>
          <p:cNvSpPr/>
          <p:nvPr/>
        </p:nvSpPr>
        <p:spPr>
          <a:xfrm>
            <a:off x="6729984" y="1366750"/>
            <a:ext cx="4797552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pl-PL" b="1" dirty="0"/>
              <a:t>ZASDY POLITYKI</a:t>
            </a:r>
          </a:p>
          <a:p>
            <a:pPr lvl="0"/>
            <a:r>
              <a:rPr lang="pl-PL" dirty="0"/>
              <a:t>Środki na rzecz </a:t>
            </a:r>
            <a:r>
              <a:rPr lang="pl-PL" b="1" dirty="0"/>
              <a:t>zapobiegania i zwalczania segregacji </a:t>
            </a:r>
            <a:r>
              <a:rPr lang="pl-PL" dirty="0"/>
              <a:t>[nierówności] we wszystkich dziedzinach, w tym przez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zapewnianie odpowiedniego wsparcia dochodu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rynki pracy sprzyjające włączeniu społecznemu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dostęp do wysokiej jakości usług </a:t>
            </a:r>
          </a:p>
          <a:p>
            <a:r>
              <a:rPr lang="pl-PL" dirty="0"/>
              <a:t>dla osób w trudnej sytuacji, </a:t>
            </a:r>
            <a:r>
              <a:rPr lang="pl-PL" b="1" dirty="0"/>
              <a:t>w tym migrantów 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xmlns="" id="{17526124-6A4E-49A8-8722-9D918A941637}"/>
              </a:ext>
            </a:extLst>
          </p:cNvPr>
          <p:cNvSpPr/>
          <p:nvPr/>
        </p:nvSpPr>
        <p:spPr>
          <a:xfrm>
            <a:off x="6729984" y="4589122"/>
            <a:ext cx="479755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pl-PL" b="1" dirty="0"/>
              <a:t>DEINSTYTUCJONALIZACJA</a:t>
            </a:r>
          </a:p>
          <a:p>
            <a:pPr lvl="0"/>
            <a:r>
              <a:rPr lang="pl-PL" dirty="0"/>
              <a:t>Środki przejścia </a:t>
            </a:r>
            <a:r>
              <a:rPr lang="pl-PL" b="1" dirty="0"/>
              <a:t>od opieki instytucjonalnej do opieki środowiskowej (instrumenty na rzecz </a:t>
            </a:r>
            <a:r>
              <a:rPr lang="pl-PL" b="1" dirty="0" err="1"/>
              <a:t>deinstytucjonalizacji</a:t>
            </a:r>
            <a:r>
              <a:rPr lang="pl-PL" b="1" dirty="0"/>
              <a:t>)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74244773-D16A-4859-BF7D-44F44F62BA4C}"/>
              </a:ext>
            </a:extLst>
          </p:cNvPr>
          <p:cNvSpPr/>
          <p:nvPr/>
        </p:nvSpPr>
        <p:spPr>
          <a:xfrm>
            <a:off x="725424" y="4337088"/>
            <a:ext cx="5626608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/>
              <a:t>PARTYCYPACJA</a:t>
            </a:r>
          </a:p>
          <a:p>
            <a:r>
              <a:rPr lang="pl-PL" dirty="0"/>
              <a:t>Ustalenia dotyczące zapewnienia, aby jej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treść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wdrożenie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monitorowanie i przegląd </a:t>
            </a:r>
          </a:p>
          <a:p>
            <a:r>
              <a:rPr lang="pl-PL" b="1" dirty="0"/>
              <a:t>były prowadzone </a:t>
            </a:r>
            <a:r>
              <a:rPr lang="pl-PL" b="1" u="sng" dirty="0"/>
              <a:t>w ścisłej współpracy z partnerami społecznymi i odpowiednimi organizacjami społeczeństwa obywatelskiego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38EB7E59-5C63-4E0D-BF35-67CDC0E3E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592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36024" cy="1325563"/>
          </a:xfrm>
        </p:spPr>
        <p:txBody>
          <a:bodyPr>
            <a:normAutofit/>
          </a:bodyPr>
          <a:lstStyle/>
          <a:p>
            <a:r>
              <a:rPr lang="pl-PL" sz="2800" dirty="0"/>
              <a:t>Europejski Filar Praw Socjalnych, który ma być realizowany przez EFS+. Zasady dotyczące dochodu i ubóstwa (6 z 20)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06169"/>
            <a:ext cx="10515600" cy="381317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Dzieci mają </a:t>
            </a:r>
            <a:r>
              <a:rPr lang="pl-PL" b="1" dirty="0"/>
              <a:t>prawo do ochrony przed ubóstwem </a:t>
            </a:r>
            <a:r>
              <a:rPr lang="pl-PL" dirty="0"/>
              <a:t>(zasada 11)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/>
              <a:t>Każda osoba w podeszłym wieku ma prawo do posiadania środków umożliwiających godne życie </a:t>
            </a:r>
            <a:r>
              <a:rPr lang="pl-PL" dirty="0"/>
              <a:t>(zasada 15)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Osoby niepełnosprawne </a:t>
            </a:r>
            <a:r>
              <a:rPr lang="pl-PL" b="1" dirty="0"/>
              <a:t>mają prawo do wsparcia dochodu, który zapewni godne życie </a:t>
            </a:r>
            <a:r>
              <a:rPr lang="pl-PL" dirty="0"/>
              <a:t>(zasada 17)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/>
              <a:t>Każdy ubogi</a:t>
            </a:r>
            <a:r>
              <a:rPr lang="pl-PL" dirty="0"/>
              <a:t> ma </a:t>
            </a:r>
            <a:r>
              <a:rPr lang="pl-PL" b="1" dirty="0"/>
              <a:t>prawo do odpowiedniego dochodu minimalnego zapewniającego godne życie na wszystkich etapach </a:t>
            </a:r>
            <a:r>
              <a:rPr lang="pl-PL" dirty="0"/>
              <a:t>(zasada 14)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Bezrobotni mają </a:t>
            </a:r>
            <a:r>
              <a:rPr lang="pl-PL" b="1" dirty="0"/>
              <a:t>prawo do właściwych świadczeń </a:t>
            </a:r>
            <a:r>
              <a:rPr lang="pl-PL" dirty="0"/>
              <a:t>otrzymywanych przez rozsądny czas (zasada 13)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Pracownicy mają </a:t>
            </a:r>
            <a:r>
              <a:rPr lang="pl-PL" b="1" dirty="0"/>
              <a:t>prawo do wynagrodzenia</a:t>
            </a:r>
            <a:r>
              <a:rPr lang="pl-PL" dirty="0"/>
              <a:t>, które </a:t>
            </a:r>
            <a:r>
              <a:rPr lang="pl-PL" b="1" dirty="0"/>
              <a:t>ma zapewniać przyzwoity poziom życia…</a:t>
            </a:r>
            <a:r>
              <a:rPr lang="pl-PL" dirty="0"/>
              <a:t> należy </a:t>
            </a:r>
            <a:r>
              <a:rPr lang="pl-PL" b="1" dirty="0"/>
              <a:t>zapobiegać ubóstwu pracujących </a:t>
            </a:r>
            <a:r>
              <a:rPr lang="pl-PL" dirty="0"/>
              <a:t>(zasada 6)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8E2761C8-E35B-4A45-BE16-91D22EBDE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91C37B2-D07E-440E-8D29-F6DAB530CA32}"/>
              </a:ext>
            </a:extLst>
          </p:cNvPr>
          <p:cNvSpPr txBox="1"/>
          <p:nvPr/>
        </p:nvSpPr>
        <p:spPr>
          <a:xfrm>
            <a:off x="454961" y="5462016"/>
            <a:ext cx="11511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Polski rząd w Narodowym Programie Reform 2019/2020: „</a:t>
            </a:r>
            <a:r>
              <a:rPr lang="pl-PL" sz="2000" b="1" dirty="0"/>
              <a:t>Polska w pełni uznaje zasady Europejskiego Filaru Praw Socjalnych i planuje jego realizację również przy wsparciu funduszy UE</a:t>
            </a:r>
            <a:r>
              <a:rPr lang="pl-PL" sz="2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8904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F6AFE6-D6F3-414F-AE0B-65279196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392" y="425640"/>
            <a:ext cx="7037832" cy="1325563"/>
          </a:xfrm>
        </p:spPr>
        <p:txBody>
          <a:bodyPr>
            <a:normAutofit/>
          </a:bodyPr>
          <a:lstStyle/>
          <a:p>
            <a:r>
              <a:rPr lang="pl-PL" sz="3200" dirty="0"/>
              <a:t>Polskie wyzwania na tle wybranych zasad EFPS dotyczących dochodu i ubóstwa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FF3F0F3B-DE18-4BED-B2C8-9F9177BE0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824145"/>
              </p:ext>
            </p:extLst>
          </p:nvPr>
        </p:nvGraphicFramePr>
        <p:xfrm>
          <a:off x="633984" y="1617536"/>
          <a:ext cx="11137392" cy="497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7666">
                  <a:extLst>
                    <a:ext uri="{9D8B030D-6E8A-4147-A177-3AD203B41FA5}">
                      <a16:colId xmlns:a16="http://schemas.microsoft.com/office/drawing/2014/main" xmlns="" val="967622296"/>
                    </a:ext>
                  </a:extLst>
                </a:gridCol>
                <a:gridCol w="5959726">
                  <a:extLst>
                    <a:ext uri="{9D8B030D-6E8A-4147-A177-3AD203B41FA5}">
                      <a16:colId xmlns:a16="http://schemas.microsoft.com/office/drawing/2014/main" xmlns="" val="2274620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Wybrane zasady EFSP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Sytuacja w Polsce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679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400" dirty="0"/>
                        <a:t>Dzieci mają </a:t>
                      </a:r>
                      <a:r>
                        <a:rPr lang="pl-PL" sz="1400" b="1" dirty="0"/>
                        <a:t>prawo do ochrony przed ubóstwem </a:t>
                      </a:r>
                      <a:r>
                        <a:rPr lang="pl-PL" sz="1400" dirty="0"/>
                        <a:t>(zasada 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Powszechne świadczenie wychowawcze, które można bez ograniczeń łączyć z zasiłkami rodzinnymi wydaje się odpowiednio adresować problem ubóstwa dochodowego dzieci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675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Osoby niepełnosprawne </a:t>
                      </a:r>
                      <a:r>
                        <a:rPr lang="pl-PL" sz="1400" b="1" dirty="0"/>
                        <a:t>mają prawo do wsparcia dochodu, który zapewni godne życie </a:t>
                      </a:r>
                      <a:r>
                        <a:rPr lang="pl-PL" sz="1400" dirty="0"/>
                        <a:t>(zasada 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Rozwój świadczeń dla rodziców i opiekunów osób dorosłych przy problemach ze świadczeniami dla samych niepełnosprawnych (zapowiedziany dodatek dla niesamodzielnych niepełnosprawnych). Większe ubóstwo w rodzinach z takimi osobami. Renty niezgodne z konwencją 102 MOP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9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Pracownicy i samozatrudnieni mają </a:t>
                      </a:r>
                      <a:r>
                        <a:rPr lang="pl-PL" sz="1400" b="1" dirty="0"/>
                        <a:t>prawo do emerytury zapewniającej odpowiedni dochód. Każda osoba w podeszłym wieku ma prawo do posiadania środków umożliwiających godne życie  </a:t>
                      </a:r>
                      <a:r>
                        <a:rPr lang="pl-PL" sz="1400" dirty="0"/>
                        <a:t>(zasada 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Ubóstwo senioralne może rosnąć ze względu na problem „groszowych emerytur” i niski poziom zasiłku stałego z pytaniem o luki w korzystaniu z niego przez osoby starsze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3002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/>
                        <a:t>Każdy ubogi</a:t>
                      </a:r>
                      <a:r>
                        <a:rPr lang="pl-PL" sz="1400" dirty="0"/>
                        <a:t> ma </a:t>
                      </a:r>
                      <a:r>
                        <a:rPr lang="pl-PL" sz="1400" b="1" dirty="0"/>
                        <a:t>prawo do odpowiedniego dochodu minimalnego zapewniającego godne życie na wszystkich etapach </a:t>
                      </a:r>
                      <a:r>
                        <a:rPr lang="pl-PL" sz="1400" dirty="0"/>
                        <a:t>(zasada 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Polska nadal nie jest w stanie ratyfikować EKS art. 13 ze względu na ograniczony dostęp (ubóstwo+) i bardzo niskie świadczenia (zasiłek okresowy)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212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Bezrobotni mają </a:t>
                      </a:r>
                      <a:r>
                        <a:rPr lang="pl-PL" sz="1400" b="1" dirty="0"/>
                        <a:t>prawo do właściwych świadczeń </a:t>
                      </a:r>
                      <a:r>
                        <a:rPr lang="pl-PL" sz="1400" dirty="0"/>
                        <a:t>otrzymywanych przez rozsądny czas (zasada 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Polska nadal nie jest w stanie ratyfikować Konwencji 102 MOP w rozdziale dotyczącym zasiłku dla bezrobotnych, jest niski, krótko wypłacany i pobiera go niewielka część bezrobotnych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532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Pracownicy mają </a:t>
                      </a:r>
                      <a:r>
                        <a:rPr lang="pl-PL" sz="1400" b="1" dirty="0"/>
                        <a:t>prawo do wynagrodzenia</a:t>
                      </a:r>
                      <a:r>
                        <a:rPr lang="pl-PL" sz="1400" dirty="0"/>
                        <a:t>, które </a:t>
                      </a:r>
                      <a:r>
                        <a:rPr lang="pl-PL" sz="1400" b="1" dirty="0"/>
                        <a:t>ma zapewniać przyzwoity poziom życia…</a:t>
                      </a:r>
                      <a:r>
                        <a:rPr lang="pl-PL" sz="1400" dirty="0"/>
                        <a:t> należy </a:t>
                      </a:r>
                      <a:r>
                        <a:rPr lang="pl-PL" sz="1400" b="1" dirty="0"/>
                        <a:t>zapobiegać ubóstwu pracujących </a:t>
                      </a:r>
                      <a:r>
                        <a:rPr lang="pl-PL" sz="1400" dirty="0"/>
                        <a:t>(zasada 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Wzrost płacy minimalnej, godzinowa płaca minimalna, świadczenie wychowawcze wydają się odpowiednią odpowiedzią na problem niskich wynagrodzeń i ubóstwo pracowników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2392887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6137662D-6C00-4072-A141-F81D40C06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771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36024" cy="1325563"/>
          </a:xfrm>
        </p:spPr>
        <p:txBody>
          <a:bodyPr>
            <a:normAutofit/>
          </a:bodyPr>
          <a:lstStyle/>
          <a:p>
            <a:r>
              <a:rPr lang="pl-PL" sz="2800" dirty="0"/>
              <a:t>Europejski Filar Praw Socjalnych, który ma być realizowany przez EFS+. Zasady dotyczące usług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06169"/>
            <a:ext cx="10515600" cy="381317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Dzieci mają prawo dostępu </a:t>
            </a:r>
            <a:r>
              <a:rPr lang="pl-PL" b="1" dirty="0"/>
              <a:t>do wysokiej jakości i przystępnych cenowo usług wczesnej edukacji i opieki nad dziećmi</a:t>
            </a:r>
            <a:r>
              <a:rPr lang="pl-PL" dirty="0"/>
              <a:t>… </a:t>
            </a:r>
            <a:r>
              <a:rPr lang="pl-PL" u="sng" dirty="0"/>
              <a:t>Dzieci ze środowisk znajdujących się w niekorzystnej sytuacji</a:t>
            </a:r>
            <a:r>
              <a:rPr lang="pl-PL" dirty="0"/>
              <a:t> mają prawo do </a:t>
            </a:r>
            <a:r>
              <a:rPr lang="pl-PL" b="1" dirty="0"/>
              <a:t>szczególnych środków służących zwiększeniu równości szans </a:t>
            </a:r>
            <a:r>
              <a:rPr lang="pl-PL" dirty="0"/>
              <a:t>(zasada 11)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Osoby niepełnosprawne mają prawo do </a:t>
            </a:r>
            <a:r>
              <a:rPr lang="pl-PL" b="1" dirty="0"/>
              <a:t>usług, które pozwolą im na uczestnictwo w rynku pracy i w życiu społecznym</a:t>
            </a:r>
            <a:r>
              <a:rPr lang="pl-PL" dirty="0"/>
              <a:t>, a także do środowiska pracy dostosowanego do ich potrzeb</a:t>
            </a:r>
            <a:r>
              <a:rPr lang="pl-PL" b="1" dirty="0"/>
              <a:t> </a:t>
            </a:r>
            <a:r>
              <a:rPr lang="pl-PL" dirty="0"/>
              <a:t>(zasada 17)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/>
              <a:t>Każdy ubogi</a:t>
            </a:r>
            <a:r>
              <a:rPr lang="pl-PL" dirty="0"/>
              <a:t> ma </a:t>
            </a:r>
            <a:r>
              <a:rPr lang="pl-PL" b="1" dirty="0"/>
              <a:t>prawo do… </a:t>
            </a:r>
            <a:r>
              <a:rPr lang="pl-PL" dirty="0"/>
              <a:t>skuteczny dostęp do towarów i </a:t>
            </a:r>
            <a:r>
              <a:rPr lang="pl-PL" b="1" dirty="0"/>
              <a:t>usług wspierających</a:t>
            </a:r>
            <a:r>
              <a:rPr lang="pl-PL" dirty="0"/>
              <a:t>. W przypadku osób zdolnych do pracy świadczenia związane z dochodem minimalnym powinny być powiązane z </a:t>
            </a:r>
            <a:r>
              <a:rPr lang="pl-PL" b="1" dirty="0"/>
              <a:t>zachętami do (ponownego) włączenia się do rynku pracy </a:t>
            </a:r>
            <a:r>
              <a:rPr lang="pl-PL" dirty="0"/>
              <a:t>(zasada 14)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Osoby bezrobotne mają prawo do </a:t>
            </a:r>
            <a:r>
              <a:rPr lang="pl-PL" b="1" dirty="0"/>
              <a:t>odpowiedniego wsparcia w zakresie aktywizacji ze strony publicznych służb zatrudnienia </a:t>
            </a:r>
            <a:r>
              <a:rPr lang="pl-PL" dirty="0"/>
              <a:t>służącego (re-)integracji na rynku pracy (zasada 13)… do </a:t>
            </a:r>
            <a:r>
              <a:rPr lang="pl-PL" b="1" dirty="0"/>
              <a:t>ciągłego i konsekwentnego wsparcia dostosowanego do ich indywidualnych potrzeb</a:t>
            </a:r>
            <a:r>
              <a:rPr lang="pl-PL" dirty="0"/>
              <a:t>. Osoby długotrwale bezrobotne mają </a:t>
            </a:r>
            <a:r>
              <a:rPr lang="pl-PL" b="1" dirty="0"/>
              <a:t>prawo do dogłębnej indywidualnej oceny </a:t>
            </a:r>
            <a:r>
              <a:rPr lang="pl-PL" dirty="0"/>
              <a:t>(zasada 4)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Osoby bezdomne otrzymują </a:t>
            </a:r>
            <a:r>
              <a:rPr lang="pl-PL" b="1" dirty="0"/>
              <a:t>odpowiednie schronienie oraz świadczone są na ich rzecz usługi służące promowaniu ich integracji społecznej </a:t>
            </a:r>
            <a:r>
              <a:rPr lang="pl-PL" dirty="0"/>
              <a:t>(zasada 19)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Każdy ma prawo do </a:t>
            </a:r>
            <a:r>
              <a:rPr lang="pl-PL" b="1" dirty="0"/>
              <a:t>przystępnych cenowo i dobrej jakości usług opieki długoterminowej, w szczególności opieki w domu i usług środowiskowych </a:t>
            </a:r>
            <a:r>
              <a:rPr lang="pl-PL" dirty="0"/>
              <a:t>(zasada 18)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8E2761C8-E35B-4A45-BE16-91D22EBDE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91C37B2-D07E-440E-8D29-F6DAB530CA32}"/>
              </a:ext>
            </a:extLst>
          </p:cNvPr>
          <p:cNvSpPr txBox="1"/>
          <p:nvPr/>
        </p:nvSpPr>
        <p:spPr>
          <a:xfrm>
            <a:off x="436673" y="5663184"/>
            <a:ext cx="11511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Polski rząd w Narodowym Programie Reform 2019/2020: „</a:t>
            </a:r>
            <a:r>
              <a:rPr lang="pl-PL" sz="2000" b="1" dirty="0"/>
              <a:t>Polska w pełni uznaje zasady Europejskiego Filaru Praw Socjalnych i planuje jego realizację również przy wsparciu funduszy UE</a:t>
            </a:r>
            <a:r>
              <a:rPr lang="pl-PL" sz="2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48872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F6AFE6-D6F3-414F-AE0B-65279196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126936"/>
            <a:ext cx="7037832" cy="1325563"/>
          </a:xfrm>
        </p:spPr>
        <p:txBody>
          <a:bodyPr>
            <a:normAutofit/>
          </a:bodyPr>
          <a:lstStyle/>
          <a:p>
            <a:r>
              <a:rPr lang="pl-PL" sz="3200" dirty="0"/>
              <a:t>Polskie wyzwania na tle wybranych zasad EFPS dotyczących usług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FF3F0F3B-DE18-4BED-B2C8-9F9177BE0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386956"/>
              </p:ext>
            </p:extLst>
          </p:nvPr>
        </p:nvGraphicFramePr>
        <p:xfrm>
          <a:off x="874776" y="1391539"/>
          <a:ext cx="10576560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7632">
                  <a:extLst>
                    <a:ext uri="{9D8B030D-6E8A-4147-A177-3AD203B41FA5}">
                      <a16:colId xmlns:a16="http://schemas.microsoft.com/office/drawing/2014/main" xmlns="" val="967622296"/>
                    </a:ext>
                  </a:extLst>
                </a:gridCol>
                <a:gridCol w="5138928">
                  <a:extLst>
                    <a:ext uri="{9D8B030D-6E8A-4147-A177-3AD203B41FA5}">
                      <a16:colId xmlns:a16="http://schemas.microsoft.com/office/drawing/2014/main" xmlns="" val="2274620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Wybrane zasady EFSP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Sytuacja w Polsce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679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dirty="0"/>
                        <a:t>Dzieci mają prawo dostępu </a:t>
                      </a:r>
                      <a:r>
                        <a:rPr lang="pl-PL" sz="1400" b="1" dirty="0"/>
                        <a:t>do wysokiej jakości i przystępnych cenowo usług wczesnej edukacji i opieki nad dziećmi</a:t>
                      </a:r>
                      <a:r>
                        <a:rPr lang="pl-PL" sz="1400" dirty="0"/>
                        <a:t>… </a:t>
                      </a:r>
                      <a:r>
                        <a:rPr lang="pl-PL" sz="1400" u="sng" dirty="0"/>
                        <a:t>Dzieci ze środowisk znajdujących się w niekorzystnej sytuacji</a:t>
                      </a:r>
                      <a:r>
                        <a:rPr lang="pl-PL" sz="1400" dirty="0"/>
                        <a:t> mają prawo do </a:t>
                      </a:r>
                      <a:r>
                        <a:rPr lang="pl-PL" sz="1400" b="1" dirty="0"/>
                        <a:t>szczególnych środków służących zwiększeniu równości szans </a:t>
                      </a:r>
                      <a:r>
                        <a:rPr lang="pl-PL" sz="1400" dirty="0"/>
                        <a:t>(zasada 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Niski poziom upowszechnienia usług wczesnej edukacji dla dzieci w wieku do lat 3. Brak specjalnych programów na tym etapie dla wyrównywania szans. Matki pozostawione z dziećmi w domu bez wsparcia innego niż finansowe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675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Osoby niepełnosprawne mają prawo do </a:t>
                      </a:r>
                      <a:r>
                        <a:rPr lang="pl-PL" sz="1400" b="1" dirty="0"/>
                        <a:t>usług, które pozwolą im na uczestnictwo w rynku pracy i w życiu społecznym</a:t>
                      </a:r>
                      <a:r>
                        <a:rPr lang="pl-PL" sz="1400" dirty="0"/>
                        <a:t>, a także do środowiska pracy dostosowanego do ich potrzeb</a:t>
                      </a:r>
                      <a:r>
                        <a:rPr lang="pl-PL" sz="1400" b="1" dirty="0"/>
                        <a:t> </a:t>
                      </a:r>
                      <a:r>
                        <a:rPr lang="pl-PL" sz="1400" dirty="0"/>
                        <a:t>(zasada 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Realizacja w Polsce konwencji Praw Osób Niepełnosprawnych pozostawia wiele do życzenia (raport Komitetu ONZ). Przedłużająca się dyskusja nad kształtem nowego systemu orzecznictwa. Niski poziom aktywności zawodowej w tej grupie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9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1" dirty="0"/>
                        <a:t>Każdy ubogi</a:t>
                      </a:r>
                      <a:r>
                        <a:rPr lang="pl-PL" sz="1400" dirty="0"/>
                        <a:t> ma </a:t>
                      </a:r>
                      <a:r>
                        <a:rPr lang="pl-PL" sz="1400" b="1" dirty="0"/>
                        <a:t>prawo do… </a:t>
                      </a:r>
                      <a:r>
                        <a:rPr lang="pl-PL" sz="1400" dirty="0"/>
                        <a:t>skuteczny dostęp do towarów i </a:t>
                      </a:r>
                      <a:r>
                        <a:rPr lang="pl-PL" sz="1400" b="1" dirty="0"/>
                        <a:t>usług wspierających</a:t>
                      </a:r>
                      <a:r>
                        <a:rPr lang="pl-PL" sz="1400" dirty="0"/>
                        <a:t>. W przypadku osób zdolnych do pracy świadczenia związane z dochodem minimalnym powinny być powiązane z </a:t>
                      </a:r>
                      <a:r>
                        <a:rPr lang="pl-PL" sz="1400" b="1" dirty="0"/>
                        <a:t>zachętami do (ponownego) włączenia się do rynku pracy </a:t>
                      </a:r>
                      <a:r>
                        <a:rPr lang="pl-PL" sz="1400" dirty="0"/>
                        <a:t>(zasada 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Zatrudnienie socjalne (reintegracja zawodowa, społeczna i zatrudnienie wspierane) obejmuje tylko niewielki odsetek osób długotrwale bezrobotnych i korzystających ze świadczeń z pomocy społecznej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3002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dirty="0"/>
                        <a:t>Osoby długotrwale bezrobotne mają </a:t>
                      </a:r>
                      <a:r>
                        <a:rPr lang="pl-PL" sz="1400" b="1" dirty="0"/>
                        <a:t>prawo do dogłębnej indywidualnej oceny </a:t>
                      </a:r>
                      <a:r>
                        <a:rPr lang="pl-PL" sz="1400" dirty="0"/>
                        <a:t>(zasada 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Brak informacji o tym jakie są wyniki publicznych służb zatrudnienia w stosunku do długotrwale bezrobotnych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212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dirty="0"/>
                        <a:t>Osoby bezdomne otrzymują </a:t>
                      </a:r>
                      <a:r>
                        <a:rPr lang="pl-PL" sz="1400" b="1" dirty="0"/>
                        <a:t>odpowiednie schronienie oraz świadczone są na ich rzecz usługi służące promowaniu ich integracji społecznej </a:t>
                      </a:r>
                      <a:r>
                        <a:rPr lang="pl-PL" sz="1400" dirty="0"/>
                        <a:t>(zasada 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Osoby bezdomne będące długotrwale bezrobotnymi powinny uczestniczyć w programach łączących wsparcie mieszkaniowe i  zatrudnienie socjalnego, które są niedostępne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532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Każdy ma prawo do </a:t>
                      </a:r>
                      <a:r>
                        <a:rPr lang="pl-PL" sz="1400" b="1" dirty="0"/>
                        <a:t>przystępnych cenowo i dobrej jakości usług opieki długoterminowej, w szczególności opieki w domu i usług środowiskowych 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Podaż usług opiekuńczych jest zbyt mała w stosunku do potrzeb. Polska nie ma strategii </a:t>
                      </a:r>
                      <a:r>
                        <a:rPr lang="pl-PL" sz="1400" b="1" dirty="0" err="1">
                          <a:solidFill>
                            <a:srgbClr val="FF0000"/>
                          </a:solidFill>
                        </a:rPr>
                        <a:t>deinstytucjonalizacji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2392887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6137662D-6C00-4072-A141-F81D40C06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82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E7B4906-ACD1-4056-83FA-3D67D515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418883"/>
            <a:ext cx="7422261" cy="1055243"/>
          </a:xfrm>
        </p:spPr>
        <p:txBody>
          <a:bodyPr>
            <a:normAutofit/>
          </a:bodyPr>
          <a:lstStyle/>
          <a:p>
            <a:r>
              <a:rPr lang="pl-PL" sz="2800" dirty="0"/>
              <a:t>Podstawowa logika polityki przeciwdziałania ubóstwu i wykluczeniu społecznemu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72D1B522-97E2-4659-AA30-775A615C2E20}"/>
              </a:ext>
            </a:extLst>
          </p:cNvPr>
          <p:cNvSpPr/>
          <p:nvPr/>
        </p:nvSpPr>
        <p:spPr>
          <a:xfrm>
            <a:off x="838200" y="1644792"/>
            <a:ext cx="4358640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dirty="0"/>
              <a:t>1. </a:t>
            </a:r>
            <a:r>
              <a:rPr lang="pl-PL" sz="2000" b="1" dirty="0"/>
              <a:t>OD PROBLEMU</a:t>
            </a:r>
          </a:p>
          <a:p>
            <a:pPr marL="800100" lvl="1" indent="-342900">
              <a:buFont typeface="+mj-lt"/>
              <a:buAutoNum type="alphaLcParenR"/>
            </a:pPr>
            <a:r>
              <a:rPr lang="pl-PL" sz="2000" b="1" dirty="0"/>
              <a:t>Ubóstwo jest antywartością</a:t>
            </a:r>
            <a:r>
              <a:rPr lang="pl-PL" sz="2000" dirty="0"/>
              <a:t>, jest niechciane, jeżeli występuje, to jest problemem indywidualnym i społecznym (</a:t>
            </a:r>
            <a:r>
              <a:rPr lang="pl-PL" sz="2000" b="1" dirty="0"/>
              <a:t>rozbieżnością między stanem pożądanym – nie ma ubóstwa, a faktycznym – jest ubóstwo</a:t>
            </a:r>
            <a:r>
              <a:rPr lang="pl-PL" sz="2000" dirty="0"/>
              <a:t>)</a:t>
            </a:r>
          </a:p>
          <a:p>
            <a:pPr marL="800100" lvl="1" indent="-342900">
              <a:buFont typeface="+mj-lt"/>
              <a:buAutoNum type="alphaLcParenR"/>
            </a:pPr>
            <a:r>
              <a:rPr lang="pl-PL" sz="2000" b="1" dirty="0"/>
              <a:t>Wykluczenie społeczne jest antywartością</a:t>
            </a:r>
            <a:r>
              <a:rPr lang="pl-PL" sz="2000" dirty="0"/>
              <a:t>, jest niechciane, jeżeli występuje, to jest problemem indywidualnym i społecznym (rozbieżność jak wyżej)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xmlns="" id="{EFC0CBEA-DD24-4E36-898F-2597942184E1}"/>
              </a:ext>
            </a:extLst>
          </p:cNvPr>
          <p:cNvSpPr/>
          <p:nvPr/>
        </p:nvSpPr>
        <p:spPr>
          <a:xfrm>
            <a:off x="5891784" y="1644792"/>
            <a:ext cx="5480304" cy="47089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dirty="0"/>
              <a:t>2. </a:t>
            </a:r>
            <a:r>
              <a:rPr lang="pl-PL" sz="2000" b="1" dirty="0"/>
              <a:t>DO PRZECIWDZIAŁANIA PROBLEMOWI</a:t>
            </a:r>
          </a:p>
          <a:p>
            <a:pPr marL="800100" lvl="1" indent="-342900">
              <a:buFont typeface="+mj-lt"/>
              <a:buAutoNum type="alphaLcParenR"/>
            </a:pPr>
            <a:r>
              <a:rPr lang="pl-PL" sz="2000" i="1" dirty="0"/>
              <a:t>Przesłanka 1: </a:t>
            </a:r>
            <a:r>
              <a:rPr lang="pl-PL" sz="2000" dirty="0"/>
              <a:t>Polityka jako sprawowanie władzy powinna mieć na celu dobro społeczne</a:t>
            </a:r>
          </a:p>
          <a:p>
            <a:pPr marL="800100" lvl="1" indent="-342900">
              <a:buFont typeface="+mj-lt"/>
              <a:buAutoNum type="alphaLcParenR"/>
            </a:pPr>
            <a:r>
              <a:rPr lang="pl-PL" sz="2000" i="1" dirty="0"/>
              <a:t>Przesłanka 2</a:t>
            </a:r>
            <a:r>
              <a:rPr lang="pl-PL" sz="2000" dirty="0"/>
              <a:t>: Antywartości są sprzeczne z dobrem społecznym</a:t>
            </a:r>
          </a:p>
          <a:p>
            <a:pPr marL="800100" lvl="1" indent="-342900">
              <a:buFont typeface="+mj-lt"/>
              <a:buAutoNum type="alphaLcParenR"/>
            </a:pPr>
            <a:r>
              <a:rPr lang="pl-PL" sz="2000" i="1" dirty="0"/>
              <a:t>Przesłanka 3</a:t>
            </a:r>
            <a:r>
              <a:rPr lang="pl-PL" sz="2000" dirty="0"/>
              <a:t>: Ubóstwo i wykluczenie społeczne to antywartości</a:t>
            </a:r>
          </a:p>
          <a:p>
            <a:pPr marL="800100" lvl="1" indent="-342900">
              <a:buFont typeface="+mj-lt"/>
              <a:buAutoNum type="alphaLcParenR"/>
            </a:pPr>
            <a:r>
              <a:rPr lang="pl-PL" sz="2000" i="1" dirty="0"/>
              <a:t>Przesłanka 4</a:t>
            </a:r>
            <a:r>
              <a:rPr lang="pl-PL" sz="2000" dirty="0"/>
              <a:t>: Istnieje możliwość przeciwdziałania ubóstwu i wykluczeniu społecznemu</a:t>
            </a:r>
          </a:p>
          <a:p>
            <a:pPr marL="800100" lvl="1" indent="-342900">
              <a:buFont typeface="+mj-lt"/>
              <a:buAutoNum type="alphaLcParenR"/>
            </a:pPr>
            <a:r>
              <a:rPr lang="pl-PL" sz="2000" i="1" dirty="0"/>
              <a:t>Wniosek</a:t>
            </a:r>
            <a:r>
              <a:rPr lang="pl-PL" sz="2000" dirty="0"/>
              <a:t>: </a:t>
            </a:r>
            <a:r>
              <a:rPr lang="pl-PL" sz="2000" b="1" dirty="0"/>
              <a:t>polityka jako sprawowanie władzy powinna przeciwdziałać (zapobiegać, zmniejszać, usuwać) ubóstwu i wykluczeniu społecznemu</a:t>
            </a:r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xmlns="" id="{04ED8DE3-49FE-4441-806D-D3C31F6BDE9F}"/>
              </a:ext>
            </a:extLst>
          </p:cNvPr>
          <p:cNvSpPr/>
          <p:nvPr/>
        </p:nvSpPr>
        <p:spPr>
          <a:xfrm>
            <a:off x="5184648" y="1644792"/>
            <a:ext cx="707136" cy="3739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F7904868-C634-4D57-8FE0-16B465E09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2234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649BC53-4379-41C5-A07C-A7A0073DD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24472" cy="1325563"/>
          </a:xfrm>
        </p:spPr>
        <p:txBody>
          <a:bodyPr>
            <a:noAutofit/>
          </a:bodyPr>
          <a:lstStyle/>
          <a:p>
            <a:r>
              <a:rPr lang="pl-PL" sz="2800" dirty="0"/>
              <a:t>Wybrane wnioski dla polityki przeciwdziałania ubóstwu i wykluczeniu 2021-2025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5B212194-543F-4D96-8409-DF69B9E3CB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ZABEZPIECZENIE DOCHODU – ŚWIADCZENIA</a:t>
            </a:r>
          </a:p>
          <a:p>
            <a:r>
              <a:rPr lang="pl-PL" dirty="0"/>
              <a:t>Przygotowanie i przeprowadzenie </a:t>
            </a:r>
            <a:r>
              <a:rPr lang="pl-PL" b="1" dirty="0"/>
              <a:t>reformy systemu świadczeń dla osób niepełnosprawnych</a:t>
            </a:r>
            <a:r>
              <a:rPr lang="pl-PL" dirty="0"/>
              <a:t>, w tym w celu spełnienia standardów konwencji 102 MOP</a:t>
            </a:r>
          </a:p>
          <a:p>
            <a:r>
              <a:rPr lang="pl-PL" dirty="0"/>
              <a:t>Przygotowanie i przeprowadzenie </a:t>
            </a:r>
            <a:r>
              <a:rPr lang="pl-PL" b="1" dirty="0"/>
              <a:t>reformy zasiłku dla bezrobotnych </a:t>
            </a:r>
            <a:r>
              <a:rPr lang="pl-PL" dirty="0"/>
              <a:t>w celu spełnienia minimalnych standardów konwencji 102 MOP </a:t>
            </a:r>
          </a:p>
          <a:p>
            <a:r>
              <a:rPr lang="pl-PL" dirty="0"/>
              <a:t>Przeprowadzenie </a:t>
            </a:r>
            <a:r>
              <a:rPr lang="pl-PL" b="1" dirty="0"/>
              <a:t>reformy zasiłku stałego i okresowego z pomocy społecznej </a:t>
            </a:r>
            <a:r>
              <a:rPr lang="pl-PL" dirty="0"/>
              <a:t>(projekt legislacyjny UD501) w celu spełnienia minimalnych standardów Europejskiej Karty Społecznej i odpowiedzi na ubóstwo senioralne</a:t>
            </a:r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xmlns="" id="{FF9A71D1-C10A-469C-9165-D8AD90DCCF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ZABEZPIECZENIE FUNKCJONOWANIA – USŁUGI</a:t>
            </a:r>
          </a:p>
          <a:p>
            <a:r>
              <a:rPr lang="pl-PL" dirty="0"/>
              <a:t>Przygotowanie i przeprowadzenie </a:t>
            </a:r>
            <a:r>
              <a:rPr lang="pl-PL" b="1" dirty="0"/>
              <a:t>reformy opieki nad dziećmi do lat 3 - upowszechnienie i uwzględnienie programów wyrównywania szans (w tym przypadku też w przedszkolach)</a:t>
            </a:r>
          </a:p>
          <a:p>
            <a:r>
              <a:rPr lang="pl-PL" dirty="0"/>
              <a:t>Przygotowanie i przeprowadzenie </a:t>
            </a:r>
            <a:r>
              <a:rPr lang="pl-PL" b="1" dirty="0"/>
              <a:t>reformy rehabilitacji zawodowej i społecznej osób niepełnosprawnych </a:t>
            </a:r>
            <a:r>
              <a:rPr lang="pl-PL" dirty="0"/>
              <a:t>w odpowiedzi na wyzwania realizacji KPON</a:t>
            </a:r>
          </a:p>
          <a:p>
            <a:r>
              <a:rPr lang="pl-PL" dirty="0"/>
              <a:t>Przygotowanie i przeprowadzenie </a:t>
            </a:r>
            <a:r>
              <a:rPr lang="pl-PL" b="1" dirty="0"/>
              <a:t>reformy zatrudnienia socjalnego </a:t>
            </a:r>
            <a:r>
              <a:rPr lang="pl-PL" dirty="0"/>
              <a:t>(reintegracji zawodowej i społecznej) w celu upowszechnienia dostępu do tych usług dla osób długotrwale bezrobotnych, niepełnosprawnych, bezdomnych, nieaktywnych zawodowo itp. </a:t>
            </a:r>
          </a:p>
          <a:p>
            <a:r>
              <a:rPr lang="pl-PL" dirty="0"/>
              <a:t>Przygotowanie i przeprowadzenie </a:t>
            </a:r>
            <a:r>
              <a:rPr lang="pl-PL" b="1" dirty="0"/>
              <a:t>reformy w zakresie rozwoju usług mieszkaniowo -środowiskowych </a:t>
            </a:r>
            <a:r>
              <a:rPr lang="pl-PL" dirty="0"/>
              <a:t>w kontekście </a:t>
            </a:r>
            <a:r>
              <a:rPr lang="pl-PL" dirty="0" err="1"/>
              <a:t>deinstytucjonalizacji</a:t>
            </a: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E268EE7B-EBD5-47D5-A557-A4C577628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692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742ACC9-A976-439F-83B2-3A843B214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83096" cy="1325563"/>
          </a:xfrm>
        </p:spPr>
        <p:txBody>
          <a:bodyPr>
            <a:normAutofit/>
          </a:bodyPr>
          <a:lstStyle/>
          <a:p>
            <a:r>
              <a:rPr lang="pl-PL" sz="3200" dirty="0"/>
              <a:t>Reformy i programy wspierające reformy świadczeń i usług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EA38B44-B7B8-4089-8AB4-30D00212D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Zarządzanie publiczne</a:t>
            </a:r>
          </a:p>
          <a:p>
            <a:pPr lvl="1"/>
            <a:r>
              <a:rPr lang="pl-PL" dirty="0"/>
              <a:t>Przygotowanie i przeprowadzenie reform integrujących </a:t>
            </a:r>
            <a:r>
              <a:rPr lang="pl-PL" dirty="0" err="1"/>
              <a:t>międzyświadczeniowo</a:t>
            </a:r>
            <a:r>
              <a:rPr lang="pl-PL" dirty="0"/>
              <a:t>, </a:t>
            </a:r>
            <a:r>
              <a:rPr lang="pl-PL" dirty="0" err="1"/>
              <a:t>międzyusługowo</a:t>
            </a:r>
            <a:r>
              <a:rPr lang="pl-PL" dirty="0"/>
              <a:t> i między świadczeniami i usługami, w tym na wzór tych w opiece zdrowotnej (zintegrowana opieka biorąca pod uwagę pacjenta i jego podróżą usługową, tu </a:t>
            </a:r>
            <a:r>
              <a:rPr lang="pl-PL" dirty="0" err="1"/>
              <a:t>świadczeniowo</a:t>
            </a:r>
            <a:r>
              <a:rPr lang="pl-PL" dirty="0"/>
              <a:t>-usługową)</a:t>
            </a:r>
          </a:p>
          <a:p>
            <a:r>
              <a:rPr lang="pl-PL" dirty="0"/>
              <a:t>Polityka oparta na dowodach naukowych</a:t>
            </a:r>
          </a:p>
          <a:p>
            <a:pPr lvl="1"/>
            <a:r>
              <a:rPr lang="pl-PL" dirty="0"/>
              <a:t>Przygotowanie programu badań naukowych wspierających powyższe reformy w oparciu o dostępność zanonimizowanych danych administracyjnych, w tym na wzór monitorowania ekonomicznych losów absolwentów </a:t>
            </a:r>
            <a:r>
              <a:rPr lang="pl-PL" dirty="0" err="1"/>
              <a:t>ELA,a</a:t>
            </a:r>
            <a:r>
              <a:rPr lang="pl-PL" dirty="0"/>
              <a:t> także  wykorzystanie potencjału projektu Zintegrowana Platforma Analityczna (OZPS 3.0)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6E60CB9-B569-46F4-AECF-6F638F367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97" y="51898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268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AE9E55F-CA19-4DDD-9B17-969D040E2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489927"/>
            <a:ext cx="10515600" cy="811403"/>
          </a:xfrm>
        </p:spPr>
        <p:txBody>
          <a:bodyPr>
            <a:noAutofit/>
          </a:bodyPr>
          <a:lstStyle/>
          <a:p>
            <a:r>
              <a:rPr lang="pl-PL" sz="2800" dirty="0"/>
              <a:t>Jak zapewnić, że polityka przeciwdziałania ubóstwu i wykluczeniu społecznemu będzie trwała i realizowana przez wszystkie rządy ?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0EAAF922-9EB7-4E99-A9C2-0542E879F1E4}"/>
              </a:ext>
            </a:extLst>
          </p:cNvPr>
          <p:cNvSpPr/>
          <p:nvPr/>
        </p:nvSpPr>
        <p:spPr>
          <a:xfrm>
            <a:off x="1018032" y="2545123"/>
            <a:ext cx="1694688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b="1" dirty="0"/>
              <a:t>Uznanie prawne prawa do wolności od ubóstwa i wykluczenia społecznego </a:t>
            </a:r>
            <a:r>
              <a:rPr lang="pl-PL" dirty="0"/>
              <a:t>poprzez wprowadzenie go do prawa powszechnie obowiązującego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6DBE865A-B795-4176-9931-C2533A8604BD}"/>
              </a:ext>
            </a:extLst>
          </p:cNvPr>
          <p:cNvSpPr/>
          <p:nvPr/>
        </p:nvSpPr>
        <p:spPr>
          <a:xfrm>
            <a:off x="3493010" y="2545123"/>
            <a:ext cx="1895854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b="1" dirty="0"/>
              <a:t>Ochrona tego prawa przed naruszeniami ze strony prywatnych podmiotów</a:t>
            </a:r>
            <a:r>
              <a:rPr lang="pl-PL" dirty="0"/>
              <a:t>, czyli przeciwdziałanie ich działaniom powodującym ubóstwo i wykluczenie społeczne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9C2971A3-C3FC-4CA5-9650-480E82C10CEA}"/>
              </a:ext>
            </a:extLst>
          </p:cNvPr>
          <p:cNvSpPr/>
          <p:nvPr/>
        </p:nvSpPr>
        <p:spPr>
          <a:xfrm>
            <a:off x="6004561" y="2545123"/>
            <a:ext cx="1895854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b="1" dirty="0"/>
              <a:t>Poszanowanie tego prawa przez podmioty publiczne</a:t>
            </a:r>
            <a:r>
              <a:rPr lang="pl-PL" dirty="0"/>
              <a:t>, czyli powstrzymywanie się przez nie od działań powodujących ubóstwo i wykluczenie społeczne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1D03DBBE-6B52-4919-BB8E-5A5DE95FF8A5}"/>
              </a:ext>
            </a:extLst>
          </p:cNvPr>
          <p:cNvSpPr/>
          <p:nvPr/>
        </p:nvSpPr>
        <p:spPr>
          <a:xfrm>
            <a:off x="8516112" y="2545123"/>
            <a:ext cx="1792224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b="1" dirty="0"/>
              <a:t>Realizacja tego prawa przez działania podmiotów publicznych</a:t>
            </a:r>
            <a:r>
              <a:rPr lang="pl-PL" dirty="0"/>
              <a:t>, czyli podejmowanie działań innych niż ochrona i poszanowanie, które zmniejszać będą te problemy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xmlns="" id="{3F6F86E0-39D2-4B2F-8663-E385083AE0E9}"/>
              </a:ext>
            </a:extLst>
          </p:cNvPr>
          <p:cNvSpPr/>
          <p:nvPr/>
        </p:nvSpPr>
        <p:spPr>
          <a:xfrm>
            <a:off x="1859281" y="1500484"/>
            <a:ext cx="749808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dirty="0"/>
              <a:t>Oparcie polityki na </a:t>
            </a:r>
            <a:r>
              <a:rPr lang="pl-PL" b="1" dirty="0"/>
              <a:t>prawie obywateli i mieszkańców do wolności od ubóstwa i wykluczenia społecznego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xmlns="" id="{89C45C8D-1231-490B-984A-67A5B3BADE54}"/>
              </a:ext>
            </a:extLst>
          </p:cNvPr>
          <p:cNvCxnSpPr>
            <a:stCxn id="10" idx="2"/>
            <a:endCxn id="4" idx="0"/>
          </p:cNvCxnSpPr>
          <p:nvPr/>
        </p:nvCxnSpPr>
        <p:spPr>
          <a:xfrm flipH="1">
            <a:off x="1865376" y="2146815"/>
            <a:ext cx="3742945" cy="398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xmlns="" id="{08CC3D93-FA31-4693-A72B-691CDB4FD976}"/>
              </a:ext>
            </a:extLst>
          </p:cNvPr>
          <p:cNvCxnSpPr>
            <a:stCxn id="10" idx="2"/>
            <a:endCxn id="5" idx="0"/>
          </p:cNvCxnSpPr>
          <p:nvPr/>
        </p:nvCxnSpPr>
        <p:spPr>
          <a:xfrm flipH="1">
            <a:off x="4440937" y="2146815"/>
            <a:ext cx="1167384" cy="398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xmlns="" id="{AD5495A9-55E1-4109-B2CD-E2621E268E72}"/>
              </a:ext>
            </a:extLst>
          </p:cNvPr>
          <p:cNvCxnSpPr>
            <a:stCxn id="10" idx="2"/>
            <a:endCxn id="6" idx="0"/>
          </p:cNvCxnSpPr>
          <p:nvPr/>
        </p:nvCxnSpPr>
        <p:spPr>
          <a:xfrm>
            <a:off x="5608321" y="2146815"/>
            <a:ext cx="1344167" cy="398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xmlns="" id="{B70C60D1-AEA4-4958-955C-3EDB04DAD452}"/>
              </a:ext>
            </a:extLst>
          </p:cNvPr>
          <p:cNvCxnSpPr>
            <a:stCxn id="10" idx="2"/>
            <a:endCxn id="7" idx="0"/>
          </p:cNvCxnSpPr>
          <p:nvPr/>
        </p:nvCxnSpPr>
        <p:spPr>
          <a:xfrm>
            <a:off x="5608321" y="2146815"/>
            <a:ext cx="3803903" cy="398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az 18">
            <a:extLst>
              <a:ext uri="{FF2B5EF4-FFF2-40B4-BE49-F238E27FC236}">
                <a16:creationId xmlns:a16="http://schemas.microsoft.com/office/drawing/2014/main" xmlns="" id="{4851E7C8-6653-44D2-AD0F-5E8005BD5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6141" y="49263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95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1478C55-FC7B-431D-8715-5F1C64551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75" y="322771"/>
            <a:ext cx="7409688" cy="988187"/>
          </a:xfrm>
        </p:spPr>
        <p:txBody>
          <a:bodyPr>
            <a:noAutofit/>
          </a:bodyPr>
          <a:lstStyle/>
          <a:p>
            <a:r>
              <a:rPr lang="pl-PL" sz="2800" dirty="0"/>
              <a:t>Trzy główne rodzaje polityki przeciwdziałania ubóstwu i wykluczeniu w ujęciu dynamicznym</a:t>
            </a:r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xmlns="" id="{2E630280-0D10-468E-82B7-5698DFBDCC52}"/>
              </a:ext>
            </a:extLst>
          </p:cNvPr>
          <p:cNvSpPr/>
          <p:nvPr/>
        </p:nvSpPr>
        <p:spPr>
          <a:xfrm>
            <a:off x="3614928" y="3499104"/>
            <a:ext cx="1274064" cy="78028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Dopływ</a:t>
            </a:r>
          </a:p>
        </p:txBody>
      </p:sp>
      <p:sp>
        <p:nvSpPr>
          <p:cNvPr id="5" name="Owal 4">
            <a:extLst>
              <a:ext uri="{FF2B5EF4-FFF2-40B4-BE49-F238E27FC236}">
                <a16:creationId xmlns:a16="http://schemas.microsoft.com/office/drawing/2014/main" xmlns="" id="{EEE7D7F8-6274-4E79-8189-6B577AE1BE67}"/>
              </a:ext>
            </a:extLst>
          </p:cNvPr>
          <p:cNvSpPr/>
          <p:nvPr/>
        </p:nvSpPr>
        <p:spPr>
          <a:xfrm>
            <a:off x="5053584" y="3066288"/>
            <a:ext cx="2462784" cy="17678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Ubodzy i wykluczeni doświadczający problemu</a:t>
            </a:r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xmlns="" id="{92C55B6D-39C8-42B0-B4FF-6BD4E561A293}"/>
              </a:ext>
            </a:extLst>
          </p:cNvPr>
          <p:cNvSpPr/>
          <p:nvPr/>
        </p:nvSpPr>
        <p:spPr>
          <a:xfrm>
            <a:off x="7680960" y="3108960"/>
            <a:ext cx="1219200" cy="7802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Odpływ</a:t>
            </a:r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xmlns="" id="{3124481B-5162-46D4-8856-8967AA6FC1EB}"/>
              </a:ext>
            </a:extLst>
          </p:cNvPr>
          <p:cNvSpPr/>
          <p:nvPr/>
        </p:nvSpPr>
        <p:spPr>
          <a:xfrm>
            <a:off x="3342135" y="1450848"/>
            <a:ext cx="2004059" cy="126796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1. Polityka hamująca, blokująca dopływ</a:t>
            </a: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xmlns="" id="{3FCEA208-6F83-448B-B83C-E5E62934E64D}"/>
              </a:ext>
            </a:extLst>
          </p:cNvPr>
          <p:cNvCxnSpPr>
            <a:cxnSpLocks/>
            <a:stCxn id="7" idx="4"/>
            <a:endCxn id="4" idx="0"/>
          </p:cNvCxnSpPr>
          <p:nvPr/>
        </p:nvCxnSpPr>
        <p:spPr>
          <a:xfrm>
            <a:off x="4344165" y="2718816"/>
            <a:ext cx="154683" cy="780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wal 9">
            <a:extLst>
              <a:ext uri="{FF2B5EF4-FFF2-40B4-BE49-F238E27FC236}">
                <a16:creationId xmlns:a16="http://schemas.microsoft.com/office/drawing/2014/main" xmlns="" id="{F5227B01-F942-4AC9-9DE4-11143B20A68C}"/>
              </a:ext>
            </a:extLst>
          </p:cNvPr>
          <p:cNvSpPr/>
          <p:nvPr/>
        </p:nvSpPr>
        <p:spPr>
          <a:xfrm>
            <a:off x="492251" y="2620645"/>
            <a:ext cx="3004568" cy="23286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Nieubodzy i niewykluczeni bez doświadczenia ubóstwa i wykluczenia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xmlns="" id="{55D01C0D-A7A8-44F6-8D7A-C37C3454FD71}"/>
              </a:ext>
            </a:extLst>
          </p:cNvPr>
          <p:cNvSpPr/>
          <p:nvPr/>
        </p:nvSpPr>
        <p:spPr>
          <a:xfrm>
            <a:off x="9137906" y="2944368"/>
            <a:ext cx="2462784" cy="17678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Nieubodzy i niewykluczeni z doświadczeniem ubóstwa i wykluczenia</a:t>
            </a:r>
          </a:p>
        </p:txBody>
      </p:sp>
      <p:sp>
        <p:nvSpPr>
          <p:cNvPr id="17" name="Owal 16">
            <a:extLst>
              <a:ext uri="{FF2B5EF4-FFF2-40B4-BE49-F238E27FC236}">
                <a16:creationId xmlns:a16="http://schemas.microsoft.com/office/drawing/2014/main" xmlns="" id="{2DF0D0B8-D681-437D-B115-D5ECC099B7DA}"/>
              </a:ext>
            </a:extLst>
          </p:cNvPr>
          <p:cNvSpPr/>
          <p:nvPr/>
        </p:nvSpPr>
        <p:spPr>
          <a:xfrm>
            <a:off x="7361684" y="1450848"/>
            <a:ext cx="2004059" cy="126796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2. Polityka zwiększająca, stymulująca odpływ</a:t>
            </a:r>
          </a:p>
        </p:txBody>
      </p: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xmlns="" id="{7D98E7A8-27DA-416A-8735-747B725AC013}"/>
              </a:ext>
            </a:extLst>
          </p:cNvPr>
          <p:cNvCxnSpPr>
            <a:stCxn id="17" idx="4"/>
            <a:endCxn id="6" idx="0"/>
          </p:cNvCxnSpPr>
          <p:nvPr/>
        </p:nvCxnSpPr>
        <p:spPr>
          <a:xfrm>
            <a:off x="8363714" y="2718816"/>
            <a:ext cx="146302" cy="390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trzałka: w lewo 24">
            <a:extLst>
              <a:ext uri="{FF2B5EF4-FFF2-40B4-BE49-F238E27FC236}">
                <a16:creationId xmlns:a16="http://schemas.microsoft.com/office/drawing/2014/main" xmlns="" id="{A0F86959-31F7-4316-ADEC-BCE37EB4ED75}"/>
              </a:ext>
            </a:extLst>
          </p:cNvPr>
          <p:cNvSpPr/>
          <p:nvPr/>
        </p:nvSpPr>
        <p:spPr>
          <a:xfrm>
            <a:off x="7594092" y="3938016"/>
            <a:ext cx="1219200" cy="725424"/>
          </a:xfrm>
          <a:prstGeom prst="leftArrow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Powrót</a:t>
            </a:r>
          </a:p>
        </p:txBody>
      </p:sp>
      <p:sp>
        <p:nvSpPr>
          <p:cNvPr id="27" name="Owal 26">
            <a:extLst>
              <a:ext uri="{FF2B5EF4-FFF2-40B4-BE49-F238E27FC236}">
                <a16:creationId xmlns:a16="http://schemas.microsoft.com/office/drawing/2014/main" xmlns="" id="{5443B7B7-62F6-451D-A215-FC3824EDB485}"/>
              </a:ext>
            </a:extLst>
          </p:cNvPr>
          <p:cNvSpPr/>
          <p:nvPr/>
        </p:nvSpPr>
        <p:spPr>
          <a:xfrm>
            <a:off x="7288530" y="5059680"/>
            <a:ext cx="2004059" cy="126796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3. Polityka blokująca, hamująca powrót</a:t>
            </a:r>
          </a:p>
        </p:txBody>
      </p:sp>
      <p:cxnSp>
        <p:nvCxnSpPr>
          <p:cNvPr id="29" name="Łącznik prosty ze strzałką 28">
            <a:extLst>
              <a:ext uri="{FF2B5EF4-FFF2-40B4-BE49-F238E27FC236}">
                <a16:creationId xmlns:a16="http://schemas.microsoft.com/office/drawing/2014/main" xmlns="" id="{172A5375-FB6B-4D51-88AE-2EBC39050E97}"/>
              </a:ext>
            </a:extLst>
          </p:cNvPr>
          <p:cNvCxnSpPr>
            <a:stCxn id="27" idx="0"/>
            <a:endCxn id="25" idx="2"/>
          </p:cNvCxnSpPr>
          <p:nvPr/>
        </p:nvCxnSpPr>
        <p:spPr>
          <a:xfrm flipH="1" flipV="1">
            <a:off x="7956804" y="4663440"/>
            <a:ext cx="333756" cy="396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ole tekstowe 31">
            <a:extLst>
              <a:ext uri="{FF2B5EF4-FFF2-40B4-BE49-F238E27FC236}">
                <a16:creationId xmlns:a16="http://schemas.microsoft.com/office/drawing/2014/main" xmlns="" id="{EDBA054F-86B7-433A-B05C-77ACF44AA45E}"/>
              </a:ext>
            </a:extLst>
          </p:cNvPr>
          <p:cNvSpPr txBox="1"/>
          <p:nvPr/>
        </p:nvSpPr>
        <p:spPr>
          <a:xfrm>
            <a:off x="1609344" y="5267940"/>
            <a:ext cx="4145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dirty="0"/>
              <a:t>Zapobieganie wchodzeniu w problem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Pomaganie w wychodzeniu z problemu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Zapobieganie powrotowi problemu</a:t>
            </a:r>
          </a:p>
        </p:txBody>
      </p:sp>
      <p:sp>
        <p:nvSpPr>
          <p:cNvPr id="33" name="Elipsa 12">
            <a:extLst>
              <a:ext uri="{FF2B5EF4-FFF2-40B4-BE49-F238E27FC236}">
                <a16:creationId xmlns:a16="http://schemas.microsoft.com/office/drawing/2014/main" xmlns="" id="{544801BB-E66F-4790-B557-EB8D7FB9E8B1}"/>
              </a:ext>
            </a:extLst>
          </p:cNvPr>
          <p:cNvSpPr/>
          <p:nvPr/>
        </p:nvSpPr>
        <p:spPr>
          <a:xfrm>
            <a:off x="5610908" y="1566076"/>
            <a:ext cx="1486061" cy="7757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Inne czynniki</a:t>
            </a:r>
          </a:p>
        </p:txBody>
      </p:sp>
      <p:cxnSp>
        <p:nvCxnSpPr>
          <p:cNvPr id="35" name="Łącznik prosty ze strzałką 34">
            <a:extLst>
              <a:ext uri="{FF2B5EF4-FFF2-40B4-BE49-F238E27FC236}">
                <a16:creationId xmlns:a16="http://schemas.microsoft.com/office/drawing/2014/main" xmlns="" id="{0F9E4AAA-965C-4484-907E-1F2CD3AEB4CB}"/>
              </a:ext>
            </a:extLst>
          </p:cNvPr>
          <p:cNvCxnSpPr>
            <a:cxnSpLocks/>
            <a:stCxn id="33" idx="4"/>
            <a:endCxn id="4" idx="0"/>
          </p:cNvCxnSpPr>
          <p:nvPr/>
        </p:nvCxnSpPr>
        <p:spPr>
          <a:xfrm flipH="1">
            <a:off x="4498848" y="2341860"/>
            <a:ext cx="1855091" cy="1157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xmlns="" id="{04B02F49-E0ED-4D1C-AA48-AAFC0612C74A}"/>
              </a:ext>
            </a:extLst>
          </p:cNvPr>
          <p:cNvCxnSpPr>
            <a:stCxn id="33" idx="4"/>
            <a:endCxn id="6" idx="0"/>
          </p:cNvCxnSpPr>
          <p:nvPr/>
        </p:nvCxnSpPr>
        <p:spPr>
          <a:xfrm>
            <a:off x="6353939" y="2341860"/>
            <a:ext cx="2156077" cy="767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>
            <a:extLst>
              <a:ext uri="{FF2B5EF4-FFF2-40B4-BE49-F238E27FC236}">
                <a16:creationId xmlns:a16="http://schemas.microsoft.com/office/drawing/2014/main" xmlns="" id="{9DDA75C0-766F-4219-AF0B-F9295BF1C90D}"/>
              </a:ext>
            </a:extLst>
          </p:cNvPr>
          <p:cNvCxnSpPr>
            <a:stCxn id="33" idx="4"/>
            <a:endCxn id="25" idx="0"/>
          </p:cNvCxnSpPr>
          <p:nvPr/>
        </p:nvCxnSpPr>
        <p:spPr>
          <a:xfrm>
            <a:off x="6353939" y="2341860"/>
            <a:ext cx="1602865" cy="1596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Obraz 44">
            <a:extLst>
              <a:ext uri="{FF2B5EF4-FFF2-40B4-BE49-F238E27FC236}">
                <a16:creationId xmlns:a16="http://schemas.microsoft.com/office/drawing/2014/main" xmlns="" id="{25FDD213-0E5D-47AD-B44D-BFB0D6672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3682" y="0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74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88B10F1-F618-433F-9391-5B89D99A6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306"/>
            <a:ext cx="6342888" cy="969899"/>
          </a:xfrm>
        </p:spPr>
        <p:txBody>
          <a:bodyPr>
            <a:normAutofit/>
          </a:bodyPr>
          <a:lstStyle/>
          <a:p>
            <a:r>
              <a:rPr lang="pl-PL" sz="2800" dirty="0"/>
              <a:t>Model wpływu polityki na ubóstwo i wykluczenie społeczne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xmlns="" id="{3BAD27C7-FB47-4D31-85AD-F3AB1AD4A9AF}"/>
              </a:ext>
            </a:extLst>
          </p:cNvPr>
          <p:cNvSpPr/>
          <p:nvPr/>
        </p:nvSpPr>
        <p:spPr>
          <a:xfrm>
            <a:off x="721771" y="1479929"/>
            <a:ext cx="2432304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/>
              <a:t>Obowiązująca polityka </a:t>
            </a:r>
            <a:r>
              <a:rPr lang="pl-PL" dirty="0"/>
              <a:t>przeciwdziałania zapisana jest w dokumentach publicznych (twarde i miękkie prawo). Zawiera cele polityki, instrumenty osiągania celów, procedury i zalecenia dotyczące stosowania instrumentów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0F040D34-0658-475A-8C23-14414C8B9870}"/>
              </a:ext>
            </a:extLst>
          </p:cNvPr>
          <p:cNvSpPr/>
          <p:nvPr/>
        </p:nvSpPr>
        <p:spPr>
          <a:xfrm>
            <a:off x="3888261" y="1413219"/>
            <a:ext cx="2212723" cy="36933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/>
              <a:t>Realizacja obowiązującej polityki </a:t>
            </a:r>
            <a:r>
              <a:rPr lang="pl-PL" dirty="0"/>
              <a:t>przeciwdziałania przez różne podmioty publiczne i prywatne poprzez stosowanie instrumentów mniej lub bardziej zgodne z procedurami i zaleceniami w konkretnych przypadkach</a:t>
            </a:r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xmlns="" id="{95F1E005-60A6-402A-9726-CD6F96F5E33E}"/>
              </a:ext>
            </a:extLst>
          </p:cNvPr>
          <p:cNvSpPr/>
          <p:nvPr/>
        </p:nvSpPr>
        <p:spPr>
          <a:xfrm>
            <a:off x="3211068" y="2639568"/>
            <a:ext cx="554736" cy="359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xmlns="" id="{E9E48F3E-C166-44B7-AD7C-C65CB36092C2}"/>
              </a:ext>
            </a:extLst>
          </p:cNvPr>
          <p:cNvSpPr/>
          <p:nvPr/>
        </p:nvSpPr>
        <p:spPr>
          <a:xfrm>
            <a:off x="6294120" y="2566212"/>
            <a:ext cx="542544" cy="359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xmlns="" id="{9D2A7D24-D465-4934-82A3-BAD3945848FE}"/>
              </a:ext>
            </a:extLst>
          </p:cNvPr>
          <p:cNvSpPr/>
          <p:nvPr/>
        </p:nvSpPr>
        <p:spPr>
          <a:xfrm>
            <a:off x="6944105" y="1466495"/>
            <a:ext cx="1984311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/>
              <a:t>Zmiany 1 wywołane przez zastosowanie instrumentów w konkretnych przypadkach</a:t>
            </a:r>
            <a:r>
              <a:rPr lang="pl-PL" dirty="0"/>
              <a:t>,</a:t>
            </a:r>
            <a:r>
              <a:rPr lang="pl-PL" b="1" dirty="0"/>
              <a:t> </a:t>
            </a:r>
            <a:r>
              <a:rPr lang="pl-PL" dirty="0"/>
              <a:t>zmiany wiedzy, umiejętności, postaw i </a:t>
            </a:r>
            <a:r>
              <a:rPr lang="pl-PL" dirty="0" err="1"/>
              <a:t>zachowań</a:t>
            </a:r>
            <a:r>
              <a:rPr lang="pl-PL" dirty="0"/>
              <a:t> wywołane przez zastosowanie instrumentów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832BB372-EBCF-4A50-80EA-F34B97F0FD77}"/>
              </a:ext>
            </a:extLst>
          </p:cNvPr>
          <p:cNvSpPr txBox="1"/>
          <p:nvPr/>
        </p:nvSpPr>
        <p:spPr>
          <a:xfrm>
            <a:off x="1982724" y="5316828"/>
            <a:ext cx="2432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Przejście od obowiązującej polityki do jej realizacji, problemy z realizacją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1F89D316-89E4-4CC7-9839-DCADEE67D93E}"/>
              </a:ext>
            </a:extLst>
          </p:cNvPr>
          <p:cNvSpPr txBox="1"/>
          <p:nvPr/>
        </p:nvSpPr>
        <p:spPr>
          <a:xfrm>
            <a:off x="5111876" y="5165269"/>
            <a:ext cx="29070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Przejście od realizacji obowiązującej polityki do jej bezpośredniego wpływu na adresatów, problemy z uzyskaniem pożądanego wpływu bezpośredniego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xmlns="" id="{4E1CEF52-7BF7-4975-B30D-9EEB5E1DAE00}"/>
              </a:ext>
            </a:extLst>
          </p:cNvPr>
          <p:cNvSpPr/>
          <p:nvPr/>
        </p:nvSpPr>
        <p:spPr>
          <a:xfrm>
            <a:off x="9612690" y="1803737"/>
            <a:ext cx="2106231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/>
              <a:t>Zmiany 2 wywołane przez zmiany 1</a:t>
            </a:r>
            <a:r>
              <a:rPr lang="pl-PL" dirty="0"/>
              <a:t>,</a:t>
            </a:r>
            <a:r>
              <a:rPr lang="pl-PL" b="1" dirty="0"/>
              <a:t> </a:t>
            </a:r>
            <a:r>
              <a:rPr lang="pl-PL" dirty="0"/>
              <a:t>zmiany wiedzy, umiejętności, postaw i </a:t>
            </a:r>
            <a:r>
              <a:rPr lang="pl-PL" dirty="0" err="1"/>
              <a:t>zachowań</a:t>
            </a:r>
            <a:r>
              <a:rPr lang="pl-PL" dirty="0"/>
              <a:t> wywołane przez uprzednie zmiany</a:t>
            </a:r>
          </a:p>
        </p:txBody>
      </p:sp>
      <p:sp>
        <p:nvSpPr>
          <p:cNvPr id="16" name="Strzałka: w prawo 15">
            <a:extLst>
              <a:ext uri="{FF2B5EF4-FFF2-40B4-BE49-F238E27FC236}">
                <a16:creationId xmlns:a16="http://schemas.microsoft.com/office/drawing/2014/main" xmlns="" id="{C73AE95F-138B-42B2-9BF7-4DB5C64A1467}"/>
              </a:ext>
            </a:extLst>
          </p:cNvPr>
          <p:cNvSpPr/>
          <p:nvPr/>
        </p:nvSpPr>
        <p:spPr>
          <a:xfrm>
            <a:off x="8999281" y="2566212"/>
            <a:ext cx="542544" cy="359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FFC1F72D-8A64-4EB7-97A6-4A1867BE647B}"/>
              </a:ext>
            </a:extLst>
          </p:cNvPr>
          <p:cNvSpPr txBox="1"/>
          <p:nvPr/>
        </p:nvSpPr>
        <p:spPr>
          <a:xfrm>
            <a:off x="8396538" y="5106538"/>
            <a:ext cx="28383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Przejście od bezpośredniego wpływu na adresatów do wpływu pośredniego, problemy z uzyskaniem pożądanego wpływu pośredniego</a:t>
            </a: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xmlns="" id="{25F59547-41B2-44D2-851E-BB4A1CB91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3682" y="0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295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7836BC-94B3-4EAB-8BCB-8F17F7965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" y="172065"/>
            <a:ext cx="5791200" cy="1325563"/>
          </a:xfrm>
        </p:spPr>
        <p:txBody>
          <a:bodyPr>
            <a:noAutofit/>
          </a:bodyPr>
          <a:lstStyle/>
          <a:p>
            <a:r>
              <a:rPr lang="pl-PL" sz="2800" dirty="0"/>
              <a:t>Mechanizm wpływu instrumentów polityki na ubóstwo i wykluczenie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C8B72E19-4910-465A-81AE-89F7E40B46D9}"/>
              </a:ext>
            </a:extLst>
          </p:cNvPr>
          <p:cNvSpPr/>
          <p:nvPr/>
        </p:nvSpPr>
        <p:spPr>
          <a:xfrm>
            <a:off x="755904" y="3170718"/>
            <a:ext cx="3288794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dirty="0"/>
              <a:t>Mechanizmy w </a:t>
            </a:r>
            <a:r>
              <a:rPr lang="pl-PL" b="1" dirty="0"/>
              <a:t>polityce zapobiegania wchodzeniu w</a:t>
            </a:r>
            <a:r>
              <a:rPr lang="pl-PL" dirty="0"/>
              <a:t> problem</a:t>
            </a:r>
          </a:p>
          <a:p>
            <a:r>
              <a:rPr lang="pl-PL" b="1" dirty="0"/>
              <a:t>Instrument =&gt; mechanizm </a:t>
            </a:r>
            <a:r>
              <a:rPr lang="pl-PL" dirty="0"/>
              <a:t>(np. zmniejszenie czynnika sprzyjającego wchodzeniu, zwiększanie czynnika blokującego wchodzenie) </a:t>
            </a:r>
            <a:r>
              <a:rPr lang="pl-PL" b="1" dirty="0"/>
              <a:t>=&gt; pozostawanie poza problemem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0AF90311-E313-4E0E-BE13-C9665B66344E}"/>
              </a:ext>
            </a:extLst>
          </p:cNvPr>
          <p:cNvSpPr/>
          <p:nvPr/>
        </p:nvSpPr>
        <p:spPr>
          <a:xfrm>
            <a:off x="4539330" y="3170718"/>
            <a:ext cx="3252216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dirty="0"/>
              <a:t>Mechanizmy w </a:t>
            </a:r>
            <a:r>
              <a:rPr lang="pl-PL" b="1" dirty="0"/>
              <a:t>polityce stymulowania wychodzenia z</a:t>
            </a:r>
            <a:r>
              <a:rPr lang="pl-PL" dirty="0"/>
              <a:t> problemu</a:t>
            </a:r>
          </a:p>
          <a:p>
            <a:r>
              <a:rPr lang="pl-PL" b="1" dirty="0"/>
              <a:t>Instrument =&gt; mechanizm </a:t>
            </a:r>
            <a:r>
              <a:rPr lang="pl-PL" dirty="0"/>
              <a:t>(np. zwiększenie czynnika sprzyjającego wychodzeniu, zmniejszanie czynnika przeszkadzającego w wychodzeniu) </a:t>
            </a:r>
            <a:r>
              <a:rPr lang="pl-PL" b="1" dirty="0"/>
              <a:t>=&gt; wychodzenie z problemu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A697A45B-7547-4AA0-965B-0B9DD6534341}"/>
              </a:ext>
            </a:extLst>
          </p:cNvPr>
          <p:cNvSpPr/>
          <p:nvPr/>
        </p:nvSpPr>
        <p:spPr>
          <a:xfrm>
            <a:off x="8286178" y="3170718"/>
            <a:ext cx="3392424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dirty="0"/>
              <a:t>Mechanizmy w </a:t>
            </a:r>
            <a:r>
              <a:rPr lang="pl-PL" b="1" dirty="0"/>
              <a:t>polityce zapobiegania powrotowi </a:t>
            </a:r>
            <a:r>
              <a:rPr lang="pl-PL" dirty="0"/>
              <a:t>problemu</a:t>
            </a:r>
          </a:p>
          <a:p>
            <a:r>
              <a:rPr lang="pl-PL" b="1" dirty="0"/>
              <a:t>Instrument =&gt; mechanizm </a:t>
            </a:r>
            <a:r>
              <a:rPr lang="pl-PL" dirty="0"/>
              <a:t>(np. zmniejszanie czynnika sprzyjającego wchodzeniu, zwiększanie czynnika blokującego wchodzenie) </a:t>
            </a:r>
            <a:r>
              <a:rPr lang="pl-PL" b="1" dirty="0"/>
              <a:t>=&gt; pozostawanie poza problemem po wyjściu z niego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4C1B9B9D-1B49-4836-A107-0BD58288B58D}"/>
              </a:ext>
            </a:extLst>
          </p:cNvPr>
          <p:cNvSpPr/>
          <p:nvPr/>
        </p:nvSpPr>
        <p:spPr>
          <a:xfrm>
            <a:off x="3048000" y="1497628"/>
            <a:ext cx="688848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b="1" dirty="0"/>
              <a:t>Instrument zawsze oddziałuje pośrednio na problem</a:t>
            </a:r>
          </a:p>
          <a:p>
            <a:r>
              <a:rPr lang="pl-PL" dirty="0"/>
              <a:t>poprzez wpływ na wiedzę, umiejętności, postawy i zachowania osiągane są pożądane stany docelowe: pozostawanie poza problemem, wyjście z problemu, pozostawanie poza problemem po wyjściu z niego</a:t>
            </a:r>
          </a:p>
        </p:txBody>
      </p: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xmlns="" id="{35C77AEF-3D87-4E2C-A4A2-AA685647282F}"/>
              </a:ext>
            </a:extLst>
          </p:cNvPr>
          <p:cNvCxnSpPr>
            <a:stCxn id="9" idx="2"/>
            <a:endCxn id="4" idx="0"/>
          </p:cNvCxnSpPr>
          <p:nvPr/>
        </p:nvCxnSpPr>
        <p:spPr>
          <a:xfrm flipH="1">
            <a:off x="2400301" y="2697957"/>
            <a:ext cx="4091939" cy="4727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>
            <a:extLst>
              <a:ext uri="{FF2B5EF4-FFF2-40B4-BE49-F238E27FC236}">
                <a16:creationId xmlns:a16="http://schemas.microsoft.com/office/drawing/2014/main" xmlns="" id="{F3B5D723-D211-499B-B89A-5212BCE69CBE}"/>
              </a:ext>
            </a:extLst>
          </p:cNvPr>
          <p:cNvCxnSpPr>
            <a:stCxn id="9" idx="2"/>
            <a:endCxn id="6" idx="0"/>
          </p:cNvCxnSpPr>
          <p:nvPr/>
        </p:nvCxnSpPr>
        <p:spPr>
          <a:xfrm>
            <a:off x="6492240" y="2697957"/>
            <a:ext cx="3490150" cy="4727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xmlns="" id="{C8B0EF9A-00E6-4B16-81BB-329BF8B7F946}"/>
              </a:ext>
            </a:extLst>
          </p:cNvPr>
          <p:cNvCxnSpPr>
            <a:stCxn id="9" idx="2"/>
            <a:endCxn id="5" idx="0"/>
          </p:cNvCxnSpPr>
          <p:nvPr/>
        </p:nvCxnSpPr>
        <p:spPr>
          <a:xfrm flipH="1">
            <a:off x="6165438" y="2697957"/>
            <a:ext cx="326802" cy="4727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az 15">
            <a:extLst>
              <a:ext uri="{FF2B5EF4-FFF2-40B4-BE49-F238E27FC236}">
                <a16:creationId xmlns:a16="http://schemas.microsoft.com/office/drawing/2014/main" xmlns="" id="{01E2315E-3759-469D-A9B3-AA1EC08F6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433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C4BE72-34ED-4E24-99C2-4A472F527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Mechanizm wpływu, czyli oddziaływanie na trzy rodzaje przyczyn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DB407A2-AADC-4E2F-9DD0-61613CA8E423}"/>
              </a:ext>
            </a:extLst>
          </p:cNvPr>
          <p:cNvSpPr/>
          <p:nvPr/>
        </p:nvSpPr>
        <p:spPr>
          <a:xfrm>
            <a:off x="795528" y="2918982"/>
            <a:ext cx="3172968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b="1" dirty="0"/>
              <a:t>Przyczyny w podmiotowości jednostki </a:t>
            </a:r>
          </a:p>
          <a:p>
            <a:r>
              <a:rPr lang="pl-PL" dirty="0"/>
              <a:t>Własne działania lub zaniechania powodujące pozostawanie poza, wchodzenie, pozostawanie w, wychodzenie, powrót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8FD0E280-6498-4A0F-B8A1-F11329702008}"/>
              </a:ext>
            </a:extLst>
          </p:cNvPr>
          <p:cNvSpPr/>
          <p:nvPr/>
        </p:nvSpPr>
        <p:spPr>
          <a:xfrm>
            <a:off x="825786" y="1656189"/>
            <a:ext cx="332649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dirty="0"/>
              <a:t>Instrumenty oddziaływania na podmiotowość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822BC19E-86F8-4433-BD60-4C77AA91434E}"/>
              </a:ext>
            </a:extLst>
          </p:cNvPr>
          <p:cNvSpPr/>
          <p:nvPr/>
        </p:nvSpPr>
        <p:spPr>
          <a:xfrm>
            <a:off x="4612047" y="2969879"/>
            <a:ext cx="3215953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b="1" dirty="0"/>
              <a:t>Przyczyny w podmiotowości innych jednostek </a:t>
            </a:r>
          </a:p>
          <a:p>
            <a:r>
              <a:rPr lang="pl-PL" dirty="0"/>
              <a:t>Działania lub zaniechania innych powodujące pozostawanie poza, wchodzenie, pozostawanie w, wychodzenie, powrót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D80723B5-93A0-48B1-9CD8-17C3FDAD649F}"/>
              </a:ext>
            </a:extLst>
          </p:cNvPr>
          <p:cNvSpPr/>
          <p:nvPr/>
        </p:nvSpPr>
        <p:spPr>
          <a:xfrm>
            <a:off x="4686960" y="1672709"/>
            <a:ext cx="284570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dirty="0"/>
              <a:t>Instrumenty oddziaływania na podmiotowość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xmlns="" id="{FEB67124-74C8-470C-B5BE-E6E21C7AC995}"/>
              </a:ext>
            </a:extLst>
          </p:cNvPr>
          <p:cNvSpPr/>
          <p:nvPr/>
        </p:nvSpPr>
        <p:spPr>
          <a:xfrm>
            <a:off x="8361101" y="2862998"/>
            <a:ext cx="3346578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b="1" dirty="0"/>
              <a:t>Przyczyny niezwiązane z podmiotowością jednostki lub innych jednostek </a:t>
            </a:r>
          </a:p>
          <a:p>
            <a:r>
              <a:rPr lang="pl-PL" dirty="0"/>
              <a:t>Wydarzenia, na które nikt nie miał wpływu, powodujące pozostawanie poza, wchodzenie, pozostawanie w, wychodzenie, powrót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xmlns="" id="{47A613C3-8A53-4A6F-9205-2C290AD908BD}"/>
              </a:ext>
            </a:extLst>
          </p:cNvPr>
          <p:cNvSpPr/>
          <p:nvPr/>
        </p:nvSpPr>
        <p:spPr>
          <a:xfrm>
            <a:off x="8067341" y="1686678"/>
            <a:ext cx="33899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dirty="0"/>
              <a:t>Instrumenty oddziaływania na przyczyny inne niż podmiotowość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AB4E3ECF-CD5E-4543-8A42-9A3852ECBAC1}"/>
              </a:ext>
            </a:extLst>
          </p:cNvPr>
          <p:cNvSpPr txBox="1"/>
          <p:nvPr/>
        </p:nvSpPr>
        <p:spPr>
          <a:xfrm>
            <a:off x="2031834" y="5498788"/>
            <a:ext cx="856301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b="1" dirty="0"/>
              <a:t>Skala problemu</a:t>
            </a:r>
          </a:p>
          <a:p>
            <a:r>
              <a:rPr lang="pl-PL" dirty="0"/>
              <a:t>Skala pozostawanie poza problemem. Skala wchodzenia w problem. Skala pozostawania w problemie. Skala wychodzenie z problemu. Skala powracania problemu</a:t>
            </a:r>
          </a:p>
        </p:txBody>
      </p: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xmlns="" id="{A2707C76-6A97-437B-80D1-75CF3B3055BE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2382012" y="4950307"/>
            <a:ext cx="1047023" cy="548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xmlns="" id="{145FEB26-0F56-433C-8C89-6A9A80C9E670}"/>
              </a:ext>
            </a:extLst>
          </p:cNvPr>
          <p:cNvCxnSpPr>
            <a:cxnSpLocks/>
            <a:stCxn id="6" idx="2"/>
            <a:endCxn id="12" idx="0"/>
          </p:cNvCxnSpPr>
          <p:nvPr/>
        </p:nvCxnSpPr>
        <p:spPr>
          <a:xfrm>
            <a:off x="6220024" y="4724205"/>
            <a:ext cx="93317" cy="774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xmlns="" id="{4BBCE605-89A3-4595-8602-E0B967C1C811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8995926" y="5171322"/>
            <a:ext cx="1038464" cy="320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trzałka: w dół 18">
            <a:extLst>
              <a:ext uri="{FF2B5EF4-FFF2-40B4-BE49-F238E27FC236}">
                <a16:creationId xmlns:a16="http://schemas.microsoft.com/office/drawing/2014/main" xmlns="" id="{7E003F45-6E4E-4DFD-A90B-9E6D0226F7F3}"/>
              </a:ext>
            </a:extLst>
          </p:cNvPr>
          <p:cNvSpPr/>
          <p:nvPr/>
        </p:nvSpPr>
        <p:spPr>
          <a:xfrm>
            <a:off x="2382012" y="2415781"/>
            <a:ext cx="367004" cy="433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trzałka: w dół 19">
            <a:extLst>
              <a:ext uri="{FF2B5EF4-FFF2-40B4-BE49-F238E27FC236}">
                <a16:creationId xmlns:a16="http://schemas.microsoft.com/office/drawing/2014/main" xmlns="" id="{5B10AFC9-05D4-4AC5-9025-A76BC1C0B100}"/>
              </a:ext>
            </a:extLst>
          </p:cNvPr>
          <p:cNvSpPr/>
          <p:nvPr/>
        </p:nvSpPr>
        <p:spPr>
          <a:xfrm>
            <a:off x="5820063" y="2441449"/>
            <a:ext cx="367004" cy="433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Strzałka: w dół 20">
            <a:extLst>
              <a:ext uri="{FF2B5EF4-FFF2-40B4-BE49-F238E27FC236}">
                <a16:creationId xmlns:a16="http://schemas.microsoft.com/office/drawing/2014/main" xmlns="" id="{CA5D775E-7481-4D9C-8E0A-8673508D53AE}"/>
              </a:ext>
            </a:extLst>
          </p:cNvPr>
          <p:cNvSpPr/>
          <p:nvPr/>
        </p:nvSpPr>
        <p:spPr>
          <a:xfrm>
            <a:off x="9578789" y="2384180"/>
            <a:ext cx="367004" cy="433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9" name="Obraz 28">
            <a:extLst>
              <a:ext uri="{FF2B5EF4-FFF2-40B4-BE49-F238E27FC236}">
                <a16:creationId xmlns:a16="http://schemas.microsoft.com/office/drawing/2014/main" xmlns="" id="{A7D33165-95D4-448B-8CDE-9C13E2E97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349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05BFDD-8A50-4F24-BC02-238EBD4AB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Jaka powinna być polityka przeciwdziałania ubóstwu i wykluczeniu społecznemu? Minimalne wymogi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8AFD89EC-881D-46BC-AFF7-D1B4C241B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2460" y="1437323"/>
            <a:ext cx="5157787" cy="823912"/>
          </a:xfrm>
        </p:spPr>
        <p:txBody>
          <a:bodyPr/>
          <a:lstStyle/>
          <a:p>
            <a:r>
              <a:rPr lang="pl-PL" dirty="0"/>
              <a:t>WYMOGI AKSJOLOGICZNE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4B9B525-7545-4D47-9786-46823A978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2460" y="2261235"/>
            <a:ext cx="5157787" cy="3684588"/>
          </a:xfrm>
        </p:spPr>
        <p:txBody>
          <a:bodyPr>
            <a:normAutofit lnSpcReduction="10000"/>
          </a:bodyPr>
          <a:lstStyle/>
          <a:p>
            <a:r>
              <a:rPr lang="pl-PL" sz="2400" b="1" dirty="0"/>
              <a:t>Nie powinna szkodzić innym wartościom </a:t>
            </a:r>
            <a:r>
              <a:rPr lang="pl-PL" sz="2400" dirty="0"/>
              <a:t>cenionym przez jej uczestników i w społeczeństwie, np. nie powinna szkodzić wolności, sprawiedliwości, godności, solidarności etc.</a:t>
            </a:r>
          </a:p>
          <a:p>
            <a:r>
              <a:rPr lang="pl-PL" sz="2400" b="1" dirty="0"/>
              <a:t>Powinna wspierać inne wartości </a:t>
            </a:r>
            <a:r>
              <a:rPr lang="pl-PL" sz="2400" dirty="0"/>
              <a:t>cenione przez jej uczestników i w społeczeństwie, np. powinna wspierać wolność, sprawiedliwość, godność, solidarność etc.</a:t>
            </a:r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xmlns="" id="{12CDBE80-3D79-4A5B-86AB-E499011293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4872" y="1437323"/>
            <a:ext cx="5183188" cy="823912"/>
          </a:xfrm>
        </p:spPr>
        <p:txBody>
          <a:bodyPr/>
          <a:lstStyle/>
          <a:p>
            <a:r>
              <a:rPr lang="pl-PL" dirty="0"/>
              <a:t>WYMOGI PRAKSEOLOGICZNE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8B4748E6-D75A-483A-81FD-B5FFE618B7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4872" y="2261235"/>
            <a:ext cx="5183188" cy="3684588"/>
          </a:xfrm>
        </p:spPr>
        <p:txBody>
          <a:bodyPr>
            <a:noAutofit/>
          </a:bodyPr>
          <a:lstStyle/>
          <a:p>
            <a:r>
              <a:rPr lang="pl-PL" sz="2400" b="1" dirty="0"/>
              <a:t>Powinna być skuteczna</a:t>
            </a:r>
            <a:r>
              <a:rPr lang="pl-PL" sz="2400" dirty="0"/>
              <a:t>, czyli znacząco zapobiegać, zmniejszać usuwać ubóstwo i wykluczenie społeczne przy minimalizacji negatywnych skutków ubocznych</a:t>
            </a:r>
          </a:p>
          <a:p>
            <a:r>
              <a:rPr lang="pl-PL" sz="2400" b="1" dirty="0"/>
              <a:t>Powinna być efektywna</a:t>
            </a:r>
            <a:r>
              <a:rPr lang="pl-PL" sz="2400" dirty="0"/>
              <a:t>, skuteczność powinna być osiągana przy umiarkowanych kosztach, nie należy wydawać więcej niż jest to konieczne dla osiągania skuteczności</a:t>
            </a:r>
          </a:p>
          <a:p>
            <a:endParaRPr lang="pl-PL" sz="2400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40BB32F1-2EA2-482E-AF59-38795484D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757" y="114635"/>
            <a:ext cx="4041267" cy="4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00972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2575</TotalTime>
  <Words>3693</Words>
  <Application>Microsoft Office PowerPoint</Application>
  <PresentationFormat>Niestandardowy</PresentationFormat>
  <Paragraphs>332</Paragraphs>
  <Slides>31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Motyw pakietu Office</vt:lpstr>
      <vt:lpstr>Polityka przeciwdziałania ubóstwu i wykluczeniu społecznemu</vt:lpstr>
      <vt:lpstr>Analiza polityki przeciwdziałania ubóstwu i wykluczeniu społecznemu</vt:lpstr>
      <vt:lpstr>Podstawowa logika polityki przeciwdziałania ubóstwu i wykluczeniu społecznemu</vt:lpstr>
      <vt:lpstr>Jak zapewnić, że polityka przeciwdziałania ubóstwu i wykluczeniu społecznemu będzie trwała i realizowana przez wszystkie rządy ?</vt:lpstr>
      <vt:lpstr>Trzy główne rodzaje polityki przeciwdziałania ubóstwu i wykluczeniu w ujęciu dynamicznym</vt:lpstr>
      <vt:lpstr>Model wpływu polityki na ubóstwo i wykluczenie społeczne</vt:lpstr>
      <vt:lpstr>Mechanizm wpływu instrumentów polityki na ubóstwo i wykluczenie</vt:lpstr>
      <vt:lpstr>Mechanizm wpływu, czyli oddziaływanie na trzy rodzaje przyczyn</vt:lpstr>
      <vt:lpstr>Jaka powinna być polityka przeciwdziałania ubóstwu i wykluczeniu społecznemu? Minimalne wymogi</vt:lpstr>
      <vt:lpstr>Dowody na skuteczność polityki przeciwdziałania ubóstwu i wykluczeniu społecznemu (zapobieganie wejściom)</vt:lpstr>
      <vt:lpstr>Dowody na skuteczność polityki przeciwdziałania ubóstwu i wykluczeniu społecznemu (stymulowanie wyjść i zapobieganie powrotom)</vt:lpstr>
      <vt:lpstr>Wiedza o problemie jest kluczowa dla projektowania polityki przeciwdziałania problemowi</vt:lpstr>
      <vt:lpstr>Polityka przeciwdziałania ubóstwu i wykluczeniu społecznemu – koordynacja między podsystemem instrumentów pomocy pieniężnej i pomocy usługowej</vt:lpstr>
      <vt:lpstr>Koncepcja ubóstwa oraz jego dynamika w grupach, które nie powinny być ubogie w latach 2014-2017</vt:lpstr>
      <vt:lpstr>Prezentacja programu PowerPoint</vt:lpstr>
      <vt:lpstr>Ubóstwo tych, którzy nie powinni być ubodzy: dzieci</vt:lpstr>
      <vt:lpstr>Ile brakuje nam do osiągnięcia celu ograniczenia skrajnego ubóstwa dzieci poniżej 1%?</vt:lpstr>
      <vt:lpstr>Ubóstwo tych, którzy nie powinni być ubodzy: seniorzy (65+)</vt:lpstr>
      <vt:lpstr>Ubóstwo tych, którzy nie powinni być ubodzy: niepełnosprawni (gospodarstwa domowe z takimi osobami)</vt:lpstr>
      <vt:lpstr>Ubóstwo skrajne i relatywne ogółem</vt:lpstr>
      <vt:lpstr>Deprywacja materialna i społeczna – nierówny  postęp</vt:lpstr>
      <vt:lpstr>Podsumowanie obrazu dynamiki ubóstwa oraz deprywacji materialnej i społecznej 2014-2017</vt:lpstr>
      <vt:lpstr>Strategiczny wymiar polityki przeciwdziałania ubóstwu i wykluczeniu społecznemu. Przeszłość i przyszłość</vt:lpstr>
      <vt:lpstr>Strategie i cele polskich rządów w zakresie przeciwdziałania ubóstwu: koncepcje ubóstwa, cele wskaźnikowe i ich osiąganie</vt:lpstr>
      <vt:lpstr>Wymogi tematyczne EFS+, które ma spełniać strategia/program przeciwdziałania ubóstwu na okres 2021-2027 (UE)</vt:lpstr>
      <vt:lpstr>Europejski Filar Praw Socjalnych, który ma być realizowany przez EFS+. Zasady dotyczące dochodu i ubóstwa (6 z 20)</vt:lpstr>
      <vt:lpstr>Polskie wyzwania na tle wybranych zasad EFPS dotyczących dochodu i ubóstwa </vt:lpstr>
      <vt:lpstr>Europejski Filar Praw Socjalnych, który ma być realizowany przez EFS+. Zasady dotyczące usług</vt:lpstr>
      <vt:lpstr>Polskie wyzwania na tle wybranych zasad EFPS dotyczących usług</vt:lpstr>
      <vt:lpstr>Wybrane wnioski dla polityki przeciwdziałania ubóstwu i wykluczeniu 2021-2025</vt:lpstr>
      <vt:lpstr>Reformy i programy wspierające reformy świadczeń i usług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Użytkownik systemu Windows</dc:creator>
  <cp:lastModifiedBy>Anna Kuczyńska</cp:lastModifiedBy>
  <cp:revision>65</cp:revision>
  <dcterms:created xsi:type="dcterms:W3CDTF">2019-06-19T14:44:07Z</dcterms:created>
  <dcterms:modified xsi:type="dcterms:W3CDTF">2019-06-24T05:12:36Z</dcterms:modified>
</cp:coreProperties>
</file>