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19"/>
  </p:notesMasterIdLst>
  <p:sldIdLst>
    <p:sldId id="257" r:id="rId2"/>
    <p:sldId id="269" r:id="rId3"/>
    <p:sldId id="291" r:id="rId4"/>
    <p:sldId id="294" r:id="rId5"/>
    <p:sldId id="295" r:id="rId6"/>
    <p:sldId id="297" r:id="rId7"/>
    <p:sldId id="299" r:id="rId8"/>
    <p:sldId id="309" r:id="rId9"/>
    <p:sldId id="302" r:id="rId10"/>
    <p:sldId id="307" r:id="rId11"/>
    <p:sldId id="310" r:id="rId12"/>
    <p:sldId id="320" r:id="rId13"/>
    <p:sldId id="312" r:id="rId14"/>
    <p:sldId id="311" r:id="rId15"/>
    <p:sldId id="317" r:id="rId16"/>
    <p:sldId id="318" r:id="rId17"/>
    <p:sldId id="282" r:id="rId18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25339B"/>
    <a:srgbClr val="0000FF"/>
    <a:srgbClr val="2837AA"/>
    <a:srgbClr val="2939B1"/>
    <a:srgbClr val="2E40C4"/>
    <a:srgbClr val="0066CC"/>
    <a:srgbClr val="3399FF"/>
    <a:srgbClr val="4355AF"/>
    <a:srgbClr val="F5A505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6929" autoAdjust="0"/>
  </p:normalViewPr>
  <p:slideViewPr>
    <p:cSldViewPr>
      <p:cViewPr>
        <p:scale>
          <a:sx n="100" d="100"/>
          <a:sy n="100" d="100"/>
        </p:scale>
        <p:origin x="-17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kedziora\Desktop\Wydzia&#322;-II\Sprawozdanie%20I%20p&#243;&#322;rocze-2016\Wykres%20kontrole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kedziora\Desktop\Wydzia&#322;-II\Kontrole%20prezentacje\Wykresy-%20I-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kedziora\Desktop\Wydzia&#322;-II\Kontrole%20prezentacje\Wykresy-%20I-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kedziora\Desktop\Wydzia&#322;-II\Kontrole%20prezentacje\Wykres_wystapienia%20pokontroln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kedziora\Desktop\Wydzia&#322;-II\Kontrole%20prezentacje\Wykresy-obszar%20tematyczn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kedziora\Desktop\Wydzia&#322;-II\Kontrole%20prezentacje\Wykresy-obszar%20tematyczn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kedziora\Desktop\Wydzia&#322;-II\Kontrole%20prezentacje\Wykresy-obszar%20tematyczn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26"/>
  <c:chart>
    <c:title>
      <c:tx>
        <c:rich>
          <a:bodyPr/>
          <a:lstStyle/>
          <a:p>
            <a:pPr algn="ctr">
              <a:defRPr sz="1600">
                <a:solidFill>
                  <a:schemeClr val="tx1"/>
                </a:solidFill>
              </a:defRPr>
            </a:pPr>
            <a:r>
              <a:rPr lang="pl-PL" sz="1600" dirty="0">
                <a:solidFill>
                  <a:schemeClr val="tx1"/>
                </a:solidFill>
              </a:rPr>
              <a:t>Procentowe zestawienie kontroli w I półroczu 2016 r. </a:t>
            </a:r>
          </a:p>
        </c:rich>
      </c:tx>
      <c:layout>
        <c:manualLayout>
          <c:xMode val="edge"/>
          <c:yMode val="edge"/>
          <c:x val="0.19522882231192443"/>
          <c:y val="1.9660813368745235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8832420253024063"/>
          <c:y val="0.35993163889177893"/>
          <c:w val="0.63001239428404787"/>
          <c:h val="0.5550836306664137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2.8414156563762862E-2"/>
                  <c:y val="-7.9288481428667984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K</a:t>
                    </a:r>
                    <a:r>
                      <a:rPr lang="en-US"/>
                      <a:t>ontrole planowe zakończone
5</a:t>
                    </a:r>
                    <a:r>
                      <a:rPr lang="pl-PL"/>
                      <a:t>9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DF-453C-895B-5DF3CAA4D4EB}"/>
                </c:ext>
              </c:extLst>
            </c:dLbl>
            <c:dLbl>
              <c:idx val="1"/>
              <c:layout>
                <c:manualLayout>
                  <c:x val="-2.6455026455026676E-2"/>
                  <c:y val="-3.766236018205181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K</a:t>
                    </a:r>
                    <a:r>
                      <a:rPr lang="en-US"/>
                      <a:t>ontrole planowe </a:t>
                    </a:r>
                    <a:br>
                      <a:rPr lang="en-US"/>
                    </a:br>
                    <a:r>
                      <a:rPr lang="en-US"/>
                      <a:t>w trakcie realizacji
3</a:t>
                    </a:r>
                    <a:r>
                      <a:rPr lang="pl-PL"/>
                      <a:t>3</a:t>
                    </a:r>
                    <a:r>
                      <a:rPr lang="en-US"/>
                      <a:t>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DF-453C-895B-5DF3CAA4D4EB}"/>
                </c:ext>
              </c:extLst>
            </c:dLbl>
            <c:dLbl>
              <c:idx val="2"/>
              <c:layout>
                <c:manualLayout>
                  <c:x val="-5.2692198197447887E-2"/>
                  <c:y val="-2.8461354859636339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K</a:t>
                    </a:r>
                    <a:r>
                      <a:rPr lang="en-US"/>
                      <a:t>ontrole pozaplanowe zakończone
6%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FDF-453C-895B-5DF3CAA4D4EB}"/>
                </c:ext>
              </c:extLst>
            </c:dLbl>
            <c:dLbl>
              <c:idx val="3"/>
              <c:layout>
                <c:manualLayout>
                  <c:x val="0.19201210959741352"/>
                  <c:y val="-2.9780483525809445E-2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K</a:t>
                    </a:r>
                    <a:r>
                      <a:rPr lang="en-US"/>
                      <a:t>ontrole pozaplanowe</a:t>
                    </a:r>
                  </a:p>
                  <a:p>
                    <a:r>
                      <a:rPr lang="en-US"/>
                      <a:t> w trakcie realizacji
2%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FDF-453C-895B-5DF3CAA4D4EB}"/>
                </c:ext>
              </c:extLst>
            </c:dLbl>
            <c:dLbl>
              <c:idx val="4"/>
              <c:layout>
                <c:manualLayout>
                  <c:x val="2.2840746258069432E-2"/>
                  <c:y val="-5.5096327912282701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FDF-453C-895B-5DF3CAA4D4EB}"/>
                </c:ext>
              </c:extLst>
            </c:dLbl>
            <c:dLbl>
              <c:idx val="5"/>
              <c:layout>
                <c:manualLayout>
                  <c:x val="6.8061409336281692E-3"/>
                  <c:y val="7.2148551524517579E-3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DF-453C-895B-5DF3CAA4D4EB}"/>
                </c:ext>
              </c:extLst>
            </c:dLbl>
            <c:dLbl>
              <c:idx val="6"/>
              <c:layout>
                <c:manualLayout>
                  <c:x val="2.0449497754689412E-2"/>
                  <c:y val="9.7269050839874031E-3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FDF-453C-895B-5DF3CAA4D4EB}"/>
                </c:ext>
              </c:extLst>
            </c:dLbl>
            <c:dLbl>
              <c:idx val="7"/>
              <c:layout>
                <c:manualLayout>
                  <c:x val="6.985840959069349E-2"/>
                  <c:y val="2.3177177619152993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DF-453C-895B-5DF3CAA4D4EB}"/>
                </c:ext>
              </c:extLst>
            </c:dLbl>
            <c:dLbl>
              <c:idx val="8"/>
              <c:layout>
                <c:manualLayout>
                  <c:x val="-4.4974107966234355E-5"/>
                  <c:y val="1.498349154953778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DF-453C-895B-5DF3CAA4D4EB}"/>
                </c:ext>
              </c:extLst>
            </c:dLbl>
            <c:dLbl>
              <c:idx val="9"/>
              <c:layout>
                <c:manualLayout>
                  <c:x val="-4.7822799177130192E-2"/>
                  <c:y val="-1.588735987440835E-3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FDF-453C-895B-5DF3CAA4D4EB}"/>
                </c:ext>
              </c:extLst>
            </c:dLbl>
            <c:dLbl>
              <c:idx val="10"/>
              <c:layout>
                <c:manualLayout>
                  <c:x val="-3.4408105625801245E-2"/>
                  <c:y val="-2.7156177496072641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FDF-453C-895B-5DF3CAA4D4EB}"/>
                </c:ext>
              </c:extLst>
            </c:dLbl>
            <c:dLbl>
              <c:idx val="11"/>
              <c:layout>
                <c:manualLayout>
                  <c:x val="-1.9936440377385303E-2"/>
                  <c:y val="2.9396129222164988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FDF-453C-895B-5DF3CAA4D4EB}"/>
                </c:ext>
              </c:extLst>
            </c:dLbl>
            <c:dLbl>
              <c:idx val="12"/>
              <c:layout>
                <c:manualLayout>
                  <c:x val="-2.1349365113144895E-2"/>
                  <c:y val="2.024245100203596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FDF-453C-895B-5DF3CAA4D4EB}"/>
                </c:ext>
              </c:extLst>
            </c:dLbl>
            <c:dLbl>
              <c:idx val="13"/>
              <c:layout>
                <c:manualLayout>
                  <c:x val="-5.3462438816770227E-3"/>
                  <c:y val="-2.8759339661981506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FDF-453C-895B-5DF3CAA4D4EB}"/>
                </c:ext>
              </c:extLst>
            </c:dLbl>
            <c:dLbl>
              <c:idx val="14"/>
              <c:layout>
                <c:manualLayout>
                  <c:x val="3.8838689082783602E-2"/>
                  <c:y val="-4.7825937645645251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FDF-453C-895B-5DF3CAA4D4EB}"/>
                </c:ext>
              </c:extLst>
            </c:dLbl>
            <c:dLbl>
              <c:idx val="15"/>
              <c:layout>
                <c:manualLayout>
                  <c:x val="0.12931531531531534"/>
                  <c:y val="-3.0909117668702982E-2"/>
                </c:manualLayout>
              </c:layout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FDF-453C-895B-5DF3CAA4D4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pl-PL"/>
              </a:p>
            </c:txPr>
            <c:showCatName val="1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'Kontrole 2016'!$A$2:$A$5</c:f>
              <c:strCache>
                <c:ptCount val="4"/>
                <c:pt idx="0">
                  <c:v>Kontrole planowe zakończone</c:v>
                </c:pt>
                <c:pt idx="1">
                  <c:v>Kontrole planowe w trakcie realizacji</c:v>
                </c:pt>
                <c:pt idx="2">
                  <c:v>Kontrole pozaplanowe zakończone</c:v>
                </c:pt>
                <c:pt idx="3">
                  <c:v>Kontrole pozaplanowe w trakcie realizacji</c:v>
                </c:pt>
              </c:strCache>
            </c:strRef>
          </c:cat>
          <c:val>
            <c:numRef>
              <c:f>'Kontrole 2016'!$B$2:$B$5</c:f>
              <c:numCache>
                <c:formatCode>General</c:formatCode>
                <c:ptCount val="4"/>
                <c:pt idx="0">
                  <c:v>107</c:v>
                </c:pt>
                <c:pt idx="1">
                  <c:v>59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FDF-453C-895B-5DF3CAA4D4EB}"/>
            </c:ext>
          </c:extLst>
        </c:ser>
        <c:dLbls>
          <c:showCatName val="1"/>
          <c:showPercent val="1"/>
        </c:dLbls>
      </c:pie3DChart>
    </c:plotArea>
    <c:plotVisOnly val="1"/>
    <c:dispBlanksAs val="zero"/>
  </c:chart>
  <c:spPr>
    <a:noFill/>
  </c:spPr>
  <c:txPr>
    <a:bodyPr/>
    <a:lstStyle/>
    <a:p>
      <a:pPr>
        <a:defRPr b="1">
          <a:latin typeface="Arial" pitchFamily="34" charset="0"/>
          <a:cs typeface="Arial" pitchFamily="34" charset="0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title>
      <c:tx>
        <c:rich>
          <a:bodyPr/>
          <a:lstStyle/>
          <a:p>
            <a:pPr>
              <a:defRPr sz="1200">
                <a:latin typeface="Arial" pitchFamily="34" charset="0"/>
                <a:cs typeface="Arial" pitchFamily="34" charset="0"/>
              </a:defRPr>
            </a:pPr>
            <a:r>
              <a:rPr lang="pl-PL" sz="1200">
                <a:latin typeface="Arial" pitchFamily="34" charset="0"/>
                <a:cs typeface="Arial" pitchFamily="34" charset="0"/>
              </a:rPr>
              <a:t>Zestawienie liczbowe kontroli</a:t>
            </a:r>
          </a:p>
        </c:rich>
      </c:tx>
      <c:layout>
        <c:manualLayout>
          <c:xMode val="edge"/>
          <c:yMode val="edge"/>
          <c:x val="0.37473478556583201"/>
          <c:y val="4.3453303900210793E-2"/>
        </c:manualLayout>
      </c:layout>
    </c:title>
    <c:view3D>
      <c:rotX val="40"/>
      <c:rotY val="110"/>
      <c:rAngAx val="1"/>
    </c:view3D>
    <c:floor>
      <c:spPr>
        <a:solidFill>
          <a:srgbClr val="4355AF"/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plotArea>
      <c:layout>
        <c:manualLayout>
          <c:layoutTarget val="inner"/>
          <c:xMode val="edge"/>
          <c:yMode val="edge"/>
          <c:x val="6.8115745455222282E-2"/>
          <c:y val="9.3692261070105975E-2"/>
          <c:w val="0.91206826241500361"/>
          <c:h val="0.6281124448485037"/>
        </c:manualLayout>
      </c:layout>
      <c:bar3DChart>
        <c:barDir val="col"/>
        <c:grouping val="clustered"/>
        <c:ser>
          <c:idx val="0"/>
          <c:order val="0"/>
          <c:tx>
            <c:strRef>
              <c:f>'Statystyka-I-2016'!$A$2</c:f>
              <c:strCache>
                <c:ptCount val="1"/>
                <c:pt idx="0">
                  <c:v>Liczba kontroli ujętych w planach kontroli na 2016 r.</c:v>
                </c:pt>
              </c:strCache>
            </c:strRef>
          </c:tx>
          <c:dLbls>
            <c:dLbl>
              <c:idx val="0"/>
              <c:layout>
                <c:manualLayout>
                  <c:x val="2.8308560185392093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4.2462840278088138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4.2462840278088138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4.2462840278088138E-3"/>
                  <c:y val="2.6092628832354858E-3"/>
                </c:manualLayout>
              </c:layout>
              <c:showVal val="1"/>
            </c:dLbl>
            <c:dLbl>
              <c:idx val="6"/>
              <c:layout>
                <c:manualLayout>
                  <c:x val="4.291845010099363E-3"/>
                  <c:y val="0"/>
                </c:manualLayout>
              </c:layout>
              <c:showVal val="1"/>
            </c:dLbl>
            <c:dLbl>
              <c:idx val="12"/>
              <c:layout>
                <c:manualLayout>
                  <c:x val="5.7224600134658113E-3"/>
                  <c:y val="0"/>
                </c:manualLayout>
              </c:layout>
              <c:showVal val="1"/>
            </c:dLbl>
            <c:dLbl>
              <c:idx val="13"/>
              <c:layout>
                <c:manualLayout>
                  <c:x val="2.86123000673291E-3"/>
                  <c:y val="0"/>
                </c:manualLayout>
              </c:layout>
              <c:showVal val="1"/>
            </c:dLbl>
            <c:dLbl>
              <c:idx val="15"/>
              <c:layout>
                <c:manualLayout>
                  <c:x val="7.0771400463480304E-3"/>
                  <c:y val="2.6092628832354858E-3"/>
                </c:manualLayout>
              </c:layout>
              <c:showVal val="1"/>
            </c:dLbl>
            <c:dLbl>
              <c:idx val="16"/>
              <c:layout>
                <c:manualLayout>
                  <c:x val="8.4925680556176726E-3"/>
                  <c:y val="0"/>
                </c:manualLayout>
              </c:layout>
              <c:showVal val="1"/>
            </c:dLbl>
            <c:dLbl>
              <c:idx val="17"/>
              <c:layout>
                <c:manualLayout>
                  <c:x val="1.3698983508613721E-3"/>
                  <c:y val="5.2697647633442877E-3"/>
                </c:manualLayout>
              </c:layout>
              <c:showVal val="1"/>
            </c:dLbl>
            <c:dLbl>
              <c:idx val="19"/>
              <c:layout>
                <c:manualLayout>
                  <c:x val="4.2918450100993622E-3"/>
                  <c:y val="0"/>
                </c:manualLayout>
              </c:layout>
              <c:showVal val="1"/>
            </c:dLbl>
            <c:dLbl>
              <c:idx val="20"/>
              <c:layout>
                <c:manualLayout>
                  <c:x val="4.2463356824333307E-3"/>
                  <c:y val="5.1979859016415076E-3"/>
                </c:manualLayout>
              </c:layout>
              <c:showVal val="1"/>
            </c:dLbl>
            <c:dLbl>
              <c:idx val="21"/>
              <c:layout>
                <c:manualLayout>
                  <c:x val="6.9444444444444536E-3"/>
                  <c:y val="2.5560767000124022E-3"/>
                </c:manualLayout>
              </c:layout>
              <c:showVal val="1"/>
            </c:dLbl>
            <c:spPr>
              <a:scene3d>
                <a:camera prst="orthographicFront"/>
                <a:lightRig rig="threePt" dir="t"/>
              </a:scene3d>
              <a:sp3d/>
            </c:spPr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'Statystyka-I-2016'!$B$1:$W$1</c:f>
              <c:strCache>
                <c:ptCount val="22"/>
                <c:pt idx="0">
                  <c:v>KG PSP w Warszawie</c:v>
                </c:pt>
                <c:pt idx="1">
                  <c:v>KW PSP we Wrocławiu</c:v>
                </c:pt>
                <c:pt idx="2">
                  <c:v>KW PSP w Toruniu</c:v>
                </c:pt>
                <c:pt idx="3">
                  <c:v>KW PSP w Lublinie</c:v>
                </c:pt>
                <c:pt idx="4">
                  <c:v>KW PSP w Gorzowie Wlkp.</c:v>
                </c:pt>
                <c:pt idx="5">
                  <c:v>KW PSP w Łodzi</c:v>
                </c:pt>
                <c:pt idx="6">
                  <c:v>KW PSP w Krakowie</c:v>
                </c:pt>
                <c:pt idx="7">
                  <c:v>KW PSP w Warszawie</c:v>
                </c:pt>
                <c:pt idx="8">
                  <c:v>KW PSP w Opolu</c:v>
                </c:pt>
                <c:pt idx="9">
                  <c:v>KW PSP w Rzeszowie</c:v>
                </c:pt>
                <c:pt idx="10">
                  <c:v>KW PSP w Białymstoku</c:v>
                </c:pt>
                <c:pt idx="11">
                  <c:v>KW PSP w Gdańsku</c:v>
                </c:pt>
                <c:pt idx="12">
                  <c:v>KW PSP w Katowicach</c:v>
                </c:pt>
                <c:pt idx="13">
                  <c:v>KW PSP w Kielcach</c:v>
                </c:pt>
                <c:pt idx="14">
                  <c:v>KW PSP w Olsztynie</c:v>
                </c:pt>
                <c:pt idx="15">
                  <c:v>KW PSP w Poznaniu</c:v>
                </c:pt>
                <c:pt idx="16">
                  <c:v>KW PSP w Szczecinie</c:v>
                </c:pt>
                <c:pt idx="17">
                  <c:v>CS PSP w Częstochowie</c:v>
                </c:pt>
                <c:pt idx="18">
                  <c:v>SA PSP w Krakowie</c:v>
                </c:pt>
                <c:pt idx="19">
                  <c:v>SA PSP w Poznaniu</c:v>
                </c:pt>
                <c:pt idx="20">
                  <c:v>SP PSP w Bydgoszczy</c:v>
                </c:pt>
                <c:pt idx="21">
                  <c:v>CMP w Mysłowicach</c:v>
                </c:pt>
              </c:strCache>
            </c:strRef>
          </c:cat>
          <c:val>
            <c:numRef>
              <c:f>'Statystyka-I-2016'!$B$2:$W$2</c:f>
              <c:numCache>
                <c:formatCode>General</c:formatCode>
                <c:ptCount val="22"/>
                <c:pt idx="0">
                  <c:v>17</c:v>
                </c:pt>
                <c:pt idx="1">
                  <c:v>12</c:v>
                </c:pt>
                <c:pt idx="2">
                  <c:v>20</c:v>
                </c:pt>
                <c:pt idx="3">
                  <c:v>22</c:v>
                </c:pt>
                <c:pt idx="4">
                  <c:v>9</c:v>
                </c:pt>
                <c:pt idx="5">
                  <c:v>19</c:v>
                </c:pt>
                <c:pt idx="6">
                  <c:v>25</c:v>
                </c:pt>
                <c:pt idx="7">
                  <c:v>8</c:v>
                </c:pt>
                <c:pt idx="8">
                  <c:v>19</c:v>
                </c:pt>
                <c:pt idx="9">
                  <c:v>19</c:v>
                </c:pt>
                <c:pt idx="10">
                  <c:v>10</c:v>
                </c:pt>
                <c:pt idx="11">
                  <c:v>18</c:v>
                </c:pt>
                <c:pt idx="12">
                  <c:v>26</c:v>
                </c:pt>
                <c:pt idx="13">
                  <c:v>14</c:v>
                </c:pt>
                <c:pt idx="14">
                  <c:v>13</c:v>
                </c:pt>
                <c:pt idx="15">
                  <c:v>27</c:v>
                </c:pt>
                <c:pt idx="16">
                  <c:v>24</c:v>
                </c:pt>
                <c:pt idx="17">
                  <c:v>2</c:v>
                </c:pt>
                <c:pt idx="18">
                  <c:v>4</c:v>
                </c:pt>
                <c:pt idx="19">
                  <c:v>4</c:v>
                </c:pt>
                <c:pt idx="20">
                  <c:v>3</c:v>
                </c:pt>
                <c:pt idx="21">
                  <c:v>2</c:v>
                </c:pt>
              </c:numCache>
            </c:numRef>
          </c:val>
        </c:ser>
        <c:ser>
          <c:idx val="1"/>
          <c:order val="1"/>
          <c:tx>
            <c:strRef>
              <c:f>'Statystyka-I-2016'!$A$3</c:f>
              <c:strCache>
                <c:ptCount val="1"/>
                <c:pt idx="0">
                  <c:v>Liczba realizowanych kontroli planowych</c:v>
                </c:pt>
              </c:strCache>
            </c:strRef>
          </c:tx>
          <c:dLbls>
            <c:dLbl>
              <c:idx val="0"/>
              <c:layout>
                <c:manualLayout>
                  <c:x val="9.9079960648872853E-3"/>
                  <c:y val="-5.2185257664709717E-3"/>
                </c:manualLayout>
              </c:layout>
              <c:showVal val="1"/>
            </c:dLbl>
            <c:dLbl>
              <c:idx val="1"/>
              <c:layout>
                <c:manualLayout>
                  <c:x val="8.4925680556176726E-3"/>
                  <c:y val="2.6092628832354858E-3"/>
                </c:manualLayout>
              </c:layout>
              <c:showVal val="1"/>
            </c:dLbl>
            <c:dLbl>
              <c:idx val="2"/>
              <c:layout>
                <c:manualLayout>
                  <c:x val="7.0771400463480304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8.4925680556176726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7.0771400463480304E-3"/>
                  <c:y val="-2.6092628832354858E-3"/>
                </c:manualLayout>
              </c:layout>
              <c:showVal val="1"/>
            </c:dLbl>
            <c:dLbl>
              <c:idx val="5"/>
              <c:layout>
                <c:manualLayout>
                  <c:x val="8.4925680556176726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7.0315290649714578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7.0923583643271882E-3"/>
                  <c:y val="2.6092028751146814E-3"/>
                </c:manualLayout>
              </c:layout>
              <c:showVal val="1"/>
            </c:dLbl>
            <c:dLbl>
              <c:idx val="8"/>
              <c:layout>
                <c:manualLayout>
                  <c:x val="8.4925680556177125E-3"/>
                  <c:y val="-5.2185257664709717E-3"/>
                </c:manualLayout>
              </c:layout>
              <c:showVal val="1"/>
            </c:dLbl>
            <c:dLbl>
              <c:idx val="9"/>
              <c:layout>
                <c:manualLayout>
                  <c:x val="7.0771400463479723E-3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5.6617120370784186E-3"/>
                  <c:y val="0"/>
                </c:manualLayout>
              </c:layout>
              <c:showVal val="1"/>
            </c:dLbl>
            <c:dLbl>
              <c:idx val="11"/>
              <c:layout>
                <c:manualLayout>
                  <c:x val="8.4925680556176726E-3"/>
                  <c:y val="-2.6092628832354858E-3"/>
                </c:manualLayout>
              </c:layout>
              <c:showVal val="1"/>
            </c:dLbl>
            <c:dLbl>
              <c:idx val="12"/>
              <c:layout>
                <c:manualLayout>
                  <c:x val="9.9079960648872853E-3"/>
                  <c:y val="2.6092628832354858E-3"/>
                </c:manualLayout>
              </c:layout>
              <c:showVal val="1"/>
            </c:dLbl>
            <c:dLbl>
              <c:idx val="13"/>
              <c:layout>
                <c:manualLayout>
                  <c:x val="7.0771400463480304E-3"/>
                  <c:y val="0"/>
                </c:manualLayout>
              </c:layout>
              <c:showVal val="1"/>
            </c:dLbl>
            <c:dLbl>
              <c:idx val="14"/>
              <c:layout>
                <c:manualLayout>
                  <c:x val="8.4925680556176726E-3"/>
                  <c:y val="0"/>
                </c:manualLayout>
              </c:layout>
              <c:showVal val="1"/>
            </c:dLbl>
            <c:dLbl>
              <c:idx val="15"/>
              <c:layout>
                <c:manualLayout>
                  <c:x val="9.9079960648872853E-3"/>
                  <c:y val="5.2185257664709717E-3"/>
                </c:manualLayout>
              </c:layout>
              <c:showVal val="1"/>
            </c:dLbl>
            <c:dLbl>
              <c:idx val="16"/>
              <c:layout>
                <c:manualLayout>
                  <c:x val="8.4925680556177732E-3"/>
                  <c:y val="0"/>
                </c:manualLayout>
              </c:layout>
              <c:showVal val="1"/>
            </c:dLbl>
            <c:dLbl>
              <c:idx val="17"/>
              <c:layout>
                <c:manualLayout>
                  <c:x val="4.1894138232720923E-3"/>
                  <c:y val="5.3331433383408382E-3"/>
                </c:manualLayout>
              </c:layout>
              <c:showVal val="1"/>
            </c:dLbl>
            <c:dLbl>
              <c:idx val="19"/>
              <c:layout>
                <c:manualLayout>
                  <c:x val="5.7224600134658113E-3"/>
                  <c:y val="7.8585477898711134E-3"/>
                </c:manualLayout>
              </c:layout>
              <c:showVal val="1"/>
            </c:dLbl>
            <c:dLbl>
              <c:idx val="20"/>
              <c:layout>
                <c:manualLayout>
                  <c:x val="9.9079960648872853E-3"/>
                  <c:y val="2.6092628832354858E-3"/>
                </c:manualLayout>
              </c:layout>
              <c:showVal val="1"/>
            </c:dLbl>
            <c:dLbl>
              <c:idx val="21"/>
              <c:layout>
                <c:manualLayout>
                  <c:x val="8.4925587180157708E-3"/>
                  <c:y val="-2.6502488333872364E-3"/>
                </c:manualLayout>
              </c:layout>
              <c:showVal val="1"/>
            </c:dLbl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'Statystyka-I-2016'!$B$1:$W$1</c:f>
              <c:strCache>
                <c:ptCount val="22"/>
                <c:pt idx="0">
                  <c:v>KG PSP w Warszawie</c:v>
                </c:pt>
                <c:pt idx="1">
                  <c:v>KW PSP we Wrocławiu</c:v>
                </c:pt>
                <c:pt idx="2">
                  <c:v>KW PSP w Toruniu</c:v>
                </c:pt>
                <c:pt idx="3">
                  <c:v>KW PSP w Lublinie</c:v>
                </c:pt>
                <c:pt idx="4">
                  <c:v>KW PSP w Gorzowie Wlkp.</c:v>
                </c:pt>
                <c:pt idx="5">
                  <c:v>KW PSP w Łodzi</c:v>
                </c:pt>
                <c:pt idx="6">
                  <c:v>KW PSP w Krakowie</c:v>
                </c:pt>
                <c:pt idx="7">
                  <c:v>KW PSP w Warszawie</c:v>
                </c:pt>
                <c:pt idx="8">
                  <c:v>KW PSP w Opolu</c:v>
                </c:pt>
                <c:pt idx="9">
                  <c:v>KW PSP w Rzeszowie</c:v>
                </c:pt>
                <c:pt idx="10">
                  <c:v>KW PSP w Białymstoku</c:v>
                </c:pt>
                <c:pt idx="11">
                  <c:v>KW PSP w Gdańsku</c:v>
                </c:pt>
                <c:pt idx="12">
                  <c:v>KW PSP w Katowicach</c:v>
                </c:pt>
                <c:pt idx="13">
                  <c:v>KW PSP w Kielcach</c:v>
                </c:pt>
                <c:pt idx="14">
                  <c:v>KW PSP w Olsztynie</c:v>
                </c:pt>
                <c:pt idx="15">
                  <c:v>KW PSP w Poznaniu</c:v>
                </c:pt>
                <c:pt idx="16">
                  <c:v>KW PSP w Szczecinie</c:v>
                </c:pt>
                <c:pt idx="17">
                  <c:v>CS PSP w Częstochowie</c:v>
                </c:pt>
                <c:pt idx="18">
                  <c:v>SA PSP w Krakowie</c:v>
                </c:pt>
                <c:pt idx="19">
                  <c:v>SA PSP w Poznaniu</c:v>
                </c:pt>
                <c:pt idx="20">
                  <c:v>SP PSP w Bydgoszczy</c:v>
                </c:pt>
                <c:pt idx="21">
                  <c:v>CMP w Mysłowicach</c:v>
                </c:pt>
              </c:strCache>
            </c:strRef>
          </c:cat>
          <c:val>
            <c:numRef>
              <c:f>'Statystyka-I-2016'!$B$3:$W$3</c:f>
              <c:numCache>
                <c:formatCode>General</c:formatCode>
                <c:ptCount val="22"/>
                <c:pt idx="0">
                  <c:v>8</c:v>
                </c:pt>
                <c:pt idx="1">
                  <c:v>6</c:v>
                </c:pt>
                <c:pt idx="2">
                  <c:v>10</c:v>
                </c:pt>
                <c:pt idx="3">
                  <c:v>12</c:v>
                </c:pt>
                <c:pt idx="4">
                  <c:v>3</c:v>
                </c:pt>
                <c:pt idx="5">
                  <c:v>11</c:v>
                </c:pt>
                <c:pt idx="6">
                  <c:v>14</c:v>
                </c:pt>
                <c:pt idx="7">
                  <c:v>4</c:v>
                </c:pt>
                <c:pt idx="8">
                  <c:v>11</c:v>
                </c:pt>
                <c:pt idx="9">
                  <c:v>11</c:v>
                </c:pt>
                <c:pt idx="10">
                  <c:v>2</c:v>
                </c:pt>
                <c:pt idx="11">
                  <c:v>9</c:v>
                </c:pt>
                <c:pt idx="12">
                  <c:v>12</c:v>
                </c:pt>
                <c:pt idx="13">
                  <c:v>8</c:v>
                </c:pt>
                <c:pt idx="14">
                  <c:v>10</c:v>
                </c:pt>
                <c:pt idx="15">
                  <c:v>13</c:v>
                </c:pt>
                <c:pt idx="16">
                  <c:v>12</c:v>
                </c:pt>
                <c:pt idx="17">
                  <c:v>2</c:v>
                </c:pt>
                <c:pt idx="18">
                  <c:v>4</c:v>
                </c:pt>
                <c:pt idx="19">
                  <c:v>2</c:v>
                </c:pt>
                <c:pt idx="20">
                  <c:v>2</c:v>
                </c:pt>
                <c:pt idx="21">
                  <c:v>1</c:v>
                </c:pt>
              </c:numCache>
            </c:numRef>
          </c:val>
        </c:ser>
        <c:ser>
          <c:idx val="2"/>
          <c:order val="2"/>
          <c:tx>
            <c:strRef>
              <c:f>'Statystyka-I-2016'!$A$4</c:f>
              <c:strCache>
                <c:ptCount val="1"/>
                <c:pt idx="0">
                  <c:v>Liczba realizowanych kontroli pozaplanowych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>
                <c:manualLayout>
                  <c:x val="5.6617120370784316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7.0771400463480504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5.6617120370784186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7.1530750168322553E-3"/>
                  <c:y val="2.6195159299570352E-3"/>
                </c:manualLayout>
              </c:layout>
              <c:showVal val="1"/>
            </c:dLbl>
            <c:dLbl>
              <c:idx val="5"/>
              <c:layout>
                <c:manualLayout>
                  <c:x val="5.6617120370784186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8.4925680556176726E-3"/>
                  <c:y val="0"/>
                </c:manualLayout>
              </c:layout>
              <c:showVal val="1"/>
            </c:dLbl>
            <c:dLbl>
              <c:idx val="13"/>
              <c:layout>
                <c:manualLayout>
                  <c:x val="8.4925680556176726E-3"/>
                  <c:y val="0"/>
                </c:manualLayout>
              </c:layout>
              <c:showVal val="1"/>
            </c:dLbl>
            <c:dLbl>
              <c:idx val="15"/>
              <c:layout>
                <c:manualLayout>
                  <c:x val="8.5229733676936269E-3"/>
                  <c:y val="5.2082989564838766E-3"/>
                </c:manualLayout>
              </c:layout>
              <c:showVal val="1"/>
            </c:dLbl>
            <c:dLbl>
              <c:idx val="19"/>
              <c:layout>
                <c:manualLayout>
                  <c:x val="8.5381806925325637E-3"/>
                  <c:y val="7.8071887767561885E-3"/>
                </c:manualLayout>
              </c:layout>
              <c:showVal val="1"/>
            </c:dLbl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'Statystyka-I-2016'!$B$1:$W$1</c:f>
              <c:strCache>
                <c:ptCount val="22"/>
                <c:pt idx="0">
                  <c:v>KG PSP w Warszawie</c:v>
                </c:pt>
                <c:pt idx="1">
                  <c:v>KW PSP we Wrocławiu</c:v>
                </c:pt>
                <c:pt idx="2">
                  <c:v>KW PSP w Toruniu</c:v>
                </c:pt>
                <c:pt idx="3">
                  <c:v>KW PSP w Lublinie</c:v>
                </c:pt>
                <c:pt idx="4">
                  <c:v>KW PSP w Gorzowie Wlkp.</c:v>
                </c:pt>
                <c:pt idx="5">
                  <c:v>KW PSP w Łodzi</c:v>
                </c:pt>
                <c:pt idx="6">
                  <c:v>KW PSP w Krakowie</c:v>
                </c:pt>
                <c:pt idx="7">
                  <c:v>KW PSP w Warszawie</c:v>
                </c:pt>
                <c:pt idx="8">
                  <c:v>KW PSP w Opolu</c:v>
                </c:pt>
                <c:pt idx="9">
                  <c:v>KW PSP w Rzeszowie</c:v>
                </c:pt>
                <c:pt idx="10">
                  <c:v>KW PSP w Białymstoku</c:v>
                </c:pt>
                <c:pt idx="11">
                  <c:v>KW PSP w Gdańsku</c:v>
                </c:pt>
                <c:pt idx="12">
                  <c:v>KW PSP w Katowicach</c:v>
                </c:pt>
                <c:pt idx="13">
                  <c:v>KW PSP w Kielcach</c:v>
                </c:pt>
                <c:pt idx="14">
                  <c:v>KW PSP w Olsztynie</c:v>
                </c:pt>
                <c:pt idx="15">
                  <c:v>KW PSP w Poznaniu</c:v>
                </c:pt>
                <c:pt idx="16">
                  <c:v>KW PSP w Szczecinie</c:v>
                </c:pt>
                <c:pt idx="17">
                  <c:v>CS PSP w Częstochowie</c:v>
                </c:pt>
                <c:pt idx="18">
                  <c:v>SA PSP w Krakowie</c:v>
                </c:pt>
                <c:pt idx="19">
                  <c:v>SA PSP w Poznaniu</c:v>
                </c:pt>
                <c:pt idx="20">
                  <c:v>SP PSP w Bydgoszczy</c:v>
                </c:pt>
                <c:pt idx="21">
                  <c:v>CMP w Mysłowicach</c:v>
                </c:pt>
              </c:strCache>
            </c:strRef>
          </c:cat>
          <c:val>
            <c:numRef>
              <c:f>'Statystyka-I-2016'!$B$4:$W$4</c:f>
              <c:numCache>
                <c:formatCode>General</c:formatCode>
                <c:ptCount val="22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13">
                  <c:v>1</c:v>
                </c:pt>
                <c:pt idx="15">
                  <c:v>5</c:v>
                </c:pt>
                <c:pt idx="19">
                  <c:v>2</c:v>
                </c:pt>
              </c:numCache>
            </c:numRef>
          </c:val>
        </c:ser>
        <c:gapWidth val="81"/>
        <c:gapDepth val="36"/>
        <c:shape val="cylinder"/>
        <c:axId val="123544704"/>
        <c:axId val="123546240"/>
        <c:axId val="0"/>
      </c:bar3DChart>
      <c:catAx>
        <c:axId val="1235447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800"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123546240"/>
        <c:crosses val="autoZero"/>
        <c:auto val="1"/>
        <c:lblAlgn val="ctr"/>
        <c:lblOffset val="100"/>
      </c:catAx>
      <c:valAx>
        <c:axId val="1235462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123544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05"/>
          <c:y val="0.92683904686918972"/>
          <c:w val="0.89999989969408156"/>
          <c:h val="6.2490613330868063E-2"/>
        </c:manualLayout>
      </c:layout>
      <c:txPr>
        <a:bodyPr/>
        <a:lstStyle/>
        <a:p>
          <a:pPr>
            <a:defRPr sz="900" b="1">
              <a:latin typeface="Arial" pitchFamily="34" charset="0"/>
              <a:cs typeface="Arial" pitchFamily="34" charset="0"/>
            </a:defRPr>
          </a:pPr>
          <a:endParaRPr lang="pl-PL"/>
        </a:p>
      </c:txPr>
    </c:legend>
    <c:plotVisOnly val="1"/>
  </c:chart>
  <c:spPr>
    <a:noFill/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otX val="10"/>
      <c:rotY val="50"/>
      <c:rAngAx val="1"/>
    </c:view3D>
    <c:floor>
      <c:spPr>
        <a:solidFill>
          <a:srgbClr val="4355AF"/>
        </a:solidFill>
      </c:spPr>
    </c:floor>
    <c:plotArea>
      <c:layout>
        <c:manualLayout>
          <c:layoutTarget val="inner"/>
          <c:xMode val="edge"/>
          <c:yMode val="edge"/>
          <c:x val="6.647511111111111E-2"/>
          <c:y val="2.9824720068906116E-2"/>
          <c:w val="0.93200949980360481"/>
          <c:h val="0.75519220915752361"/>
        </c:manualLayout>
      </c:layout>
      <c:bar3DChart>
        <c:barDir val="col"/>
        <c:grouping val="stacked"/>
        <c:varyColors val="1"/>
        <c:ser>
          <c:idx val="0"/>
          <c:order val="0"/>
          <c:dLbls>
            <c:dLbl>
              <c:idx val="0"/>
              <c:layout>
                <c:manualLayout>
                  <c:x val="1.0274462710155939E-2"/>
                  <c:y val="-0.1920344256939942"/>
                </c:manualLayout>
              </c:layout>
              <c:showVal val="1"/>
            </c:dLbl>
            <c:dLbl>
              <c:idx val="1"/>
              <c:layout>
                <c:manualLayout>
                  <c:x val="1.0760685796774761E-2"/>
                  <c:y val="-0.21036406402605348"/>
                </c:manualLayout>
              </c:layout>
              <c:showVal val="1"/>
            </c:dLbl>
            <c:dLbl>
              <c:idx val="2"/>
              <c:layout>
                <c:manualLayout>
                  <c:x val="4.5527858716193272E-3"/>
                  <c:y val="-0.21038707141992521"/>
                </c:manualLayout>
              </c:layout>
              <c:showVal val="1"/>
            </c:dLbl>
            <c:dLbl>
              <c:idx val="3"/>
              <c:layout>
                <c:manualLayout>
                  <c:x val="1.1506242677764759E-2"/>
                  <c:y val="-0.22331245947796882"/>
                </c:manualLayout>
              </c:layout>
              <c:showVal val="1"/>
            </c:dLbl>
            <c:dLbl>
              <c:idx val="4"/>
              <c:layout>
                <c:manualLayout>
                  <c:x val="1.18165765628028E-2"/>
                  <c:y val="-0.14060170760462767"/>
                </c:manualLayout>
              </c:layout>
              <c:showVal val="1"/>
            </c:dLbl>
            <c:dLbl>
              <c:idx val="5"/>
              <c:layout>
                <c:manualLayout>
                  <c:x val="1.2827689471447953E-2"/>
                  <c:y val="-0.2266460443035351"/>
                </c:manualLayout>
              </c:layout>
              <c:showVal val="1"/>
            </c:dLbl>
            <c:dLbl>
              <c:idx val="6"/>
              <c:layout>
                <c:manualLayout>
                  <c:x val="1.2917356297522321E-2"/>
                  <c:y val="-0.22227256672973317"/>
                </c:manualLayout>
              </c:layout>
              <c:showVal val="1"/>
            </c:dLbl>
            <c:dLbl>
              <c:idx val="7"/>
              <c:layout>
                <c:manualLayout>
                  <c:x val="7.0934570550348318E-3"/>
                  <c:y val="-0.21041028608761592"/>
                </c:manualLayout>
              </c:layout>
              <c:showVal val="1"/>
            </c:dLbl>
            <c:dLbl>
              <c:idx val="8"/>
              <c:layout>
                <c:manualLayout>
                  <c:x val="6.0410107395746605E-3"/>
                  <c:y val="-0.23063875987245219"/>
                </c:manualLayout>
              </c:layout>
              <c:showVal val="1"/>
            </c:dLbl>
            <c:dLbl>
              <c:idx val="9"/>
              <c:layout>
                <c:manualLayout>
                  <c:x val="7.2727907071834892E-3"/>
                  <c:y val="-0.23014710637458188"/>
                </c:manualLayout>
              </c:layout>
              <c:showVal val="1"/>
            </c:dLbl>
            <c:dLbl>
              <c:idx val="10"/>
              <c:layout>
                <c:manualLayout>
                  <c:x val="7.3625686445664791E-3"/>
                  <c:y val="-9.5966119850696543E-2"/>
                </c:manualLayout>
              </c:layout>
              <c:showVal val="1"/>
            </c:dLbl>
            <c:dLbl>
              <c:idx val="11"/>
              <c:layout>
                <c:manualLayout>
                  <c:x val="7.3625686445664791E-3"/>
                  <c:y val="-0.19893788749840438"/>
                </c:manualLayout>
              </c:layout>
              <c:showVal val="1"/>
            </c:dLbl>
            <c:dLbl>
              <c:idx val="12"/>
              <c:layout>
                <c:manualLayout>
                  <c:x val="7.5383467348386591E-3"/>
                  <c:y val="-0.19478225470801747"/>
                </c:manualLayout>
              </c:layout>
              <c:showVal val="1"/>
            </c:dLbl>
            <c:dLbl>
              <c:idx val="13"/>
              <c:layout>
                <c:manualLayout>
                  <c:x val="1.718114165536298E-3"/>
                  <c:y val="-0.23153915734072689"/>
                </c:manualLayout>
              </c:layout>
              <c:showVal val="1"/>
            </c:dLbl>
            <c:dLbl>
              <c:idx val="14"/>
              <c:layout>
                <c:manualLayout>
                  <c:x val="9.247349773066264E-3"/>
                  <c:y val="-0.29766178550641981"/>
                </c:manualLayout>
              </c:layout>
              <c:showVal val="1"/>
            </c:dLbl>
            <c:dLbl>
              <c:idx val="15"/>
              <c:layout>
                <c:manualLayout>
                  <c:x val="9.2472386617576188E-3"/>
                  <c:y val="-0.20427705379335961"/>
                </c:manualLayout>
              </c:layout>
              <c:showVal val="1"/>
            </c:dLbl>
            <c:dLbl>
              <c:idx val="16"/>
              <c:layout>
                <c:manualLayout>
                  <c:x val="1.037668511410687E-2"/>
                  <c:y val="-0.21033566751289681"/>
                </c:manualLayout>
              </c:layout>
              <c:showVal val="1"/>
            </c:dLbl>
            <c:dLbl>
              <c:idx val="17"/>
              <c:layout>
                <c:manualLayout>
                  <c:x val="7.4486799087642979E-3"/>
                  <c:y val="-0.38077672132615514"/>
                </c:manualLayout>
              </c:layout>
              <c:showVal val="1"/>
            </c:dLbl>
            <c:dLbl>
              <c:idx val="18"/>
              <c:layout>
                <c:manualLayout>
                  <c:x val="1.0181087814801747E-2"/>
                  <c:y val="-0.3781441365553081"/>
                </c:manualLayout>
              </c:layout>
              <c:showVal val="1"/>
            </c:dLbl>
            <c:dLbl>
              <c:idx val="19"/>
              <c:layout>
                <c:manualLayout>
                  <c:x val="1.2155688276779259E-2"/>
                  <c:y val="-0.19874201373976691"/>
                </c:manualLayout>
              </c:layout>
              <c:showVal val="1"/>
            </c:dLbl>
            <c:dLbl>
              <c:idx val="20"/>
              <c:layout>
                <c:manualLayout>
                  <c:x val="5.6122321995239191E-3"/>
                  <c:y val="-0.27007426206375135"/>
                </c:manualLayout>
              </c:layout>
              <c:showVal val="1"/>
            </c:dLbl>
            <c:dLbl>
              <c:idx val="21"/>
              <c:layout>
                <c:manualLayout>
                  <c:x val="5.7593435721663587E-3"/>
                  <c:y val="-0.21034126390600072"/>
                </c:manualLayout>
              </c:layout>
              <c:showVal val="1"/>
            </c:dLbl>
            <c:spPr>
              <a:solidFill>
                <a:prstClr val="white">
                  <a:lumMod val="95000"/>
                </a:prstClr>
              </a:solidFill>
            </c:spPr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'Statystyka procentowa-I-2016'!$A$1:$V$1</c:f>
              <c:strCache>
                <c:ptCount val="22"/>
                <c:pt idx="0">
                  <c:v>KG PSP w Warszawie</c:v>
                </c:pt>
                <c:pt idx="1">
                  <c:v>KW PSP we Wrocławiu</c:v>
                </c:pt>
                <c:pt idx="2">
                  <c:v>KW PSP w Toruniu</c:v>
                </c:pt>
                <c:pt idx="3">
                  <c:v>KW PSP w Lublinie</c:v>
                </c:pt>
                <c:pt idx="4">
                  <c:v>KW PSP w Gorzowie Wlkp.</c:v>
                </c:pt>
                <c:pt idx="5">
                  <c:v>KW PSP w Łodzi</c:v>
                </c:pt>
                <c:pt idx="6">
                  <c:v>KW PSP w Krakowie</c:v>
                </c:pt>
                <c:pt idx="7">
                  <c:v>KW PSP w Warszawie</c:v>
                </c:pt>
                <c:pt idx="8">
                  <c:v>KW PSP w Opolu</c:v>
                </c:pt>
                <c:pt idx="9">
                  <c:v>KW PSP w Rzeszowie</c:v>
                </c:pt>
                <c:pt idx="10">
                  <c:v>KW PSP w Białymstoku</c:v>
                </c:pt>
                <c:pt idx="11">
                  <c:v>KW PSP w Gdańsku</c:v>
                </c:pt>
                <c:pt idx="12">
                  <c:v>KW PSP w Katowicach</c:v>
                </c:pt>
                <c:pt idx="13">
                  <c:v>KW PSP w Kielcach</c:v>
                </c:pt>
                <c:pt idx="14">
                  <c:v>KW PSP w Olsztynie</c:v>
                </c:pt>
                <c:pt idx="15">
                  <c:v>KW PSP w Poznaniu</c:v>
                </c:pt>
                <c:pt idx="16">
                  <c:v>KW PSP w Szczecinie</c:v>
                </c:pt>
                <c:pt idx="17">
                  <c:v>CS PSP w Częstochowie</c:v>
                </c:pt>
                <c:pt idx="18">
                  <c:v>SA PSP w Krakowie</c:v>
                </c:pt>
                <c:pt idx="19">
                  <c:v>SA PSP w Poznaniu</c:v>
                </c:pt>
                <c:pt idx="20">
                  <c:v>SP PSP w Bydgoszczy</c:v>
                </c:pt>
                <c:pt idx="21">
                  <c:v>CMP w Mysłowicach</c:v>
                </c:pt>
              </c:strCache>
            </c:strRef>
          </c:cat>
          <c:val>
            <c:numRef>
              <c:f>'Statystyka procentowa-I-2016'!$A$2:$V$2</c:f>
              <c:numCache>
                <c:formatCode>0%</c:formatCode>
                <c:ptCount val="22"/>
                <c:pt idx="0">
                  <c:v>0.47000000000000008</c:v>
                </c:pt>
                <c:pt idx="1">
                  <c:v>0.5</c:v>
                </c:pt>
                <c:pt idx="2">
                  <c:v>0.5</c:v>
                </c:pt>
                <c:pt idx="3">
                  <c:v>0.55000000000000004</c:v>
                </c:pt>
                <c:pt idx="4">
                  <c:v>0.33000000000000057</c:v>
                </c:pt>
                <c:pt idx="5">
                  <c:v>0.58000000000000007</c:v>
                </c:pt>
                <c:pt idx="6">
                  <c:v>0.56000000000000005</c:v>
                </c:pt>
                <c:pt idx="7">
                  <c:v>0.5</c:v>
                </c:pt>
                <c:pt idx="8">
                  <c:v>0.58000000000000007</c:v>
                </c:pt>
                <c:pt idx="9">
                  <c:v>0.58000000000000007</c:v>
                </c:pt>
                <c:pt idx="10">
                  <c:v>0.2</c:v>
                </c:pt>
                <c:pt idx="11">
                  <c:v>0.5</c:v>
                </c:pt>
                <c:pt idx="12">
                  <c:v>0.46</c:v>
                </c:pt>
                <c:pt idx="13">
                  <c:v>0.56999999999999995</c:v>
                </c:pt>
                <c:pt idx="14">
                  <c:v>0.77000000000000102</c:v>
                </c:pt>
                <c:pt idx="15">
                  <c:v>0.48000000000000032</c:v>
                </c:pt>
                <c:pt idx="16">
                  <c:v>0.5</c:v>
                </c:pt>
                <c:pt idx="17">
                  <c:v>1</c:v>
                </c:pt>
                <c:pt idx="18">
                  <c:v>1</c:v>
                </c:pt>
                <c:pt idx="19">
                  <c:v>0.5</c:v>
                </c:pt>
                <c:pt idx="20">
                  <c:v>0.67000000000000115</c:v>
                </c:pt>
                <c:pt idx="21">
                  <c:v>0.5</c:v>
                </c:pt>
              </c:numCache>
            </c:numRef>
          </c:val>
        </c:ser>
        <c:gapWidth val="70"/>
        <c:gapDepth val="191"/>
        <c:shape val="cylinder"/>
        <c:axId val="123788288"/>
        <c:axId val="123835136"/>
        <c:axId val="0"/>
      </c:bar3DChart>
      <c:catAx>
        <c:axId val="123788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800"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123835136"/>
        <c:crosses val="autoZero"/>
        <c:auto val="1"/>
        <c:lblAlgn val="ctr"/>
        <c:lblOffset val="100"/>
      </c:catAx>
      <c:valAx>
        <c:axId val="123835136"/>
        <c:scaling>
          <c:orientation val="minMax"/>
        </c:scaling>
        <c:delete val="1"/>
        <c:axPos val="l"/>
        <c:numFmt formatCode="0%" sourceLinked="1"/>
        <c:majorTickMark val="none"/>
        <c:tickLblPos val="none"/>
        <c:crossAx val="123788288"/>
        <c:crosses val="autoZero"/>
        <c:crossBetween val="between"/>
      </c:valAx>
      <c:spPr>
        <a:noFill/>
      </c:spPr>
    </c:plotArea>
    <c:plotVisOnly val="1"/>
  </c:chart>
  <c:spPr>
    <a:noFill/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otX val="30"/>
      <c:rotY val="80"/>
      <c:depthPercent val="70"/>
      <c:rAngAx val="1"/>
    </c:view3D>
    <c:floor>
      <c:spPr>
        <a:solidFill>
          <a:srgbClr val="4355AF"/>
        </a:solidFill>
      </c:spPr>
    </c:floor>
    <c:plotArea>
      <c:layout>
        <c:manualLayout>
          <c:layoutTarget val="inner"/>
          <c:xMode val="edge"/>
          <c:yMode val="edge"/>
          <c:x val="6.8115745455222282E-2"/>
          <c:y val="9.3692261070105975E-2"/>
          <c:w val="0.91206826241500361"/>
          <c:h val="0.6281124448485037"/>
        </c:manualLayout>
      </c:layout>
      <c:bar3DChart>
        <c:barDir val="col"/>
        <c:grouping val="clustered"/>
        <c:ser>
          <c:idx val="0"/>
          <c:order val="0"/>
          <c:tx>
            <c:strRef>
              <c:f>'Statystyka-I-2016'!#ADR!</c:f>
              <c:strCache>
                <c:ptCount val="1"/>
                <c:pt idx="0">
                  <c:v>#REF!</c:v>
                </c:pt>
              </c:strCache>
            </c:strRef>
          </c:tx>
          <c:spPr>
            <a:solidFill>
              <a:srgbClr val="C0504D">
                <a:lumMod val="75000"/>
              </a:srgbClr>
            </a:solidFill>
            <a:ln w="6350"/>
            <a:effectLst>
              <a:outerShdw blurRad="50800" dist="50800" dir="5400000" sx="69000" sy="69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dLbls>
            <c:dLbl>
              <c:idx val="6"/>
              <c:layout>
                <c:manualLayout>
                  <c:x val="1.6879319510898461E-3"/>
                  <c:y val="2.7557701922008692E-3"/>
                </c:manualLayout>
              </c:layout>
              <c:showVal val="1"/>
            </c:dLbl>
            <c:dLbl>
              <c:idx val="18"/>
              <c:layout>
                <c:manualLayout>
                  <c:x val="1.6879319510898461E-3"/>
                  <c:y val="5.5115403844017471E-3"/>
                </c:manualLayout>
              </c:layout>
              <c:showVal val="1"/>
            </c:dLbl>
            <c:txPr>
              <a:bodyPr rot="0"/>
              <a:lstStyle/>
              <a:p>
                <a:pPr>
                  <a:defRPr sz="10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'Statystyka-I-2016'!$A$1:$S$1</c:f>
              <c:strCache>
                <c:ptCount val="19"/>
                <c:pt idx="0">
                  <c:v>dolnoślaskie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pomorskie</c:v>
                </c:pt>
                <c:pt idx="10">
                  <c:v>świętokrzyskie</c:v>
                </c:pt>
                <c:pt idx="11">
                  <c:v>warmińsko-mazurskie</c:v>
                </c:pt>
                <c:pt idx="12">
                  <c:v>wielkopolskie</c:v>
                </c:pt>
                <c:pt idx="13">
                  <c:v>zachodniopomorskie</c:v>
                </c:pt>
                <c:pt idx="14">
                  <c:v>CS PSP w Częstochowie</c:v>
                </c:pt>
                <c:pt idx="15">
                  <c:v>SA PSP w Krakowie</c:v>
                </c:pt>
                <c:pt idx="16">
                  <c:v>SA PSP w Poznaniu</c:v>
                </c:pt>
                <c:pt idx="17">
                  <c:v>SP PSP w Bydgoszczy</c:v>
                </c:pt>
                <c:pt idx="18">
                  <c:v>CMP w Mysłowicach</c:v>
                </c:pt>
              </c:strCache>
            </c:strRef>
          </c:cat>
          <c:val>
            <c:numRef>
              <c:f>'Statystyka-I-2016'!$A$2:$S$2</c:f>
              <c:numCache>
                <c:formatCode>General</c:formatCode>
                <c:ptCount val="19"/>
                <c:pt idx="0">
                  <c:v>6</c:v>
                </c:pt>
                <c:pt idx="1">
                  <c:v>11</c:v>
                </c:pt>
                <c:pt idx="2">
                  <c:v>12</c:v>
                </c:pt>
                <c:pt idx="3">
                  <c:v>4</c:v>
                </c:pt>
                <c:pt idx="4">
                  <c:v>7</c:v>
                </c:pt>
                <c:pt idx="5">
                  <c:v>13</c:v>
                </c:pt>
                <c:pt idx="6">
                  <c:v>2</c:v>
                </c:pt>
                <c:pt idx="7">
                  <c:v>10</c:v>
                </c:pt>
                <c:pt idx="8">
                  <c:v>11</c:v>
                </c:pt>
                <c:pt idx="9">
                  <c:v>11</c:v>
                </c:pt>
                <c:pt idx="10">
                  <c:v>8</c:v>
                </c:pt>
                <c:pt idx="11">
                  <c:v>8</c:v>
                </c:pt>
                <c:pt idx="12">
                  <c:v>19</c:v>
                </c:pt>
                <c:pt idx="13">
                  <c:v>13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2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'Statystyka-I-2016'!#ADR!</c:f>
              <c:strCache>
                <c:ptCount val="1"/>
                <c:pt idx="0">
                  <c:v>#REF!</c:v>
                </c:pt>
              </c:strCache>
            </c:strRef>
          </c:tx>
          <c:dLbls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'Statystyka-I-2016'!$A$1:$S$1</c:f>
              <c:strCache>
                <c:ptCount val="19"/>
                <c:pt idx="0">
                  <c:v>dolnoślaskie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pomorskie</c:v>
                </c:pt>
                <c:pt idx="10">
                  <c:v>świętokrzyskie</c:v>
                </c:pt>
                <c:pt idx="11">
                  <c:v>warmińsko-mazurskie</c:v>
                </c:pt>
                <c:pt idx="12">
                  <c:v>wielkopolskie</c:v>
                </c:pt>
                <c:pt idx="13">
                  <c:v>zachodniopomorskie</c:v>
                </c:pt>
                <c:pt idx="14">
                  <c:v>CS PSP w Częstochowie</c:v>
                </c:pt>
                <c:pt idx="15">
                  <c:v>SA PSP w Krakowie</c:v>
                </c:pt>
                <c:pt idx="16">
                  <c:v>SA PSP w Poznaniu</c:v>
                </c:pt>
                <c:pt idx="17">
                  <c:v>SP PSP w Bydgoszczy</c:v>
                </c:pt>
                <c:pt idx="18">
                  <c:v>CMP w Mysłowicach</c:v>
                </c:pt>
              </c:strCache>
            </c:strRef>
          </c:cat>
          <c:val>
            <c:numRef>
              <c:f>'Statystyka-I-2016'!$A$3:$S$3</c:f>
              <c:numCache>
                <c:formatCode>General</c:formatCode>
                <c:ptCount val="19"/>
              </c:numCache>
            </c:numRef>
          </c:val>
        </c:ser>
        <c:ser>
          <c:idx val="2"/>
          <c:order val="2"/>
          <c:tx>
            <c:strRef>
              <c:f>'Statystyka-I-2016'!#ADR!</c:f>
              <c:strCache>
                <c:ptCount val="1"/>
                <c:pt idx="0">
                  <c:v>#REF!</c:v>
                </c:pt>
              </c:strCache>
            </c:strRef>
          </c:tx>
          <c:dLbls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'Statystyka-I-2016'!$A$1:$S$1</c:f>
              <c:strCache>
                <c:ptCount val="19"/>
                <c:pt idx="0">
                  <c:v>dolnoślaskie</c:v>
                </c:pt>
                <c:pt idx="1">
                  <c:v>kujawsko-pomorskie</c:v>
                </c:pt>
                <c:pt idx="2">
                  <c:v>lubelskie</c:v>
                </c:pt>
                <c:pt idx="3">
                  <c:v>lubuskie</c:v>
                </c:pt>
                <c:pt idx="4">
                  <c:v>łódzkie</c:v>
                </c:pt>
                <c:pt idx="5">
                  <c:v>małopolskie</c:v>
                </c:pt>
                <c:pt idx="6">
                  <c:v>mazowieckie</c:v>
                </c:pt>
                <c:pt idx="7">
                  <c:v>opolskie</c:v>
                </c:pt>
                <c:pt idx="8">
                  <c:v>podkarpackie</c:v>
                </c:pt>
                <c:pt idx="9">
                  <c:v>pomorskie</c:v>
                </c:pt>
                <c:pt idx="10">
                  <c:v>świętokrzyskie</c:v>
                </c:pt>
                <c:pt idx="11">
                  <c:v>warmińsko-mazurskie</c:v>
                </c:pt>
                <c:pt idx="12">
                  <c:v>wielkopolskie</c:v>
                </c:pt>
                <c:pt idx="13">
                  <c:v>zachodniopomorskie</c:v>
                </c:pt>
                <c:pt idx="14">
                  <c:v>CS PSP w Częstochowie</c:v>
                </c:pt>
                <c:pt idx="15">
                  <c:v>SA PSP w Krakowie</c:v>
                </c:pt>
                <c:pt idx="16">
                  <c:v>SA PSP w Poznaniu</c:v>
                </c:pt>
                <c:pt idx="17">
                  <c:v>SP PSP w Bydgoszczy</c:v>
                </c:pt>
                <c:pt idx="18">
                  <c:v>CMP w Mysłowicach</c:v>
                </c:pt>
              </c:strCache>
            </c:strRef>
          </c:cat>
          <c:val>
            <c:numRef>
              <c:f>'Statystyka-I-2016'!$A$4:$S$4</c:f>
              <c:numCache>
                <c:formatCode>General</c:formatCode>
                <c:ptCount val="19"/>
              </c:numCache>
            </c:numRef>
          </c:val>
        </c:ser>
        <c:dLbls>
          <c:showVal val="1"/>
        </c:dLbls>
        <c:gapWidth val="0"/>
        <c:gapDepth val="99"/>
        <c:shape val="cylinder"/>
        <c:axId val="123976704"/>
        <c:axId val="123998976"/>
        <c:axId val="0"/>
      </c:bar3DChart>
      <c:catAx>
        <c:axId val="1239767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123998976"/>
        <c:crosses val="autoZero"/>
        <c:auto val="1"/>
        <c:lblAlgn val="ctr"/>
        <c:lblOffset val="100"/>
      </c:catAx>
      <c:valAx>
        <c:axId val="12399897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123976704"/>
        <c:crosses val="autoZero"/>
        <c:crossBetween val="between"/>
      </c:valAx>
    </c:plotArea>
    <c:plotVisOnly val="1"/>
  </c:chart>
  <c:spPr>
    <a:noFill/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AngAx val="1"/>
    </c:view3D>
    <c:floor>
      <c:spPr>
        <a:solidFill>
          <a:srgbClr val="25339B"/>
        </a:solidFill>
      </c:spPr>
    </c:floor>
    <c:plotArea>
      <c:layout/>
      <c:bar3DChart>
        <c:barDir val="bar"/>
        <c:grouping val="clustered"/>
        <c:varyColors val="1"/>
        <c:ser>
          <c:idx val="0"/>
          <c:order val="0"/>
          <c:dLbls>
            <c:dLbl>
              <c:idx val="0"/>
              <c:layout>
                <c:manualLayout>
                  <c:x val="5.0062578222778552E-3"/>
                  <c:y val="-1.5325670498084205E-2"/>
                </c:manualLayout>
              </c:layout>
              <c:showVal val="1"/>
            </c:dLbl>
            <c:dLbl>
              <c:idx val="1"/>
              <c:layout>
                <c:manualLayout>
                  <c:x val="5.0062578222778552E-3"/>
                  <c:y val="-9.1954022988506041E-3"/>
                </c:manualLayout>
              </c:layout>
              <c:showVal val="1"/>
            </c:dLbl>
            <c:dLbl>
              <c:idx val="2"/>
              <c:layout>
                <c:manualLayout>
                  <c:x val="5.0062578222778552E-3"/>
                  <c:y val="-9.1954022988506041E-3"/>
                </c:manualLayout>
              </c:layout>
              <c:showVal val="1"/>
            </c:dLbl>
            <c:dLbl>
              <c:idx val="3"/>
              <c:layout>
                <c:manualLayout>
                  <c:x val="5.0062578222778552E-3"/>
                  <c:y val="-9.1954022988506041E-3"/>
                </c:manualLayout>
              </c:layout>
              <c:showVal val="1"/>
            </c:dLbl>
            <c:dLbl>
              <c:idx val="4"/>
              <c:layout>
                <c:manualLayout>
                  <c:x val="5.0062578222778552E-3"/>
                  <c:y val="-1.226053639846748E-2"/>
                </c:manualLayout>
              </c:layout>
              <c:showVal val="1"/>
            </c:dLbl>
            <c:dLbl>
              <c:idx val="5"/>
              <c:layout>
                <c:manualLayout>
                  <c:x val="5.0062578222778552E-3"/>
                  <c:y val="-9.1954022988506041E-3"/>
                </c:manualLayout>
              </c:layout>
              <c:showVal val="1"/>
            </c:dLbl>
            <c:dLbl>
              <c:idx val="6"/>
              <c:layout>
                <c:manualLayout>
                  <c:x val="6.6750104297037963E-3"/>
                  <c:y val="-6.130268199233741E-3"/>
                </c:manualLayout>
              </c:layout>
              <c:showVal val="1"/>
            </c:dLbl>
            <c:dLbl>
              <c:idx val="7"/>
              <c:layout>
                <c:manualLayout>
                  <c:x val="5.0062578222778552E-3"/>
                  <c:y val="-9.1954022988506041E-3"/>
                </c:manualLayout>
              </c:layout>
              <c:showVal val="1"/>
            </c:dLbl>
            <c:dLbl>
              <c:idx val="8"/>
              <c:layout>
                <c:manualLayout>
                  <c:x val="5.0062578222778552E-3"/>
                  <c:y val="-9.1954022988506041E-3"/>
                </c:manualLayout>
              </c:layout>
              <c:showVal val="1"/>
            </c:dLbl>
            <c:dLbl>
              <c:idx val="9"/>
              <c:layout>
                <c:manualLayout>
                  <c:x val="8.3437630371297738E-3"/>
                  <c:y val="-9.1954022988506041E-3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'Nieprawidłowości-I'!$A$2:$A$11</c:f>
              <c:strCache>
                <c:ptCount val="10"/>
                <c:pt idx="0">
                  <c:v>Doskonalenie zawodowe PSP i szkolenie członków OSP</c:v>
                </c:pt>
                <c:pt idx="1">
                  <c:v>Sprawy obronne</c:v>
                </c:pt>
                <c:pt idx="2">
                  <c:v>Bezpieczeństwo i higiena pracy/służby</c:v>
                </c:pt>
                <c:pt idx="3">
                  <c:v>Sprawy organizacji i nadzoru, archiwum</c:v>
                </c:pt>
                <c:pt idx="4">
                  <c:v>Działalność kontrolno-rozpoznawcza</c:v>
                </c:pt>
                <c:pt idx="5">
                  <c:v>Zadania kwtermistrzowskie, techniczne i logistyta</c:v>
                </c:pt>
                <c:pt idx="6">
                  <c:v>Łączność i informatyka</c:v>
                </c:pt>
                <c:pt idx="7">
                  <c:v>Działalność operacyjna</c:v>
                </c:pt>
                <c:pt idx="8">
                  <c:v>Polityka kadrowa</c:v>
                </c:pt>
                <c:pt idx="9">
                  <c:v>Kontrole finansowo-gospodarcze</c:v>
                </c:pt>
              </c:strCache>
            </c:strRef>
          </c:cat>
          <c:val>
            <c:numRef>
              <c:f>'Nieprawidłowości-I'!$B$2:$B$11</c:f>
              <c:numCache>
                <c:formatCode>General</c:formatCode>
                <c:ptCount val="10"/>
                <c:pt idx="0">
                  <c:v>26</c:v>
                </c:pt>
                <c:pt idx="1">
                  <c:v>2</c:v>
                </c:pt>
                <c:pt idx="2">
                  <c:v>12</c:v>
                </c:pt>
                <c:pt idx="3">
                  <c:v>23</c:v>
                </c:pt>
                <c:pt idx="4">
                  <c:v>27</c:v>
                </c:pt>
                <c:pt idx="5">
                  <c:v>23</c:v>
                </c:pt>
                <c:pt idx="6">
                  <c:v>8</c:v>
                </c:pt>
                <c:pt idx="7">
                  <c:v>7</c:v>
                </c:pt>
                <c:pt idx="8">
                  <c:v>10</c:v>
                </c:pt>
                <c:pt idx="9">
                  <c:v>9</c:v>
                </c:pt>
              </c:numCache>
            </c:numRef>
          </c:val>
        </c:ser>
        <c:dLbls>
          <c:showVal val="1"/>
        </c:dLbls>
        <c:gapWidth val="51"/>
        <c:shape val="cylinder"/>
        <c:axId val="124093568"/>
        <c:axId val="124095104"/>
        <c:axId val="0"/>
      </c:bar3DChart>
      <c:catAx>
        <c:axId val="12409356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124095104"/>
        <c:crosses val="autoZero"/>
        <c:auto val="1"/>
        <c:lblAlgn val="ctr"/>
        <c:lblOffset val="100"/>
      </c:catAx>
      <c:valAx>
        <c:axId val="124095104"/>
        <c:scaling>
          <c:orientation val="minMax"/>
        </c:scaling>
        <c:delete val="1"/>
        <c:axPos val="b"/>
        <c:numFmt formatCode="General" sourceLinked="1"/>
        <c:tickLblPos val="none"/>
        <c:crossAx val="124093568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otX val="20"/>
      <c:rotY val="70"/>
      <c:perspective val="30"/>
    </c:view3D>
    <c:plotArea>
      <c:layout>
        <c:manualLayout>
          <c:layoutTarget val="inner"/>
          <c:xMode val="edge"/>
          <c:yMode val="edge"/>
          <c:x val="0.14801322698163921"/>
          <c:y val="0.25532125224813029"/>
          <c:w val="0.58794082542272841"/>
          <c:h val="0.57118204628355262"/>
        </c:manualLayout>
      </c:layout>
      <c:pie3DChart>
        <c:varyColors val="1"/>
        <c:ser>
          <c:idx val="0"/>
          <c:order val="0"/>
          <c:explosion val="11"/>
          <c:dLbls>
            <c:dLbl>
              <c:idx val="0"/>
              <c:layout>
                <c:manualLayout>
                  <c:x val="1.9262020472809661E-2"/>
                  <c:y val="-0.10161370958782359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Doskonalenie zawodowe</a:t>
                    </a:r>
                    <a:r>
                      <a:rPr lang="pl-PL" baseline="0"/>
                      <a:t> </a:t>
                    </a:r>
                    <a:r>
                      <a:rPr lang="en-US"/>
                      <a:t>PSP</a:t>
                    </a:r>
                    <a:endParaRPr lang="pl-PL"/>
                  </a:p>
                  <a:p>
                    <a:r>
                      <a:rPr lang="en-US"/>
                      <a:t> i szkolenie członków OSP
18%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6.4351303302570301E-2"/>
                  <c:y val="3.5823778606621622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3.1214147584281208E-2"/>
                  <c:y val="6.101947782842948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Bezpieczeństwo </a:t>
                    </a:r>
                    <a:endParaRPr lang="pl-PL"/>
                  </a:p>
                  <a:p>
                    <a:r>
                      <a:rPr lang="en-US"/>
                      <a:t>i higiena pracy/służby
8%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8.3734877967840664E-3"/>
                  <c:y val="6.4907765317214136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Sprawy organizacji</a:t>
                    </a:r>
                    <a:endParaRPr lang="pl-PL"/>
                  </a:p>
                  <a:p>
                    <a:r>
                      <a:rPr lang="en-US"/>
                      <a:t> i nadzoru, archiwum
16%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-8.3264247141521305E-3"/>
                  <c:y val="-0.15865998568360773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3.1463239508854587E-2"/>
                  <c:y val="-9.6552082504838585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9.0599109893872241E-3"/>
                  <c:y val="-8.6397836634057146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4.2089956146785998E-2"/>
                  <c:y val="-7.2125560062567887E-2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7.0198335285880611E-2"/>
                  <c:y val="-5.2712391214256311E-2"/>
                </c:manualLayout>
              </c:layout>
              <c:showCatName val="1"/>
              <c:showPercent val="1"/>
            </c:dLbl>
            <c:dLbl>
              <c:idx val="9"/>
              <c:layout>
                <c:manualLayout>
                  <c:x val="3.1114061432384908E-2"/>
                  <c:y val="3.443155131924299E-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CatName val="1"/>
            <c:showPercent val="1"/>
            <c:showLeaderLines val="1"/>
          </c:dLbls>
          <c:cat>
            <c:strRef>
              <c:f>'[Wykresy-obszar tematyczny.xlsx]Obszary naruszenia prawa'!$A$2:$A$11</c:f>
              <c:strCache>
                <c:ptCount val="10"/>
                <c:pt idx="0">
                  <c:v>Doskonalenie zawodowe PSP i szkolenie członków OSP</c:v>
                </c:pt>
                <c:pt idx="1">
                  <c:v>Sprawy obronne</c:v>
                </c:pt>
                <c:pt idx="2">
                  <c:v>Bezpieczeństwo i higiena pracy/służby</c:v>
                </c:pt>
                <c:pt idx="3">
                  <c:v>Sprawy organizacji i nadzoru, archiwum</c:v>
                </c:pt>
                <c:pt idx="4">
                  <c:v>Działalność kontrolno-rozpoznawcza</c:v>
                </c:pt>
                <c:pt idx="5">
                  <c:v>Zadania kwtermistrzowskie, techniczne i logistyta</c:v>
                </c:pt>
                <c:pt idx="6">
                  <c:v>Łączność i informatyka</c:v>
                </c:pt>
                <c:pt idx="7">
                  <c:v>Działalność operacyjna</c:v>
                </c:pt>
                <c:pt idx="8">
                  <c:v>Polityka kadrowa</c:v>
                </c:pt>
                <c:pt idx="9">
                  <c:v>Kontrole finansowo-gospodarcze</c:v>
                </c:pt>
              </c:strCache>
            </c:strRef>
          </c:cat>
          <c:val>
            <c:numRef>
              <c:f>'[Wykresy-obszar tematyczny.xlsx]Obszary naruszenia prawa'!$B$2:$B$11</c:f>
              <c:numCache>
                <c:formatCode>General</c:formatCode>
                <c:ptCount val="10"/>
                <c:pt idx="0">
                  <c:v>26</c:v>
                </c:pt>
                <c:pt idx="1">
                  <c:v>2</c:v>
                </c:pt>
                <c:pt idx="2">
                  <c:v>12</c:v>
                </c:pt>
                <c:pt idx="3">
                  <c:v>23</c:v>
                </c:pt>
                <c:pt idx="4">
                  <c:v>27</c:v>
                </c:pt>
                <c:pt idx="5">
                  <c:v>23</c:v>
                </c:pt>
                <c:pt idx="6">
                  <c:v>8</c:v>
                </c:pt>
                <c:pt idx="7">
                  <c:v>7</c:v>
                </c:pt>
                <c:pt idx="8">
                  <c:v>10</c:v>
                </c:pt>
                <c:pt idx="9">
                  <c:v>9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view3D>
      <c:rotX val="30"/>
      <c:rotY val="40"/>
      <c:rAngAx val="1"/>
    </c:view3D>
    <c:floor>
      <c:spPr>
        <a:solidFill>
          <a:srgbClr val="25339B">
            <a:alpha val="84000"/>
          </a:srgbClr>
        </a:solidFill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plotArea>
      <c:layout>
        <c:manualLayout>
          <c:layoutTarget val="inner"/>
          <c:xMode val="edge"/>
          <c:yMode val="edge"/>
          <c:x val="0.38231250448816562"/>
          <c:y val="0"/>
          <c:w val="0.57512503063821974"/>
          <c:h val="0.87301192614081258"/>
        </c:manualLayout>
      </c:layout>
      <c:bar3DChart>
        <c:barDir val="bar"/>
        <c:grouping val="clustered"/>
        <c:ser>
          <c:idx val="0"/>
          <c:order val="0"/>
          <c:tx>
            <c:strRef>
              <c:f>'Oceny kontrli'!$B$1</c:f>
              <c:strCache>
                <c:ptCount val="1"/>
                <c:pt idx="0">
                  <c:v>negatywna</c:v>
                </c:pt>
              </c:strCache>
            </c:strRef>
          </c:tx>
          <c:dLbls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'Oceny kontrli'!$A$2:$A$11</c:f>
              <c:strCache>
                <c:ptCount val="10"/>
                <c:pt idx="0">
                  <c:v>Doskonalenie zawodowe PSP i szkolenie członków OSP</c:v>
                </c:pt>
                <c:pt idx="1">
                  <c:v>Sprawy obronne</c:v>
                </c:pt>
                <c:pt idx="2">
                  <c:v>Bezpieczeństwo i higiena pracy/służby</c:v>
                </c:pt>
                <c:pt idx="3">
                  <c:v>Sprawy organizacji i nadzoru, archiwum</c:v>
                </c:pt>
                <c:pt idx="4">
                  <c:v>Działalność kontrolno-rozpoznawcza</c:v>
                </c:pt>
                <c:pt idx="5">
                  <c:v>Zadania kwtermistrzowskie, techniczne i logistyta</c:v>
                </c:pt>
                <c:pt idx="6">
                  <c:v>Łączność i informatyka</c:v>
                </c:pt>
                <c:pt idx="7">
                  <c:v>Działalność operacyjna</c:v>
                </c:pt>
                <c:pt idx="8">
                  <c:v>Polityka kadrowa</c:v>
                </c:pt>
                <c:pt idx="9">
                  <c:v>Kontrole finansowo-gospodarcze</c:v>
                </c:pt>
              </c:strCache>
            </c:strRef>
          </c:cat>
          <c:val>
            <c:numRef>
              <c:f>'Oceny kontrli'!$B$2:$B$11</c:f>
              <c:numCache>
                <c:formatCode>General</c:formatCode>
                <c:ptCount val="10"/>
                <c:pt idx="0">
                  <c:v>1</c:v>
                </c:pt>
                <c:pt idx="5">
                  <c:v>2</c:v>
                </c:pt>
                <c:pt idx="7">
                  <c:v>2</c:v>
                </c:pt>
                <c:pt idx="9">
                  <c:v>2</c:v>
                </c:pt>
              </c:numCache>
            </c:numRef>
          </c:val>
        </c:ser>
        <c:ser>
          <c:idx val="1"/>
          <c:order val="1"/>
          <c:tx>
            <c:strRef>
              <c:f>'Oceny kontrli'!$C$1</c:f>
              <c:strCache>
                <c:ptCount val="1"/>
                <c:pt idx="0">
                  <c:v>pozytywna z nieprawidłowościami</c:v>
                </c:pt>
              </c:strCache>
            </c:strRef>
          </c:tx>
          <c:dLbls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'Oceny kontrli'!$A$2:$A$11</c:f>
              <c:strCache>
                <c:ptCount val="10"/>
                <c:pt idx="0">
                  <c:v>Doskonalenie zawodowe PSP i szkolenie członków OSP</c:v>
                </c:pt>
                <c:pt idx="1">
                  <c:v>Sprawy obronne</c:v>
                </c:pt>
                <c:pt idx="2">
                  <c:v>Bezpieczeństwo i higiena pracy/służby</c:v>
                </c:pt>
                <c:pt idx="3">
                  <c:v>Sprawy organizacji i nadzoru, archiwum</c:v>
                </c:pt>
                <c:pt idx="4">
                  <c:v>Działalność kontrolno-rozpoznawcza</c:v>
                </c:pt>
                <c:pt idx="5">
                  <c:v>Zadania kwtermistrzowskie, techniczne i logistyta</c:v>
                </c:pt>
                <c:pt idx="6">
                  <c:v>Łączność i informatyka</c:v>
                </c:pt>
                <c:pt idx="7">
                  <c:v>Działalność operacyjna</c:v>
                </c:pt>
                <c:pt idx="8">
                  <c:v>Polityka kadrowa</c:v>
                </c:pt>
                <c:pt idx="9">
                  <c:v>Kontrole finansowo-gospodarcze</c:v>
                </c:pt>
              </c:strCache>
            </c:strRef>
          </c:cat>
          <c:val>
            <c:numRef>
              <c:f>'Oceny kontrli'!$C$2:$C$11</c:f>
              <c:numCache>
                <c:formatCode>General</c:formatCode>
                <c:ptCount val="10"/>
                <c:pt idx="0">
                  <c:v>7</c:v>
                </c:pt>
                <c:pt idx="2">
                  <c:v>4</c:v>
                </c:pt>
                <c:pt idx="3">
                  <c:v>7</c:v>
                </c:pt>
                <c:pt idx="4">
                  <c:v>8</c:v>
                </c:pt>
                <c:pt idx="5">
                  <c:v>7</c:v>
                </c:pt>
                <c:pt idx="6">
                  <c:v>1</c:v>
                </c:pt>
                <c:pt idx="7">
                  <c:v>3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'Oceny kontrli'!$D$1</c:f>
              <c:strCache>
                <c:ptCount val="1"/>
                <c:pt idx="0">
                  <c:v>pozytywna z uchybieniami</c:v>
                </c:pt>
              </c:strCache>
            </c:strRef>
          </c:tx>
          <c:dLbls>
            <c:dLbl>
              <c:idx val="8"/>
              <c:layout>
                <c:manualLayout>
                  <c:x val="1.5207439198855544E-3"/>
                  <c:y val="-5.5646796431467974E-3"/>
                </c:manualLayout>
              </c:layout>
              <c:showVal val="1"/>
            </c:dLbl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'Oceny kontrli'!$A$2:$A$11</c:f>
              <c:strCache>
                <c:ptCount val="10"/>
                <c:pt idx="0">
                  <c:v>Doskonalenie zawodowe PSP i szkolenie członków OSP</c:v>
                </c:pt>
                <c:pt idx="1">
                  <c:v>Sprawy obronne</c:v>
                </c:pt>
                <c:pt idx="2">
                  <c:v>Bezpieczeństwo i higiena pracy/służby</c:v>
                </c:pt>
                <c:pt idx="3">
                  <c:v>Sprawy organizacji i nadzoru, archiwum</c:v>
                </c:pt>
                <c:pt idx="4">
                  <c:v>Działalność kontrolno-rozpoznawcza</c:v>
                </c:pt>
                <c:pt idx="5">
                  <c:v>Zadania kwtermistrzowskie, techniczne i logistyta</c:v>
                </c:pt>
                <c:pt idx="6">
                  <c:v>Łączność i informatyka</c:v>
                </c:pt>
                <c:pt idx="7">
                  <c:v>Działalność operacyjna</c:v>
                </c:pt>
                <c:pt idx="8">
                  <c:v>Polityka kadrowa</c:v>
                </c:pt>
                <c:pt idx="9">
                  <c:v>Kontrole finansowo-gospodarcze</c:v>
                </c:pt>
              </c:strCache>
            </c:strRef>
          </c:cat>
          <c:val>
            <c:numRef>
              <c:f>'Oceny kontrli'!$D$2:$D$11</c:f>
              <c:numCache>
                <c:formatCode>General</c:formatCode>
                <c:ptCount val="10"/>
                <c:pt idx="0">
                  <c:v>10</c:v>
                </c:pt>
                <c:pt idx="2">
                  <c:v>6</c:v>
                </c:pt>
                <c:pt idx="3">
                  <c:v>7</c:v>
                </c:pt>
                <c:pt idx="4">
                  <c:v>9</c:v>
                </c:pt>
                <c:pt idx="5">
                  <c:v>3</c:v>
                </c:pt>
                <c:pt idx="6">
                  <c:v>3</c:v>
                </c:pt>
                <c:pt idx="8">
                  <c:v>3</c:v>
                </c:pt>
                <c:pt idx="9">
                  <c:v>1</c:v>
                </c:pt>
              </c:numCache>
            </c:numRef>
          </c:val>
        </c:ser>
        <c:ser>
          <c:idx val="3"/>
          <c:order val="3"/>
          <c:tx>
            <c:strRef>
              <c:f>'Oceny kontrli'!$E$1</c:f>
              <c:strCache>
                <c:ptCount val="1"/>
                <c:pt idx="0">
                  <c:v>pozytywna</c:v>
                </c:pt>
              </c:strCache>
            </c:strRef>
          </c:tx>
          <c:dLbls>
            <c:dLbl>
              <c:idx val="0"/>
              <c:layout>
                <c:manualLayout>
                  <c:x val="3.0281354315689112E-3"/>
                  <c:y val="-7.7250608272507034E-3"/>
                </c:manualLayout>
              </c:layout>
              <c:showVal val="1"/>
            </c:dLbl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pl-PL"/>
              </a:p>
            </c:txPr>
            <c:showVal val="1"/>
          </c:dLbls>
          <c:cat>
            <c:strRef>
              <c:f>'Oceny kontrli'!$A$2:$A$11</c:f>
              <c:strCache>
                <c:ptCount val="10"/>
                <c:pt idx="0">
                  <c:v>Doskonalenie zawodowe PSP i szkolenie członków OSP</c:v>
                </c:pt>
                <c:pt idx="1">
                  <c:v>Sprawy obronne</c:v>
                </c:pt>
                <c:pt idx="2">
                  <c:v>Bezpieczeństwo i higiena pracy/służby</c:v>
                </c:pt>
                <c:pt idx="3">
                  <c:v>Sprawy organizacji i nadzoru, archiwum</c:v>
                </c:pt>
                <c:pt idx="4">
                  <c:v>Działalność kontrolno-rozpoznawcza</c:v>
                </c:pt>
                <c:pt idx="5">
                  <c:v>Zadania kwtermistrzowskie, techniczne i logistyta</c:v>
                </c:pt>
                <c:pt idx="6">
                  <c:v>Łączność i informatyka</c:v>
                </c:pt>
                <c:pt idx="7">
                  <c:v>Działalność operacyjna</c:v>
                </c:pt>
                <c:pt idx="8">
                  <c:v>Polityka kadrowa</c:v>
                </c:pt>
                <c:pt idx="9">
                  <c:v>Kontrole finansowo-gospodarcze</c:v>
                </c:pt>
              </c:strCache>
            </c:strRef>
          </c:cat>
          <c:val>
            <c:numRef>
              <c:f>'Oceny kontrli'!$E$2:$E$11</c:f>
              <c:numCache>
                <c:formatCode>General</c:formatCode>
                <c:ptCount val="10"/>
                <c:pt idx="0">
                  <c:v>8</c:v>
                </c:pt>
                <c:pt idx="1">
                  <c:v>2</c:v>
                </c:pt>
                <c:pt idx="2">
                  <c:v>2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  <c:pt idx="6">
                  <c:v>4</c:v>
                </c:pt>
                <c:pt idx="7">
                  <c:v>2</c:v>
                </c:pt>
                <c:pt idx="8">
                  <c:v>4</c:v>
                </c:pt>
                <c:pt idx="9">
                  <c:v>5</c:v>
                </c:pt>
              </c:numCache>
            </c:numRef>
          </c:val>
        </c:ser>
        <c:dLbls>
          <c:showVal val="1"/>
        </c:dLbls>
        <c:gapWidth val="48"/>
        <c:gapDepth val="143"/>
        <c:shape val="cylinder"/>
        <c:axId val="130786816"/>
        <c:axId val="130788352"/>
        <c:axId val="0"/>
      </c:bar3DChart>
      <c:catAx>
        <c:axId val="130786816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950" b="1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130788352"/>
        <c:crosses val="autoZero"/>
        <c:auto val="1"/>
        <c:lblAlgn val="ctr"/>
        <c:lblOffset val="100"/>
      </c:catAx>
      <c:valAx>
        <c:axId val="130788352"/>
        <c:scaling>
          <c:orientation val="minMax"/>
        </c:scaling>
        <c:axPos val="b"/>
        <c:numFmt formatCode="General" sourceLinked="1"/>
        <c:majorTickMark val="none"/>
        <c:tickLblPos val="nextTo"/>
        <c:crossAx val="1307868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900" b="1">
              <a:latin typeface="Arial" pitchFamily="34" charset="0"/>
              <a:cs typeface="Arial" pitchFamily="34" charset="0"/>
            </a:defRPr>
          </a:pPr>
          <a:endParaRPr lang="pl-PL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2985C3-D699-4CD8-B28D-DA4D58215B08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2985C3-D699-4CD8-B28D-DA4D58215B08}" type="slidenum">
              <a:rPr lang="pl-PL" smtClean="0"/>
              <a:pPr/>
              <a:t>16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768382F-EF04-4829-99E5-9C7C25FD2D2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D1B59-1DAA-421B-A6FE-970B6110DDB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394F8-113A-4806-9864-24CFD0B5A24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35A14C7-E5D7-40C3-AC13-6C47AA4B63D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01C0B-1C07-45E4-8EA2-84B7839B99B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97E8-5A63-4DFE-BC3F-34380E5C972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3FE5338-1791-402E-954F-E4C26B499FB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1A4E-E7CC-4EFF-8D5D-631E040E975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48997-BA60-4062-AC69-6B452412A4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0EED0-2FAA-4217-9AC8-911FE41C1A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B738D-E490-4043-9BFD-6112325D26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6F1D03-7258-4460-9C3C-1C53E5A2EF6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68817" y="2276872"/>
            <a:ext cx="6130204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endParaRPr lang="pl-PL" sz="3200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eaLnBrk="0" hangingPunct="0"/>
            <a:r>
              <a:rPr lang="pl-PL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Działalność</a:t>
            </a:r>
            <a:r>
              <a:rPr lang="pl-PL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kontrolna</a:t>
            </a:r>
          </a:p>
          <a:p>
            <a:pPr algn="ctr" eaLnBrk="0" hangingPunct="0"/>
            <a:r>
              <a:rPr lang="pl-PL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 </a:t>
            </a:r>
            <a:r>
              <a:rPr lang="pl-PL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pitchFamily="34" charset="0"/>
              </a:rPr>
              <a:t>Państwowej</a:t>
            </a:r>
            <a:r>
              <a:rPr lang="pl-PL" sz="32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Straży Pożarnej</a:t>
            </a:r>
          </a:p>
          <a:p>
            <a:pPr algn="ctr" eaLnBrk="0" hangingPunct="0"/>
            <a:endParaRPr lang="pl-PL" sz="4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590" name="Text Box 518"/>
          <p:cNvSpPr txBox="1">
            <a:spLocks noChangeArrowheads="1"/>
          </p:cNvSpPr>
          <p:nvPr/>
        </p:nvSpPr>
        <p:spPr bwMode="auto">
          <a:xfrm>
            <a:off x="1524000" y="6019800"/>
            <a:ext cx="662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Warszawa 2016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91" name="Text Box 519"/>
          <p:cNvSpPr txBox="1">
            <a:spLocks noChangeArrowheads="1"/>
          </p:cNvSpPr>
          <p:nvPr/>
        </p:nvSpPr>
        <p:spPr bwMode="auto">
          <a:xfrm>
            <a:off x="1752600" y="476672"/>
            <a:ext cx="70866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400" b="1" dirty="0" smtClean="0">
                <a:latin typeface="+mj-lt"/>
                <a:cs typeface="Times New Roman" pitchFamily="18" charset="0"/>
              </a:rPr>
              <a:t>Komenda</a:t>
            </a:r>
            <a:r>
              <a:rPr lang="pl-PL" sz="2400" b="1" dirty="0" smtClean="0">
                <a:latin typeface="+mn-lt"/>
                <a:cs typeface="Times New Roman" pitchFamily="18" charset="0"/>
              </a:rPr>
              <a:t> Główna Państwowej Straży Pożarnej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/>
            </a:r>
            <a:br>
              <a:rPr lang="pl-PL" sz="2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pl-PL" sz="2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Biuro Kontroli, Skarg i Wniosków</a:t>
            </a: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br>
              <a:rPr lang="pl-PL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endParaRPr lang="en-US" sz="2800" dirty="0"/>
          </a:p>
        </p:txBody>
      </p:sp>
      <p:sp>
        <p:nvSpPr>
          <p:cNvPr id="523" name="Prostokąt 522"/>
          <p:cNvSpPr/>
          <p:nvPr/>
        </p:nvSpPr>
        <p:spPr>
          <a:xfrm>
            <a:off x="2286000" y="3050435"/>
            <a:ext cx="4572000" cy="29033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endParaRPr lang="pl-PL" b="1" i="1" dirty="0">
              <a:solidFill>
                <a:schemeClr val="tx1"/>
              </a:solidFill>
            </a:endParaRPr>
          </a:p>
        </p:txBody>
      </p:sp>
      <p:pic>
        <p:nvPicPr>
          <p:cNvPr id="525" name="Obraz 5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936104" cy="115212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75656" y="404664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Statystyka działalności kontrolnej w PSP </a:t>
            </a:r>
          </a:p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w I półroczu 2016 roku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graphicFrame>
        <p:nvGraphicFramePr>
          <p:cNvPr id="11" name="Wykres 10"/>
          <p:cNvGraphicFramePr/>
          <p:nvPr/>
        </p:nvGraphicFramePr>
        <p:xfrm>
          <a:off x="0" y="1268760"/>
          <a:ext cx="91440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Pięciokąt 7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10 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75656" y="404664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Procentowe zestawienie wykonania planu kontroli</a:t>
            </a:r>
          </a:p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w I półroczu 2016 roku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graphicFrame>
        <p:nvGraphicFramePr>
          <p:cNvPr id="13" name="Wykres 12"/>
          <p:cNvGraphicFramePr/>
          <p:nvPr/>
        </p:nvGraphicFramePr>
        <p:xfrm>
          <a:off x="0" y="1340768"/>
          <a:ext cx="90000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Pięciokąt 7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11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619672" y="620688"/>
            <a:ext cx="6480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99"/>
                </a:solidFill>
                <a:latin typeface="+mj-lt"/>
              </a:rPr>
              <a:t>Koordynacja działalności kontrolnej</a:t>
            </a:r>
            <a:endParaRPr lang="pl-PL" sz="2800" b="1" dirty="0">
              <a:solidFill>
                <a:srgbClr val="000099"/>
              </a:solidFill>
              <a:latin typeface="+mj-lt"/>
            </a:endParaRPr>
          </a:p>
        </p:txBody>
      </p:sp>
      <p:pic>
        <p:nvPicPr>
          <p:cNvPr id="1041" name="Obraz 10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9" name="Pięciokąt 8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12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827584" y="1556792"/>
            <a:ext cx="8208912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2000" b="1" dirty="0" smtClean="0"/>
              <a:t>Terminy przekazywania informacji:</a:t>
            </a:r>
          </a:p>
          <a:p>
            <a:endParaRPr lang="pl-PL" altLang="pl-PL" sz="2000" b="1" dirty="0" smtClean="0"/>
          </a:p>
          <a:p>
            <a:endParaRPr lang="pl-PL" altLang="pl-PL" sz="900" dirty="0" smtClean="0"/>
          </a:p>
          <a:p>
            <a:r>
              <a:rPr lang="pl-PL" altLang="pl-PL" sz="2000" dirty="0" smtClean="0"/>
              <a:t>10 lipca każdego roku  - wykonanie planów kontroli za I półrocze;</a:t>
            </a:r>
          </a:p>
          <a:p>
            <a:endParaRPr lang="pl-PL" altLang="pl-PL" sz="800" dirty="0" smtClean="0"/>
          </a:p>
          <a:p>
            <a:pPr marL="85725" indent="-85725"/>
            <a:r>
              <a:rPr lang="pl-PL" altLang="pl-PL" sz="2000" dirty="0" smtClean="0"/>
              <a:t>10 stycznia każdego roku – wykonanie planów kontroli za II półrocze, </a:t>
            </a:r>
            <a:br>
              <a:rPr lang="pl-PL" altLang="pl-PL" sz="2000" dirty="0" smtClean="0"/>
            </a:br>
            <a:r>
              <a:rPr lang="pl-PL" altLang="pl-PL" sz="2000" dirty="0" smtClean="0"/>
              <a:t>z informacją na temat efektów naprawczych i działań dyscyplinarnych;</a:t>
            </a:r>
            <a:br>
              <a:rPr lang="pl-PL" altLang="pl-PL" sz="2000" dirty="0" smtClean="0"/>
            </a:br>
            <a:endParaRPr lang="pl-PL" altLang="pl-PL" sz="800" dirty="0" smtClean="0"/>
          </a:p>
          <a:p>
            <a:r>
              <a:rPr lang="pl-PL" altLang="pl-PL" sz="2000" dirty="0" smtClean="0"/>
              <a:t>5 grudnia każdego roku – zatwierdzone plany kontroli;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po zatwierdzeniu zmian – aneksy do planów kontroli (plany mogą być uzupełniane i zmieniane w związku z wyznaczeniem celów i kierunków działania Państwowej Straży Pożarnej).</a:t>
            </a:r>
          </a:p>
        </p:txBody>
      </p:sp>
      <p:sp>
        <p:nvSpPr>
          <p:cNvPr id="15" name="Pagon 14"/>
          <p:cNvSpPr/>
          <p:nvPr/>
        </p:nvSpPr>
        <p:spPr>
          <a:xfrm>
            <a:off x="755576" y="2420888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6" name="Pagon 15"/>
          <p:cNvSpPr/>
          <p:nvPr/>
        </p:nvSpPr>
        <p:spPr>
          <a:xfrm>
            <a:off x="755576" y="3645024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8" name="Pagon 17"/>
          <p:cNvSpPr/>
          <p:nvPr/>
        </p:nvSpPr>
        <p:spPr>
          <a:xfrm>
            <a:off x="755576" y="2924944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1" name="Pagon 20"/>
          <p:cNvSpPr/>
          <p:nvPr/>
        </p:nvSpPr>
        <p:spPr>
          <a:xfrm>
            <a:off x="755576" y="4077072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03648" y="620688"/>
            <a:ext cx="7200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Liczba wystąpień pokontrolnych nadesłanych do KG PSP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graphicFrame>
        <p:nvGraphicFramePr>
          <p:cNvPr id="11" name="Wykres 10"/>
          <p:cNvGraphicFramePr/>
          <p:nvPr/>
        </p:nvGraphicFramePr>
        <p:xfrm>
          <a:off x="755576" y="908720"/>
          <a:ext cx="752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pole tekstowe 11"/>
          <p:cNvSpPr txBox="1"/>
          <p:nvPr/>
        </p:nvSpPr>
        <p:spPr>
          <a:xfrm>
            <a:off x="539552" y="5517232"/>
            <a:ext cx="7776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Do dnia 30 września 2016 r. do Komendy Głównej PSP nadesłano 144 wystąpienia pokontrolne  z poszczególnych jednostek organizacyjnych PSP. </a:t>
            </a:r>
          </a:p>
        </p:txBody>
      </p:sp>
      <p:sp>
        <p:nvSpPr>
          <p:cNvPr id="14" name="Pięciokąt 13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13 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75656" y="404664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Liczbowe zestawienie kontroli </a:t>
            </a:r>
          </a:p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w poszczególnych obszarach tematycznych 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graphicFrame>
        <p:nvGraphicFramePr>
          <p:cNvPr id="8" name="Wykres 7"/>
          <p:cNvGraphicFramePr/>
          <p:nvPr/>
        </p:nvGraphicFramePr>
        <p:xfrm>
          <a:off x="766762" y="1412775"/>
          <a:ext cx="7610475" cy="3816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971600" y="5301209"/>
            <a:ext cx="79208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W zrealizowanych kontrolach planowych oraz zarządzonych doraźnie najczęściej badano działalność kontrolno-rozpoznawczą oraz doskonalenie zawodowe PSP i szkolenie członków OSP. Kolejne, dominujące w zakresach kontroli zagadnienia obejmowały zadania kwatermistrzowskie, techniczne i logistyczne, sprawy organizacji i nadzoru, archiwa jednostek organizacyjnych PSP oraz zagadnienia  kadrowe.</a:t>
            </a:r>
          </a:p>
          <a:p>
            <a:endParaRPr lang="pl-PL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Pięciokąt 11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14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75656" y="404664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Procentowy udział obszarów tematycznych </a:t>
            </a:r>
          </a:p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w zrealizowanych kontrolach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graphicFrame>
        <p:nvGraphicFramePr>
          <p:cNvPr id="12" name="Wykres 11"/>
          <p:cNvGraphicFramePr/>
          <p:nvPr/>
        </p:nvGraphicFramePr>
        <p:xfrm>
          <a:off x="0" y="1340768"/>
          <a:ext cx="9520237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Pięciokąt 12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15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03648" y="476672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Oceny sformułowane na podstawie wyników kontroli </a:t>
            </a:r>
            <a:br>
              <a:rPr lang="pl-PL" sz="2000" b="1" dirty="0" smtClean="0">
                <a:solidFill>
                  <a:srgbClr val="000099"/>
                </a:solidFill>
                <a:latin typeface="+mj-lt"/>
              </a:rPr>
            </a:br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w poszczególnych obszarach tematycznych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sp>
        <p:nvSpPr>
          <p:cNvPr id="14" name="Pięciokąt 13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16</a:t>
            </a:r>
            <a:endParaRPr lang="pl-PL" dirty="0"/>
          </a:p>
        </p:txBody>
      </p:sp>
      <p:graphicFrame>
        <p:nvGraphicFramePr>
          <p:cNvPr id="9" name="Wykres 8"/>
          <p:cNvGraphicFramePr/>
          <p:nvPr/>
        </p:nvGraphicFramePr>
        <p:xfrm>
          <a:off x="359024" y="1412776"/>
          <a:ext cx="8784976" cy="49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712" y="2564904"/>
            <a:ext cx="4968552" cy="1152128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rgbClr val="2E40C4"/>
                </a:solidFill>
                <a:latin typeface="Arial" pitchFamily="34" charset="0"/>
                <a:cs typeface="Arial" pitchFamily="34" charset="0"/>
              </a:rPr>
              <a:t>Dziękuję ZA UWAGĘ</a:t>
            </a:r>
          </a:p>
        </p:txBody>
      </p:sp>
      <p:sp>
        <p:nvSpPr>
          <p:cNvPr id="1822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91680" y="2564904"/>
            <a:ext cx="6184776" cy="720080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endParaRPr lang="pl-PL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pl-PL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pl-PL" sz="2000" b="1" dirty="0" smtClean="0">
              <a:solidFill>
                <a:srgbClr val="2837AA"/>
              </a:solidFill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90000"/>
              </a:lnSpc>
            </a:pPr>
            <a:endParaRPr lang="pl-PL" sz="1600" dirty="0" smtClean="0">
              <a:latin typeface="Times New Roman" charset="0"/>
            </a:endParaRPr>
          </a:p>
        </p:txBody>
      </p:sp>
      <p:pic>
        <p:nvPicPr>
          <p:cNvPr id="4" name="Obraz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483768" y="4149080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b="1" dirty="0" smtClean="0">
                <a:solidFill>
                  <a:srgbClr val="25339B"/>
                </a:solidFill>
              </a:rPr>
              <a:t>st. bryg mgr inż. Jan Tajduś</a:t>
            </a:r>
          </a:p>
          <a:p>
            <a:pPr algn="ctr"/>
            <a:r>
              <a:rPr lang="pl-PL" sz="1600" b="1" dirty="0" smtClean="0">
                <a:solidFill>
                  <a:srgbClr val="25339B"/>
                </a:solidFill>
              </a:rPr>
              <a:t>Dyrektor Biura Kontroli, Skarg i Wniosków</a:t>
            </a:r>
          </a:p>
          <a:p>
            <a:pPr algn="ctr"/>
            <a:r>
              <a:rPr lang="pl-PL" sz="1600" b="1" dirty="0" smtClean="0">
                <a:solidFill>
                  <a:srgbClr val="25339B"/>
                </a:solidFill>
              </a:rPr>
              <a:t>KG PSP</a:t>
            </a:r>
            <a:endParaRPr lang="pl-PL" sz="1600" b="1" dirty="0">
              <a:solidFill>
                <a:srgbClr val="25339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691680" y="548680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99"/>
                </a:solidFill>
                <a:latin typeface="+mj-lt"/>
              </a:rPr>
              <a:t>Obowiązujące akty prawne</a:t>
            </a:r>
            <a:endParaRPr lang="pl-PL" sz="2800" b="1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1039" name="Prostokąt 1038"/>
          <p:cNvSpPr/>
          <p:nvPr/>
        </p:nvSpPr>
        <p:spPr>
          <a:xfrm>
            <a:off x="1475656" y="1549071"/>
            <a:ext cx="7272808" cy="507831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</a:pPr>
            <a:endParaRPr lang="pl-PL" sz="2000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Ustawa  z dnia 11 lipca 2011 r. o kontroli w administracji rządowej (Dz. U. Nr 185, poz. 1092).</a:t>
            </a:r>
          </a:p>
          <a:p>
            <a:pPr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Decyzja nr 65 MSW z dnia 31 maja 2012 r. w sprawie</a:t>
            </a:r>
          </a:p>
          <a:p>
            <a:pPr>
              <a:lnSpc>
                <a:spcPct val="90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wprowadzenia do stosowania wytycznych w zakresie zasad</a:t>
            </a:r>
            <a:br>
              <a:rPr lang="pl-PL" sz="2000" dirty="0" smtClean="0">
                <a:latin typeface="Arial" pitchFamily="34" charset="0"/>
                <a:cs typeface="Arial" pitchFamily="34" charset="0"/>
              </a:rPr>
            </a:br>
            <a:r>
              <a:rPr lang="pl-PL" sz="2000" dirty="0" smtClean="0">
                <a:latin typeface="Arial" pitchFamily="34" charset="0"/>
                <a:cs typeface="Arial" pitchFamily="34" charset="0"/>
              </a:rPr>
              <a:t>i trybu przeprowadzania kontroli w urzędach obsługujących organ lub w jednostkach organizacyjnych podległych lub nadzorowanych przez ministra Spraw Wewnętrznych</a:t>
            </a:r>
            <a:br>
              <a:rPr lang="pl-PL" sz="2000" dirty="0" smtClean="0">
                <a:latin typeface="Arial" pitchFamily="34" charset="0"/>
                <a:cs typeface="Arial" pitchFamily="34" charset="0"/>
              </a:rPr>
            </a:br>
            <a:r>
              <a:rPr lang="pl-PL" sz="2000" dirty="0" smtClean="0">
                <a:latin typeface="Arial" pitchFamily="34" charset="0"/>
                <a:cs typeface="Arial" pitchFamily="34" charset="0"/>
              </a:rPr>
              <a:t>(Dz. Urz. z 2012 r., poz. 43 ze zm.).</a:t>
            </a:r>
          </a:p>
          <a:p>
            <a:pPr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Standardy kontroli w administracji rządowej z dnia </a:t>
            </a:r>
          </a:p>
          <a:p>
            <a:pPr>
              <a:lnSpc>
                <a:spcPct val="90000"/>
              </a:lnSpc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10 lutego 2012 r., opracowane przez KPRM.</a:t>
            </a:r>
          </a:p>
          <a:p>
            <a:pPr marL="324000"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324000"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324000"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l-PL" sz="2000" dirty="0" smtClean="0">
              <a:latin typeface="+mn-lt"/>
              <a:cs typeface="Arial" pitchFamily="34" charset="0"/>
            </a:endParaRPr>
          </a:p>
        </p:txBody>
      </p:sp>
      <p:pic>
        <p:nvPicPr>
          <p:cNvPr id="1041" name="Obraz 10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7" name="Pięciokąt 6"/>
          <p:cNvSpPr/>
          <p:nvPr/>
        </p:nvSpPr>
        <p:spPr>
          <a:xfrm>
            <a:off x="1331640" y="1988840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ięciokąt 12"/>
          <p:cNvSpPr/>
          <p:nvPr/>
        </p:nvSpPr>
        <p:spPr>
          <a:xfrm>
            <a:off x="1331640" y="2852936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ięciokąt 13"/>
          <p:cNvSpPr/>
          <p:nvPr/>
        </p:nvSpPr>
        <p:spPr>
          <a:xfrm>
            <a:off x="1331640" y="4725144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1" name="Pięciokąt 10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2 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691680" y="548680"/>
            <a:ext cx="64087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99"/>
                </a:solidFill>
                <a:latin typeface="+mj-lt"/>
              </a:rPr>
              <a:t>Cele kontroli</a:t>
            </a:r>
            <a:endParaRPr lang="pl-PL" sz="2800" b="1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1039" name="Prostokąt 1038"/>
          <p:cNvSpPr/>
          <p:nvPr/>
        </p:nvSpPr>
        <p:spPr>
          <a:xfrm>
            <a:off x="1475656" y="877163"/>
            <a:ext cx="7056784" cy="697113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90000"/>
              </a:lnSpc>
            </a:pPr>
            <a:endParaRPr lang="pl-PL" sz="2000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</a:pPr>
            <a:endParaRPr lang="pl-PL" altLang="pl-PL" sz="2000" dirty="0" smtClean="0"/>
          </a:p>
          <a:p>
            <a:pPr algn="just">
              <a:lnSpc>
                <a:spcPct val="90000"/>
              </a:lnSpc>
            </a:pPr>
            <a:endParaRPr lang="pl-PL" altLang="pl-PL" sz="2000" dirty="0" smtClean="0"/>
          </a:p>
          <a:p>
            <a:pPr algn="just">
              <a:lnSpc>
                <a:spcPct val="90000"/>
              </a:lnSpc>
            </a:pPr>
            <a:r>
              <a:rPr lang="pl-PL" altLang="pl-PL" sz="2000" dirty="0" smtClean="0"/>
              <a:t>Ocena</a:t>
            </a:r>
            <a:r>
              <a:rPr lang="pl-PL" altLang="pl-PL" sz="2000" b="1" dirty="0" smtClean="0"/>
              <a:t> </a:t>
            </a:r>
            <a:r>
              <a:rPr lang="pl-PL" altLang="pl-PL" sz="2000" dirty="0" smtClean="0"/>
              <a:t>działalności jednostki kontrolowanej dokonana na podstawie ustalonego stanu faktycznego przy zastosowaniu przyjętych kryteriów kontroli – legalności, gospodarności, celowości i rzetelności.</a:t>
            </a:r>
          </a:p>
          <a:p>
            <a:pPr marL="450850" indent="-450850" algn="just" eaLnBrk="1" hangingPunct="1">
              <a:spcBef>
                <a:spcPct val="55000"/>
              </a:spcBef>
              <a:buSzPct val="40000"/>
              <a:tabLst>
                <a:tab pos="449263" algn="l"/>
              </a:tabLst>
            </a:pPr>
            <a:r>
              <a:rPr lang="pl-PL" altLang="pl-PL" sz="2000" dirty="0" smtClean="0">
                <a:latin typeface="Arial" pitchFamily="34" charset="0"/>
                <a:cs typeface="Arial" pitchFamily="34" charset="0"/>
              </a:rPr>
              <a:t>Usprawnianie kontrolowanej działalności poprzez:</a:t>
            </a:r>
          </a:p>
          <a:p>
            <a:pPr marL="450850" indent="-450850" algn="just" eaLnBrk="1" hangingPunct="1">
              <a:spcBef>
                <a:spcPts val="600"/>
              </a:spcBef>
              <a:buSzPct val="40000"/>
              <a:tabLst>
                <a:tab pos="449263" algn="l"/>
              </a:tabLst>
            </a:pPr>
            <a:endParaRPr lang="pl-PL" altLang="pl-PL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r>
              <a:rPr lang="pl-PL" altLang="pl-PL" sz="2000" dirty="0" smtClean="0">
                <a:latin typeface="Arial" pitchFamily="34" charset="0"/>
                <a:cs typeface="Arial" pitchFamily="34" charset="0"/>
              </a:rPr>
              <a:t>ustalenie zakresu, przyczyn i skutków nieprawidłowości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defRPr/>
            </a:pPr>
            <a:r>
              <a:rPr lang="pl-PL" altLang="pl-PL" sz="2000" dirty="0" smtClean="0">
                <a:latin typeface="Arial" pitchFamily="34" charset="0"/>
                <a:cs typeface="Arial" pitchFamily="34" charset="0"/>
              </a:rPr>
              <a:t>	oraz osób za nie odpowiedzialnych,</a:t>
            </a:r>
            <a:endParaRPr lang="pl-PL" sz="2000" kern="0" dirty="0" smtClean="0">
              <a:latin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endParaRPr lang="pl-PL" altLang="pl-PL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r>
              <a:rPr lang="pl-PL" altLang="pl-PL" sz="2000" dirty="0" smtClean="0">
                <a:latin typeface="Arial" pitchFamily="34" charset="0"/>
                <a:cs typeface="Arial" pitchFamily="34" charset="0"/>
              </a:rPr>
              <a:t>sformułowanie zaleceń zmierzających do usunięcia nieprawidłowości.</a:t>
            </a:r>
          </a:p>
          <a:p>
            <a:pPr marL="342900" lvl="0" indent="-342900">
              <a:lnSpc>
                <a:spcPct val="90000"/>
              </a:lnSpc>
              <a:spcBef>
                <a:spcPts val="0"/>
              </a:spcBef>
              <a:defRPr/>
            </a:pPr>
            <a:endParaRPr lang="pl-PL" sz="2000" kern="0" dirty="0" smtClean="0">
              <a:latin typeface="Times New Roman" pitchFamily="18" charset="0"/>
            </a:endParaRPr>
          </a:p>
          <a:p>
            <a:pPr marL="450850" indent="-450850" algn="just" eaLnBrk="1" hangingPunct="1">
              <a:spcBef>
                <a:spcPct val="55000"/>
              </a:spcBef>
              <a:buSzPct val="40000"/>
              <a:tabLst>
                <a:tab pos="449263" algn="l"/>
              </a:tabLst>
            </a:pPr>
            <a:r>
              <a:rPr lang="pl-PL" altLang="pl-PL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324000"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324000"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 marL="324000"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endParaRPr lang="pl-PL" sz="2000" dirty="0" smtClean="0">
              <a:latin typeface="+mn-lt"/>
              <a:cs typeface="Arial" pitchFamily="34" charset="0"/>
            </a:endParaRPr>
          </a:p>
        </p:txBody>
      </p:sp>
      <p:pic>
        <p:nvPicPr>
          <p:cNvPr id="1041" name="Obraz 10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7" name="Pięciokąt 6"/>
          <p:cNvSpPr/>
          <p:nvPr/>
        </p:nvSpPr>
        <p:spPr>
          <a:xfrm>
            <a:off x="1331640" y="1844824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ięciokąt 12"/>
          <p:cNvSpPr/>
          <p:nvPr/>
        </p:nvSpPr>
        <p:spPr>
          <a:xfrm>
            <a:off x="1331640" y="3140968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ięciokąt 9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3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691680" y="548680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99"/>
                </a:solidFill>
                <a:latin typeface="+mj-lt"/>
              </a:rPr>
              <a:t>Etapy postępowania kontrolnego</a:t>
            </a:r>
            <a:endParaRPr lang="pl-PL" sz="2800" b="1" dirty="0">
              <a:solidFill>
                <a:srgbClr val="000099"/>
              </a:solidFill>
              <a:latin typeface="+mj-lt"/>
            </a:endParaRPr>
          </a:p>
        </p:txBody>
      </p:sp>
      <p:pic>
        <p:nvPicPr>
          <p:cNvPr id="1041" name="Obraz 10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7" name="Pięciokąt 6"/>
          <p:cNvSpPr/>
          <p:nvPr/>
        </p:nvSpPr>
        <p:spPr>
          <a:xfrm>
            <a:off x="1115616" y="2564904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ięciokąt 12"/>
          <p:cNvSpPr/>
          <p:nvPr/>
        </p:nvSpPr>
        <p:spPr>
          <a:xfrm>
            <a:off x="1115616" y="3212976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331640" y="2420888"/>
            <a:ext cx="359855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Planowanie kontroli</a:t>
            </a:r>
          </a:p>
          <a:p>
            <a:endParaRPr lang="pl-PL" sz="2000" dirty="0" smtClean="0"/>
          </a:p>
          <a:p>
            <a:r>
              <a:rPr lang="pl-PL" sz="2000" dirty="0" smtClean="0"/>
              <a:t>Przygotowanie kontroli</a:t>
            </a:r>
          </a:p>
          <a:p>
            <a:endParaRPr lang="pl-PL" sz="2000" dirty="0" smtClean="0"/>
          </a:p>
          <a:p>
            <a:r>
              <a:rPr lang="pl-PL" sz="2000" dirty="0" smtClean="0"/>
              <a:t>Wykonywanie kontroli</a:t>
            </a:r>
          </a:p>
          <a:p>
            <a:endParaRPr lang="pl-PL" sz="2000" dirty="0" smtClean="0"/>
          </a:p>
          <a:p>
            <a:r>
              <a:rPr lang="pl-PL" sz="2000" dirty="0" smtClean="0"/>
              <a:t>Realizacja wyników kontroli</a:t>
            </a:r>
          </a:p>
          <a:p>
            <a:endParaRPr lang="pl-PL" dirty="0"/>
          </a:p>
        </p:txBody>
      </p:sp>
      <p:sp>
        <p:nvSpPr>
          <p:cNvPr id="12" name="Pięciokąt 11"/>
          <p:cNvSpPr/>
          <p:nvPr/>
        </p:nvSpPr>
        <p:spPr>
          <a:xfrm>
            <a:off x="1115616" y="3789040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Pięciokąt 13"/>
          <p:cNvSpPr/>
          <p:nvPr/>
        </p:nvSpPr>
        <p:spPr>
          <a:xfrm>
            <a:off x="1115616" y="4365104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5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72816"/>
            <a:ext cx="3456384" cy="331236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95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6" name="Pięciokąt 15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4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619672" y="548680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99"/>
                </a:solidFill>
                <a:latin typeface="+mj-lt"/>
              </a:rPr>
              <a:t>Planowanie kontroli</a:t>
            </a:r>
            <a:endParaRPr lang="pl-PL" sz="2800" b="1" dirty="0">
              <a:solidFill>
                <a:srgbClr val="000099"/>
              </a:solidFill>
              <a:latin typeface="+mj-lt"/>
            </a:endParaRPr>
          </a:p>
        </p:txBody>
      </p:sp>
      <p:pic>
        <p:nvPicPr>
          <p:cNvPr id="1041" name="Obraz 10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7" name="Pięciokąt 6"/>
          <p:cNvSpPr/>
          <p:nvPr/>
        </p:nvSpPr>
        <p:spPr>
          <a:xfrm>
            <a:off x="971600" y="1916832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3" name="Pięciokąt 12"/>
          <p:cNvSpPr/>
          <p:nvPr/>
        </p:nvSpPr>
        <p:spPr>
          <a:xfrm>
            <a:off x="971600" y="3140968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115616" y="1772816"/>
            <a:ext cx="41764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2000" dirty="0" smtClean="0"/>
              <a:t>Kontrole prowadzi się na podstawie  okresowych (rocznych) planów kontroli.</a:t>
            </a:r>
          </a:p>
          <a:p>
            <a:endParaRPr lang="pl-PL" sz="2000" dirty="0" smtClean="0"/>
          </a:p>
          <a:p>
            <a:r>
              <a:rPr lang="pl-PL" altLang="pl-PL" sz="2000" dirty="0" smtClean="0"/>
              <a:t>Plan opracowuje kierownik komórki do spraw kontroli, a zatwierdza kierownik jednostki kontrolującej. </a:t>
            </a:r>
          </a:p>
          <a:p>
            <a:endParaRPr lang="pl-PL" altLang="pl-PL" sz="800" dirty="0" smtClean="0"/>
          </a:p>
          <a:p>
            <a:pPr algn="ctr"/>
            <a:r>
              <a:rPr lang="pl-PL" altLang="pl-PL" sz="2000" dirty="0" smtClean="0">
                <a:solidFill>
                  <a:srgbClr val="C00000"/>
                </a:solidFill>
              </a:rPr>
              <a:t>***</a:t>
            </a:r>
          </a:p>
          <a:p>
            <a:r>
              <a:rPr lang="pl-PL" altLang="pl-PL" sz="2000" dirty="0" smtClean="0"/>
              <a:t>Planowanie działalności kontrolnej nie wyklucza podejmowania kontroli nieprzewidzianych okresowym planem kontroli</a:t>
            </a:r>
          </a:p>
          <a:p>
            <a:pPr marL="0" indent="0" eaLnBrk="1" hangingPunct="1">
              <a:buFontTx/>
              <a:buNone/>
              <a:tabLst>
                <a:tab pos="274638" algn="l"/>
              </a:tabLst>
            </a:pPr>
            <a:r>
              <a:rPr lang="pl-PL" altLang="pl-PL" sz="2000" dirty="0" smtClean="0"/>
              <a:t>(kontrole doraźne).</a:t>
            </a:r>
          </a:p>
          <a:p>
            <a:endParaRPr lang="pl-PL" sz="2000" dirty="0" smtClean="0"/>
          </a:p>
        </p:txBody>
      </p:sp>
      <p:sp>
        <p:nvSpPr>
          <p:cNvPr id="14" name="Pięciokąt 13"/>
          <p:cNvSpPr/>
          <p:nvPr/>
        </p:nvSpPr>
        <p:spPr>
          <a:xfrm>
            <a:off x="971600" y="4509120"/>
            <a:ext cx="144016" cy="72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7" name="Picture 16" descr="figure_building_plan_from_blocks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628800"/>
            <a:ext cx="2773084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11" name="Pięciokąt 10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5 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619672" y="620688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99"/>
                </a:solidFill>
                <a:latin typeface="+mj-lt"/>
              </a:rPr>
              <a:t>Analiza przedkontrolna</a:t>
            </a:r>
            <a:endParaRPr lang="pl-PL" sz="2800" b="1" dirty="0">
              <a:solidFill>
                <a:srgbClr val="000099"/>
              </a:solidFill>
              <a:latin typeface="+mj-lt"/>
            </a:endParaRPr>
          </a:p>
        </p:txBody>
      </p:sp>
      <p:pic>
        <p:nvPicPr>
          <p:cNvPr id="1041" name="Obraz 10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9" name="Pięciokąt 8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6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1115616" y="1556792"/>
            <a:ext cx="734481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2000" dirty="0" smtClean="0"/>
              <a:t>Zatwierdzenie planu kontroli poprzedza przeprowadzenie dogłębnej analizy przedkontrolnej, w której uwzględnia się:</a:t>
            </a:r>
          </a:p>
          <a:p>
            <a:endParaRPr lang="pl-PL" altLang="pl-PL" sz="900" dirty="0" smtClean="0"/>
          </a:p>
          <a:p>
            <a:r>
              <a:rPr lang="pl-PL" altLang="pl-PL" sz="2000" dirty="0" smtClean="0"/>
              <a:t>opis modelu ryzyka i jego etapy: identyfikacji, szacowania </a:t>
            </a:r>
            <a:br>
              <a:rPr lang="pl-PL" altLang="pl-PL" sz="2000" dirty="0" smtClean="0"/>
            </a:br>
            <a:r>
              <a:rPr lang="pl-PL" altLang="pl-PL" sz="2000" dirty="0" smtClean="0"/>
              <a:t>i hierarchizacji ryzyka,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cele do osiągnięcia w poszczególnych tematach kontroli,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potencjalne sposoby umożliwiające osiągnięcie celów kontroli,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czas realizacji kontroli,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wykaz osób odpowiedzialnych za wykonanie poszczególnych kontroli,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preliminarz kosztów.</a:t>
            </a:r>
          </a:p>
        </p:txBody>
      </p:sp>
      <p:sp>
        <p:nvSpPr>
          <p:cNvPr id="15" name="Pagon 14"/>
          <p:cNvSpPr/>
          <p:nvPr/>
        </p:nvSpPr>
        <p:spPr>
          <a:xfrm>
            <a:off x="1043608" y="2492896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6" name="Pagon 15"/>
          <p:cNvSpPr/>
          <p:nvPr/>
        </p:nvSpPr>
        <p:spPr>
          <a:xfrm>
            <a:off x="1043608" y="3645024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8" name="Pagon 17"/>
          <p:cNvSpPr/>
          <p:nvPr/>
        </p:nvSpPr>
        <p:spPr>
          <a:xfrm>
            <a:off x="1043608" y="3212976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9" name="Pagon 18"/>
          <p:cNvSpPr/>
          <p:nvPr/>
        </p:nvSpPr>
        <p:spPr>
          <a:xfrm>
            <a:off x="1043608" y="5229200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0" name="Pagon 19"/>
          <p:cNvSpPr/>
          <p:nvPr/>
        </p:nvSpPr>
        <p:spPr>
          <a:xfrm>
            <a:off x="1043608" y="4509120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1" name="Pagon 20"/>
          <p:cNvSpPr/>
          <p:nvPr/>
        </p:nvSpPr>
        <p:spPr>
          <a:xfrm>
            <a:off x="1043608" y="4077072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619672" y="404664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 smtClean="0">
                <a:solidFill>
                  <a:srgbClr val="000099"/>
                </a:solidFill>
                <a:latin typeface="+mj-lt"/>
              </a:rPr>
              <a:t>Analiza ryzyka</a:t>
            </a:r>
            <a:endParaRPr lang="pl-PL" sz="2800" b="1" dirty="0">
              <a:solidFill>
                <a:srgbClr val="000099"/>
              </a:solidFill>
              <a:latin typeface="+mj-lt"/>
            </a:endParaRPr>
          </a:p>
        </p:txBody>
      </p:sp>
      <p:pic>
        <p:nvPicPr>
          <p:cNvPr id="1041" name="Obraz 104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r>
              <a:rPr lang="pl-PL" altLang="pl-PL" sz="2000" b="1" dirty="0" smtClean="0">
                <a:cs typeface="Arial" charset="0"/>
              </a:rPr>
              <a:t>Wybrane źródła danych do analizy:</a:t>
            </a:r>
          </a:p>
          <a:p>
            <a:endParaRPr lang="pl-PL" altLang="pl-PL" sz="900" dirty="0" smtClean="0"/>
          </a:p>
          <a:p>
            <a:r>
              <a:rPr lang="pl-PL" altLang="pl-PL" sz="2000" dirty="0" smtClean="0"/>
              <a:t>zalecenia sformułowane przez zewnętrzne podmioty kontrolujące Komendę Główną PSP, np.: NIK, </a:t>
            </a:r>
            <a:r>
              <a:rPr lang="pl-PL" altLang="pl-PL" sz="2000" dirty="0" err="1" smtClean="0"/>
              <a:t>MSWiA</a:t>
            </a:r>
            <a:r>
              <a:rPr lang="pl-PL" altLang="pl-PL" sz="2000" dirty="0" smtClean="0"/>
              <a:t>, CBA, PIP i inne,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>
                <a:cs typeface="Arial" charset="0"/>
              </a:rPr>
              <a:t>wyniki wcześniejszych kontroli i audytów,</a:t>
            </a:r>
          </a:p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/>
              <a:t>okresowe analizy przyjmowania i załatwiania skarg i wniosków,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propozycje tematyki zgłoszonej przez pozostałe Biura KG PSP,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nowe zagadnienia , mające swe źródła w zmianach prawa,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zmiany przepisów dotyczące czynności kontrolnych,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/>
              <a:t>analiza ryzyka zagrożeń w funkcjonowaniu jednostek organizacyjnych PSP,</a:t>
            </a:r>
          </a:p>
          <a:p>
            <a:endParaRPr lang="pl-PL" altLang="pl-PL" sz="800" dirty="0" smtClean="0"/>
          </a:p>
          <a:p>
            <a:r>
              <a:rPr lang="pl-PL" altLang="pl-PL" sz="2000" dirty="0" smtClean="0">
                <a:cs typeface="Arial" charset="0"/>
              </a:rPr>
              <a:t>informacje z mediów (prasa, </a:t>
            </a:r>
            <a:r>
              <a:rPr lang="pl-PL" altLang="pl-PL" sz="2000" dirty="0" err="1" smtClean="0">
                <a:cs typeface="Arial" charset="0"/>
              </a:rPr>
              <a:t>internet</a:t>
            </a:r>
            <a:r>
              <a:rPr lang="pl-PL" altLang="pl-PL" sz="2000" dirty="0" smtClean="0">
                <a:cs typeface="Arial" charset="0"/>
              </a:rPr>
              <a:t>) ,</a:t>
            </a:r>
          </a:p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/>
              <a:t>polecenia zarządzającego kontrole.</a:t>
            </a:r>
          </a:p>
          <a:p>
            <a:endParaRPr lang="pl-PL" altLang="pl-PL" sz="2000" dirty="0" smtClean="0"/>
          </a:p>
          <a:p>
            <a:endParaRPr lang="pl-PL" altLang="pl-PL" sz="2000" dirty="0" smtClean="0"/>
          </a:p>
        </p:txBody>
      </p:sp>
      <p:sp>
        <p:nvSpPr>
          <p:cNvPr id="15" name="Pagon 14"/>
          <p:cNvSpPr/>
          <p:nvPr/>
        </p:nvSpPr>
        <p:spPr>
          <a:xfrm>
            <a:off x="1043608" y="1772816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6" name="Pagon 15"/>
          <p:cNvSpPr/>
          <p:nvPr/>
        </p:nvSpPr>
        <p:spPr>
          <a:xfrm>
            <a:off x="1043608" y="3356992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8" name="Pagon 17"/>
          <p:cNvSpPr/>
          <p:nvPr/>
        </p:nvSpPr>
        <p:spPr>
          <a:xfrm>
            <a:off x="1043608" y="2996952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9" name="Pagon 18"/>
          <p:cNvSpPr/>
          <p:nvPr/>
        </p:nvSpPr>
        <p:spPr>
          <a:xfrm>
            <a:off x="1043608" y="2564904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0" name="Pagon 19"/>
          <p:cNvSpPr/>
          <p:nvPr/>
        </p:nvSpPr>
        <p:spPr>
          <a:xfrm>
            <a:off x="1043608" y="4221088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1" name="Pagon 20"/>
          <p:cNvSpPr/>
          <p:nvPr/>
        </p:nvSpPr>
        <p:spPr>
          <a:xfrm>
            <a:off x="1043608" y="3789040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3" name="Pagon 12"/>
          <p:cNvSpPr/>
          <p:nvPr/>
        </p:nvSpPr>
        <p:spPr>
          <a:xfrm>
            <a:off x="1043608" y="4653136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4" name="Pagon 13"/>
          <p:cNvSpPr/>
          <p:nvPr/>
        </p:nvSpPr>
        <p:spPr>
          <a:xfrm>
            <a:off x="1043608" y="5445224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7" name="Pagon 16"/>
          <p:cNvSpPr/>
          <p:nvPr/>
        </p:nvSpPr>
        <p:spPr>
          <a:xfrm>
            <a:off x="1043608" y="5805264"/>
            <a:ext cx="72008" cy="72008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22" name="Pięciokąt 21"/>
          <p:cNvSpPr/>
          <p:nvPr/>
        </p:nvSpPr>
        <p:spPr>
          <a:xfrm>
            <a:off x="0" y="6237312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7 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75656" y="404664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Tabelaryczne zestawienie kontroli realizowanych </a:t>
            </a:r>
          </a:p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w I półroczu 2016 roku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395536" y="1462683"/>
          <a:ext cx="8208911" cy="4786633"/>
        </p:xfrm>
        <a:graphic>
          <a:graphicData uri="http://schemas.openxmlformats.org/drawingml/2006/table">
            <a:tbl>
              <a:tblPr/>
              <a:tblGrid>
                <a:gridCol w="439764"/>
                <a:gridCol w="1648468"/>
                <a:gridCol w="1046304"/>
                <a:gridCol w="915272"/>
                <a:gridCol w="714293"/>
                <a:gridCol w="785137"/>
                <a:gridCol w="833974"/>
                <a:gridCol w="833974"/>
                <a:gridCol w="991725"/>
              </a:tblGrid>
              <a:tr h="452874">
                <a:tc rowSpan="2"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1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Lp.</a:t>
                      </a:r>
                      <a:endParaRPr lang="pl-PL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228600" algn="ctr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Komórka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228600" algn="ctr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organizacyjna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Liczba kontroli planowych po uwzględnieniu zmian w planie </a:t>
                      </a:r>
                      <a:b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 I półroczu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2016 r.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Ogólna liczba kontroli planowych realizowanych </a:t>
                      </a:r>
                      <a:b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 I półroczu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73025" algn="ctr">
                        <a:lnSpc>
                          <a:spcPts val="149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2016 r.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Liczba kontroli planowych </a:t>
                      </a:r>
                      <a:b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 I półroczu 2016 r.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Liczba kontroli pozaplanowych/doraźnych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Liczba kontroli planowych sprawdzających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6243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zrealizowa</a:t>
                      </a: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nych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 trakcie realizacji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zrealizowa</a:t>
                      </a: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nych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 trakcie realizacji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KG PSP w Warszawie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we Wrocławiu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Toruniu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Lublinie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Gorzowie Wlkp.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Łodzi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Krakowie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Warszawie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Opolu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Rzeszowie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Białymstoku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Gdańsku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Katowicach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Kielcach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Olsztynie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Poznaniu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KW PSP w Szczecinie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CS PSP w Częstochowie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 PSP w Krakowie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 PSP w Poznaniu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SP PSP w Bydgoszczy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972">
                <a:tc>
                  <a:txBody>
                    <a:bodyPr/>
                    <a:lstStyle/>
                    <a:p>
                      <a:pPr indent="-2286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22.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CMP w Mysłowicach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5B"/>
                    </a:solidFill>
                  </a:tcPr>
                </a:tc>
              </a:tr>
              <a:tr h="21896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Ogółem</a:t>
                      </a:r>
                      <a:endParaRPr lang="pl-PL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317</a:t>
                      </a:r>
                      <a:endParaRPr lang="pl-PL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167</a:t>
                      </a:r>
                      <a:endParaRPr lang="pl-PL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</a:t>
                      </a:r>
                      <a:endParaRPr lang="pl-PL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</a:t>
                      </a:r>
                      <a:endParaRPr lang="pl-PL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pl-PL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pl-PL" sz="9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pl-PL" sz="9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3180" marR="431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</a:tbl>
          </a:graphicData>
        </a:graphic>
      </p:graphicFrame>
      <p:sp>
        <p:nvSpPr>
          <p:cNvPr id="8" name="Pięciokąt 7"/>
          <p:cNvSpPr/>
          <p:nvPr/>
        </p:nvSpPr>
        <p:spPr>
          <a:xfrm>
            <a:off x="0" y="6381328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8 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4427984" y="16288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pl-PL" sz="24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038" name="Prostokąt 1037"/>
          <p:cNvSpPr/>
          <p:nvPr/>
        </p:nvSpPr>
        <p:spPr>
          <a:xfrm>
            <a:off x="1475656" y="404664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000099"/>
                </a:solidFill>
                <a:latin typeface="+mj-lt"/>
              </a:rPr>
              <a:t>Realizacja kontroli z podziałem na planowe i pozaplanowe w I półroczu 2016 roku</a:t>
            </a:r>
          </a:p>
        </p:txBody>
      </p:sp>
      <p:pic>
        <p:nvPicPr>
          <p:cNvPr id="1041" name="Obraz 104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936104" cy="1152128"/>
          </a:xfrm>
          <a:prstGeom prst="rect">
            <a:avLst/>
          </a:prstGeom>
          <a:noFill/>
        </p:spPr>
      </p:pic>
      <p:sp>
        <p:nvSpPr>
          <p:cNvPr id="10" name="pole tekstowe 9"/>
          <p:cNvSpPr txBox="1"/>
          <p:nvPr/>
        </p:nvSpPr>
        <p:spPr>
          <a:xfrm>
            <a:off x="1115616" y="1052736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altLang="pl-PL" sz="800" dirty="0" smtClean="0">
              <a:cs typeface="Arial" charset="0"/>
            </a:endParaRPr>
          </a:p>
          <a:p>
            <a:r>
              <a:rPr lang="pl-PL" altLang="pl-PL" sz="2000" dirty="0" smtClean="0">
                <a:cs typeface="Arial" charset="0"/>
              </a:rPr>
              <a:t>	</a:t>
            </a:r>
            <a:endParaRPr lang="pl-PL" altLang="pl-PL" sz="2000" dirty="0" smtClean="0"/>
          </a:p>
          <a:p>
            <a:endParaRPr lang="pl-PL" altLang="pl-PL" sz="2000" dirty="0" smtClean="0"/>
          </a:p>
        </p:txBody>
      </p:sp>
      <p:graphicFrame>
        <p:nvGraphicFramePr>
          <p:cNvPr id="22" name="Wykres 21"/>
          <p:cNvGraphicFramePr/>
          <p:nvPr/>
        </p:nvGraphicFramePr>
        <p:xfrm>
          <a:off x="611560" y="1484784"/>
          <a:ext cx="77768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pole tekstowe 22"/>
          <p:cNvSpPr txBox="1"/>
          <p:nvPr/>
        </p:nvSpPr>
        <p:spPr>
          <a:xfrm>
            <a:off x="683568" y="5013176"/>
            <a:ext cx="79208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l-PL" sz="1400" dirty="0" smtClean="0"/>
              <a:t>W terminie do dnia 30 czerwca 2016 r. właściwe komórki organizacyjne rozpoczęły 167 kontroli planowych, co stanowi 53% wykonania planu.</a:t>
            </a:r>
          </a:p>
          <a:p>
            <a:pPr>
              <a:spcAft>
                <a:spcPts val="600"/>
              </a:spcAft>
            </a:pPr>
            <a:r>
              <a:rPr lang="pl-PL" sz="1400" dirty="0" smtClean="0"/>
              <a:t>W I półroczu 2016 r. z 317 zaplanowanych kontroli zakończono 108, a 59 jest w trakcie realizacji.</a:t>
            </a:r>
          </a:p>
          <a:p>
            <a:pPr>
              <a:spcAft>
                <a:spcPts val="600"/>
              </a:spcAft>
            </a:pPr>
            <a:r>
              <a:rPr lang="pl-PL" sz="1400" dirty="0" smtClean="0"/>
              <a:t>Z 15 kontroli pozaplanowych o charakterze doraźnym, 11 zostało zrealizowanych, a 4 są w toku czynności kontrolnych.</a:t>
            </a:r>
            <a:endParaRPr lang="pl-PL" sz="1400" dirty="0"/>
          </a:p>
        </p:txBody>
      </p:sp>
      <p:sp>
        <p:nvSpPr>
          <p:cNvPr id="11" name="Pięciokąt 10"/>
          <p:cNvSpPr/>
          <p:nvPr/>
        </p:nvSpPr>
        <p:spPr>
          <a:xfrm>
            <a:off x="0" y="6381328"/>
            <a:ext cx="755576" cy="340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9 </a:t>
            </a:r>
            <a:endParaRPr 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— klasyczny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1802</TotalTime>
  <Words>902</Words>
  <Application>Microsoft Office PowerPoint</Application>
  <PresentationFormat>Pokaz na ekranie (4:3)</PresentationFormat>
  <Paragraphs>434</Paragraphs>
  <Slides>17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Wędrówka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Dziękuję ZA UWAGĘ</vt:lpstr>
    </vt:vector>
  </TitlesOfParts>
  <Company>Szkoła Główna Służby Pożarniczej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Konferencja tygodnika Menadżerów  i Informatyków  Wolność i bezpieczeństwo: cyfrowa twierdza</dc:title>
  <dc:creator>E.W.Roguski</dc:creator>
  <cp:lastModifiedBy>wstraczek</cp:lastModifiedBy>
  <cp:revision>230</cp:revision>
  <dcterms:created xsi:type="dcterms:W3CDTF">2005-04-21T05:53:19Z</dcterms:created>
  <dcterms:modified xsi:type="dcterms:W3CDTF">2016-10-11T08:54:37Z</dcterms:modified>
</cp:coreProperties>
</file>