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B11DD53" w14:textId="6E21D879" w:rsidR="004C195E" w:rsidRPr="004C195E" w:rsidRDefault="009646E4" w:rsidP="004C195E">
      <w:pPr>
        <w:jc w:val="right"/>
        <w:rPr>
          <w:rFonts w:cs="Times New Roman"/>
        </w:rPr>
      </w:pPr>
      <w:r>
        <w:rPr>
          <w:rFonts w:eastAsia="Courier New" w:cs="Times New Roman"/>
          <w:bCs/>
          <w:color w:val="000000"/>
          <w:szCs w:val="24"/>
          <w:lang w:bidi="pl-PL"/>
        </w:rPr>
        <w:t>Otwock,</w:t>
      </w:r>
      <w:r w:rsidR="004C195E" w:rsidRPr="004C195E">
        <w:rPr>
          <w:rFonts w:eastAsia="Courier New" w:cs="Times New Roman"/>
          <w:bCs/>
          <w:color w:val="000000"/>
          <w:szCs w:val="24"/>
          <w:lang w:bidi="pl-PL"/>
        </w:rPr>
        <w:t xml:space="preserve"> dnia</w:t>
      </w:r>
      <w:r w:rsidR="004C195E">
        <w:rPr>
          <w:rFonts w:eastAsia="Courier New" w:cs="Times New Roman"/>
          <w:bCs/>
          <w:color w:val="000000"/>
          <w:szCs w:val="24"/>
          <w:lang w:bidi="pl-PL"/>
        </w:rPr>
        <w:t xml:space="preserve"> </w:t>
      </w:r>
      <w:r w:rsidR="004F5473">
        <w:rPr>
          <w:rFonts w:eastAsia="Courier New" w:cs="Times New Roman"/>
          <w:bCs/>
          <w:color w:val="000000"/>
          <w:szCs w:val="24"/>
          <w:lang w:bidi="pl-PL"/>
        </w:rPr>
        <w:t>20.</w:t>
      </w:r>
      <w:r w:rsidR="0066117E">
        <w:rPr>
          <w:rFonts w:eastAsia="Courier New" w:cs="Times New Roman"/>
          <w:bCs/>
          <w:color w:val="000000"/>
          <w:szCs w:val="24"/>
          <w:lang w:bidi="pl-PL"/>
        </w:rPr>
        <w:t>1</w:t>
      </w:r>
      <w:r w:rsidR="00E91092">
        <w:rPr>
          <w:rFonts w:eastAsia="Courier New" w:cs="Times New Roman"/>
          <w:bCs/>
          <w:color w:val="000000"/>
          <w:szCs w:val="24"/>
          <w:lang w:bidi="pl-PL"/>
        </w:rPr>
        <w:t>2</w:t>
      </w:r>
      <w:r w:rsidR="00FF0F63">
        <w:rPr>
          <w:rFonts w:eastAsia="Courier New" w:cs="Times New Roman"/>
          <w:bCs/>
          <w:color w:val="000000"/>
          <w:szCs w:val="24"/>
          <w:lang w:bidi="pl-PL"/>
        </w:rPr>
        <w:t>.2024 r.</w:t>
      </w:r>
    </w:p>
    <w:p w14:paraId="298EBAE3" w14:textId="52C66017" w:rsidR="0019274B" w:rsidRPr="0019274B" w:rsidRDefault="003C077A" w:rsidP="0019274B">
      <w:pPr>
        <w:pStyle w:val="CZKSIGAoznaczenieiprzedmiotczcilubksigi"/>
      </w:pPr>
      <w:r>
        <w:t>ZARZĄDZENIE NR</w:t>
      </w:r>
      <w:r w:rsidR="006D01C0">
        <w:t xml:space="preserve"> </w:t>
      </w:r>
      <w:r w:rsidR="00E721AE">
        <w:t>8</w:t>
      </w:r>
      <w:r>
        <w:t>/2</w:t>
      </w:r>
      <w:r w:rsidR="006A5C86">
        <w:t>4</w:t>
      </w:r>
    </w:p>
    <w:p w14:paraId="06DC928A" w14:textId="014E9401" w:rsidR="003C077A" w:rsidRPr="006A701F" w:rsidRDefault="006A701F" w:rsidP="003C077A">
      <w:pPr>
        <w:pStyle w:val="CZKSIGAoznaczenieiprzedmiotczcilubksigi"/>
      </w:pPr>
      <w:r w:rsidRPr="006A701F">
        <w:t>DYREKTRORA</w:t>
      </w:r>
    </w:p>
    <w:p w14:paraId="4C015E6B" w14:textId="1FE45B1A" w:rsidR="006A701F" w:rsidRPr="006A701F" w:rsidRDefault="006A701F" w:rsidP="006A701F">
      <w:pPr>
        <w:pStyle w:val="ARTartustawynprozporzdzenia"/>
        <w:rPr>
          <w:b/>
          <w:bCs/>
        </w:rPr>
      </w:pPr>
      <w:r w:rsidRPr="006A701F">
        <w:rPr>
          <w:b/>
          <w:bCs/>
        </w:rPr>
        <w:t>POWIATOWEJ STACJI SANITARNO-EPIDEMIOLOGICZNEJ W OTWOCKU</w:t>
      </w:r>
    </w:p>
    <w:p w14:paraId="56EE5953" w14:textId="6AF09625" w:rsidR="003C077A" w:rsidRDefault="003C077A" w:rsidP="003C077A">
      <w:pPr>
        <w:pStyle w:val="DATAAKTUdatauchwalenialubwydaniaaktu"/>
      </w:pPr>
      <w:bookmarkStart w:id="0" w:name="_Hlk173757266"/>
      <w:r>
        <w:t xml:space="preserve">z </w:t>
      </w:r>
      <w:bookmarkStart w:id="1" w:name="_Hlk173756377"/>
      <w:r>
        <w:t xml:space="preserve">dnia </w:t>
      </w:r>
      <w:r w:rsidR="004F5473">
        <w:t>20.</w:t>
      </w:r>
      <w:r w:rsidR="006A701F">
        <w:t xml:space="preserve">12.2024 </w:t>
      </w:r>
      <w:r w:rsidR="00FB559D">
        <w:t>r.</w:t>
      </w:r>
    </w:p>
    <w:bookmarkEnd w:id="0"/>
    <w:bookmarkEnd w:id="1"/>
    <w:p w14:paraId="10E5B0E7" w14:textId="79206BE3" w:rsidR="003C077A" w:rsidRDefault="003C077A" w:rsidP="003C077A">
      <w:pPr>
        <w:pStyle w:val="TYTUAKTUprzedmiotregulacjiustawylubrozporzdzenia"/>
      </w:pPr>
      <w:r>
        <w:t xml:space="preserve">w sprawie </w:t>
      </w:r>
      <w:r w:rsidR="00652626" w:rsidRPr="00652626">
        <w:t xml:space="preserve">zgłoszeń </w:t>
      </w:r>
      <w:r w:rsidR="00820C69">
        <w:t>zewnętrznych</w:t>
      </w:r>
    </w:p>
    <w:p w14:paraId="026C27A9" w14:textId="5329BD83" w:rsidR="00652626" w:rsidRPr="00B92DEB" w:rsidRDefault="00652626" w:rsidP="007C4832">
      <w:pPr>
        <w:pStyle w:val="NIEARTTEKSTtekstnieartykuowanynppodstprawnarozplubpreambua"/>
      </w:pPr>
      <w:r w:rsidRPr="00141B34">
        <w:t xml:space="preserve">Na podstawie </w:t>
      </w:r>
      <w:r w:rsidRPr="0067045F">
        <w:t xml:space="preserve">art. </w:t>
      </w:r>
      <w:r w:rsidR="006A701F" w:rsidRPr="0067045F">
        <w:t>10</w:t>
      </w:r>
      <w:r w:rsidR="007C4832" w:rsidRPr="0067045F">
        <w:t xml:space="preserve"> ust.</w:t>
      </w:r>
      <w:r w:rsidR="00874171" w:rsidRPr="0067045F">
        <w:t xml:space="preserve"> </w:t>
      </w:r>
      <w:r w:rsidR="005653A7">
        <w:t>4</w:t>
      </w:r>
      <w:r w:rsidR="007C4832" w:rsidRPr="0067045F">
        <w:t xml:space="preserve"> </w:t>
      </w:r>
      <w:r w:rsidR="007C4832">
        <w:t>ustawy z dnia 14 marca 1985 r. o Państwowej Inspekcji Sanitarnej (</w:t>
      </w:r>
      <w:r w:rsidR="00BC0238">
        <w:t xml:space="preserve">t. j. </w:t>
      </w:r>
      <w:r w:rsidR="007C4832">
        <w:t>Dz. U. z 2024 r. poz. 416)</w:t>
      </w:r>
      <w:r>
        <w:t>,</w:t>
      </w:r>
      <w:r w:rsidRPr="00DC741F">
        <w:t xml:space="preserve"> </w:t>
      </w:r>
      <w:r w:rsidRPr="00141B34">
        <w:t xml:space="preserve">art. </w:t>
      </w:r>
      <w:r w:rsidR="00806E52">
        <w:t>33</w:t>
      </w:r>
      <w:r w:rsidR="006E5797">
        <w:t>,</w:t>
      </w:r>
      <w:r w:rsidRPr="00141B34">
        <w:t xml:space="preserve"> </w:t>
      </w:r>
      <w:r>
        <w:t xml:space="preserve">art. </w:t>
      </w:r>
      <w:r w:rsidR="00806E52">
        <w:t>46</w:t>
      </w:r>
      <w:r>
        <w:t xml:space="preserve"> </w:t>
      </w:r>
      <w:r w:rsidR="006E5797">
        <w:t>oraz</w:t>
      </w:r>
      <w:r w:rsidR="0044172C">
        <w:t xml:space="preserve"> art. 47 </w:t>
      </w:r>
      <w:r w:rsidRPr="00141B34">
        <w:t>ustawy z dnia 14 czerwca 2024 r. o ochronie sygnalistów</w:t>
      </w:r>
      <w:r w:rsidRPr="371CC547">
        <w:t xml:space="preserve"> (Dz. U.</w:t>
      </w:r>
      <w:r w:rsidR="00953D1B">
        <w:t xml:space="preserve"> z 2024</w:t>
      </w:r>
      <w:r w:rsidR="00961692">
        <w:t xml:space="preserve"> r.</w:t>
      </w:r>
      <w:r w:rsidRPr="371CC547">
        <w:t xml:space="preserve"> poz. 928)</w:t>
      </w:r>
      <w:r w:rsidR="00301FC6">
        <w:t xml:space="preserve"> or</w:t>
      </w:r>
      <w:r w:rsidR="00E8136E">
        <w:t>az § 6</w:t>
      </w:r>
      <w:r w:rsidR="007A6A83">
        <w:t xml:space="preserve"> ust. 2 Regulaminu Organizacyjnego P</w:t>
      </w:r>
      <w:r w:rsidR="001D4DE8">
        <w:t>owiatowej Stacji Sanitarno-Epidemiologicznej</w:t>
      </w:r>
      <w:r w:rsidR="007A6A83">
        <w:t xml:space="preserve"> w Otwocku</w:t>
      </w:r>
      <w:r w:rsidRPr="371CC547">
        <w:t xml:space="preserve"> zarządza się, co następuje:</w:t>
      </w:r>
    </w:p>
    <w:p w14:paraId="440DBF47" w14:textId="65CE247F" w:rsidR="008D0220" w:rsidRDefault="00652626" w:rsidP="008D0220">
      <w:pPr>
        <w:pStyle w:val="ARTartustawynprozporzdzenia"/>
        <w:ind w:firstLine="0"/>
        <w:jc w:val="center"/>
        <w:rPr>
          <w:rFonts w:cs="Times New Roman"/>
        </w:rPr>
      </w:pPr>
      <w:bookmarkStart w:id="2" w:name="_Hlk95219111"/>
      <w:bookmarkStart w:id="3" w:name="_Hlk88217065"/>
      <w:r w:rsidRPr="00550CD6">
        <w:rPr>
          <w:rFonts w:cs="Times New Roman"/>
          <w:b/>
        </w:rPr>
        <w:t>§ 1</w:t>
      </w:r>
      <w:bookmarkEnd w:id="2"/>
    </w:p>
    <w:p w14:paraId="0A3A2CDB" w14:textId="3DA0273A" w:rsidR="00652626" w:rsidRPr="00E31520" w:rsidRDefault="00652626" w:rsidP="008D0220">
      <w:pPr>
        <w:pStyle w:val="ARTartustawynprozporzdzenia"/>
        <w:ind w:firstLine="0"/>
      </w:pPr>
      <w:r w:rsidRPr="00E31520">
        <w:t xml:space="preserve">1. </w:t>
      </w:r>
      <w:r w:rsidRPr="0067045F">
        <w:t xml:space="preserve">W </w:t>
      </w:r>
      <w:r w:rsidR="00E747D8" w:rsidRPr="0067045F">
        <w:t>Powiatowej Stacji Sanitarno-Epidemiologicznej w Otwocku</w:t>
      </w:r>
      <w:r w:rsidRPr="0067045F">
        <w:t xml:space="preserve"> </w:t>
      </w:r>
      <w:r w:rsidRPr="00E31520">
        <w:t xml:space="preserve">wprowadza się procedurę </w:t>
      </w:r>
      <w:r w:rsidR="00820C69">
        <w:t>przyjmowania zgłoszeń zewnętrznych</w:t>
      </w:r>
      <w:r w:rsidRPr="00E31520">
        <w:t xml:space="preserve"> </w:t>
      </w:r>
      <w:r w:rsidR="00A81737">
        <w:t xml:space="preserve">naruszenia prawa </w:t>
      </w:r>
      <w:r w:rsidR="000036B9">
        <w:t>oraz</w:t>
      </w:r>
      <w:r w:rsidR="000036B9" w:rsidRPr="00E31520">
        <w:t xml:space="preserve"> </w:t>
      </w:r>
      <w:r w:rsidRPr="00E31520">
        <w:t xml:space="preserve">podejmowania działań następczych, zwaną dalej „procedurą zgłoszeń </w:t>
      </w:r>
      <w:r w:rsidR="00820C69">
        <w:t>zewnętrznych</w:t>
      </w:r>
      <w:r w:rsidRPr="00E31520">
        <w:t xml:space="preserve">”, stanowiącą załącznik nr 1 do zarządzenia. </w:t>
      </w:r>
    </w:p>
    <w:p w14:paraId="251D0488" w14:textId="679EE1D4" w:rsidR="00652626" w:rsidRDefault="00652626" w:rsidP="001D4DE8">
      <w:pPr>
        <w:pStyle w:val="USTustnpkodeksu"/>
        <w:ind w:firstLine="0"/>
        <w:rPr>
          <w:rFonts w:eastAsia="Times New Roman"/>
        </w:rPr>
      </w:pPr>
      <w:r>
        <w:rPr>
          <w:rFonts w:eastAsia="Times New Roman"/>
        </w:rPr>
        <w:t xml:space="preserve">2. </w:t>
      </w:r>
      <w:r w:rsidRPr="00AD6F5B">
        <w:rPr>
          <w:rFonts w:eastAsia="Times New Roman"/>
        </w:rPr>
        <w:t xml:space="preserve">Przepisów zarządzenia nie stosuje się do </w:t>
      </w:r>
      <w:r w:rsidR="00813ECC">
        <w:rPr>
          <w:rFonts w:eastAsia="Times New Roman"/>
        </w:rPr>
        <w:t xml:space="preserve">informacji o </w:t>
      </w:r>
      <w:r w:rsidRPr="00AD6F5B">
        <w:rPr>
          <w:rFonts w:eastAsia="Times New Roman"/>
        </w:rPr>
        <w:t>narusze</w:t>
      </w:r>
      <w:r w:rsidR="00813ECC">
        <w:rPr>
          <w:rFonts w:eastAsia="Times New Roman"/>
        </w:rPr>
        <w:t xml:space="preserve">niach </w:t>
      </w:r>
      <w:r w:rsidRPr="00AD6F5B">
        <w:rPr>
          <w:rFonts w:eastAsia="Times New Roman"/>
        </w:rPr>
        <w:t xml:space="preserve">prawa </w:t>
      </w:r>
      <w:r w:rsidR="00813ECC">
        <w:rPr>
          <w:rFonts w:eastAsia="Times New Roman"/>
        </w:rPr>
        <w:t>zgłoszonych</w:t>
      </w:r>
      <w:r w:rsidRPr="00AD6F5B">
        <w:rPr>
          <w:rFonts w:eastAsia="Times New Roman"/>
        </w:rPr>
        <w:t xml:space="preserve"> anonimowo</w:t>
      </w:r>
      <w:r>
        <w:rPr>
          <w:rFonts w:eastAsia="Times New Roman"/>
        </w:rPr>
        <w:t>.</w:t>
      </w:r>
    </w:p>
    <w:p w14:paraId="4BDFBB90" w14:textId="7DBA0E93" w:rsidR="008D0220" w:rsidRDefault="00652626" w:rsidP="008D0220">
      <w:pPr>
        <w:pStyle w:val="ARTartustawynprozporzdzenia"/>
        <w:ind w:firstLine="0"/>
        <w:jc w:val="center"/>
      </w:pPr>
      <w:r w:rsidRPr="371CC547">
        <w:rPr>
          <w:rFonts w:cs="Times New Roman"/>
          <w:b/>
          <w:bCs/>
          <w:szCs w:val="24"/>
        </w:rPr>
        <w:t>§ 2</w:t>
      </w:r>
      <w:bookmarkStart w:id="4" w:name="_Hlk171492219"/>
    </w:p>
    <w:p w14:paraId="6BE40C64" w14:textId="03CA84DB" w:rsidR="00652626" w:rsidRDefault="00652626" w:rsidP="008D0220">
      <w:pPr>
        <w:pStyle w:val="ARTartustawynprozporzdzenia"/>
        <w:ind w:firstLine="0"/>
      </w:pPr>
      <w:r w:rsidRPr="00AB4B71">
        <w:t xml:space="preserve">1. </w:t>
      </w:r>
      <w:bookmarkStart w:id="5" w:name="_Hlk169178349"/>
      <w:bookmarkEnd w:id="4"/>
      <w:r w:rsidRPr="00AB4B71">
        <w:t xml:space="preserve">Do przyjmowania </w:t>
      </w:r>
      <w:bookmarkStart w:id="6" w:name="_Hlk175122889"/>
      <w:r w:rsidRPr="00AB4B71">
        <w:t xml:space="preserve">zgłoszeń </w:t>
      </w:r>
      <w:r w:rsidR="00820C69">
        <w:t>zewnętrznych</w:t>
      </w:r>
      <w:r w:rsidR="006F36C6">
        <w:t xml:space="preserve"> </w:t>
      </w:r>
      <w:r w:rsidR="001126A7">
        <w:t>naruszenia prawa</w:t>
      </w:r>
      <w:bookmarkEnd w:id="6"/>
      <w:r w:rsidR="001126A7">
        <w:t>, zwanych dalej „zgłoszeniami”</w:t>
      </w:r>
      <w:r w:rsidRPr="00AB4B71">
        <w:t>, ich</w:t>
      </w:r>
      <w:r w:rsidR="0065181F">
        <w:t xml:space="preserve"> wstępnej</w:t>
      </w:r>
      <w:r w:rsidRPr="00AB4B71">
        <w:t xml:space="preserve"> weryfikacji,</w:t>
      </w:r>
      <w:r w:rsidR="00D34C9C">
        <w:t xml:space="preserve"> przekazywania do organu właściwego do podjęcia działań następczych,</w:t>
      </w:r>
      <w:r w:rsidRPr="00AB4B71">
        <w:t xml:space="preserve"> podejmowania działań następczych, </w:t>
      </w:r>
      <w:r w:rsidR="00D752B6">
        <w:t xml:space="preserve">w </w:t>
      </w:r>
      <w:r w:rsidR="00412BF3">
        <w:t>szczególności</w:t>
      </w:r>
      <w:r w:rsidR="00D752B6" w:rsidRPr="00D752B6">
        <w:rPr>
          <w:rFonts w:ascii="Times New Roman" w:eastAsia="Calibri" w:hAnsi="Times New Roman"/>
        </w:rPr>
        <w:t xml:space="preserve"> </w:t>
      </w:r>
      <w:r w:rsidR="00D752B6" w:rsidRPr="00D752B6">
        <w:t>występowania do innych organów o przekazanie informacji lub dokumentów niezbędnych do prowadzenia postępowania wyjaśniającego</w:t>
      </w:r>
      <w:r w:rsidR="00D752B6">
        <w:t xml:space="preserve">, </w:t>
      </w:r>
      <w:r w:rsidRPr="00AB4B71">
        <w:t>kontaktu z sygnalistą</w:t>
      </w:r>
      <w:r w:rsidR="00A76A52">
        <w:t>, w tym przekazywania informacji zwrotnej,</w:t>
      </w:r>
      <w:r w:rsidR="00EB2F02">
        <w:t xml:space="preserve"> ostatecznego wyniku postępowań wyjaśniających,</w:t>
      </w:r>
      <w:r w:rsidR="00A76A52">
        <w:t xml:space="preserve"> </w:t>
      </w:r>
      <w:r w:rsidR="00113EE6">
        <w:t>zawracania</w:t>
      </w:r>
      <w:r w:rsidR="00A76A52">
        <w:t xml:space="preserve"> się o wyjaśnienia lub dodatkowe informacje w zakresie przekazanych informacji</w:t>
      </w:r>
      <w:r w:rsidR="006F36C6">
        <w:t>,</w:t>
      </w:r>
      <w:r w:rsidR="00113EE6">
        <w:t xml:space="preserve"> </w:t>
      </w:r>
      <w:r w:rsidRPr="00AB4B71">
        <w:t>przetwarzania danych osobowych</w:t>
      </w:r>
      <w:r w:rsidR="00D45079">
        <w:t xml:space="preserve"> sygnalisty, osoby której dotyczy zgłoszenie oraz osoby trzeciej wskazanej w zgłoszeniu</w:t>
      </w:r>
      <w:r w:rsidRPr="00AB4B71">
        <w:t>, przekazywania zainteresowanym informacji na temat procedury zgłoszeń</w:t>
      </w:r>
      <w:r w:rsidR="00722E63">
        <w:t xml:space="preserve"> </w:t>
      </w:r>
      <w:r w:rsidR="00A76A52">
        <w:t>zewnętrznych,</w:t>
      </w:r>
      <w:r w:rsidR="00A76A52" w:rsidRPr="00A76A52">
        <w:t xml:space="preserve"> </w:t>
      </w:r>
      <w:r w:rsidR="00A76A52">
        <w:t>sporządzania sprawozdania przekazywanego do Rzecznika Praw Obywatelskich</w:t>
      </w:r>
      <w:r w:rsidRPr="00AB4B71">
        <w:t xml:space="preserve">, a także prowadzenia </w:t>
      </w:r>
      <w:r w:rsidRPr="00AB4B71">
        <w:lastRenderedPageBreak/>
        <w:t xml:space="preserve">rejestru zgłoszeń </w:t>
      </w:r>
      <w:r w:rsidR="006F36C6">
        <w:t>zewnętrznych</w:t>
      </w:r>
      <w:r w:rsidR="00B20312">
        <w:t xml:space="preserve">, o którym mowa </w:t>
      </w:r>
      <w:r w:rsidR="00B20312" w:rsidRPr="000776CC">
        <w:t>w</w:t>
      </w:r>
      <w:r w:rsidR="00ED38C6" w:rsidRPr="000776CC">
        <w:t> </w:t>
      </w:r>
      <w:r w:rsidR="00A81737" w:rsidRPr="00337A04">
        <w:t>§</w:t>
      </w:r>
      <w:r w:rsidR="00B20312">
        <w:t xml:space="preserve"> </w:t>
      </w:r>
      <w:r w:rsidR="000776CC">
        <w:t>5</w:t>
      </w:r>
      <w:r w:rsidR="00B20312">
        <w:t xml:space="preserve"> ust. 1,</w:t>
      </w:r>
      <w:r w:rsidRPr="00AB4B71">
        <w:t xml:space="preserve"> </w:t>
      </w:r>
      <w:r w:rsidR="00721905" w:rsidRPr="00AB4B71">
        <w:t>są</w:t>
      </w:r>
      <w:r w:rsidR="00721905">
        <w:t xml:space="preserve"> </w:t>
      </w:r>
      <w:r>
        <w:t xml:space="preserve">uprawnieni </w:t>
      </w:r>
      <w:r w:rsidRPr="0067045F">
        <w:t xml:space="preserve">pracownicy </w:t>
      </w:r>
      <w:r w:rsidR="00541B9D" w:rsidRPr="0067045F">
        <w:t>S</w:t>
      </w:r>
      <w:r w:rsidR="00072B01" w:rsidRPr="0067045F">
        <w:t xml:space="preserve">ekcji Organizacji, Spraw Pracowniczych i Szkoleń </w:t>
      </w:r>
      <w:r w:rsidR="006E4242" w:rsidRPr="0067045F">
        <w:t>Powiatowej Stacji Sanitarno-Epidemiologicznej w Otwocku</w:t>
      </w:r>
      <w:r w:rsidR="002B1512" w:rsidRPr="0067045F">
        <w:t xml:space="preserve"> działający na podstawie upoważnienia udzielonego</w:t>
      </w:r>
      <w:r w:rsidR="009F087C" w:rsidRPr="0067045F">
        <w:t xml:space="preserve"> im przez Dyrektora Powiatowej Stacji Sanitarno-Epidemiologicznej</w:t>
      </w:r>
      <w:r w:rsidR="00B410CA" w:rsidRPr="0067045F">
        <w:t xml:space="preserve"> w Otwocku, zwani dalej „osobami upoważnionymi</w:t>
      </w:r>
      <w:r w:rsidR="00623F3D" w:rsidRPr="0067045F">
        <w:t>”</w:t>
      </w:r>
      <w:r w:rsidR="003648F2" w:rsidRPr="0067045F">
        <w:t xml:space="preserve"> </w:t>
      </w:r>
      <w:r w:rsidR="00623F3D" w:rsidRPr="0067045F">
        <w:t xml:space="preserve">(wzór upoważnienia stanowi załącznik nr </w:t>
      </w:r>
      <w:r w:rsidR="00984A89" w:rsidRPr="0067045F">
        <w:t>3 do Procedury zgłoszeń zewnętrznych).</w:t>
      </w:r>
    </w:p>
    <w:bookmarkEnd w:id="5"/>
    <w:p w14:paraId="35D28312" w14:textId="5B6DB7AF" w:rsidR="001126A7" w:rsidRDefault="009271F9" w:rsidP="009271F9">
      <w:pPr>
        <w:pStyle w:val="USTustnpkodeksu"/>
        <w:ind w:firstLine="0"/>
      </w:pPr>
      <w:r>
        <w:t>2</w:t>
      </w:r>
      <w:r w:rsidR="001126A7">
        <w:t xml:space="preserve">. </w:t>
      </w:r>
      <w:r w:rsidR="001126A7" w:rsidRPr="001126A7">
        <w:t>Osoby upoważnione są obowiązane do zachowania tajemnicy w zakresie informacji i</w:t>
      </w:r>
      <w:r w:rsidR="00ED38C6">
        <w:t> </w:t>
      </w:r>
      <w:r w:rsidR="001126A7" w:rsidRPr="001126A7">
        <w:t>danych osobowych, które uzyskały w ramach przyjmowania i weryfikacji zgłoszeń, oraz podejmowania działań następczych, także po ustaniu stosunku pracy lub innego stosunku prawnego, w ramach którego wykonywały tę pracę.</w:t>
      </w:r>
      <w:r w:rsidR="0026388D" w:rsidRPr="0026388D">
        <w:rPr>
          <w:rFonts w:ascii="Open Sans" w:hAnsi="Open Sans"/>
          <w:bCs w:val="0"/>
          <w:color w:val="333333"/>
          <w:shd w:val="clear" w:color="auto" w:fill="FFFFFF"/>
        </w:rPr>
        <w:t xml:space="preserve"> </w:t>
      </w:r>
      <w:r w:rsidR="0026388D" w:rsidRPr="0026388D">
        <w:t>Informacje stanowiące tajemnicę przedsiębiorstwa mogą być wykorzystywane wyłącznie w celu podjęcia działań następczych</w:t>
      </w:r>
      <w:r w:rsidR="00C166E7">
        <w:t>.</w:t>
      </w:r>
    </w:p>
    <w:p w14:paraId="779B0956" w14:textId="6D01EBA5" w:rsidR="00351B5D" w:rsidRDefault="001455EE" w:rsidP="00351B5D">
      <w:pPr>
        <w:pStyle w:val="ARTartustawynprozporzdzenia"/>
        <w:ind w:firstLine="0"/>
        <w:jc w:val="center"/>
        <w:rPr>
          <w:b/>
          <w:bCs/>
        </w:rPr>
      </w:pPr>
      <w:r>
        <w:rPr>
          <w:b/>
          <w:bCs/>
        </w:rPr>
        <w:t>§ 3</w:t>
      </w:r>
    </w:p>
    <w:p w14:paraId="7D16E58B" w14:textId="244176A8" w:rsidR="00652626" w:rsidRDefault="00652626" w:rsidP="007B3C14">
      <w:pPr>
        <w:pStyle w:val="ARTartustawynprozporzdzenia"/>
        <w:ind w:firstLine="0"/>
      </w:pPr>
      <w:r w:rsidRPr="00C92158">
        <w:t xml:space="preserve">Pracownicy </w:t>
      </w:r>
      <w:r w:rsidR="007B3C14">
        <w:t>Powiatowej Stacji Sanitarno-Epidemiologicznej</w:t>
      </w:r>
      <w:r w:rsidR="00BC4182">
        <w:t xml:space="preserve"> w Otwocku</w:t>
      </w:r>
      <w:r w:rsidRPr="00C92158">
        <w:t xml:space="preserve"> są obowiązani do udzielania osob</w:t>
      </w:r>
      <w:r w:rsidR="00A6394F">
        <w:t xml:space="preserve">om </w:t>
      </w:r>
      <w:r w:rsidRPr="00C92158">
        <w:t>upoważnion</w:t>
      </w:r>
      <w:r w:rsidR="00A6394F">
        <w:t>ym</w:t>
      </w:r>
      <w:r w:rsidR="0036172B">
        <w:t xml:space="preserve"> </w:t>
      </w:r>
      <w:r w:rsidRPr="00C92158">
        <w:t xml:space="preserve">pomocy w przeprowadzaniu czynności przewidzianych procedurą zgłoszeń </w:t>
      </w:r>
      <w:r w:rsidR="006F36C6">
        <w:t>zewnętrznych</w:t>
      </w:r>
      <w:r w:rsidRPr="00C92158">
        <w:t>.</w:t>
      </w:r>
    </w:p>
    <w:p w14:paraId="004EF1AE" w14:textId="5E9AA03B" w:rsidR="00AF2CAB" w:rsidRDefault="00652626" w:rsidP="00BC4182">
      <w:pPr>
        <w:pStyle w:val="ARTartustawynprozporzdzenia"/>
        <w:ind w:firstLine="0"/>
        <w:jc w:val="center"/>
        <w:rPr>
          <w:rFonts w:ascii="Times New Roman" w:eastAsia="Calibri" w:hAnsi="Times New Roman" w:cs="Times New Roman"/>
        </w:rPr>
      </w:pPr>
      <w:bookmarkStart w:id="7" w:name="_Hlk169179282"/>
      <w:r w:rsidRPr="00575A08">
        <w:rPr>
          <w:rFonts w:ascii="Times New Roman" w:eastAsia="Calibri" w:hAnsi="Times New Roman" w:cs="Times New Roman"/>
          <w:b/>
        </w:rPr>
        <w:t xml:space="preserve">§ </w:t>
      </w:r>
      <w:r w:rsidR="00BC4182">
        <w:rPr>
          <w:rFonts w:ascii="Times New Roman" w:eastAsia="Calibri" w:hAnsi="Times New Roman" w:cs="Times New Roman"/>
          <w:b/>
        </w:rPr>
        <w:t>4</w:t>
      </w:r>
    </w:p>
    <w:p w14:paraId="72710FE3" w14:textId="629B711B" w:rsidR="00652626" w:rsidRDefault="00652626" w:rsidP="00AF2CAB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575A08">
        <w:rPr>
          <w:rFonts w:ascii="Times New Roman" w:eastAsia="Calibri" w:hAnsi="Times New Roman" w:cs="Times New Roman"/>
        </w:rPr>
        <w:t>1. Zgłoszenia podlegają rejestracji w rejestrze zgłoszeń</w:t>
      </w:r>
      <w:r>
        <w:rPr>
          <w:rFonts w:ascii="Times New Roman" w:eastAsia="Calibri" w:hAnsi="Times New Roman" w:cs="Times New Roman"/>
        </w:rPr>
        <w:t xml:space="preserve"> </w:t>
      </w:r>
      <w:r w:rsidR="006F36C6">
        <w:rPr>
          <w:rFonts w:ascii="Times New Roman" w:eastAsia="Calibri" w:hAnsi="Times New Roman" w:cs="Times New Roman"/>
        </w:rPr>
        <w:t>zewnętrznych</w:t>
      </w:r>
      <w:r w:rsidR="00133120">
        <w:rPr>
          <w:rFonts w:ascii="Times New Roman" w:eastAsia="Calibri" w:hAnsi="Times New Roman" w:cs="Times New Roman"/>
        </w:rPr>
        <w:t>, zwanym dalej „rejestrem”</w:t>
      </w:r>
      <w:r w:rsidR="00AE0FBD">
        <w:rPr>
          <w:rFonts w:ascii="Times New Roman" w:eastAsia="Calibri" w:hAnsi="Times New Roman" w:cs="Times New Roman"/>
        </w:rPr>
        <w:t>.</w:t>
      </w:r>
      <w:r>
        <w:rPr>
          <w:rFonts w:ascii="Times New Roman" w:eastAsia="Calibri" w:hAnsi="Times New Roman" w:cs="Times New Roman"/>
        </w:rPr>
        <w:t xml:space="preserve"> </w:t>
      </w:r>
    </w:p>
    <w:p w14:paraId="767B642F" w14:textId="63174C72" w:rsidR="00652626" w:rsidRDefault="00652626" w:rsidP="008F41DA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 xml:space="preserve">2. Wzór rejestru stanowi załącznik nr 2 do </w:t>
      </w:r>
      <w:r w:rsidR="002B63E9">
        <w:rPr>
          <w:rFonts w:eastAsia="Calibri"/>
        </w:rPr>
        <w:t>Procedur zgłoszeń zewnętrznych</w:t>
      </w:r>
      <w:r>
        <w:rPr>
          <w:rFonts w:eastAsia="Calibri"/>
        </w:rPr>
        <w:t>.</w:t>
      </w:r>
    </w:p>
    <w:p w14:paraId="76BF4E7D" w14:textId="1027EE73" w:rsidR="00652626" w:rsidRPr="00575A08" w:rsidRDefault="00652626" w:rsidP="003C0E3B">
      <w:pPr>
        <w:pStyle w:val="USTustnpkodeksu"/>
        <w:ind w:firstLine="0"/>
        <w:rPr>
          <w:rFonts w:ascii="Times New Roman" w:eastAsia="Calibri" w:hAnsi="Times New Roman" w:cs="Times New Roman"/>
          <w:i/>
          <w:iCs/>
        </w:rPr>
      </w:pPr>
      <w:r>
        <w:rPr>
          <w:rFonts w:ascii="Times New Roman" w:eastAsia="Calibri" w:hAnsi="Times New Roman" w:cs="Times New Roman"/>
        </w:rPr>
        <w:t>3</w:t>
      </w:r>
      <w:r w:rsidRPr="00575A08">
        <w:rPr>
          <w:rFonts w:ascii="Times New Roman" w:eastAsia="Calibri" w:hAnsi="Times New Roman" w:cs="Times New Roman"/>
        </w:rPr>
        <w:t xml:space="preserve">. </w:t>
      </w:r>
      <w:r>
        <w:rPr>
          <w:rFonts w:ascii="Times New Roman" w:eastAsia="Calibri" w:hAnsi="Times New Roman" w:cs="Times New Roman"/>
        </w:rPr>
        <w:t>Osoba upoważniona prowadzi</w:t>
      </w:r>
      <w:r w:rsidRPr="00575A08">
        <w:rPr>
          <w:rFonts w:ascii="Times New Roman" w:eastAsia="Calibri" w:hAnsi="Times New Roman" w:cs="Times New Roman"/>
        </w:rPr>
        <w:t xml:space="preserve"> </w:t>
      </w:r>
      <w:r>
        <w:rPr>
          <w:rFonts w:ascii="Times New Roman" w:eastAsia="Calibri" w:hAnsi="Times New Roman" w:cs="Times New Roman"/>
        </w:rPr>
        <w:t>r</w:t>
      </w:r>
      <w:r w:rsidRPr="00E40EDF">
        <w:rPr>
          <w:rFonts w:ascii="Times New Roman" w:eastAsia="Calibri" w:hAnsi="Times New Roman" w:cs="Times New Roman"/>
        </w:rPr>
        <w:t xml:space="preserve">ejestr </w:t>
      </w:r>
      <w:r w:rsidRPr="00575A08">
        <w:rPr>
          <w:rFonts w:ascii="Times New Roman" w:eastAsia="Calibri" w:hAnsi="Times New Roman" w:cs="Times New Roman"/>
        </w:rPr>
        <w:t xml:space="preserve">w sposób zapewniający integralność i ochronę danych, w tym poufność danych </w:t>
      </w:r>
      <w:r w:rsidR="00A6394F">
        <w:rPr>
          <w:rFonts w:ascii="Times New Roman" w:eastAsia="Calibri" w:hAnsi="Times New Roman" w:cs="Times New Roman"/>
        </w:rPr>
        <w:t>sygnalisty</w:t>
      </w:r>
      <w:r w:rsidRPr="00575A08">
        <w:rPr>
          <w:rFonts w:ascii="Times New Roman" w:eastAsia="Calibri" w:hAnsi="Times New Roman" w:cs="Times New Roman"/>
        </w:rPr>
        <w:t xml:space="preserve"> i osoby, której dotyczy </w:t>
      </w:r>
      <w:r>
        <w:rPr>
          <w:rFonts w:ascii="Times New Roman" w:eastAsia="Calibri" w:hAnsi="Times New Roman" w:cs="Times New Roman"/>
        </w:rPr>
        <w:t>zgłoszenie</w:t>
      </w:r>
      <w:r w:rsidRPr="00575A08">
        <w:rPr>
          <w:rFonts w:ascii="Times New Roman" w:eastAsia="Calibri" w:hAnsi="Times New Roman" w:cs="Times New Roman"/>
        </w:rPr>
        <w:t>.</w:t>
      </w:r>
    </w:p>
    <w:p w14:paraId="24331583" w14:textId="5B8C0BFF" w:rsidR="00652626" w:rsidRPr="00575A08" w:rsidRDefault="00652626" w:rsidP="0035017E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4</w:t>
      </w:r>
      <w:r w:rsidRPr="00575A08">
        <w:rPr>
          <w:rFonts w:ascii="Times New Roman" w:eastAsia="Calibri" w:hAnsi="Times New Roman" w:cs="Times New Roman"/>
        </w:rPr>
        <w:t xml:space="preserve">. Dostęp do rejestru posiadają: </w:t>
      </w:r>
    </w:p>
    <w:p w14:paraId="56CCFF0E" w14:textId="77777777" w:rsidR="00652626" w:rsidRPr="00575A08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575A08">
        <w:rPr>
          <w:rFonts w:ascii="Times New Roman" w:eastAsia="Calibri" w:hAnsi="Times New Roman" w:cs="Times New Roman"/>
        </w:rPr>
        <w:t>1)</w:t>
      </w:r>
      <w:r w:rsidRPr="00575A08">
        <w:rPr>
          <w:rFonts w:ascii="Times New Roman" w:eastAsia="Calibri" w:hAnsi="Times New Roman" w:cs="Times New Roman"/>
        </w:rPr>
        <w:tab/>
      </w:r>
      <w:r>
        <w:rPr>
          <w:rFonts w:ascii="Times New Roman" w:eastAsia="Calibri" w:hAnsi="Times New Roman" w:cs="Times New Roman"/>
        </w:rPr>
        <w:t>osoba upoważniona</w:t>
      </w:r>
      <w:r w:rsidRPr="00575A08">
        <w:rPr>
          <w:rFonts w:ascii="Times New Roman" w:eastAsia="Calibri" w:hAnsi="Times New Roman" w:cs="Times New Roman"/>
        </w:rPr>
        <w:t>;</w:t>
      </w:r>
    </w:p>
    <w:p w14:paraId="1161AC55" w14:textId="3BBD740B" w:rsidR="00652626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575A08">
        <w:rPr>
          <w:rFonts w:ascii="Times New Roman" w:eastAsia="Calibri" w:hAnsi="Times New Roman" w:cs="Times New Roman"/>
        </w:rPr>
        <w:t>2)</w:t>
      </w:r>
      <w:r w:rsidRPr="00575A08">
        <w:rPr>
          <w:rFonts w:ascii="Times New Roman" w:eastAsia="Calibri" w:hAnsi="Times New Roman" w:cs="Times New Roman"/>
        </w:rPr>
        <w:tab/>
      </w:r>
      <w:r w:rsidR="00CE3A23">
        <w:rPr>
          <w:rFonts w:ascii="Times New Roman" w:eastAsia="Calibri" w:hAnsi="Times New Roman" w:cs="Times New Roman"/>
        </w:rPr>
        <w:t>Dyrektor</w:t>
      </w:r>
      <w:r w:rsidR="0089121F">
        <w:rPr>
          <w:rFonts w:ascii="Times New Roman" w:eastAsia="Calibri" w:hAnsi="Times New Roman" w:cs="Times New Roman"/>
        </w:rPr>
        <w:t xml:space="preserve"> Powiatowej Stacji Sanitarno-Epidemiologicznej w Otwocku.</w:t>
      </w:r>
    </w:p>
    <w:p w14:paraId="133E89C3" w14:textId="7E7E240E" w:rsidR="001A2B9D" w:rsidRDefault="001A2B9D" w:rsidP="0089121F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>5.</w:t>
      </w:r>
      <w:r w:rsidRPr="001A2B9D">
        <w:t xml:space="preserve"> </w:t>
      </w:r>
      <w:r w:rsidRPr="001A2B9D">
        <w:rPr>
          <w:rFonts w:eastAsia="Calibri"/>
        </w:rPr>
        <w:t>Rejestr jest prowadzony poza systemem</w:t>
      </w:r>
      <w:r w:rsidR="00636113">
        <w:rPr>
          <w:rFonts w:eastAsia="Calibri"/>
        </w:rPr>
        <w:t xml:space="preserve"> Elektronicznego Zarządzania Dokumentacją, zwanym dalej</w:t>
      </w:r>
      <w:r w:rsidRPr="001A2B9D">
        <w:rPr>
          <w:rFonts w:eastAsia="Calibri"/>
        </w:rPr>
        <w:t xml:space="preserve"> EZD.</w:t>
      </w:r>
    </w:p>
    <w:p w14:paraId="4972A65D" w14:textId="07BFB3A4" w:rsidR="001126A7" w:rsidRDefault="001A2B9D" w:rsidP="00314048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>6</w:t>
      </w:r>
      <w:r w:rsidR="001126A7">
        <w:rPr>
          <w:rFonts w:eastAsia="Calibri"/>
        </w:rPr>
        <w:t xml:space="preserve">. </w:t>
      </w:r>
      <w:r w:rsidR="001126A7" w:rsidRPr="001126A7">
        <w:rPr>
          <w:rFonts w:eastAsia="Calibri"/>
        </w:rPr>
        <w:t>Dane osobowe oraz pozostałe informacje w rejestrze są przechowywane przez okres 3 lat po zakończeniu roku kalendarzowego, w którym zakończono działania następcze</w:t>
      </w:r>
      <w:r w:rsidR="0044172C">
        <w:rPr>
          <w:rFonts w:eastAsia="Calibri"/>
        </w:rPr>
        <w:t>,</w:t>
      </w:r>
      <w:r w:rsidR="00AC0F8A">
        <w:rPr>
          <w:rFonts w:eastAsia="Calibri"/>
        </w:rPr>
        <w:t xml:space="preserve"> lub</w:t>
      </w:r>
      <w:r w:rsidR="001126A7" w:rsidRPr="001126A7">
        <w:rPr>
          <w:rFonts w:eastAsia="Calibri"/>
        </w:rPr>
        <w:t xml:space="preserve"> po zakończeniu postępowań zainicjowanych tymi działaniami.</w:t>
      </w:r>
    </w:p>
    <w:p w14:paraId="6D623A35" w14:textId="22DA7B85" w:rsidR="00E0522F" w:rsidRPr="00A50451" w:rsidRDefault="006F36C6" w:rsidP="00170EB1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 xml:space="preserve">7. Po upływie okresu </w:t>
      </w:r>
      <w:r w:rsidR="00360341">
        <w:rPr>
          <w:rFonts w:eastAsia="Calibri"/>
        </w:rPr>
        <w:t xml:space="preserve">przechowywania </w:t>
      </w:r>
      <w:r>
        <w:rPr>
          <w:rFonts w:eastAsia="Calibri"/>
        </w:rPr>
        <w:t>wskazanym w ust. 6 dane osobowe są usuwane, a</w:t>
      </w:r>
      <w:r w:rsidR="00ED38C6">
        <w:rPr>
          <w:rFonts w:eastAsia="Calibri"/>
        </w:rPr>
        <w:t> </w:t>
      </w:r>
      <w:r>
        <w:rPr>
          <w:rFonts w:eastAsia="Calibri"/>
        </w:rPr>
        <w:t>dokumenty związane ze zgłoszeniem są niszczo</w:t>
      </w:r>
      <w:r w:rsidR="00360341">
        <w:rPr>
          <w:rFonts w:eastAsia="Calibri"/>
        </w:rPr>
        <w:t>ne, z wyjątkiem przypadku</w:t>
      </w:r>
      <w:r w:rsidR="000776CC">
        <w:rPr>
          <w:rFonts w:eastAsia="Calibri"/>
        </w:rPr>
        <w:t>,</w:t>
      </w:r>
      <w:r w:rsidR="00360341">
        <w:rPr>
          <w:rFonts w:eastAsia="Calibri"/>
        </w:rPr>
        <w:t xml:space="preserve"> gdy dokumenty związane ze zgłoszeniem stanowią część akt postępowań przygotowawczych lub spraw sądowych lub sądowo</w:t>
      </w:r>
      <w:r w:rsidR="00170EB1">
        <w:rPr>
          <w:rFonts w:eastAsia="Calibri"/>
        </w:rPr>
        <w:t>-</w:t>
      </w:r>
      <w:r w:rsidR="00360341">
        <w:rPr>
          <w:rFonts w:eastAsia="Calibri"/>
        </w:rPr>
        <w:t>administracyjnych.</w:t>
      </w:r>
    </w:p>
    <w:p w14:paraId="280BC222" w14:textId="37CC9E11" w:rsidR="00E0522F" w:rsidRDefault="00652626" w:rsidP="00E0522F">
      <w:pPr>
        <w:pStyle w:val="ARTartustawynprozporzdzenia"/>
        <w:ind w:firstLine="0"/>
        <w:jc w:val="center"/>
        <w:rPr>
          <w:b/>
        </w:rPr>
      </w:pPr>
      <w:r w:rsidRPr="371CC547">
        <w:rPr>
          <w:b/>
        </w:rPr>
        <w:lastRenderedPageBreak/>
        <w:t xml:space="preserve">§ </w:t>
      </w:r>
      <w:bookmarkEnd w:id="7"/>
      <w:r w:rsidR="00E0522F">
        <w:rPr>
          <w:b/>
        </w:rPr>
        <w:t>5</w:t>
      </w:r>
    </w:p>
    <w:p w14:paraId="3C219E73" w14:textId="09C73F1A" w:rsidR="0044172C" w:rsidRDefault="0044172C" w:rsidP="00A50451">
      <w:pPr>
        <w:pStyle w:val="ARTartustawynprozporzdzenia"/>
        <w:ind w:firstLine="0"/>
        <w:rPr>
          <w:rFonts w:ascii="Times New Roman" w:eastAsia="Calibri" w:hAnsi="Times New Roman" w:cs="Times New Roman"/>
          <w:bCs/>
        </w:rPr>
      </w:pPr>
      <w:r w:rsidRPr="00F575C2">
        <w:rPr>
          <w:rFonts w:ascii="Times New Roman" w:eastAsia="Calibri" w:hAnsi="Times New Roman" w:cs="Times New Roman"/>
          <w:bCs/>
        </w:rPr>
        <w:t>1. Osoba</w:t>
      </w:r>
      <w:r>
        <w:rPr>
          <w:rFonts w:ascii="Times New Roman" w:eastAsia="Calibri" w:hAnsi="Times New Roman" w:cs="Times New Roman"/>
          <w:bCs/>
        </w:rPr>
        <w:t xml:space="preserve"> upoważniona przygotowuje sprawozdanie do Rzecznika Praw Obywatelskich zawierające informacje o: </w:t>
      </w:r>
    </w:p>
    <w:p w14:paraId="17E3257F" w14:textId="26BD9542" w:rsidR="0044172C" w:rsidRDefault="0044172C" w:rsidP="00ED38C6">
      <w:pPr>
        <w:pStyle w:val="PKTpunkt"/>
        <w:ind w:left="426" w:hanging="426"/>
        <w:rPr>
          <w:rFonts w:eastAsia="Calibri"/>
        </w:rPr>
      </w:pPr>
      <w:r w:rsidRPr="00536130">
        <w:t>1)</w:t>
      </w:r>
      <w:r w:rsidRPr="00536130">
        <w:tab/>
        <w:t>liczbie przyjętych zgłoszeń;</w:t>
      </w:r>
    </w:p>
    <w:p w14:paraId="41418029" w14:textId="5C067F21" w:rsidR="0044172C" w:rsidRDefault="0044172C" w:rsidP="0044172C">
      <w:pPr>
        <w:pStyle w:val="PKTpunkt"/>
        <w:ind w:left="426" w:hanging="426"/>
      </w:pPr>
      <w:r>
        <w:t>2</w:t>
      </w:r>
      <w:r w:rsidRPr="00DE449F">
        <w:t>)</w:t>
      </w:r>
      <w:r w:rsidRPr="00DE449F">
        <w:tab/>
        <w:t>liczbie postępowań wyjaśniających i postępowań wszczętych w wyniku przyjętych zgłoszeń oraz informacje na temat wyniku tych postępowań;</w:t>
      </w:r>
    </w:p>
    <w:p w14:paraId="0C9F2658" w14:textId="5206E15F" w:rsidR="0044172C" w:rsidRDefault="0044172C" w:rsidP="0044172C">
      <w:pPr>
        <w:pStyle w:val="PKTpunkt"/>
        <w:ind w:left="426" w:hanging="426"/>
      </w:pPr>
      <w:r w:rsidRPr="00DE449F">
        <w:t>3)</w:t>
      </w:r>
      <w:r w:rsidRPr="00DE449F">
        <w:tab/>
        <w:t>szacunkowej szkodzie majątkowej, jeżeli została stwierdzona oraz kwoty odzyskane w</w:t>
      </w:r>
      <w:r w:rsidR="008448CE">
        <w:t> </w:t>
      </w:r>
      <w:r w:rsidRPr="00DE449F">
        <w:t xml:space="preserve">wyniku postępowań dotyczących naruszeń będących przedmiotem zgłoszenia – o ile </w:t>
      </w:r>
      <w:r w:rsidR="00982E44" w:rsidRPr="0067045F">
        <w:t>Powiatowa Stacja Sanitarno-Epidemiologiczna w Otwocku</w:t>
      </w:r>
      <w:r w:rsidRPr="0067045F">
        <w:t xml:space="preserve"> </w:t>
      </w:r>
      <w:r w:rsidRPr="00DE449F">
        <w:t>posiada te informacje.</w:t>
      </w:r>
    </w:p>
    <w:p w14:paraId="0206DF17" w14:textId="77777777" w:rsidR="0044172C" w:rsidRDefault="0044172C" w:rsidP="00A50451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 xml:space="preserve">2. Informacje zawarte w sprawozdaniu, nie zawierają danych osobowych ani informacji stanowiących tajemnice prawnie chronione. </w:t>
      </w:r>
    </w:p>
    <w:p w14:paraId="60AD03C2" w14:textId="0B739186" w:rsidR="0044172C" w:rsidRPr="00F575C2" w:rsidRDefault="0044172C" w:rsidP="00A50451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>3. Osoba upoważniona sporządza sprawozdani</w:t>
      </w:r>
      <w:r w:rsidR="00A50451">
        <w:rPr>
          <w:rFonts w:eastAsia="Calibri"/>
        </w:rPr>
        <w:t>e</w:t>
      </w:r>
      <w:r>
        <w:rPr>
          <w:rFonts w:eastAsia="Calibri"/>
        </w:rPr>
        <w:t>, o którym mowa w ust. 1</w:t>
      </w:r>
      <w:r w:rsidR="00992323">
        <w:rPr>
          <w:rFonts w:eastAsia="Calibri"/>
        </w:rPr>
        <w:t>,</w:t>
      </w:r>
      <w:r>
        <w:rPr>
          <w:rFonts w:eastAsia="Calibri"/>
        </w:rPr>
        <w:t xml:space="preserve"> i</w:t>
      </w:r>
      <w:r w:rsidR="008448CE">
        <w:rPr>
          <w:rFonts w:eastAsia="Calibri"/>
        </w:rPr>
        <w:t> </w:t>
      </w:r>
      <w:r>
        <w:rPr>
          <w:rFonts w:eastAsia="Calibri"/>
        </w:rPr>
        <w:t xml:space="preserve">przekazuje do podpisu </w:t>
      </w:r>
      <w:r w:rsidR="00194E73">
        <w:rPr>
          <w:rFonts w:eastAsia="Calibri"/>
        </w:rPr>
        <w:t>Dyrektorowi PSSE w Otwocku</w:t>
      </w:r>
      <w:r>
        <w:rPr>
          <w:rFonts w:eastAsia="Calibri"/>
        </w:rPr>
        <w:t>, a następnie podpisane sprawozdanie przekazuje Rzecznikowi Praw Obywatelskich w terminie do 31 marca roku następującego po roku</w:t>
      </w:r>
      <w:r w:rsidR="00992323">
        <w:rPr>
          <w:rFonts w:eastAsia="Calibri"/>
        </w:rPr>
        <w:t>,</w:t>
      </w:r>
      <w:r>
        <w:rPr>
          <w:rFonts w:eastAsia="Calibri"/>
        </w:rPr>
        <w:t xml:space="preserve"> za jaki jest ono sporządzane. </w:t>
      </w:r>
    </w:p>
    <w:p w14:paraId="140A0FEB" w14:textId="30D1865A" w:rsidR="00194E73" w:rsidRDefault="00652626" w:rsidP="00194E73">
      <w:pPr>
        <w:pStyle w:val="ARTartustawynprozporzdzenia"/>
        <w:ind w:firstLine="0"/>
        <w:jc w:val="center"/>
        <w:rPr>
          <w:rFonts w:ascii="Times New Roman" w:hAnsi="Times New Roman" w:cs="Times New Roman"/>
          <w:b/>
          <w:bCs/>
        </w:rPr>
      </w:pPr>
      <w:r w:rsidRPr="371CC547">
        <w:rPr>
          <w:rFonts w:ascii="Times New Roman" w:hAnsi="Times New Roman" w:cs="Times New Roman"/>
          <w:b/>
          <w:bCs/>
        </w:rPr>
        <w:t xml:space="preserve">§ </w:t>
      </w:r>
      <w:r w:rsidR="00F04522">
        <w:rPr>
          <w:rFonts w:ascii="Times New Roman" w:hAnsi="Times New Roman" w:cs="Times New Roman"/>
          <w:b/>
          <w:bCs/>
        </w:rPr>
        <w:t>6</w:t>
      </w:r>
    </w:p>
    <w:p w14:paraId="3E4D9B84" w14:textId="6111681C" w:rsidR="00652626" w:rsidRDefault="00652626" w:rsidP="00194E73">
      <w:pPr>
        <w:pStyle w:val="ARTartustawynprozporzdzenia"/>
        <w:ind w:firstLine="0"/>
        <w:rPr>
          <w:rFonts w:ascii="Times New Roman" w:hAnsi="Times New Roman" w:cs="Times New Roman"/>
        </w:rPr>
      </w:pPr>
      <w:bookmarkStart w:id="8" w:name="_Hlk171501262"/>
      <w:r>
        <w:rPr>
          <w:rFonts w:ascii="Times New Roman" w:hAnsi="Times New Roman" w:cs="Times New Roman"/>
        </w:rPr>
        <w:t xml:space="preserve">Procedurę zgłoszeń </w:t>
      </w:r>
      <w:r w:rsidR="00360341">
        <w:rPr>
          <w:rFonts w:ascii="Times New Roman" w:hAnsi="Times New Roman" w:cs="Times New Roman"/>
        </w:rPr>
        <w:t xml:space="preserve">zewnętrznych </w:t>
      </w:r>
      <w:r>
        <w:rPr>
          <w:rFonts w:ascii="Times New Roman" w:hAnsi="Times New Roman" w:cs="Times New Roman"/>
        </w:rPr>
        <w:t xml:space="preserve">stosuje się od dnia 25 </w:t>
      </w:r>
      <w:r w:rsidR="00360341">
        <w:rPr>
          <w:rFonts w:ascii="Times New Roman" w:hAnsi="Times New Roman" w:cs="Times New Roman"/>
        </w:rPr>
        <w:t>grudn</w:t>
      </w:r>
      <w:r w:rsidR="00BB6B44">
        <w:rPr>
          <w:rFonts w:ascii="Times New Roman" w:hAnsi="Times New Roman" w:cs="Times New Roman"/>
        </w:rPr>
        <w:t>i</w:t>
      </w:r>
      <w:r w:rsidR="00360341">
        <w:rPr>
          <w:rFonts w:ascii="Times New Roman" w:hAnsi="Times New Roman" w:cs="Times New Roman"/>
        </w:rPr>
        <w:t xml:space="preserve">a </w:t>
      </w:r>
      <w:r>
        <w:rPr>
          <w:rFonts w:ascii="Times New Roman" w:hAnsi="Times New Roman" w:cs="Times New Roman"/>
        </w:rPr>
        <w:t>2024 r.</w:t>
      </w:r>
      <w:r w:rsidR="008D67B6">
        <w:rPr>
          <w:rFonts w:ascii="Times New Roman" w:hAnsi="Times New Roman" w:cs="Times New Roman"/>
        </w:rPr>
        <w:t xml:space="preserve"> </w:t>
      </w:r>
    </w:p>
    <w:p w14:paraId="4C90919B" w14:textId="5AF24CEC" w:rsidR="00696715" w:rsidRDefault="00652626" w:rsidP="00696715">
      <w:pPr>
        <w:pStyle w:val="ARTartustawynprozporzdzenia"/>
        <w:ind w:firstLine="0"/>
        <w:jc w:val="center"/>
        <w:rPr>
          <w:rFonts w:ascii="Times New Roman" w:hAnsi="Times New Roman" w:cs="Times New Roman"/>
        </w:rPr>
      </w:pPr>
      <w:r w:rsidRPr="371CC547">
        <w:rPr>
          <w:rFonts w:ascii="Times New Roman" w:hAnsi="Times New Roman" w:cs="Times New Roman"/>
          <w:b/>
          <w:bCs/>
        </w:rPr>
        <w:t xml:space="preserve">§ </w:t>
      </w:r>
      <w:bookmarkEnd w:id="8"/>
      <w:r w:rsidR="00F04522">
        <w:rPr>
          <w:rFonts w:ascii="Times New Roman" w:hAnsi="Times New Roman" w:cs="Times New Roman"/>
          <w:b/>
          <w:bCs/>
        </w:rPr>
        <w:t>7</w:t>
      </w:r>
    </w:p>
    <w:p w14:paraId="4253F297" w14:textId="1E1CA91D" w:rsidR="00652626" w:rsidRDefault="00652626" w:rsidP="00696715">
      <w:pPr>
        <w:pStyle w:val="ARTartustawynprozporzdzenia"/>
        <w:ind w:firstLine="0"/>
        <w:rPr>
          <w:rFonts w:ascii="Times New Roman" w:hAnsi="Times New Roman" w:cs="Times New Roman"/>
          <w:b/>
        </w:rPr>
      </w:pPr>
      <w:r w:rsidRPr="371CC547">
        <w:rPr>
          <w:rFonts w:ascii="Times New Roman" w:hAnsi="Times New Roman" w:cs="Times New Roman"/>
        </w:rPr>
        <w:t xml:space="preserve">Zarządzenie wchodzi w życie </w:t>
      </w:r>
      <w:r w:rsidR="00360341">
        <w:rPr>
          <w:rFonts w:ascii="Times New Roman" w:hAnsi="Times New Roman" w:cs="Times New Roman"/>
        </w:rPr>
        <w:t>z dniem podpisania.</w:t>
      </w:r>
    </w:p>
    <w:bookmarkEnd w:id="3"/>
    <w:p w14:paraId="76123FBA" w14:textId="77777777" w:rsidR="003C077A" w:rsidRDefault="003C077A" w:rsidP="004C195E"/>
    <w:p w14:paraId="25665AD5" w14:textId="77777777" w:rsidR="00F04522" w:rsidRDefault="00F04522" w:rsidP="004C195E"/>
    <w:p w14:paraId="36BB4E3C" w14:textId="77777777" w:rsidR="00F04522" w:rsidRDefault="00F04522" w:rsidP="004C195E"/>
    <w:p w14:paraId="0A3366DE" w14:textId="77777777" w:rsidR="00494A1B" w:rsidRDefault="00494A1B" w:rsidP="00BF715B">
      <w:pPr>
        <w:widowControl/>
        <w:spacing w:line="240" w:lineRule="auto"/>
        <w:ind w:left="5103"/>
      </w:pPr>
    </w:p>
    <w:p w14:paraId="1D794796" w14:textId="77777777" w:rsidR="00BC0238" w:rsidRDefault="00BC0238" w:rsidP="00BF715B">
      <w:pPr>
        <w:widowControl/>
        <w:spacing w:line="240" w:lineRule="auto"/>
        <w:ind w:left="5103"/>
      </w:pPr>
    </w:p>
    <w:p w14:paraId="593F11C0" w14:textId="77777777" w:rsidR="00BC0238" w:rsidRDefault="00BC0238" w:rsidP="00BF715B">
      <w:pPr>
        <w:widowControl/>
        <w:spacing w:line="240" w:lineRule="auto"/>
        <w:ind w:left="5103"/>
      </w:pPr>
    </w:p>
    <w:p w14:paraId="7C293DC5" w14:textId="77777777" w:rsidR="00BC0238" w:rsidRDefault="00BC0238" w:rsidP="00BF715B">
      <w:pPr>
        <w:widowControl/>
        <w:spacing w:line="240" w:lineRule="auto"/>
        <w:ind w:left="5103"/>
      </w:pPr>
    </w:p>
    <w:p w14:paraId="6F022DDD" w14:textId="77777777" w:rsidR="00C31DF0" w:rsidRPr="00C31DF0" w:rsidRDefault="00C31DF0" w:rsidP="00C31DF0">
      <w:pPr>
        <w:widowControl/>
        <w:autoSpaceDE/>
        <w:autoSpaceDN/>
        <w:adjustRightInd/>
        <w:spacing w:after="3" w:line="240" w:lineRule="auto"/>
        <w:ind w:left="4995" w:firstLine="669"/>
        <w:rPr>
          <w:rFonts w:eastAsia="Calibri" w:cs="Calibri"/>
          <w:sz w:val="22"/>
          <w:szCs w:val="22"/>
        </w:rPr>
      </w:pPr>
      <w:r w:rsidRPr="00C31DF0">
        <w:rPr>
          <w:rFonts w:eastAsia="Calibri" w:cs="Calibri"/>
          <w:sz w:val="22"/>
          <w:szCs w:val="22"/>
        </w:rPr>
        <w:t xml:space="preserve">Dyrektor </w:t>
      </w:r>
    </w:p>
    <w:p w14:paraId="41A66C53" w14:textId="77777777" w:rsidR="00C31DF0" w:rsidRPr="00C31DF0" w:rsidRDefault="00C31DF0" w:rsidP="00C31DF0">
      <w:pPr>
        <w:widowControl/>
        <w:autoSpaceDE/>
        <w:autoSpaceDN/>
        <w:adjustRightInd/>
        <w:spacing w:after="3" w:line="240" w:lineRule="auto"/>
        <w:ind w:left="1726" w:hanging="10"/>
        <w:rPr>
          <w:rFonts w:eastAsia="Calibri" w:cs="Calibri"/>
          <w:sz w:val="22"/>
          <w:szCs w:val="22"/>
        </w:rPr>
      </w:pPr>
      <w:r w:rsidRPr="00C31DF0">
        <w:rPr>
          <w:rFonts w:eastAsia="Calibri" w:cs="Calibri"/>
          <w:sz w:val="22"/>
          <w:szCs w:val="22"/>
        </w:rPr>
        <w:t xml:space="preserve">                                                                 Powiatowej Stacji </w:t>
      </w:r>
    </w:p>
    <w:p w14:paraId="28967B81" w14:textId="3B954661" w:rsidR="00C31DF0" w:rsidRPr="00C31DF0" w:rsidRDefault="00C31DF0" w:rsidP="00C31DF0">
      <w:pPr>
        <w:widowControl/>
        <w:autoSpaceDE/>
        <w:autoSpaceDN/>
        <w:adjustRightInd/>
        <w:spacing w:line="235" w:lineRule="auto"/>
        <w:ind w:left="1072" w:right="1075"/>
        <w:jc w:val="center"/>
        <w:rPr>
          <w:rFonts w:eastAsia="Calibri" w:cs="Calibri"/>
          <w:sz w:val="22"/>
          <w:szCs w:val="22"/>
        </w:rPr>
      </w:pPr>
      <w:r w:rsidRPr="00C31DF0">
        <w:rPr>
          <w:rFonts w:eastAsia="Calibri" w:cs="Calibri"/>
          <w:sz w:val="22"/>
          <w:szCs w:val="22"/>
        </w:rPr>
        <w:t xml:space="preserve">                                                               Sanitarno</w:t>
      </w:r>
      <w:r>
        <w:rPr>
          <w:rFonts w:eastAsia="Calibri" w:cs="Calibri"/>
          <w:sz w:val="22"/>
          <w:szCs w:val="22"/>
        </w:rPr>
        <w:t>-</w:t>
      </w:r>
      <w:r w:rsidRPr="00C31DF0">
        <w:rPr>
          <w:rFonts w:eastAsia="Calibri" w:cs="Calibri"/>
          <w:sz w:val="22"/>
          <w:szCs w:val="22"/>
        </w:rPr>
        <w:t>Epidemiologicznej</w:t>
      </w:r>
      <w:r w:rsidRPr="00C31DF0">
        <w:rPr>
          <w:rFonts w:eastAsia="Calibri" w:cs="Calibri"/>
          <w:sz w:val="22"/>
          <w:szCs w:val="22"/>
        </w:rPr>
        <w:br/>
        <w:t xml:space="preserve">                                                         w Otwocku   </w:t>
      </w:r>
    </w:p>
    <w:p w14:paraId="300CC50D" w14:textId="77777777" w:rsidR="00C31DF0" w:rsidRPr="00C31DF0" w:rsidRDefault="00C31DF0" w:rsidP="00C31DF0">
      <w:pPr>
        <w:widowControl/>
        <w:autoSpaceDE/>
        <w:autoSpaceDN/>
        <w:adjustRightInd/>
        <w:spacing w:line="235" w:lineRule="auto"/>
        <w:ind w:left="1072" w:right="1075"/>
        <w:jc w:val="center"/>
        <w:rPr>
          <w:rFonts w:eastAsia="Calibri" w:cs="Calibri"/>
          <w:sz w:val="22"/>
          <w:szCs w:val="22"/>
        </w:rPr>
      </w:pPr>
      <w:r w:rsidRPr="00C31DF0">
        <w:rPr>
          <w:rFonts w:eastAsia="Calibri" w:cs="Calibri"/>
          <w:sz w:val="22"/>
          <w:szCs w:val="22"/>
        </w:rPr>
        <w:t xml:space="preserve">                                                                                   </w:t>
      </w:r>
    </w:p>
    <w:p w14:paraId="74F05E9C" w14:textId="77777777" w:rsidR="00C31DF0" w:rsidRPr="00C31DF0" w:rsidRDefault="00C31DF0" w:rsidP="00C31DF0">
      <w:pPr>
        <w:widowControl/>
        <w:autoSpaceDE/>
        <w:autoSpaceDN/>
        <w:adjustRightInd/>
        <w:spacing w:after="3" w:line="240" w:lineRule="auto"/>
        <w:ind w:left="1395" w:hanging="10"/>
        <w:rPr>
          <w:rFonts w:eastAsia="Calibri" w:cs="Calibri"/>
          <w:sz w:val="22"/>
          <w:szCs w:val="22"/>
        </w:rPr>
      </w:pPr>
      <w:r w:rsidRPr="00C31DF0">
        <w:rPr>
          <w:rFonts w:eastAsia="Calibri" w:cs="Calibri"/>
          <w:sz w:val="22"/>
          <w:szCs w:val="22"/>
        </w:rPr>
        <w:t xml:space="preserve">                                                                     dr n. med. Agata Wolska </w:t>
      </w:r>
    </w:p>
    <w:p w14:paraId="37D64F25" w14:textId="77777777" w:rsidR="00BC0238" w:rsidRDefault="00BC0238" w:rsidP="00BF715B">
      <w:pPr>
        <w:widowControl/>
        <w:spacing w:line="240" w:lineRule="auto"/>
        <w:ind w:left="5103"/>
      </w:pPr>
    </w:p>
    <w:p w14:paraId="28D79C4F" w14:textId="77777777" w:rsidR="00BC0238" w:rsidRDefault="00BC0238" w:rsidP="00BF715B">
      <w:pPr>
        <w:widowControl/>
        <w:spacing w:line="240" w:lineRule="auto"/>
        <w:ind w:left="5103"/>
      </w:pPr>
    </w:p>
    <w:p w14:paraId="224FFA80" w14:textId="77777777" w:rsidR="00094519" w:rsidRDefault="00094519" w:rsidP="00BF715B">
      <w:pPr>
        <w:widowControl/>
        <w:spacing w:line="240" w:lineRule="auto"/>
        <w:ind w:left="5103"/>
      </w:pPr>
    </w:p>
    <w:p w14:paraId="23DB356E" w14:textId="77777777" w:rsidR="00F04522" w:rsidRDefault="00F04522" w:rsidP="00BF715B">
      <w:pPr>
        <w:widowControl/>
        <w:spacing w:line="240" w:lineRule="auto"/>
        <w:ind w:left="5103"/>
      </w:pPr>
    </w:p>
    <w:p w14:paraId="57616BA3" w14:textId="77777777" w:rsidR="00F04522" w:rsidRDefault="00F04522" w:rsidP="00BF715B">
      <w:pPr>
        <w:widowControl/>
        <w:spacing w:line="240" w:lineRule="auto"/>
        <w:ind w:left="5103"/>
      </w:pPr>
    </w:p>
    <w:p w14:paraId="7CFB1DEF" w14:textId="77777777" w:rsidR="00F04522" w:rsidRDefault="00F04522" w:rsidP="00C31DF0">
      <w:pPr>
        <w:widowControl/>
        <w:spacing w:line="240" w:lineRule="auto"/>
      </w:pPr>
    </w:p>
    <w:p w14:paraId="349F1DBA" w14:textId="77777777" w:rsidR="00F04522" w:rsidRDefault="00F04522" w:rsidP="0067045F">
      <w:pPr>
        <w:widowControl/>
        <w:spacing w:line="240" w:lineRule="auto"/>
      </w:pPr>
    </w:p>
    <w:p w14:paraId="379DC08C" w14:textId="576BF7E3" w:rsidR="00094519" w:rsidRDefault="00652626" w:rsidP="00BF715B">
      <w:pPr>
        <w:widowControl/>
        <w:spacing w:line="240" w:lineRule="auto"/>
        <w:ind w:left="5103"/>
      </w:pPr>
      <w:r w:rsidRPr="00B92DEB">
        <w:t>Załącznik</w:t>
      </w:r>
      <w:r>
        <w:t xml:space="preserve">i </w:t>
      </w:r>
      <w:r w:rsidR="00094519">
        <w:t xml:space="preserve">nr 1 </w:t>
      </w:r>
      <w:r w:rsidRPr="00B92DEB">
        <w:t xml:space="preserve">do zarządzenia nr </w:t>
      </w:r>
      <w:r w:rsidR="00C31DF0">
        <w:t>8</w:t>
      </w:r>
      <w:r w:rsidRPr="00B92DEB">
        <w:t>/ 2</w:t>
      </w:r>
      <w:r>
        <w:t>4</w:t>
      </w:r>
    </w:p>
    <w:p w14:paraId="0EA99199" w14:textId="5E967097" w:rsidR="00BF715B" w:rsidRPr="00244189" w:rsidRDefault="00094519" w:rsidP="00BF715B">
      <w:pPr>
        <w:widowControl/>
        <w:spacing w:line="240" w:lineRule="auto"/>
        <w:ind w:left="5103"/>
        <w:rPr>
          <w:rFonts w:eastAsia="Times New Roman" w:cs="Times New Roman"/>
          <w:color w:val="000000"/>
          <w:szCs w:val="24"/>
        </w:rPr>
      </w:pPr>
      <w:r>
        <w:t>Dyrektora PSSE w Otw</w:t>
      </w:r>
      <w:r w:rsidR="00357CE6">
        <w:t>o</w:t>
      </w:r>
      <w:r>
        <w:t>cku</w:t>
      </w:r>
      <w:r w:rsidR="00652626" w:rsidRPr="00B92DEB">
        <w:t xml:space="preserve"> </w:t>
      </w:r>
    </w:p>
    <w:p w14:paraId="1A434CB7" w14:textId="24CF2DD9" w:rsidR="00BF715B" w:rsidRPr="00244189" w:rsidRDefault="00BF715B" w:rsidP="00BF715B">
      <w:pPr>
        <w:widowControl/>
        <w:spacing w:after="600" w:line="240" w:lineRule="auto"/>
        <w:ind w:left="5103"/>
        <w:rPr>
          <w:rFonts w:eastAsia="Times New Roman" w:cs="Times New Roman"/>
          <w:color w:val="000000"/>
          <w:szCs w:val="24"/>
        </w:rPr>
      </w:pPr>
      <w:r w:rsidRPr="00244189">
        <w:rPr>
          <w:rFonts w:eastAsia="Times New Roman" w:cs="Times New Roman"/>
          <w:color w:val="000000"/>
          <w:szCs w:val="24"/>
        </w:rPr>
        <w:t xml:space="preserve">z dnia </w:t>
      </w:r>
      <w:r w:rsidR="008F4FE2">
        <w:rPr>
          <w:rFonts w:eastAsia="Times New Roman" w:cs="Times New Roman"/>
          <w:color w:val="000000"/>
          <w:szCs w:val="24"/>
        </w:rPr>
        <w:t>20.</w:t>
      </w:r>
      <w:r w:rsidR="00094519">
        <w:rPr>
          <w:rFonts w:eastAsia="Times New Roman" w:cs="Times New Roman"/>
          <w:color w:val="000000"/>
          <w:szCs w:val="24"/>
        </w:rPr>
        <w:t>12.2024 r.</w:t>
      </w:r>
    </w:p>
    <w:p w14:paraId="72341B41" w14:textId="55A5782D" w:rsidR="00652626" w:rsidRPr="002370BF" w:rsidRDefault="00652626" w:rsidP="00652626">
      <w:pPr>
        <w:pStyle w:val="TYTUAKTUprzedmiotregulacjiustawylubrozporzdzenia"/>
        <w:rPr>
          <w:rFonts w:ascii="Times New Roman" w:eastAsia="Calibri" w:hAnsi="Times New Roman" w:cs="Times New Roman"/>
        </w:rPr>
      </w:pPr>
      <w:r w:rsidRPr="002370BF">
        <w:rPr>
          <w:rFonts w:ascii="Times New Roman" w:eastAsia="Calibri" w:hAnsi="Times New Roman" w:cs="Times New Roman"/>
        </w:rPr>
        <w:t xml:space="preserve">Procedura zgłoszeń </w:t>
      </w:r>
      <w:r w:rsidR="00372F92">
        <w:rPr>
          <w:rFonts w:ascii="Times New Roman" w:eastAsia="Calibri" w:hAnsi="Times New Roman" w:cs="Times New Roman"/>
        </w:rPr>
        <w:t>zewnętrznych</w:t>
      </w:r>
      <w:r w:rsidRPr="002370BF">
        <w:rPr>
          <w:rFonts w:ascii="Times New Roman" w:eastAsia="Calibri" w:hAnsi="Times New Roman" w:cs="Times New Roman"/>
        </w:rPr>
        <w:t xml:space="preserve"> </w:t>
      </w:r>
    </w:p>
    <w:p w14:paraId="5406870C" w14:textId="77777777" w:rsidR="00652626" w:rsidRPr="003A11F6" w:rsidRDefault="00652626" w:rsidP="00652626">
      <w:pPr>
        <w:pStyle w:val="ROZDZODDZOZNoznaczenierozdziauluboddziau"/>
        <w:rPr>
          <w:rFonts w:ascii="Times New Roman" w:eastAsia="Calibri" w:hAnsi="Times New Roman" w:cs="Times New Roman"/>
        </w:rPr>
      </w:pPr>
      <w:r w:rsidRPr="003A11F6">
        <w:rPr>
          <w:rFonts w:ascii="Times New Roman" w:eastAsia="Calibri" w:hAnsi="Times New Roman" w:cs="Times New Roman"/>
        </w:rPr>
        <w:t>Rozdział 1</w:t>
      </w:r>
    </w:p>
    <w:p w14:paraId="1977A9B5" w14:textId="77777777" w:rsidR="00652626" w:rsidRPr="00431D2B" w:rsidRDefault="00652626" w:rsidP="00652626">
      <w:pPr>
        <w:pStyle w:val="ROZDZODDZPRZEDMprzedmiotregulacjirozdziauluboddziau"/>
        <w:rPr>
          <w:rFonts w:ascii="Times New Roman" w:eastAsia="Calibri" w:hAnsi="Times New Roman"/>
        </w:rPr>
      </w:pPr>
      <w:r w:rsidRPr="003A11F6">
        <w:rPr>
          <w:rFonts w:ascii="Times New Roman" w:eastAsia="Calibri" w:hAnsi="Times New Roman"/>
        </w:rPr>
        <w:t>Przepisy ogólne</w:t>
      </w:r>
    </w:p>
    <w:p w14:paraId="4CE5C41B" w14:textId="77777777" w:rsidR="00B3535E" w:rsidRDefault="00652626" w:rsidP="00B3535E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szCs w:val="24"/>
        </w:rPr>
      </w:pPr>
      <w:r w:rsidRPr="002370BF">
        <w:rPr>
          <w:rFonts w:ascii="Times New Roman" w:eastAsia="Calibri" w:hAnsi="Times New Roman" w:cs="Times New Roman"/>
          <w:b/>
          <w:szCs w:val="24"/>
        </w:rPr>
        <w:t>§ 1</w:t>
      </w:r>
    </w:p>
    <w:p w14:paraId="333BEDCB" w14:textId="31FC211B" w:rsidR="007C4832" w:rsidRPr="00A0294D" w:rsidRDefault="00B3535E" w:rsidP="00B3535E">
      <w:pPr>
        <w:pStyle w:val="ARTartustawynprozporzdzenia"/>
        <w:ind w:firstLine="0"/>
      </w:pPr>
      <w:r>
        <w:rPr>
          <w:rFonts w:ascii="Times New Roman" w:eastAsia="Calibri" w:hAnsi="Times New Roman" w:cs="Times New Roman"/>
          <w:szCs w:val="24"/>
        </w:rPr>
        <w:t>1</w:t>
      </w:r>
      <w:r w:rsidR="007C4832">
        <w:rPr>
          <w:rFonts w:ascii="Times New Roman" w:eastAsia="Calibri" w:hAnsi="Times New Roman" w:cs="Times New Roman"/>
          <w:szCs w:val="24"/>
        </w:rPr>
        <w:t xml:space="preserve">. </w:t>
      </w:r>
      <w:r w:rsidR="007C4832" w:rsidRPr="00A0294D">
        <w:t xml:space="preserve">Procedura zgłoszeń </w:t>
      </w:r>
      <w:r w:rsidR="00181FFF">
        <w:t>zewnętrznych</w:t>
      </w:r>
      <w:r w:rsidR="00181FFF" w:rsidRPr="00A0294D">
        <w:t xml:space="preserve"> </w:t>
      </w:r>
      <w:r w:rsidR="007C4832" w:rsidRPr="00A0294D">
        <w:t>określa:</w:t>
      </w:r>
    </w:p>
    <w:p w14:paraId="1D1E4E1A" w14:textId="0E52E25C" w:rsidR="007C4832" w:rsidRPr="00A0294D" w:rsidRDefault="007C4832" w:rsidP="007C4832">
      <w:pPr>
        <w:pStyle w:val="PKTpunkt"/>
      </w:pPr>
      <w:r w:rsidRPr="00A0294D">
        <w:t>1)</w:t>
      </w:r>
      <w:r w:rsidR="001126A7">
        <w:tab/>
      </w:r>
      <w:r w:rsidRPr="00A0294D">
        <w:t>sposoby przyjmowania zgłoszeń;</w:t>
      </w:r>
    </w:p>
    <w:p w14:paraId="2EA70E9E" w14:textId="56828439" w:rsidR="007C4832" w:rsidRPr="00A0294D" w:rsidRDefault="007C4832" w:rsidP="007C4832">
      <w:pPr>
        <w:pStyle w:val="PKTpunkt"/>
      </w:pPr>
      <w:r w:rsidRPr="00A0294D">
        <w:t>2)</w:t>
      </w:r>
      <w:r w:rsidR="001126A7">
        <w:tab/>
      </w:r>
      <w:r w:rsidRPr="00A0294D">
        <w:t>sposoby przekazywania zgłoszeń do właściwych organów;</w:t>
      </w:r>
    </w:p>
    <w:p w14:paraId="59E88EB3" w14:textId="0C4E30A3" w:rsidR="007C4832" w:rsidRDefault="007C4832" w:rsidP="007C4832">
      <w:pPr>
        <w:pStyle w:val="PKTpunkt"/>
      </w:pPr>
      <w:r w:rsidRPr="00A0294D">
        <w:t>3)</w:t>
      </w:r>
      <w:r w:rsidR="001126A7">
        <w:tab/>
      </w:r>
      <w:r w:rsidRPr="00A0294D">
        <w:t>termin na przekazanie sygnaliście informacji zwrotnej;</w:t>
      </w:r>
    </w:p>
    <w:p w14:paraId="7D90E43B" w14:textId="5D249D0D" w:rsidR="00181FFF" w:rsidRPr="00A0294D" w:rsidRDefault="00181FFF" w:rsidP="007C4832">
      <w:pPr>
        <w:pStyle w:val="PKTpunkt"/>
      </w:pPr>
      <w:r>
        <w:t>4)</w:t>
      </w:r>
      <w:r>
        <w:tab/>
        <w:t>sposób postępowania i termin na przekazanie informacji o odstąpieniu przekazania zgłoszenia;</w:t>
      </w:r>
    </w:p>
    <w:p w14:paraId="19B4CBFB" w14:textId="73C1EE4F" w:rsidR="007C4832" w:rsidRPr="00A0294D" w:rsidRDefault="00181FFF" w:rsidP="007C4832">
      <w:pPr>
        <w:pStyle w:val="PKTpunkt"/>
      </w:pPr>
      <w:r>
        <w:t>5</w:t>
      </w:r>
      <w:r w:rsidR="007C4832" w:rsidRPr="00A0294D">
        <w:t>)</w:t>
      </w:r>
      <w:r w:rsidR="001126A7">
        <w:tab/>
      </w:r>
      <w:r w:rsidR="007C4832" w:rsidRPr="00A0294D">
        <w:t>działania następcze oraz środki, jakie mogą zostać zastosowane w przypadku stwierdzenia naruszenia prawa;</w:t>
      </w:r>
    </w:p>
    <w:p w14:paraId="48022E74" w14:textId="71E04747" w:rsidR="007C4832" w:rsidRPr="00A0294D" w:rsidRDefault="00181FFF" w:rsidP="007C4832">
      <w:pPr>
        <w:pStyle w:val="PKTpunkt"/>
      </w:pPr>
      <w:r>
        <w:t>6</w:t>
      </w:r>
      <w:r w:rsidR="007C4832" w:rsidRPr="00A0294D">
        <w:t>)</w:t>
      </w:r>
      <w:r w:rsidR="001126A7">
        <w:tab/>
      </w:r>
      <w:r w:rsidR="007C4832" w:rsidRPr="00A0294D">
        <w:t>osoby uprawnione do dokonywania zgłoszeń;</w:t>
      </w:r>
    </w:p>
    <w:p w14:paraId="5C376C91" w14:textId="441B754A" w:rsidR="001126A7" w:rsidRDefault="00181FFF" w:rsidP="007C4832">
      <w:pPr>
        <w:pStyle w:val="PKTpunkt"/>
      </w:pPr>
      <w:r>
        <w:t>7</w:t>
      </w:r>
      <w:r w:rsidR="007C4832" w:rsidRPr="00A0294D">
        <w:t>)</w:t>
      </w:r>
      <w:r w:rsidR="001126A7">
        <w:tab/>
      </w:r>
      <w:r w:rsidR="007C4832" w:rsidRPr="00A0294D">
        <w:t>naruszenia prawa podlegające zgłoszeniom</w:t>
      </w:r>
      <w:r w:rsidR="001126A7">
        <w:t>;</w:t>
      </w:r>
    </w:p>
    <w:p w14:paraId="3E4D600C" w14:textId="4EFA853A" w:rsidR="001126A7" w:rsidRPr="001126A7" w:rsidRDefault="00181FFF" w:rsidP="001126A7">
      <w:pPr>
        <w:pStyle w:val="PKTpunkt"/>
      </w:pPr>
      <w:r>
        <w:t>8</w:t>
      </w:r>
      <w:r w:rsidR="001126A7" w:rsidRPr="001126A7">
        <w:t>)</w:t>
      </w:r>
      <w:r w:rsidR="001126A7">
        <w:tab/>
        <w:t>o</w:t>
      </w:r>
      <w:r w:rsidR="001126A7" w:rsidRPr="001126A7">
        <w:t>soby uprawnione do przyjmowania zgłoszeń i działań następczych</w:t>
      </w:r>
      <w:r w:rsidR="004411C2">
        <w:t>;</w:t>
      </w:r>
    </w:p>
    <w:p w14:paraId="4E15DF9E" w14:textId="0AAF94C7" w:rsidR="00181FFF" w:rsidRDefault="00181FFF" w:rsidP="007C4832">
      <w:pPr>
        <w:pStyle w:val="PKTpunkt"/>
      </w:pPr>
      <w:r>
        <w:t>9</w:t>
      </w:r>
      <w:r w:rsidR="001126A7" w:rsidRPr="001126A7">
        <w:t>)</w:t>
      </w:r>
      <w:r w:rsidR="001126A7">
        <w:tab/>
      </w:r>
      <w:r w:rsidR="001126A7" w:rsidRPr="001126A7">
        <w:t>środki ochrony sygnalisty</w:t>
      </w:r>
      <w:r>
        <w:t>,</w:t>
      </w:r>
    </w:p>
    <w:p w14:paraId="16BD02EB" w14:textId="46B68FBA" w:rsidR="007C4832" w:rsidRPr="00A0294D" w:rsidRDefault="00181FFF" w:rsidP="007C4832">
      <w:pPr>
        <w:pStyle w:val="PKTpunkt"/>
      </w:pPr>
      <w:r>
        <w:t>10)</w:t>
      </w:r>
      <w:r>
        <w:tab/>
        <w:t>sposób przygotowania sprawozdania do Rzecznika Praw Obywatelskich</w:t>
      </w:r>
      <w:r w:rsidR="001126A7">
        <w:t>.</w:t>
      </w:r>
    </w:p>
    <w:p w14:paraId="1EB65022" w14:textId="69C6C530" w:rsidR="00652626" w:rsidRPr="00A37DCB" w:rsidRDefault="007C4832" w:rsidP="0031621F">
      <w:pPr>
        <w:pStyle w:val="USTustnpkodeksu"/>
        <w:ind w:firstLine="0"/>
        <w:rPr>
          <w:rFonts w:ascii="Times New Roman" w:eastAsia="Calibri" w:hAnsi="Times New Roman" w:cs="Times New Roman"/>
          <w:szCs w:val="24"/>
        </w:rPr>
      </w:pPr>
      <w:r>
        <w:rPr>
          <w:rFonts w:ascii="Times New Roman" w:eastAsia="Calibri" w:hAnsi="Times New Roman" w:cs="Times New Roman"/>
          <w:szCs w:val="24"/>
        </w:rPr>
        <w:t xml:space="preserve">2. </w:t>
      </w:r>
      <w:r w:rsidR="00652626" w:rsidRPr="00A37DCB">
        <w:rPr>
          <w:rFonts w:ascii="Times New Roman" w:eastAsia="Calibri" w:hAnsi="Times New Roman" w:cs="Times New Roman"/>
          <w:szCs w:val="24"/>
        </w:rPr>
        <w:t xml:space="preserve">Ilekroć w procedurze </w:t>
      </w:r>
      <w:r w:rsidR="00904721">
        <w:rPr>
          <w:rFonts w:ascii="Times New Roman" w:eastAsia="Calibri" w:hAnsi="Times New Roman" w:cs="Times New Roman"/>
          <w:szCs w:val="24"/>
        </w:rPr>
        <w:t xml:space="preserve">zgłoszeń </w:t>
      </w:r>
      <w:r w:rsidR="00372F92">
        <w:rPr>
          <w:rFonts w:ascii="Times New Roman" w:eastAsia="Calibri" w:hAnsi="Times New Roman" w:cs="Times New Roman"/>
          <w:szCs w:val="24"/>
        </w:rPr>
        <w:t>zewnętrznych</w:t>
      </w:r>
      <w:r w:rsidR="00904721">
        <w:rPr>
          <w:rFonts w:ascii="Times New Roman" w:eastAsia="Calibri" w:hAnsi="Times New Roman" w:cs="Times New Roman"/>
          <w:szCs w:val="24"/>
        </w:rPr>
        <w:t xml:space="preserve"> </w:t>
      </w:r>
      <w:r w:rsidR="00652626" w:rsidRPr="00A37DCB">
        <w:rPr>
          <w:rFonts w:ascii="Times New Roman" w:eastAsia="Calibri" w:hAnsi="Times New Roman" w:cs="Times New Roman"/>
          <w:szCs w:val="24"/>
        </w:rPr>
        <w:t>jest mowa o:</w:t>
      </w:r>
    </w:p>
    <w:p w14:paraId="1500CCDA" w14:textId="190AC333" w:rsidR="001126A7" w:rsidRPr="00EA5DC2" w:rsidRDefault="00652626" w:rsidP="001126A7">
      <w:pPr>
        <w:pStyle w:val="PKTpunkt"/>
      </w:pPr>
      <w:r w:rsidRPr="00F9752A">
        <w:t>1)</w:t>
      </w:r>
      <w:r w:rsidR="003C03EA">
        <w:tab/>
      </w:r>
      <w:r w:rsidR="001126A7" w:rsidRPr="00917C8E">
        <w:rPr>
          <w:b/>
          <w:bCs w:val="0"/>
        </w:rPr>
        <w:t>adresie do kontaktu</w:t>
      </w:r>
      <w:r w:rsidR="001126A7" w:rsidRPr="00EA5DC2">
        <w:t xml:space="preserve"> – należy przez to rozumieć adres korespondencyjny</w:t>
      </w:r>
      <w:r w:rsidR="00F04522">
        <w:t>;</w:t>
      </w:r>
    </w:p>
    <w:p w14:paraId="532CF7DA" w14:textId="5500B4E4" w:rsidR="00652626" w:rsidRPr="00376669" w:rsidRDefault="001126A7" w:rsidP="00F9752A">
      <w:pPr>
        <w:pStyle w:val="PKTpunkt"/>
      </w:pPr>
      <w:r>
        <w:t>2)</w:t>
      </w:r>
      <w:r>
        <w:tab/>
      </w:r>
      <w:r w:rsidR="00652626" w:rsidRPr="00CB26AA">
        <w:rPr>
          <w:b/>
          <w:bCs w:val="0"/>
        </w:rPr>
        <w:t xml:space="preserve">działaniu następczym </w:t>
      </w:r>
      <w:r w:rsidR="00652626" w:rsidRPr="00376669">
        <w:t xml:space="preserve">– należy przez to rozumieć działania podjęte przez </w:t>
      </w:r>
      <w:r w:rsidR="0067045F">
        <w:t>o</w:t>
      </w:r>
      <w:r w:rsidR="00D17140" w:rsidRPr="0067045F">
        <w:t>rgan</w:t>
      </w:r>
      <w:r w:rsidR="003B2121" w:rsidRPr="0067045F">
        <w:t xml:space="preserve"> publiczny</w:t>
      </w:r>
      <w:r w:rsidR="00CA36A9" w:rsidRPr="0067045F">
        <w:t xml:space="preserve"> </w:t>
      </w:r>
      <w:r w:rsidR="00652626" w:rsidRPr="00376669">
        <w:t>w celu oceny prawdziwości informacji zawartych w zgłoszeniu oraz w celu przeciwdziałania naruszeniu prawa będącemu przedmiotem zgłoszenia, w</w:t>
      </w:r>
      <w:r w:rsidR="008448CE">
        <w:t> </w:t>
      </w:r>
      <w:r w:rsidR="00652626" w:rsidRPr="00376669">
        <w:t xml:space="preserve">szczególności postępowanie wyjaśniające, wszczęcie kontroli lub postępowania administracyjnego, działanie podjęte w celu odzyskania środków finansowych lub zamknięcie procedury realizowanej w ramach </w:t>
      </w:r>
      <w:r w:rsidR="00372F92">
        <w:t>zewnętrznej</w:t>
      </w:r>
      <w:r w:rsidR="00652626" w:rsidRPr="00376669">
        <w:t xml:space="preserve"> procedury dokonywania zgłoszeń naruszeń prawa i</w:t>
      </w:r>
      <w:r w:rsidR="005D0A21">
        <w:t> </w:t>
      </w:r>
      <w:r w:rsidR="00652626" w:rsidRPr="00376669">
        <w:t>podejmowania działań następczych;</w:t>
      </w:r>
    </w:p>
    <w:p w14:paraId="7F2D3551" w14:textId="7A4C63CD" w:rsidR="00652626" w:rsidRPr="00376669" w:rsidRDefault="001126A7" w:rsidP="00F9752A">
      <w:pPr>
        <w:pStyle w:val="PKTpunkt"/>
      </w:pPr>
      <w:r>
        <w:lastRenderedPageBreak/>
        <w:t>3</w:t>
      </w:r>
      <w:r w:rsidR="00652626" w:rsidRPr="00F9752A">
        <w:t>)</w:t>
      </w:r>
      <w:r w:rsidR="003C03EA">
        <w:tab/>
      </w:r>
      <w:r w:rsidR="00652626" w:rsidRPr="005D0A21">
        <w:rPr>
          <w:b/>
          <w:bCs w:val="0"/>
        </w:rPr>
        <w:t>działaniu odwetowym</w:t>
      </w:r>
      <w:r w:rsidR="00652626" w:rsidRPr="00376669">
        <w:t xml:space="preserve"> </w:t>
      </w:r>
      <w:r w:rsidR="00DB0FFB">
        <w:t>–</w:t>
      </w:r>
      <w:r w:rsidR="00652626" w:rsidRPr="00376669">
        <w:t xml:space="preserve"> należy przez to rozumieć bezpośrednie lub pośrednie działanie lub zaniechanie w kontekście związanym z pracą, które jest spowodowane zgłoszeniem lub ujawnieniem publicznym i które narusza lub może naruszyć prawa sygnalisty lub wyrządza lub może wyrządzić nieuzasadnioną szkodę sygnaliście, w tym bezpodstawne inicjowanie postępowań przeciwko sygnaliście;</w:t>
      </w:r>
    </w:p>
    <w:p w14:paraId="04635D70" w14:textId="7A561F7B" w:rsidR="00652626" w:rsidRPr="00376669" w:rsidRDefault="001126A7" w:rsidP="00F9752A">
      <w:pPr>
        <w:pStyle w:val="PKTpunkt"/>
      </w:pPr>
      <w:r>
        <w:t>4</w:t>
      </w:r>
      <w:r w:rsidR="00652626" w:rsidRPr="00F9752A">
        <w:t>)</w:t>
      </w:r>
      <w:r w:rsidR="003C03EA">
        <w:tab/>
      </w:r>
      <w:r w:rsidR="00652626" w:rsidRPr="003B0400">
        <w:rPr>
          <w:b/>
          <w:bCs w:val="0"/>
        </w:rPr>
        <w:t>informacji o naruszeniu prawa</w:t>
      </w:r>
      <w:r w:rsidR="00652626" w:rsidRPr="00376669">
        <w:t xml:space="preserve"> – należy przez to rozumieć informację, w tym uzasadnione podejrzenie dotyczące zaistniałego lub potencjalnego naruszenia prawa, do którego doszło lub prawdopodobnie dojdzie w </w:t>
      </w:r>
      <w:r w:rsidR="00D7324D">
        <w:t>podmiocie prawnym</w:t>
      </w:r>
      <w:r w:rsidR="00652626" w:rsidRPr="00376669">
        <w:t>, w którym sygnalista uczestniczył w</w:t>
      </w:r>
      <w:r w:rsidR="00B57BC7">
        <w:t> </w:t>
      </w:r>
      <w:r w:rsidR="00652626" w:rsidRPr="00376669">
        <w:t>procesie rekrutacji lub negocjacji poprzedzających zawarcie umowy, pracuje lub pracował, lub w innym podmiocie prawnym, z którym sygnalista utrzymuje lub utrzymywał kontakt w kontekście związanym z pracą, lub informację dotyczącą próby ukrycia takiego naruszenia prawa;</w:t>
      </w:r>
    </w:p>
    <w:p w14:paraId="730452A6" w14:textId="08490C8F" w:rsidR="00652626" w:rsidRPr="00F9752A" w:rsidRDefault="001126A7" w:rsidP="00F9752A">
      <w:pPr>
        <w:pStyle w:val="PKTpunkt"/>
      </w:pPr>
      <w:r>
        <w:t>5</w:t>
      </w:r>
      <w:r w:rsidR="00652626" w:rsidRPr="00F9752A">
        <w:t>)</w:t>
      </w:r>
      <w:r w:rsidR="003C03EA">
        <w:tab/>
      </w:r>
      <w:r w:rsidR="00652626" w:rsidRPr="003D261E">
        <w:rPr>
          <w:b/>
          <w:bCs w:val="0"/>
        </w:rPr>
        <w:t>informacji zwrotnej</w:t>
      </w:r>
      <w:r w:rsidR="00652626" w:rsidRPr="00F9752A">
        <w:t xml:space="preserve"> – należy przez to rozumieć przekazaną sygnaliście informację na temat planowanych lub podjętych działań następczych i powodów takich działań;</w:t>
      </w:r>
    </w:p>
    <w:p w14:paraId="07E396A8" w14:textId="723F6077" w:rsidR="00652626" w:rsidRDefault="001126A7">
      <w:pPr>
        <w:pStyle w:val="PKTpunkt"/>
      </w:pPr>
      <w:r>
        <w:t>6</w:t>
      </w:r>
      <w:r w:rsidR="00652626" w:rsidRPr="00F9752A">
        <w:t>)</w:t>
      </w:r>
      <w:r w:rsidR="003C03EA">
        <w:tab/>
      </w:r>
      <w:r w:rsidR="00652626" w:rsidRPr="003D261E">
        <w:rPr>
          <w:b/>
          <w:bCs w:val="0"/>
        </w:rPr>
        <w:t>kontekście związanym z pracą</w:t>
      </w:r>
      <w:r w:rsidR="00652626" w:rsidRPr="00376669">
        <w:t xml:space="preserve"> – należy przez to rozumieć przeszłe, obecne lub przyszłe działania związane z wykonywaniem pracy na podstawie stosunku pracy lub innego stosunku prawnego stanowiącego podstawę świadczenia pracy lub usług lub pełnienia funkcji w </w:t>
      </w:r>
      <w:r w:rsidR="007032D9">
        <w:t>podmiocie prawnym</w:t>
      </w:r>
      <w:r w:rsidR="00652626" w:rsidRPr="00376669">
        <w:t xml:space="preserve"> lub na rzecz </w:t>
      </w:r>
      <w:r w:rsidR="007032D9">
        <w:t>tego podmiotu</w:t>
      </w:r>
      <w:r w:rsidR="00652626" w:rsidRPr="00376669">
        <w:t>, w ramach których uzyskano informację o naruszeniu prawa oraz</w:t>
      </w:r>
      <w:r w:rsidR="00721905">
        <w:t xml:space="preserve"> w ramach których</w:t>
      </w:r>
      <w:r w:rsidR="00652626" w:rsidRPr="00376669">
        <w:t xml:space="preserve"> istnieje możliwość doświadczenia działań odwetowych;</w:t>
      </w:r>
    </w:p>
    <w:p w14:paraId="1148679A" w14:textId="7F63EF05" w:rsidR="0082560F" w:rsidRDefault="001126A7" w:rsidP="0082560F">
      <w:pPr>
        <w:pStyle w:val="PKTpunkt"/>
      </w:pPr>
      <w:r>
        <w:t>7</w:t>
      </w:r>
      <w:r w:rsidR="0082560F" w:rsidRPr="00F9752A">
        <w:t>)</w:t>
      </w:r>
      <w:r w:rsidR="0082560F">
        <w:tab/>
      </w:r>
      <w:r w:rsidR="0082560F" w:rsidRPr="00294652">
        <w:rPr>
          <w:b/>
          <w:bCs w:val="0"/>
        </w:rPr>
        <w:t>osobie, której dotyczy zgłoszenie</w:t>
      </w:r>
      <w:r w:rsidR="0082560F" w:rsidRPr="00F9752A">
        <w:t xml:space="preserve"> </w:t>
      </w:r>
      <w:r w:rsidR="0082560F">
        <w:t>–</w:t>
      </w:r>
      <w:r w:rsidR="0082560F" w:rsidRPr="00F9752A">
        <w:t xml:space="preserve"> należy przez to rozumieć osobę fizyczną, osobę prawną lub jednostkę organizacyjną nieposiadającą osobowości prawnej, której ustawa przyznaje zdolność prawną, wskazaną w zgłoszeniu lub ujawnieniu publicznym jako osoba, która dopuściła się naruszenia prawa, lub jako osoba, z którą osoba, która dopuściła się naruszenia prawa, jest powiązana;</w:t>
      </w:r>
    </w:p>
    <w:p w14:paraId="5E2A9BA2" w14:textId="7631F413" w:rsidR="0082560F" w:rsidRDefault="001126A7" w:rsidP="0082560F">
      <w:pPr>
        <w:pStyle w:val="PKTpunkt"/>
      </w:pPr>
      <w:r>
        <w:t>8</w:t>
      </w:r>
      <w:r w:rsidR="0082560F">
        <w:t>)</w:t>
      </w:r>
      <w:r w:rsidR="0082560F">
        <w:tab/>
      </w:r>
      <w:r w:rsidR="0082560F" w:rsidRPr="00BD44B2">
        <w:rPr>
          <w:b/>
          <w:bCs w:val="0"/>
        </w:rPr>
        <w:t>osobie pomagającej w dokonaniu zgłosze</w:t>
      </w:r>
      <w:r w:rsidR="0082560F" w:rsidRPr="00F9752A">
        <w:t xml:space="preserve">nia </w:t>
      </w:r>
      <w:r w:rsidR="0082560F">
        <w:t>–</w:t>
      </w:r>
      <w:r w:rsidR="0082560F" w:rsidRPr="00F9752A">
        <w:t xml:space="preserve"> należy przez to rozumieć osobę fizyczną, która pomaga sygnaliście w zgłoszeniu lub ujawnieniu publicznym w kontekście związanym z pracą i której pomoc nie powinna zostać ujawniona;</w:t>
      </w:r>
    </w:p>
    <w:p w14:paraId="6403992B" w14:textId="5121BFF3" w:rsidR="00EA27EF" w:rsidRDefault="001126A7" w:rsidP="00EA27EF">
      <w:pPr>
        <w:pStyle w:val="PKTpunkt"/>
        <w:rPr>
          <w:rFonts w:ascii="Times New Roman" w:hAnsi="Times New Roman" w:cs="Times New Roman"/>
          <w:szCs w:val="24"/>
        </w:rPr>
      </w:pPr>
      <w:r>
        <w:t>9</w:t>
      </w:r>
      <w:r w:rsidR="0082560F">
        <w:t>)</w:t>
      </w:r>
      <w:r w:rsidR="0082560F">
        <w:tab/>
      </w:r>
      <w:r w:rsidR="0082560F" w:rsidRPr="00581150">
        <w:rPr>
          <w:b/>
          <w:bCs w:val="0"/>
        </w:rPr>
        <w:t>osobie powiązanej z sygnalistą</w:t>
      </w:r>
      <w:r w:rsidR="0082560F" w:rsidRPr="00F9752A">
        <w:t xml:space="preserve"> </w:t>
      </w:r>
      <w:r w:rsidR="0082560F">
        <w:t>–</w:t>
      </w:r>
      <w:r w:rsidR="0082560F" w:rsidRPr="00F9752A">
        <w:t xml:space="preserve"> należy przez to rozumieć osobę fizyczną, która może </w:t>
      </w:r>
      <w:r w:rsidR="0082560F" w:rsidRPr="00F9752A">
        <w:rPr>
          <w:rFonts w:ascii="Times New Roman" w:hAnsi="Times New Roman" w:cs="Times New Roman"/>
          <w:szCs w:val="24"/>
        </w:rPr>
        <w:t xml:space="preserve">doświadczyć działań odwetowych, w tym współpracownika lub osobę najbliższą sygnalisty w rozumieniu </w:t>
      </w:r>
      <w:hyperlink r:id="rId12" w:anchor="/document/16798683?unitId=art(115)par(11)cm=DOCUMENT" w:tgtFrame="_blank" w:history="1">
        <w:r w:rsidR="0082560F" w:rsidRPr="00F9752A">
          <w:rPr>
            <w:rStyle w:val="Hipercze"/>
            <w:rFonts w:ascii="Times New Roman" w:hAnsi="Times New Roman" w:cs="Times New Roman"/>
            <w:color w:val="auto"/>
            <w:szCs w:val="24"/>
            <w:u w:val="none"/>
          </w:rPr>
          <w:t>art. 115 § 11</w:t>
        </w:r>
      </w:hyperlink>
      <w:r w:rsidR="0082560F" w:rsidRPr="00F9752A">
        <w:rPr>
          <w:rFonts w:ascii="Times New Roman" w:hAnsi="Times New Roman" w:cs="Times New Roman"/>
          <w:szCs w:val="24"/>
        </w:rPr>
        <w:t xml:space="preserve"> ustawy z dnia 6 czerwca 1997 r. </w:t>
      </w:r>
      <w:bookmarkStart w:id="9" w:name="_Hlk173873450"/>
      <w:r w:rsidR="00F9752A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–</w:t>
      </w:r>
      <w:bookmarkEnd w:id="9"/>
      <w:r w:rsidR="0082560F" w:rsidRPr="00F9752A">
        <w:rPr>
          <w:rFonts w:ascii="Times New Roman" w:hAnsi="Times New Roman" w:cs="Times New Roman"/>
          <w:szCs w:val="24"/>
        </w:rPr>
        <w:t xml:space="preserve"> Kodeks karny (Dz. U. z 2024 r. poz. 17</w:t>
      </w:r>
      <w:r w:rsidR="001A3917">
        <w:rPr>
          <w:rFonts w:ascii="Times New Roman" w:hAnsi="Times New Roman" w:cs="Times New Roman"/>
          <w:szCs w:val="24"/>
        </w:rPr>
        <w:t xml:space="preserve"> i 1228</w:t>
      </w:r>
      <w:r w:rsidR="0082560F" w:rsidRPr="00F9752A">
        <w:rPr>
          <w:rFonts w:ascii="Times New Roman" w:hAnsi="Times New Roman" w:cs="Times New Roman"/>
          <w:szCs w:val="24"/>
        </w:rPr>
        <w:t>);</w:t>
      </w:r>
    </w:p>
    <w:p w14:paraId="29D0724A" w14:textId="43D153EE" w:rsidR="0094444D" w:rsidRDefault="001126A7" w:rsidP="00EA27EF">
      <w:pPr>
        <w:pStyle w:val="PKTpunkt"/>
      </w:pPr>
      <w:r>
        <w:rPr>
          <w:rFonts w:ascii="Times New Roman" w:hAnsi="Times New Roman" w:cs="Times New Roman"/>
          <w:szCs w:val="24"/>
        </w:rPr>
        <w:lastRenderedPageBreak/>
        <w:t>10</w:t>
      </w:r>
      <w:r w:rsidR="00EA27EF">
        <w:rPr>
          <w:rFonts w:ascii="Times New Roman" w:hAnsi="Times New Roman" w:cs="Times New Roman"/>
          <w:szCs w:val="24"/>
        </w:rPr>
        <w:t>)</w:t>
      </w:r>
      <w:r w:rsidR="00EA27EF">
        <w:rPr>
          <w:rFonts w:ascii="Times New Roman" w:hAnsi="Times New Roman" w:cs="Times New Roman"/>
          <w:szCs w:val="24"/>
        </w:rPr>
        <w:tab/>
      </w:r>
      <w:r w:rsidR="0094444D" w:rsidRPr="00581150">
        <w:rPr>
          <w:rFonts w:ascii="Times New Roman" w:hAnsi="Times New Roman" w:cs="Times New Roman"/>
          <w:b/>
          <w:bCs w:val="0"/>
          <w:szCs w:val="24"/>
        </w:rPr>
        <w:t>osobie upoważnionej</w:t>
      </w:r>
      <w:r w:rsidR="0094444D">
        <w:rPr>
          <w:rFonts w:ascii="Times New Roman" w:hAnsi="Times New Roman" w:cs="Times New Roman"/>
          <w:szCs w:val="24"/>
        </w:rPr>
        <w:t xml:space="preserve"> </w:t>
      </w:r>
      <w:r w:rsidR="0094444D">
        <w:t>–</w:t>
      </w:r>
      <w:r w:rsidR="0094444D" w:rsidRPr="00F9752A">
        <w:t xml:space="preserve"> należy przez to rozumieć osobę</w:t>
      </w:r>
      <w:r w:rsidR="0094444D">
        <w:t>, o której mowa w § 2 ust. 1 zarządzenia;</w:t>
      </w:r>
    </w:p>
    <w:p w14:paraId="14B5F06B" w14:textId="1A2572C6" w:rsidR="00721905" w:rsidRDefault="008D4689" w:rsidP="00EA27EF">
      <w:pPr>
        <w:pStyle w:val="PKTpunkt"/>
      </w:pPr>
      <w:r>
        <w:t>11)</w:t>
      </w:r>
      <w:r w:rsidR="00721905">
        <w:tab/>
      </w:r>
      <w:r w:rsidRPr="00581150">
        <w:rPr>
          <w:b/>
          <w:bCs w:val="0"/>
        </w:rPr>
        <w:t>RODO</w:t>
      </w:r>
      <w:r>
        <w:t xml:space="preserve"> </w:t>
      </w:r>
      <w:r w:rsidR="00120C12">
        <w:t>–</w:t>
      </w:r>
      <w:r>
        <w:t xml:space="preserve"> </w:t>
      </w:r>
      <w:r w:rsidRPr="008D4689">
        <w:t>należy przez to rozumieć Rozporządzenie Parlamentu Europejskiego i Rady (UE) 2016/679 z dnia 27 kwietnia 2016 r. w sprawie ochrony osób fizycznych w związku z przetwarzaniem danych osobowych i w sprawie swobodnego przepływu takich danych oraz uchylenia dyrektywy 95/46/WE (ogólne rozporządzenie o ochronie danych) (Dz.</w:t>
      </w:r>
      <w:r w:rsidR="00360517">
        <w:t> </w:t>
      </w:r>
      <w:r w:rsidRPr="008D4689">
        <w:t>U</w:t>
      </w:r>
      <w:r w:rsidR="00721905">
        <w:t>rz</w:t>
      </w:r>
      <w:r w:rsidRPr="008D4689">
        <w:t>. UE L</w:t>
      </w:r>
      <w:r w:rsidR="00721905">
        <w:t xml:space="preserve"> 119 </w:t>
      </w:r>
      <w:r w:rsidRPr="008D4689">
        <w:t xml:space="preserve">z </w:t>
      </w:r>
      <w:r w:rsidR="00721905">
        <w:t>04.05.</w:t>
      </w:r>
      <w:r w:rsidRPr="008D4689">
        <w:t>2016, str. 1</w:t>
      </w:r>
      <w:r w:rsidR="008F25BF">
        <w:t>,</w:t>
      </w:r>
      <w:r w:rsidRPr="008D4689">
        <w:t xml:space="preserve"> z </w:t>
      </w:r>
      <w:proofErr w:type="spellStart"/>
      <w:r w:rsidRPr="008D4689">
        <w:t>późn</w:t>
      </w:r>
      <w:proofErr w:type="spellEnd"/>
      <w:r w:rsidRPr="008D4689">
        <w:t>. zm.);</w:t>
      </w:r>
    </w:p>
    <w:p w14:paraId="642A1DEA" w14:textId="42A024F0" w:rsidR="00EA27EF" w:rsidRPr="005D28C1" w:rsidRDefault="0094444D" w:rsidP="00EA27EF">
      <w:pPr>
        <w:pStyle w:val="PKTpunkt"/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</w:pPr>
      <w:r w:rsidRPr="005D28C1"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  <w:t>1</w:t>
      </w:r>
      <w:r w:rsidR="008D4689" w:rsidRPr="005D28C1"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  <w:t>2</w:t>
      </w:r>
      <w:r w:rsidRPr="005D28C1"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  <w:t>)</w:t>
      </w:r>
      <w:r w:rsidRPr="005D28C1"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  <w:tab/>
      </w:r>
      <w:r w:rsidR="00EA27EF" w:rsidRPr="0019134E">
        <w:rPr>
          <w:rFonts w:ascii="Times New Roman" w:eastAsia="Times New Roman" w:hAnsi="Times New Roman" w:cs="Times New Roman"/>
          <w:b/>
          <w:szCs w:val="24"/>
          <w:shd w:val="clear" w:color="auto" w:fill="FFFFFF"/>
        </w:rPr>
        <w:t>ujawnieniu publicznym</w:t>
      </w:r>
      <w:r w:rsidR="00EA27EF" w:rsidRPr="005D28C1">
        <w:rPr>
          <w:rFonts w:ascii="Times New Roman" w:eastAsia="Times New Roman" w:hAnsi="Times New Roman" w:cs="Times New Roman"/>
          <w:bCs w:val="0"/>
          <w:szCs w:val="24"/>
          <w:shd w:val="clear" w:color="auto" w:fill="FFFFFF"/>
        </w:rPr>
        <w:t xml:space="preserve"> – należy przez to rozumieć podanie informacji o naruszeniu prawa do wiadomości publicznej;</w:t>
      </w:r>
    </w:p>
    <w:p w14:paraId="630659F4" w14:textId="022D66A5" w:rsidR="0082560F" w:rsidRPr="00F9752A" w:rsidRDefault="00EA27EF" w:rsidP="00F9752A">
      <w:pPr>
        <w:pStyle w:val="PKTpunkt"/>
        <w:rPr>
          <w:rFonts w:ascii="Times New Roman" w:hAnsi="Times New Roman" w:cs="Times New Roman"/>
          <w:szCs w:val="24"/>
        </w:rPr>
      </w:pPr>
      <w:r>
        <w:rPr>
          <w:rFonts w:ascii="Times New Roman" w:hAnsi="Times New Roman" w:cs="Times New Roman"/>
          <w:szCs w:val="24"/>
        </w:rPr>
        <w:t>1</w:t>
      </w:r>
      <w:r w:rsidR="008D4689">
        <w:rPr>
          <w:rFonts w:ascii="Times New Roman" w:hAnsi="Times New Roman" w:cs="Times New Roman"/>
          <w:szCs w:val="24"/>
        </w:rPr>
        <w:t>3</w:t>
      </w:r>
      <w:r>
        <w:rPr>
          <w:rFonts w:ascii="Times New Roman" w:hAnsi="Times New Roman" w:cs="Times New Roman"/>
          <w:szCs w:val="24"/>
        </w:rPr>
        <w:t>)</w:t>
      </w:r>
      <w:r>
        <w:rPr>
          <w:rFonts w:ascii="Times New Roman" w:hAnsi="Times New Roman" w:cs="Times New Roman"/>
          <w:szCs w:val="24"/>
        </w:rPr>
        <w:tab/>
      </w:r>
      <w:r w:rsidRPr="0019134E">
        <w:rPr>
          <w:rFonts w:ascii="Times New Roman" w:hAnsi="Times New Roman" w:cs="Times New Roman"/>
          <w:b/>
          <w:bCs w:val="0"/>
          <w:szCs w:val="24"/>
        </w:rPr>
        <w:t>ustawie</w:t>
      </w:r>
      <w:r>
        <w:rPr>
          <w:rFonts w:ascii="Times New Roman" w:hAnsi="Times New Roman" w:cs="Times New Roman"/>
          <w:szCs w:val="24"/>
        </w:rPr>
        <w:t xml:space="preserve"> – należy przez to rozumieć ustawę z dnia 14 czerwca 2024 r. o ochronie sygnalistów (Dz. U. poz. 928);</w:t>
      </w:r>
    </w:p>
    <w:p w14:paraId="41175152" w14:textId="0844273D" w:rsidR="00652626" w:rsidRPr="00F9752A" w:rsidRDefault="00EA27EF" w:rsidP="00F9752A">
      <w:pPr>
        <w:pStyle w:val="PKTpunkt"/>
      </w:pPr>
      <w:r>
        <w:rPr>
          <w:rFonts w:ascii="Times New Roman" w:hAnsi="Times New Roman" w:cs="Times New Roman"/>
          <w:szCs w:val="24"/>
        </w:rPr>
        <w:t>1</w:t>
      </w:r>
      <w:r w:rsidR="008D4689">
        <w:rPr>
          <w:rFonts w:ascii="Times New Roman" w:hAnsi="Times New Roman" w:cs="Times New Roman"/>
          <w:szCs w:val="24"/>
        </w:rPr>
        <w:t>4</w:t>
      </w:r>
      <w:r w:rsidR="00652626" w:rsidRPr="00376669">
        <w:rPr>
          <w:rFonts w:ascii="Times New Roman" w:hAnsi="Times New Roman" w:cs="Times New Roman"/>
          <w:szCs w:val="24"/>
        </w:rPr>
        <w:t>)</w:t>
      </w:r>
      <w:r w:rsidR="003C03EA" w:rsidRPr="00376669">
        <w:rPr>
          <w:rFonts w:ascii="Times New Roman" w:hAnsi="Times New Roman" w:cs="Times New Roman"/>
          <w:szCs w:val="24"/>
        </w:rPr>
        <w:tab/>
      </w:r>
      <w:r w:rsidR="00652626" w:rsidRPr="00873BCF">
        <w:rPr>
          <w:rFonts w:ascii="Times New Roman" w:hAnsi="Times New Roman" w:cs="Times New Roman"/>
          <w:b/>
          <w:bCs w:val="0"/>
          <w:szCs w:val="24"/>
        </w:rPr>
        <w:t>zgłoszeniu</w:t>
      </w:r>
      <w:r w:rsidR="00652626" w:rsidRPr="00376669">
        <w:rPr>
          <w:rFonts w:ascii="Times New Roman" w:hAnsi="Times New Roman" w:cs="Times New Roman"/>
          <w:szCs w:val="24"/>
        </w:rPr>
        <w:t xml:space="preserve"> – należy przez to rozumieć pisemne</w:t>
      </w:r>
      <w:r w:rsidR="00120C12">
        <w:rPr>
          <w:rFonts w:ascii="Times New Roman" w:hAnsi="Times New Roman" w:cs="Times New Roman"/>
          <w:szCs w:val="24"/>
        </w:rPr>
        <w:t xml:space="preserve"> przekazanie informacji</w:t>
      </w:r>
      <w:r w:rsidR="00652626" w:rsidRPr="00376669">
        <w:rPr>
          <w:rFonts w:ascii="Times New Roman" w:hAnsi="Times New Roman" w:cs="Times New Roman"/>
          <w:szCs w:val="24"/>
        </w:rPr>
        <w:t xml:space="preserve"> </w:t>
      </w:r>
      <w:r w:rsidR="00120C12">
        <w:rPr>
          <w:rFonts w:ascii="Times New Roman" w:hAnsi="Times New Roman" w:cs="Times New Roman"/>
          <w:szCs w:val="24"/>
        </w:rPr>
        <w:t xml:space="preserve">o </w:t>
      </w:r>
      <w:r w:rsidR="002A23DF" w:rsidRPr="002A23DF">
        <w:rPr>
          <w:rFonts w:ascii="Times New Roman" w:hAnsi="Times New Roman" w:cs="Times New Roman"/>
          <w:szCs w:val="24"/>
        </w:rPr>
        <w:t>naruszeni</w:t>
      </w:r>
      <w:r w:rsidR="00120C12">
        <w:rPr>
          <w:rFonts w:ascii="Times New Roman" w:hAnsi="Times New Roman" w:cs="Times New Roman"/>
          <w:szCs w:val="24"/>
        </w:rPr>
        <w:t>u</w:t>
      </w:r>
      <w:r w:rsidR="002A23DF" w:rsidRPr="002A23DF">
        <w:rPr>
          <w:rFonts w:ascii="Times New Roman" w:hAnsi="Times New Roman" w:cs="Times New Roman"/>
          <w:szCs w:val="24"/>
        </w:rPr>
        <w:t xml:space="preserve"> prawa</w:t>
      </w:r>
      <w:r w:rsidR="00B5011D">
        <w:t xml:space="preserve"> do Dyrektora Powiatowej Stacji Sanitarno-Epidemiologicznej w Otwocku</w:t>
      </w:r>
      <w:r w:rsidR="009C383C">
        <w:t>,</w:t>
      </w:r>
      <w:r w:rsidR="00C025C3">
        <w:t xml:space="preserve"> </w:t>
      </w:r>
      <w:r w:rsidR="00652626" w:rsidRPr="00F9752A">
        <w:t>zgodnie z wymogami określonymi w ustawie</w:t>
      </w:r>
      <w:r w:rsidR="00120C12">
        <w:t xml:space="preserve"> (zgłoszenie </w:t>
      </w:r>
      <w:r w:rsidR="00372F92">
        <w:t>zewnętrzne</w:t>
      </w:r>
      <w:r w:rsidR="00120C12">
        <w:t>)</w:t>
      </w:r>
      <w:r w:rsidR="00652626" w:rsidRPr="00F9752A">
        <w:t xml:space="preserve">. </w:t>
      </w:r>
    </w:p>
    <w:p w14:paraId="590AA798" w14:textId="77777777" w:rsidR="00C025C3" w:rsidRDefault="00652626" w:rsidP="00C025C3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  <w:szCs w:val="24"/>
        </w:rPr>
      </w:pPr>
      <w:r w:rsidRPr="00A603F3">
        <w:rPr>
          <w:rFonts w:ascii="Times New Roman" w:eastAsia="Calibri" w:hAnsi="Times New Roman" w:cs="Times New Roman"/>
          <w:b/>
          <w:bCs/>
          <w:szCs w:val="24"/>
        </w:rPr>
        <w:t>§ 2</w:t>
      </w:r>
    </w:p>
    <w:p w14:paraId="663C7F0C" w14:textId="06111977" w:rsidR="003B7351" w:rsidRDefault="00652626" w:rsidP="00C025C3">
      <w:pPr>
        <w:pStyle w:val="ARTartustawynprozporzdzenia"/>
        <w:ind w:firstLine="0"/>
        <w:rPr>
          <w:rFonts w:ascii="Times New Roman" w:hAnsi="Times New Roman" w:cs="Times New Roman"/>
          <w:szCs w:val="24"/>
        </w:rPr>
      </w:pPr>
      <w:r w:rsidRPr="00A603F3">
        <w:rPr>
          <w:rFonts w:ascii="Times New Roman" w:hAnsi="Times New Roman" w:cs="Times New Roman"/>
          <w:szCs w:val="24"/>
        </w:rPr>
        <w:t>Przedmiotem zgłoszenia mogą być informacje o naruszeniu prawa, polegającym na działaniu lub zaniechaniu niezgodnym z prawem lub mającym na celu obejście prawa, w</w:t>
      </w:r>
      <w:r w:rsidR="008448CE">
        <w:rPr>
          <w:rFonts w:ascii="Times New Roman" w:hAnsi="Times New Roman" w:cs="Times New Roman"/>
          <w:szCs w:val="24"/>
        </w:rPr>
        <w:t> </w:t>
      </w:r>
      <w:r w:rsidRPr="00A603F3">
        <w:rPr>
          <w:rFonts w:ascii="Times New Roman" w:hAnsi="Times New Roman" w:cs="Times New Roman"/>
          <w:szCs w:val="24"/>
        </w:rPr>
        <w:t>dziedzinach wyszczególnionych w ustawie</w:t>
      </w:r>
      <w:r w:rsidR="003F75AF" w:rsidRPr="00A603F3">
        <w:rPr>
          <w:rFonts w:ascii="Times New Roman" w:hAnsi="Times New Roman" w:cs="Times New Roman"/>
          <w:szCs w:val="24"/>
        </w:rPr>
        <w:t>.</w:t>
      </w:r>
      <w:r w:rsidR="003B7351">
        <w:rPr>
          <w:rFonts w:ascii="Times New Roman" w:hAnsi="Times New Roman" w:cs="Times New Roman"/>
          <w:szCs w:val="24"/>
        </w:rPr>
        <w:t xml:space="preserve"> </w:t>
      </w:r>
    </w:p>
    <w:p w14:paraId="680AEBE2" w14:textId="77777777" w:rsidR="004C6E5E" w:rsidRDefault="00652626" w:rsidP="004C6E5E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  <w:szCs w:val="24"/>
        </w:rPr>
      </w:pPr>
      <w:r w:rsidRPr="002370BF">
        <w:rPr>
          <w:rFonts w:ascii="Times New Roman" w:eastAsia="Calibri" w:hAnsi="Times New Roman" w:cs="Times New Roman"/>
          <w:b/>
          <w:bCs/>
          <w:szCs w:val="24"/>
        </w:rPr>
        <w:t>§ 3</w:t>
      </w:r>
    </w:p>
    <w:p w14:paraId="16268075" w14:textId="1C6BA0F7" w:rsidR="00652626" w:rsidRPr="002370BF" w:rsidRDefault="00652626" w:rsidP="004C6E5E">
      <w:pPr>
        <w:pStyle w:val="ARTartustawynprozporzdzenia"/>
        <w:ind w:firstLine="0"/>
        <w:rPr>
          <w:rFonts w:ascii="Times New Roman" w:hAnsi="Times New Roman" w:cs="Times New Roman"/>
          <w:szCs w:val="24"/>
        </w:rPr>
      </w:pPr>
      <w:r w:rsidRPr="002370BF">
        <w:rPr>
          <w:rFonts w:ascii="Times New Roman" w:hAnsi="Times New Roman" w:cs="Times New Roman"/>
          <w:szCs w:val="24"/>
        </w:rPr>
        <w:t xml:space="preserve">Zgłoszenie może dotyczyć konkretnej osoby </w:t>
      </w:r>
      <w:r w:rsidRPr="00DA3649">
        <w:rPr>
          <w:rFonts w:ascii="Times New Roman" w:hAnsi="Times New Roman" w:cs="Times New Roman"/>
          <w:szCs w:val="24"/>
        </w:rPr>
        <w:t xml:space="preserve">lub osób nieustalonych z tożsamości.  </w:t>
      </w:r>
    </w:p>
    <w:p w14:paraId="27594597" w14:textId="77777777" w:rsidR="004C6E5E" w:rsidRDefault="00652626" w:rsidP="004C6E5E">
      <w:pPr>
        <w:pStyle w:val="ARTartustawynprozporzdzenia"/>
        <w:ind w:firstLine="0"/>
        <w:jc w:val="center"/>
        <w:rPr>
          <w:rFonts w:ascii="Times New Roman" w:eastAsiaTheme="majorEastAsia" w:hAnsi="Times New Roman" w:cs="Times New Roman"/>
          <w:b/>
          <w:bCs/>
          <w:szCs w:val="24"/>
        </w:rPr>
      </w:pPr>
      <w:r w:rsidRPr="002370BF">
        <w:rPr>
          <w:rFonts w:ascii="Times New Roman" w:eastAsiaTheme="majorEastAsia" w:hAnsi="Times New Roman" w:cs="Times New Roman"/>
          <w:b/>
          <w:bCs/>
          <w:szCs w:val="24"/>
        </w:rPr>
        <w:t>§ 4</w:t>
      </w:r>
    </w:p>
    <w:p w14:paraId="5E1AB3E3" w14:textId="6D06578A" w:rsidR="00652626" w:rsidRPr="002370BF" w:rsidRDefault="00021E72" w:rsidP="004C6E5E">
      <w:pPr>
        <w:pStyle w:val="ARTartustawynprozporzdzenia"/>
        <w:ind w:firstLine="0"/>
        <w:rPr>
          <w:rFonts w:ascii="Times New Roman" w:eastAsia="Calibri" w:hAnsi="Times New Roman" w:cs="Times New Roman"/>
          <w:szCs w:val="24"/>
        </w:rPr>
      </w:pPr>
      <w:r>
        <w:rPr>
          <w:rFonts w:ascii="Times New Roman" w:eastAsiaTheme="majorEastAsia" w:hAnsi="Times New Roman" w:cs="Times New Roman"/>
          <w:szCs w:val="24"/>
        </w:rPr>
        <w:t xml:space="preserve">1. </w:t>
      </w:r>
      <w:r w:rsidR="00652626" w:rsidRPr="002370BF">
        <w:rPr>
          <w:rFonts w:ascii="Times New Roman" w:eastAsiaTheme="majorEastAsia" w:hAnsi="Times New Roman" w:cs="Times New Roman"/>
          <w:szCs w:val="24"/>
        </w:rPr>
        <w:t xml:space="preserve">Przepisy procedury </w:t>
      </w:r>
      <w:r w:rsidR="000A3A9D">
        <w:rPr>
          <w:rFonts w:ascii="Times New Roman" w:eastAsiaTheme="majorEastAsia" w:hAnsi="Times New Roman" w:cs="Times New Roman"/>
          <w:szCs w:val="24"/>
        </w:rPr>
        <w:t xml:space="preserve">zgłoszeń </w:t>
      </w:r>
      <w:r w:rsidR="00372F92">
        <w:rPr>
          <w:rFonts w:ascii="Times New Roman" w:eastAsiaTheme="majorEastAsia" w:hAnsi="Times New Roman" w:cs="Times New Roman"/>
          <w:szCs w:val="24"/>
        </w:rPr>
        <w:t>zewnętrznych</w:t>
      </w:r>
      <w:r w:rsidR="000A3A9D">
        <w:rPr>
          <w:rFonts w:ascii="Times New Roman" w:eastAsiaTheme="majorEastAsia" w:hAnsi="Times New Roman" w:cs="Times New Roman"/>
          <w:szCs w:val="24"/>
        </w:rPr>
        <w:t xml:space="preserve"> </w:t>
      </w:r>
      <w:r w:rsidR="00652626" w:rsidRPr="002370BF">
        <w:rPr>
          <w:rFonts w:ascii="Times New Roman" w:eastAsiaTheme="majorEastAsia" w:hAnsi="Times New Roman" w:cs="Times New Roman"/>
          <w:szCs w:val="24"/>
        </w:rPr>
        <w:t>stosuje się do osob</w:t>
      </w:r>
      <w:r w:rsidR="001A615F">
        <w:rPr>
          <w:rFonts w:ascii="Times New Roman" w:eastAsiaTheme="majorEastAsia" w:hAnsi="Times New Roman" w:cs="Times New Roman"/>
          <w:szCs w:val="24"/>
        </w:rPr>
        <w:t>y</w:t>
      </w:r>
      <w:r w:rsidR="00652626" w:rsidRPr="002370BF">
        <w:rPr>
          <w:rFonts w:ascii="Times New Roman" w:eastAsiaTheme="majorEastAsia" w:hAnsi="Times New Roman" w:cs="Times New Roman"/>
          <w:szCs w:val="24"/>
        </w:rPr>
        <w:t xml:space="preserve"> fizyczn</w:t>
      </w:r>
      <w:r w:rsidR="001A615F">
        <w:rPr>
          <w:rFonts w:ascii="Times New Roman" w:eastAsiaTheme="majorEastAsia" w:hAnsi="Times New Roman" w:cs="Times New Roman"/>
          <w:szCs w:val="24"/>
        </w:rPr>
        <w:t>ej</w:t>
      </w:r>
      <w:r w:rsidR="00652626" w:rsidRPr="002370BF">
        <w:rPr>
          <w:rFonts w:ascii="Times New Roman" w:eastAsiaTheme="majorEastAsia" w:hAnsi="Times New Roman" w:cs="Times New Roman"/>
          <w:szCs w:val="24"/>
        </w:rPr>
        <w:t>,</w:t>
      </w:r>
      <w:r w:rsidR="00652626" w:rsidRPr="002370BF">
        <w:rPr>
          <w:rFonts w:ascii="Times New Roman" w:hAnsi="Times New Roman" w:cs="Times New Roman"/>
          <w:szCs w:val="24"/>
        </w:rPr>
        <w:t xml:space="preserve"> która zgłasza informację o naruszeniu prawa uzyskaną w kontekście związanym z pracą, </w:t>
      </w:r>
      <w:r w:rsidR="005F3C7A" w:rsidRPr="002370BF">
        <w:rPr>
          <w:rFonts w:ascii="Times New Roman" w:hAnsi="Times New Roman" w:cs="Times New Roman"/>
          <w:szCs w:val="24"/>
        </w:rPr>
        <w:t>zwan</w:t>
      </w:r>
      <w:r w:rsidR="00721905">
        <w:rPr>
          <w:rFonts w:ascii="Times New Roman" w:hAnsi="Times New Roman" w:cs="Times New Roman"/>
          <w:szCs w:val="24"/>
        </w:rPr>
        <w:t>ej</w:t>
      </w:r>
      <w:r w:rsidR="005F3C7A" w:rsidRPr="002370BF">
        <w:rPr>
          <w:rFonts w:ascii="Times New Roman" w:hAnsi="Times New Roman" w:cs="Times New Roman"/>
          <w:szCs w:val="24"/>
        </w:rPr>
        <w:t xml:space="preserve"> dalej „sygnalistą”</w:t>
      </w:r>
      <w:r w:rsidR="005F3C7A">
        <w:rPr>
          <w:rFonts w:ascii="Times New Roman" w:hAnsi="Times New Roman" w:cs="Times New Roman"/>
          <w:szCs w:val="24"/>
        </w:rPr>
        <w:t>, w tym</w:t>
      </w:r>
      <w:r w:rsidR="00652626" w:rsidRPr="002370BF">
        <w:rPr>
          <w:rFonts w:ascii="Times New Roman" w:hAnsi="Times New Roman" w:cs="Times New Roman"/>
          <w:szCs w:val="24"/>
        </w:rPr>
        <w:t>:</w:t>
      </w:r>
    </w:p>
    <w:p w14:paraId="4173EBD3" w14:textId="3C687C8F" w:rsidR="00652626" w:rsidRPr="00BD6CF1" w:rsidRDefault="00652626" w:rsidP="000A1B80">
      <w:pPr>
        <w:pStyle w:val="PKTpunkt"/>
      </w:pPr>
      <w:r w:rsidRPr="00BD6CF1">
        <w:t>1)</w:t>
      </w:r>
      <w:r w:rsidR="000A1B80" w:rsidRPr="000A1B80">
        <w:tab/>
      </w:r>
      <w:r w:rsidRPr="00376669">
        <w:t>pracownika;</w:t>
      </w:r>
    </w:p>
    <w:p w14:paraId="172AC7C2" w14:textId="3D61C03A" w:rsidR="00652626" w:rsidRPr="00BD6CF1" w:rsidRDefault="00652626" w:rsidP="000A1B80">
      <w:pPr>
        <w:pStyle w:val="PKTpunkt"/>
      </w:pPr>
      <w:r w:rsidRPr="00BD6CF1">
        <w:t>2)</w:t>
      </w:r>
      <w:r w:rsidR="000A1B80" w:rsidRPr="00BD6CF1">
        <w:tab/>
      </w:r>
      <w:r w:rsidRPr="00BD6CF1">
        <w:t>pracownika tymczasowego;</w:t>
      </w:r>
    </w:p>
    <w:p w14:paraId="5F3E299A" w14:textId="60CFB482" w:rsidR="00652626" w:rsidRPr="00BD6CF1" w:rsidRDefault="00652626" w:rsidP="00BD6CF1">
      <w:pPr>
        <w:pStyle w:val="PKTpunkt"/>
        <w:rPr>
          <w:rFonts w:ascii="Times New Roman" w:hAnsi="Times New Roman"/>
          <w:bCs w:val="0"/>
        </w:rPr>
      </w:pPr>
      <w:r w:rsidRPr="00BD6CF1">
        <w:rPr>
          <w:rFonts w:ascii="Times New Roman" w:hAnsi="Times New Roman"/>
          <w:bCs w:val="0"/>
        </w:rPr>
        <w:t>3)</w:t>
      </w:r>
      <w:r w:rsidR="000A1B80" w:rsidRPr="00BD6CF1">
        <w:rPr>
          <w:rFonts w:ascii="Times New Roman" w:hAnsi="Times New Roman"/>
          <w:bCs w:val="0"/>
        </w:rPr>
        <w:tab/>
      </w:r>
      <w:r w:rsidRPr="00BD6CF1">
        <w:rPr>
          <w:rFonts w:ascii="Times New Roman" w:hAnsi="Times New Roman"/>
          <w:bCs w:val="0"/>
        </w:rPr>
        <w:t xml:space="preserve">osoby realizującej zadania na rzecz </w:t>
      </w:r>
      <w:r w:rsidR="007032D9">
        <w:rPr>
          <w:rFonts w:ascii="Times New Roman" w:eastAsia="Calibri" w:hAnsi="Times New Roman"/>
          <w:bCs w:val="0"/>
        </w:rPr>
        <w:t xml:space="preserve">podmiotu prawnego </w:t>
      </w:r>
      <w:r w:rsidRPr="00BD6CF1">
        <w:rPr>
          <w:rFonts w:ascii="Times New Roman" w:hAnsi="Times New Roman"/>
          <w:bCs w:val="0"/>
        </w:rPr>
        <w:t>na innej podstawie niż stosunek pracy, w tym na podstawie umowy cywilnoprawnej;</w:t>
      </w:r>
    </w:p>
    <w:p w14:paraId="6ECEE7C3" w14:textId="73F6CCDB" w:rsidR="00652626" w:rsidRPr="00BD6CF1" w:rsidRDefault="00652626" w:rsidP="000A1B80">
      <w:pPr>
        <w:pStyle w:val="PKTpunkt"/>
      </w:pPr>
      <w:r w:rsidRPr="00BD6CF1">
        <w:t>4)</w:t>
      </w:r>
      <w:r w:rsidR="000A1B80" w:rsidRPr="00BD6CF1">
        <w:tab/>
      </w:r>
      <w:r w:rsidRPr="00BD6CF1">
        <w:t>przedsiębiorcy;</w:t>
      </w:r>
    </w:p>
    <w:p w14:paraId="129E167C" w14:textId="3DE1D785" w:rsidR="00652626" w:rsidRPr="00376669" w:rsidRDefault="00652626" w:rsidP="000A1B80">
      <w:pPr>
        <w:pStyle w:val="PKTpunkt"/>
      </w:pPr>
      <w:r w:rsidRPr="00BD6CF1">
        <w:t>5)</w:t>
      </w:r>
      <w:r w:rsidR="000A1B80">
        <w:tab/>
      </w:r>
      <w:r w:rsidRPr="00376669">
        <w:t>prokurenta;</w:t>
      </w:r>
    </w:p>
    <w:p w14:paraId="458DBE5D" w14:textId="16D19DC6" w:rsidR="003B7351" w:rsidRDefault="00652626" w:rsidP="003B7351">
      <w:pPr>
        <w:pStyle w:val="PKTpunkt"/>
      </w:pPr>
      <w:r w:rsidRPr="00F5661F">
        <w:rPr>
          <w:bCs w:val="0"/>
        </w:rPr>
        <w:t>6)</w:t>
      </w:r>
      <w:r w:rsidR="000A1B80">
        <w:tab/>
      </w:r>
      <w:r w:rsidRPr="00F5661F">
        <w:rPr>
          <w:bCs w:val="0"/>
        </w:rPr>
        <w:t>akcjonariusza lub wspólnika;</w:t>
      </w:r>
      <w:r w:rsidR="003B7351">
        <w:t xml:space="preserve"> </w:t>
      </w:r>
    </w:p>
    <w:p w14:paraId="18E96C69" w14:textId="2F625705" w:rsidR="003B7351" w:rsidRDefault="00652626" w:rsidP="003B7351">
      <w:pPr>
        <w:pStyle w:val="PKTpunkt"/>
      </w:pPr>
      <w:r w:rsidRPr="00F5661F">
        <w:rPr>
          <w:bCs w:val="0"/>
        </w:rPr>
        <w:lastRenderedPageBreak/>
        <w:t>7)</w:t>
      </w:r>
      <w:r w:rsidR="003B7351">
        <w:tab/>
      </w:r>
      <w:r w:rsidRPr="00F5661F">
        <w:rPr>
          <w:bCs w:val="0"/>
        </w:rPr>
        <w:t>członka organu osoby prawnej lub jednostki organizacyjnej nieposiadającej osobowości prawnej;</w:t>
      </w:r>
      <w:r w:rsidR="003B7351">
        <w:t xml:space="preserve"> </w:t>
      </w:r>
    </w:p>
    <w:p w14:paraId="0015A6E6" w14:textId="47B0940D" w:rsidR="00652626" w:rsidRPr="00376669" w:rsidRDefault="00652626" w:rsidP="00A603F3">
      <w:pPr>
        <w:pStyle w:val="PKTpunkt"/>
      </w:pPr>
      <w:r w:rsidRPr="00A603F3">
        <w:t>8)</w:t>
      </w:r>
      <w:r w:rsidR="000A1B80">
        <w:tab/>
      </w:r>
      <w:r w:rsidRPr="00376669">
        <w:t>osoby świadczącej pracę pod nadzorem i kierownictwem wykonawcy, podwykonawcy lub dostawcy;</w:t>
      </w:r>
    </w:p>
    <w:p w14:paraId="59B0834B" w14:textId="0235C578" w:rsidR="00652626" w:rsidRPr="00376669" w:rsidRDefault="00652626" w:rsidP="000A1B80">
      <w:pPr>
        <w:pStyle w:val="PKTpunkt"/>
      </w:pPr>
      <w:r w:rsidRPr="00376669">
        <w:t>9)</w:t>
      </w:r>
      <w:r w:rsidR="000A1B80">
        <w:tab/>
      </w:r>
      <w:r w:rsidRPr="00376669">
        <w:t>stażysty;</w:t>
      </w:r>
    </w:p>
    <w:p w14:paraId="63A9C7DC" w14:textId="13F69C71" w:rsidR="00652626" w:rsidRPr="00376669" w:rsidRDefault="00652626" w:rsidP="000A1B80">
      <w:pPr>
        <w:pStyle w:val="PKTpunkt"/>
      </w:pPr>
      <w:r w:rsidRPr="00376669">
        <w:t>10)</w:t>
      </w:r>
      <w:r w:rsidR="000A1B80">
        <w:tab/>
      </w:r>
      <w:r w:rsidRPr="00376669">
        <w:t>wolontariusza;</w:t>
      </w:r>
    </w:p>
    <w:p w14:paraId="036534D1" w14:textId="3B1C0D44" w:rsidR="00652626" w:rsidRPr="00376669" w:rsidRDefault="00652626" w:rsidP="000A1B80">
      <w:pPr>
        <w:pStyle w:val="PKTpunkt"/>
      </w:pPr>
      <w:r w:rsidRPr="00376669">
        <w:t>11)</w:t>
      </w:r>
      <w:r w:rsidR="000A1B80">
        <w:tab/>
      </w:r>
      <w:r w:rsidRPr="00376669">
        <w:t>praktykanta;</w:t>
      </w:r>
    </w:p>
    <w:p w14:paraId="5CA7ECFF" w14:textId="2E6D4F26" w:rsidR="00652626" w:rsidRPr="00376669" w:rsidRDefault="00652626" w:rsidP="00BD6CF1">
      <w:pPr>
        <w:pStyle w:val="PKTpunkt"/>
      </w:pPr>
      <w:r w:rsidRPr="00376669">
        <w:t>12)</w:t>
      </w:r>
      <w:r w:rsidR="000A1B80">
        <w:tab/>
      </w:r>
      <w:r w:rsidRPr="00376669">
        <w:t>funkcjonariusza w rozumieniu art. 1 ust. 1 ustawy z dnia 18 lutego 1994 r. o zaopatrzeniu emerytalnym funkcjonariuszy Policji, Agencji Bezpieczeństwa Wewnętrznego, Agencji Wywiadu, Służby Kontrwywiadu Wojskowego, Służby Wywiadu Wojskowego, Centralnego Biura Antykorupcyjnego, Straży Granicznej, Straży Marszałkowskiej, Służby Ochrony Państwa, Państwowej Straży Pożarnej, Służby Celno-Skarbowej i Służby Więziennej oraz ich rodzin (Dz.</w:t>
      </w:r>
      <w:r w:rsidR="000A1B80">
        <w:t xml:space="preserve"> </w:t>
      </w:r>
      <w:r w:rsidRPr="00BD6CF1">
        <w:t>U. z 202</w:t>
      </w:r>
      <w:r w:rsidR="000A1B80">
        <w:t>4</w:t>
      </w:r>
      <w:r w:rsidRPr="00376669">
        <w:t xml:space="preserve"> r. poz. </w:t>
      </w:r>
      <w:r w:rsidR="000A1B80">
        <w:t>1121</w:t>
      </w:r>
      <w:r w:rsidR="001455EE">
        <w:t>,</w:t>
      </w:r>
      <w:r w:rsidR="00037224">
        <w:t xml:space="preserve"> 1243 i 1562</w:t>
      </w:r>
      <w:r w:rsidRPr="00376669">
        <w:t>);</w:t>
      </w:r>
    </w:p>
    <w:p w14:paraId="313BDFE2" w14:textId="2AFB4974" w:rsidR="00652626" w:rsidRDefault="00652626" w:rsidP="00BD6CF1">
      <w:pPr>
        <w:pStyle w:val="PKTpunkt"/>
      </w:pPr>
      <w:r w:rsidRPr="00376669">
        <w:t>13)</w:t>
      </w:r>
      <w:r w:rsidR="000A1B80">
        <w:tab/>
      </w:r>
      <w:r w:rsidRPr="00376669">
        <w:t>żołnierza w rozumieniu art. 2 pkt 39 ustawy z dnia 11 marca 2022 r. o obronie Ojczyzny (Dz.</w:t>
      </w:r>
      <w:r w:rsidR="000A1B80">
        <w:t xml:space="preserve"> </w:t>
      </w:r>
      <w:r w:rsidRPr="00BD6CF1">
        <w:t>U. z 2024 r. poz. 248</w:t>
      </w:r>
      <w:r w:rsidR="000A1B80">
        <w:t>,</w:t>
      </w:r>
      <w:r w:rsidR="00037224">
        <w:t xml:space="preserve"> 834, 1089, 1222, 1248 i 1562</w:t>
      </w:r>
      <w:r w:rsidRPr="00BD6CF1">
        <w:t>).</w:t>
      </w:r>
    </w:p>
    <w:p w14:paraId="488AAFA1" w14:textId="3D88994E" w:rsidR="00021E72" w:rsidRDefault="00021E72" w:rsidP="00CB201A">
      <w:pPr>
        <w:pStyle w:val="USTustnpkodeksu"/>
        <w:ind w:firstLine="0"/>
      </w:pPr>
      <w:r>
        <w:t>2. W przypadku gdy osoba upoważniona będzie:</w:t>
      </w:r>
    </w:p>
    <w:p w14:paraId="0B8088AF" w14:textId="27BAD841" w:rsidR="00021E72" w:rsidRPr="00021E72" w:rsidRDefault="00021E72" w:rsidP="00021E72">
      <w:pPr>
        <w:pStyle w:val="PKTpunkt"/>
      </w:pPr>
      <w:r w:rsidRPr="00021E72">
        <w:t>1)</w:t>
      </w:r>
      <w:r w:rsidRPr="00021E72">
        <w:tab/>
        <w:t>sygnalistą</w:t>
      </w:r>
      <w:r w:rsidR="00040BCD">
        <w:t>,</w:t>
      </w:r>
      <w:r w:rsidRPr="00021E72">
        <w:t xml:space="preserve"> </w:t>
      </w:r>
    </w:p>
    <w:p w14:paraId="5D086934" w14:textId="15C0BFA5" w:rsidR="00021E72" w:rsidRPr="00021E72" w:rsidRDefault="00021E72" w:rsidP="00021E72">
      <w:pPr>
        <w:pStyle w:val="PKTpunkt"/>
      </w:pPr>
      <w:r w:rsidRPr="00021E72">
        <w:t>2)</w:t>
      </w:r>
      <w:r w:rsidRPr="00021E72">
        <w:tab/>
        <w:t>osobą, której dotyczy zgłoszenie</w:t>
      </w:r>
      <w:r w:rsidR="00040BCD">
        <w:t>,</w:t>
      </w:r>
      <w:r w:rsidRPr="00021E72">
        <w:t xml:space="preserve"> </w:t>
      </w:r>
    </w:p>
    <w:p w14:paraId="26B8E29C" w14:textId="6BC301EF" w:rsidR="00021E72" w:rsidRPr="00021E72" w:rsidRDefault="00021E72" w:rsidP="00021E72">
      <w:pPr>
        <w:pStyle w:val="PKTpunkt"/>
      </w:pPr>
      <w:r w:rsidRPr="00021E72">
        <w:t>3)</w:t>
      </w:r>
      <w:r w:rsidRPr="00021E72">
        <w:tab/>
        <w:t>osobą, będąc</w:t>
      </w:r>
      <w:r w:rsidR="008A0771">
        <w:t>ą</w:t>
      </w:r>
      <w:r w:rsidRPr="00021E72">
        <w:t xml:space="preserve"> bezpośrednim podwładnym lub przełożonym osoby, której dotyczy zgłoszenie</w:t>
      </w:r>
      <w:r w:rsidR="00040BCD">
        <w:t>,</w:t>
      </w:r>
      <w:r w:rsidRPr="00021E72">
        <w:t xml:space="preserve"> </w:t>
      </w:r>
    </w:p>
    <w:p w14:paraId="1DDA31AC" w14:textId="7E98A789" w:rsidR="00021E72" w:rsidRPr="00021E72" w:rsidRDefault="00021E72" w:rsidP="00021E72">
      <w:pPr>
        <w:pStyle w:val="PKTpunkt"/>
      </w:pPr>
      <w:r w:rsidRPr="00021E72">
        <w:t>4)</w:t>
      </w:r>
      <w:r w:rsidRPr="00021E72">
        <w:tab/>
        <w:t>osobą najbliższa w stosunku do osoby, której dotyczy zgłoszenie w rozumieniu art. 115 §</w:t>
      </w:r>
      <w:r w:rsidR="00360517">
        <w:t> </w:t>
      </w:r>
      <w:r w:rsidRPr="00021E72">
        <w:t>11 ustawy z dnia 6 czerwca 1997 r. – Kode</w:t>
      </w:r>
      <w:r w:rsidR="00540DCB">
        <w:t>k</w:t>
      </w:r>
      <w:r w:rsidRPr="00021E72">
        <w:t>s karny</w:t>
      </w:r>
      <w:r w:rsidR="00040BCD">
        <w:t>,</w:t>
      </w:r>
      <w:r w:rsidRPr="00021E72">
        <w:t xml:space="preserve"> </w:t>
      </w:r>
    </w:p>
    <w:p w14:paraId="56B05366" w14:textId="77777777" w:rsidR="00021E72" w:rsidRPr="00021E72" w:rsidRDefault="00021E72" w:rsidP="00021E72">
      <w:pPr>
        <w:pStyle w:val="PKTpunkt"/>
      </w:pPr>
      <w:r w:rsidRPr="00021E72">
        <w:t>5)</w:t>
      </w:r>
      <w:r w:rsidRPr="00021E72">
        <w:tab/>
        <w:t>osobą, której udział w postępowaniu wzbudzałby uzasadnione wątpliwości co do jej bezstronności z innych przyczyn</w:t>
      </w:r>
    </w:p>
    <w:p w14:paraId="457C4792" w14:textId="4D9F15F1" w:rsidR="00021E72" w:rsidRPr="00021E72" w:rsidRDefault="002F6177" w:rsidP="00021E72">
      <w:pPr>
        <w:pStyle w:val="PKTpunkt"/>
      </w:pPr>
      <w:r>
        <w:t xml:space="preserve">– </w:t>
      </w:r>
      <w:r w:rsidR="00021E72" w:rsidRPr="00021E72">
        <w:t xml:space="preserve">podlega ona wyłączeniu z rozpatrywania danego zgłoszenia.  </w:t>
      </w:r>
    </w:p>
    <w:p w14:paraId="5B975C48" w14:textId="67946C7F" w:rsidR="00A747C8" w:rsidRDefault="00021E72" w:rsidP="000F34E0">
      <w:pPr>
        <w:pStyle w:val="USTustnpkodeksu"/>
        <w:ind w:firstLine="0"/>
      </w:pPr>
      <w:r>
        <w:t xml:space="preserve">3. W przypadku gdy w ocenie osoby upoważnionej zaistnieją okoliczności, które mogą rzutować na jej bezstronność w ocenie informacji o naruszeniu prawa, może ona pisemnie zawnioskować do </w:t>
      </w:r>
      <w:r w:rsidR="00B5011D">
        <w:t>Dyrektora Powiatowej Stacji Sanitarno-Epidemiologicznej w Otwocku</w:t>
      </w:r>
      <w:r>
        <w:t xml:space="preserve"> o</w:t>
      </w:r>
      <w:r w:rsidR="00B5011D">
        <w:t> </w:t>
      </w:r>
      <w:r>
        <w:t>wyłączenie z rozpatrywania danego zgłoszenia.</w:t>
      </w:r>
    </w:p>
    <w:p w14:paraId="2D24097A" w14:textId="77777777" w:rsidR="00360517" w:rsidRDefault="00360517" w:rsidP="000F34E0">
      <w:pPr>
        <w:pStyle w:val="USTustnpkodeksu"/>
        <w:ind w:firstLine="0"/>
      </w:pPr>
    </w:p>
    <w:p w14:paraId="53818E0E" w14:textId="77777777" w:rsidR="00360517" w:rsidRDefault="00360517" w:rsidP="000F34E0">
      <w:pPr>
        <w:pStyle w:val="USTustnpkodeksu"/>
        <w:ind w:firstLine="0"/>
      </w:pPr>
    </w:p>
    <w:p w14:paraId="4FC281A6" w14:textId="77777777" w:rsidR="00360517" w:rsidRDefault="00360517" w:rsidP="000F34E0">
      <w:pPr>
        <w:pStyle w:val="USTustnpkodeksu"/>
        <w:ind w:firstLine="0"/>
      </w:pPr>
    </w:p>
    <w:p w14:paraId="526538DE" w14:textId="77777777" w:rsidR="00652626" w:rsidRDefault="00652626" w:rsidP="00652626">
      <w:pPr>
        <w:pStyle w:val="ROZDZODDZOZNoznaczenierozdziauluboddziau"/>
        <w:rPr>
          <w:rFonts w:eastAsia="Calibri"/>
        </w:rPr>
      </w:pPr>
      <w:r>
        <w:rPr>
          <w:rFonts w:eastAsia="Calibri"/>
        </w:rPr>
        <w:lastRenderedPageBreak/>
        <w:t>Rozdział 2</w:t>
      </w:r>
    </w:p>
    <w:p w14:paraId="10438AB9" w14:textId="4446C605" w:rsidR="00652626" w:rsidRPr="007100AB" w:rsidRDefault="00652626" w:rsidP="00652626">
      <w:pPr>
        <w:pStyle w:val="ROZDZODDZPRZEDMprzedmiotregulacjirozdziauluboddziau"/>
        <w:rPr>
          <w:rFonts w:eastAsia="Calibri"/>
        </w:rPr>
      </w:pPr>
      <w:r>
        <w:rPr>
          <w:rFonts w:eastAsia="Calibri"/>
        </w:rPr>
        <w:t xml:space="preserve">Sposoby przekazywania zgłoszeń </w:t>
      </w:r>
      <w:r w:rsidR="00181FFF">
        <w:rPr>
          <w:rFonts w:eastAsia="Calibri"/>
        </w:rPr>
        <w:t>zewnętrznych</w:t>
      </w:r>
    </w:p>
    <w:p w14:paraId="34BD0794" w14:textId="77777777" w:rsidR="009C383C" w:rsidRDefault="00652626" w:rsidP="002B1D79">
      <w:pPr>
        <w:pStyle w:val="ARTartustawynprozporzdzenia"/>
        <w:ind w:firstLine="0"/>
        <w:jc w:val="center"/>
        <w:rPr>
          <w:rFonts w:eastAsia="Calibri"/>
          <w:b/>
        </w:rPr>
      </w:pPr>
      <w:bookmarkStart w:id="10" w:name="_Hlk173848942"/>
      <w:bookmarkStart w:id="11" w:name="_Hlk173481997"/>
      <w:r w:rsidRPr="0063798B">
        <w:rPr>
          <w:rFonts w:eastAsia="Calibri"/>
          <w:b/>
        </w:rPr>
        <w:t xml:space="preserve">§ </w:t>
      </w:r>
      <w:r w:rsidR="00BD6CF1">
        <w:rPr>
          <w:rFonts w:eastAsia="Calibri"/>
          <w:b/>
        </w:rPr>
        <w:t>5</w:t>
      </w:r>
    </w:p>
    <w:bookmarkEnd w:id="10"/>
    <w:bookmarkEnd w:id="11"/>
    <w:p w14:paraId="1AE11E74" w14:textId="58DCC70F" w:rsidR="00652626" w:rsidRDefault="007B243D" w:rsidP="00C12955">
      <w:pPr>
        <w:pStyle w:val="ARTartustawynprozporzdzenia"/>
        <w:ind w:firstLine="0"/>
        <w:rPr>
          <w:rFonts w:eastAsia="Calibri"/>
        </w:rPr>
      </w:pPr>
      <w:r>
        <w:rPr>
          <w:rFonts w:eastAsia="Calibri"/>
        </w:rPr>
        <w:t>1.</w:t>
      </w:r>
      <w:r w:rsidR="00652626" w:rsidRPr="0097302E">
        <w:rPr>
          <w:rFonts w:eastAsia="Calibri"/>
        </w:rPr>
        <w:t>Zgłoszenia mogą być dokonywane</w:t>
      </w:r>
      <w:bookmarkStart w:id="12" w:name="_Hlk170995958"/>
      <w:r w:rsidR="00C12955">
        <w:rPr>
          <w:rFonts w:eastAsia="Calibri"/>
        </w:rPr>
        <w:t xml:space="preserve"> </w:t>
      </w:r>
      <w:r w:rsidR="00E70BB7">
        <w:rPr>
          <w:rFonts w:eastAsia="Calibri"/>
        </w:rPr>
        <w:t xml:space="preserve">pisemnie </w:t>
      </w:r>
      <w:r w:rsidR="00652626" w:rsidRPr="371CC547">
        <w:rPr>
          <w:rFonts w:eastAsia="Calibri"/>
        </w:rPr>
        <w:t>w postaci papierowej na adres:</w:t>
      </w:r>
      <w:r w:rsidR="003759F3">
        <w:rPr>
          <w:rFonts w:eastAsia="Calibri"/>
        </w:rPr>
        <w:t xml:space="preserve"> Powiatowa Stacja Sanitarno-Epidemiologiczna w Otwocku</w:t>
      </w:r>
      <w:r w:rsidR="00101DF1">
        <w:rPr>
          <w:rFonts w:eastAsia="Calibri"/>
        </w:rPr>
        <w:t xml:space="preserve"> ul. </w:t>
      </w:r>
      <w:r w:rsidR="00BC0238">
        <w:rPr>
          <w:rFonts w:eastAsia="Calibri"/>
        </w:rPr>
        <w:t xml:space="preserve">J. </w:t>
      </w:r>
      <w:r w:rsidR="00101DF1">
        <w:rPr>
          <w:rFonts w:eastAsia="Calibri"/>
        </w:rPr>
        <w:t>Kilińskiego 1, 05-400 Otwock</w:t>
      </w:r>
      <w:r w:rsidR="000B79B0">
        <w:rPr>
          <w:rFonts w:eastAsia="Calibri"/>
        </w:rPr>
        <w:t>,</w:t>
      </w:r>
      <w:r w:rsidR="00652626">
        <w:rPr>
          <w:rFonts w:eastAsia="Calibri"/>
        </w:rPr>
        <w:t xml:space="preserve"> z dopiskiem na kopercie „</w:t>
      </w:r>
      <w:r w:rsidR="004411C2">
        <w:rPr>
          <w:rFonts w:eastAsia="Calibri"/>
        </w:rPr>
        <w:t>Zewnętrzne z</w:t>
      </w:r>
      <w:r w:rsidR="00652626">
        <w:rPr>
          <w:rFonts w:eastAsia="Calibri"/>
        </w:rPr>
        <w:t>głoszenie naruszenia prawa”</w:t>
      </w:r>
      <w:r w:rsidR="00AE4C5A">
        <w:rPr>
          <w:rFonts w:eastAsia="Calibri"/>
        </w:rPr>
        <w:t>.</w:t>
      </w:r>
    </w:p>
    <w:p w14:paraId="495A1025" w14:textId="21264E46" w:rsidR="00652626" w:rsidRPr="006B7A44" w:rsidRDefault="00652626" w:rsidP="000B79B0">
      <w:pPr>
        <w:pStyle w:val="USTustnpkodeksu"/>
        <w:ind w:firstLine="0"/>
      </w:pPr>
      <w:r>
        <w:t>2</w:t>
      </w:r>
      <w:r w:rsidRPr="006B7A44">
        <w:t>. Zgłoszenie powinno zawierać w szczególności:</w:t>
      </w:r>
    </w:p>
    <w:p w14:paraId="2976F780" w14:textId="66C88CC9" w:rsidR="00D915EB" w:rsidRDefault="00652626" w:rsidP="00BD6CF1">
      <w:pPr>
        <w:pStyle w:val="PKTpunkt"/>
      </w:pPr>
      <w:r w:rsidRPr="000706C7">
        <w:t>1)</w:t>
      </w:r>
      <w:r w:rsidR="000706C7">
        <w:tab/>
      </w:r>
      <w:r w:rsidRPr="000706C7">
        <w:t xml:space="preserve">dane osobowe sygnalisty </w:t>
      </w:r>
      <w:r w:rsidRPr="00BD6CF1">
        <w:t>niezbędne</w:t>
      </w:r>
      <w:r w:rsidRPr="000706C7">
        <w:t xml:space="preserve"> do jego identyfikacji, tj. imię i nazwisko, adres do kontaktu</w:t>
      </w:r>
      <w:r w:rsidR="00AE65B6">
        <w:t xml:space="preserve"> oraz stanowisko lub funkcje (jeżeli dotyczy)</w:t>
      </w:r>
      <w:r w:rsidRPr="000706C7">
        <w:t>;</w:t>
      </w:r>
    </w:p>
    <w:p w14:paraId="2C0E54B7" w14:textId="2590C8D9" w:rsidR="00D915EB" w:rsidRDefault="000706C7" w:rsidP="00BD6CF1">
      <w:pPr>
        <w:pStyle w:val="PKTpunkt"/>
      </w:pPr>
      <w:r>
        <w:t>2)</w:t>
      </w:r>
      <w:r>
        <w:tab/>
      </w:r>
      <w:r w:rsidR="00652626">
        <w:t>kontekst związany z pracą, w szczególności stosunek pracy lub innego rodzaju stosunek</w:t>
      </w:r>
      <w:r w:rsidR="00BD6CF1">
        <w:t xml:space="preserve"> </w:t>
      </w:r>
      <w:r w:rsidR="00652626">
        <w:t>cywilnoprawny, w ramach którego uzyskano informację o naruszeniu prawa;</w:t>
      </w:r>
      <w:r w:rsidR="003B7351">
        <w:t xml:space="preserve"> </w:t>
      </w:r>
    </w:p>
    <w:p w14:paraId="2469C71A" w14:textId="1B0D4ECD" w:rsidR="000706C7" w:rsidRPr="003B7351" w:rsidRDefault="000706C7" w:rsidP="00376669">
      <w:pPr>
        <w:pStyle w:val="PKTpunkt"/>
      </w:pPr>
      <w:r w:rsidRPr="003B7351">
        <w:t>3)</w:t>
      </w:r>
      <w:r w:rsidR="003B7351" w:rsidRPr="003B7351">
        <w:tab/>
      </w:r>
      <w:r w:rsidR="00652626" w:rsidRPr="003B7351">
        <w:t>datę i miejsce sporządzenia zgłoszenia;</w:t>
      </w:r>
    </w:p>
    <w:p w14:paraId="5A95868D" w14:textId="3318DAB6" w:rsidR="00D915EB" w:rsidRDefault="00652626" w:rsidP="00652626">
      <w:pPr>
        <w:pStyle w:val="PKTpunkt"/>
      </w:pPr>
      <w:r>
        <w:t>4)</w:t>
      </w:r>
      <w:r w:rsidR="000706C7">
        <w:tab/>
      </w:r>
      <w:r>
        <w:t>dane osoby lub osób, których dotyczy zgłoszenie, niezbędne do ich identyfikacji, w tym</w:t>
      </w:r>
      <w:r w:rsidR="0017530F">
        <w:t>, w przypadku osób fizycznych,</w:t>
      </w:r>
      <w:r>
        <w:t xml:space="preserve"> imię i nazwisko, stanowisko, komórkę organizacyjną, w</w:t>
      </w:r>
      <w:r w:rsidR="008448CE">
        <w:t> </w:t>
      </w:r>
      <w:r>
        <w:t xml:space="preserve">której </w:t>
      </w:r>
      <w:r w:rsidR="00040BCD">
        <w:t xml:space="preserve">jest </w:t>
      </w:r>
      <w:r>
        <w:t>zatrudniona wskazana osoba</w:t>
      </w:r>
      <w:r w:rsidR="003B7351">
        <w:t>,</w:t>
      </w:r>
      <w:r w:rsidRPr="004955BE">
        <w:t xml:space="preserve"> </w:t>
      </w:r>
      <w:r>
        <w:t>o ile są znane sygnaliście;</w:t>
      </w:r>
    </w:p>
    <w:p w14:paraId="221A1AFA" w14:textId="456B3773" w:rsidR="00D915EB" w:rsidRDefault="000706C7" w:rsidP="00652626">
      <w:pPr>
        <w:pStyle w:val="PKTpunkt"/>
      </w:pPr>
      <w:r>
        <w:t>5)</w:t>
      </w:r>
      <w:r>
        <w:tab/>
      </w:r>
      <w:r w:rsidR="00652626">
        <w:t>opis naruszenia prawa oraz datę, miejsce i okoliczności zdarzenia;</w:t>
      </w:r>
    </w:p>
    <w:p w14:paraId="3674C11A" w14:textId="164D9218" w:rsidR="00D915EB" w:rsidRDefault="000706C7" w:rsidP="00652626">
      <w:pPr>
        <w:pStyle w:val="PKTpunkt"/>
      </w:pPr>
      <w:r>
        <w:t>6)</w:t>
      </w:r>
      <w:r>
        <w:tab/>
        <w:t>wskazanie,</w:t>
      </w:r>
      <w:r w:rsidR="00652626">
        <w:t xml:space="preserve"> czy informacja o naruszeniu prawa była wcześniej zgłaszana, a je</w:t>
      </w:r>
      <w:r w:rsidR="00AE65B6">
        <w:t>że</w:t>
      </w:r>
      <w:r w:rsidR="00652626">
        <w:t>li tak to</w:t>
      </w:r>
      <w:r w:rsidR="00A6234D">
        <w:t>,</w:t>
      </w:r>
      <w:r w:rsidR="00652626">
        <w:t xml:space="preserve"> komu i jak zostało zakończone to </w:t>
      </w:r>
      <w:r w:rsidR="00D45079">
        <w:t>zgłoszenie</w:t>
      </w:r>
      <w:r w:rsidR="00652626">
        <w:t>;</w:t>
      </w:r>
    </w:p>
    <w:p w14:paraId="72D98551" w14:textId="1ED74354" w:rsidR="00D915EB" w:rsidRDefault="00652626" w:rsidP="00652626">
      <w:pPr>
        <w:pStyle w:val="PKTpunkt"/>
      </w:pPr>
      <w:r>
        <w:t>7)</w:t>
      </w:r>
      <w:r w:rsidR="000706C7">
        <w:tab/>
      </w:r>
      <w:r>
        <w:t>informację, czy sygnalista wyraża zgodę na ujawnienie swojej tożsamości;</w:t>
      </w:r>
    </w:p>
    <w:p w14:paraId="704544FA" w14:textId="6A2E60D2" w:rsidR="00652626" w:rsidRDefault="00652626" w:rsidP="00BD6CF1">
      <w:pPr>
        <w:pStyle w:val="PKTpunkt"/>
      </w:pPr>
      <w:r>
        <w:t>8)</w:t>
      </w:r>
      <w:r w:rsidR="000706C7">
        <w:tab/>
      </w:r>
      <w:r>
        <w:t>podpis sygnalisty</w:t>
      </w:r>
      <w:r w:rsidR="00BC0238">
        <w:t>.</w:t>
      </w:r>
    </w:p>
    <w:p w14:paraId="7DEDD89E" w14:textId="6A2789C0" w:rsidR="00C3591F" w:rsidRDefault="00652626" w:rsidP="006259B2">
      <w:pPr>
        <w:pStyle w:val="USTustnpkodeksu"/>
        <w:ind w:firstLine="0"/>
      </w:pPr>
      <w:r>
        <w:t xml:space="preserve">3. </w:t>
      </w:r>
      <w:r>
        <w:rPr>
          <w:rFonts w:ascii="Times New Roman" w:eastAsia="Calibri" w:hAnsi="Times New Roman" w:cs="Times New Roman"/>
        </w:rPr>
        <w:t>W</w:t>
      </w:r>
      <w:r w:rsidRPr="5D86E690">
        <w:rPr>
          <w:rFonts w:ascii="Times New Roman" w:eastAsia="Calibri" w:hAnsi="Times New Roman" w:cs="Times New Roman"/>
        </w:rPr>
        <w:t xml:space="preserve">zór </w:t>
      </w:r>
      <w:r>
        <w:rPr>
          <w:rFonts w:ascii="Times New Roman" w:eastAsia="Calibri" w:hAnsi="Times New Roman" w:cs="Times New Roman"/>
        </w:rPr>
        <w:t xml:space="preserve">formularza </w:t>
      </w:r>
      <w:r w:rsidRPr="5D86E690">
        <w:rPr>
          <w:rFonts w:ascii="Times New Roman" w:eastAsia="Calibri" w:hAnsi="Times New Roman" w:cs="Times New Roman"/>
        </w:rPr>
        <w:t xml:space="preserve">zgłoszenia </w:t>
      </w:r>
      <w:r>
        <w:rPr>
          <w:rFonts w:ascii="Times New Roman" w:eastAsia="Calibri" w:hAnsi="Times New Roman" w:cs="Times New Roman"/>
        </w:rPr>
        <w:t xml:space="preserve">naruszenia prawa </w:t>
      </w:r>
      <w:r w:rsidRPr="5D86E690">
        <w:rPr>
          <w:rFonts w:ascii="Times New Roman" w:eastAsia="Calibri" w:hAnsi="Times New Roman" w:cs="Times New Roman"/>
        </w:rPr>
        <w:t xml:space="preserve">stanowi </w:t>
      </w:r>
      <w:r>
        <w:rPr>
          <w:rFonts w:ascii="Times New Roman" w:eastAsia="Calibri" w:hAnsi="Times New Roman" w:cs="Times New Roman"/>
        </w:rPr>
        <w:t>z</w:t>
      </w:r>
      <w:r w:rsidRPr="5D86E690">
        <w:rPr>
          <w:rFonts w:ascii="Times New Roman" w:eastAsia="Calibri" w:hAnsi="Times New Roman" w:cs="Times New Roman"/>
        </w:rPr>
        <w:t xml:space="preserve">ałącznik do </w:t>
      </w:r>
      <w:r w:rsidR="000706C7">
        <w:rPr>
          <w:rFonts w:ascii="Times New Roman" w:eastAsia="Calibri" w:hAnsi="Times New Roman" w:cs="Times New Roman"/>
        </w:rPr>
        <w:t>p</w:t>
      </w:r>
      <w:r w:rsidRPr="5D86E690">
        <w:rPr>
          <w:rFonts w:ascii="Times New Roman" w:eastAsia="Calibri" w:hAnsi="Times New Roman" w:cs="Times New Roman"/>
        </w:rPr>
        <w:t xml:space="preserve">rocedury zgłoszeń </w:t>
      </w:r>
      <w:r w:rsidR="00181FFF">
        <w:rPr>
          <w:rFonts w:ascii="Times New Roman" w:eastAsia="Calibri" w:hAnsi="Times New Roman" w:cs="Times New Roman"/>
        </w:rPr>
        <w:t>zewnętrznych</w:t>
      </w:r>
      <w:r>
        <w:rPr>
          <w:rFonts w:ascii="Times New Roman" w:eastAsia="Calibri" w:hAnsi="Times New Roman" w:cs="Times New Roman"/>
        </w:rPr>
        <w:t>, przy czym nie ma obowiązku składania zgłoszeń z jego użyciem</w:t>
      </w:r>
      <w:r>
        <w:t>.</w:t>
      </w:r>
      <w:bookmarkEnd w:id="12"/>
      <w:r w:rsidR="00540DCB">
        <w:t xml:space="preserve"> </w:t>
      </w:r>
    </w:p>
    <w:p w14:paraId="2C740C87" w14:textId="3F0CF76C" w:rsidR="00652626" w:rsidRDefault="00C3591F" w:rsidP="00526D2C">
      <w:pPr>
        <w:pStyle w:val="USTustnpkodeksu"/>
        <w:ind w:firstLine="0"/>
      </w:pPr>
      <w:r>
        <w:t xml:space="preserve">4. </w:t>
      </w:r>
      <w:r w:rsidR="00540DCB">
        <w:t>W</w:t>
      </w:r>
      <w:r w:rsidR="00540DCB" w:rsidRPr="00540DCB">
        <w:t>z</w:t>
      </w:r>
      <w:r w:rsidR="00540DCB">
        <w:t>ór</w:t>
      </w:r>
      <w:r w:rsidR="00540DCB" w:rsidRPr="00540DCB">
        <w:t xml:space="preserve"> formularza zamieszcz</w:t>
      </w:r>
      <w:r w:rsidR="00540DCB">
        <w:t>a się</w:t>
      </w:r>
      <w:r w:rsidR="00540DCB" w:rsidRPr="00540DCB">
        <w:t xml:space="preserve"> w na stronie internetowej Biuletynu Informacji Publicznej </w:t>
      </w:r>
      <w:r w:rsidR="00526D2C">
        <w:t>Powiatowej</w:t>
      </w:r>
      <w:r w:rsidR="00AF6A8C">
        <w:t xml:space="preserve"> Stacji Sanitarno-Epidemiologicznej w Otwocku</w:t>
      </w:r>
      <w:r w:rsidR="00540DCB">
        <w:t>.</w:t>
      </w:r>
    </w:p>
    <w:p w14:paraId="60DEFD1D" w14:textId="3601D2F0" w:rsidR="00652626" w:rsidRDefault="00652626" w:rsidP="00D915EB">
      <w:pPr>
        <w:pStyle w:val="ROZDZODDZOZNoznaczenierozdziauluboddziau"/>
      </w:pPr>
      <w:r w:rsidRPr="00D915EB">
        <w:t>Rozdział</w:t>
      </w:r>
      <w:r>
        <w:t xml:space="preserve"> 3</w:t>
      </w:r>
    </w:p>
    <w:p w14:paraId="65A125B6" w14:textId="77777777" w:rsidR="00652626" w:rsidRDefault="00652626" w:rsidP="00652626">
      <w:pPr>
        <w:pStyle w:val="ROZDZODDZPRZEDMprzedmiotregulacjirozdziauluboddziau"/>
      </w:pPr>
      <w:r>
        <w:t xml:space="preserve">Obsługa zgłoszeń </w:t>
      </w:r>
    </w:p>
    <w:p w14:paraId="675937A8" w14:textId="77777777" w:rsidR="00F67658" w:rsidRDefault="00652626" w:rsidP="00F67658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Cs/>
        </w:rPr>
      </w:pPr>
      <w:bookmarkStart w:id="13" w:name="_Hlk175654469"/>
      <w:r w:rsidRPr="00CF1554">
        <w:rPr>
          <w:rFonts w:ascii="Times New Roman" w:eastAsia="Calibri" w:hAnsi="Times New Roman" w:cs="Times New Roman"/>
          <w:b/>
          <w:bCs/>
        </w:rPr>
        <w:t xml:space="preserve">§ </w:t>
      </w:r>
      <w:r w:rsidR="0094444D">
        <w:rPr>
          <w:rFonts w:ascii="Times New Roman" w:eastAsia="Calibri" w:hAnsi="Times New Roman" w:cs="Times New Roman"/>
          <w:b/>
          <w:bCs/>
        </w:rPr>
        <w:t>6</w:t>
      </w:r>
      <w:bookmarkEnd w:id="13"/>
    </w:p>
    <w:p w14:paraId="511E0029" w14:textId="73DFDB9F" w:rsidR="00652626" w:rsidRDefault="00503C4F" w:rsidP="00F67658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  <w:bCs/>
        </w:rPr>
        <w:t xml:space="preserve">1. </w:t>
      </w:r>
      <w:r w:rsidR="00AB32CF">
        <w:rPr>
          <w:rFonts w:ascii="Times New Roman" w:hAnsi="Times New Roman" w:cs="Times New Roman"/>
        </w:rPr>
        <w:t xml:space="preserve">Po wpłynięciu zgłoszenia z wykorzystaniem sposobów, o których mowa </w:t>
      </w:r>
      <w:r w:rsidR="00AB32CF" w:rsidRPr="00AB32CF">
        <w:rPr>
          <w:rFonts w:ascii="Times New Roman" w:hAnsi="Times New Roman" w:cs="Times New Roman"/>
        </w:rPr>
        <w:t xml:space="preserve">w </w:t>
      </w:r>
      <w:r w:rsidR="00AB32CF" w:rsidRPr="0094444D">
        <w:rPr>
          <w:rFonts w:eastAsia="Calibri"/>
        </w:rPr>
        <w:t xml:space="preserve">§ </w:t>
      </w:r>
      <w:r w:rsidR="0094444D">
        <w:rPr>
          <w:rFonts w:eastAsia="Calibri"/>
        </w:rPr>
        <w:t>5</w:t>
      </w:r>
      <w:r w:rsidR="00AB32CF">
        <w:rPr>
          <w:rFonts w:eastAsia="Calibri"/>
        </w:rPr>
        <w:t xml:space="preserve"> ust. 1, </w:t>
      </w:r>
      <w:r w:rsidR="00804A7D">
        <w:rPr>
          <w:rFonts w:ascii="Times New Roman" w:eastAsia="Calibri" w:hAnsi="Times New Roman" w:cs="Times New Roman"/>
        </w:rPr>
        <w:t>o</w:t>
      </w:r>
      <w:r w:rsidR="00652626">
        <w:rPr>
          <w:rFonts w:ascii="Times New Roman" w:eastAsia="Calibri" w:hAnsi="Times New Roman" w:cs="Times New Roman"/>
        </w:rPr>
        <w:t xml:space="preserve">soba upoważniona </w:t>
      </w:r>
      <w:r w:rsidR="00652626" w:rsidRPr="00BD2671">
        <w:rPr>
          <w:rFonts w:ascii="Times New Roman" w:eastAsia="Calibri" w:hAnsi="Times New Roman" w:cs="Times New Roman"/>
        </w:rPr>
        <w:t xml:space="preserve">dokonuje </w:t>
      </w:r>
      <w:r w:rsidR="006A6839">
        <w:rPr>
          <w:rFonts w:ascii="Times New Roman" w:eastAsia="Calibri" w:hAnsi="Times New Roman" w:cs="Times New Roman"/>
        </w:rPr>
        <w:t xml:space="preserve">jego </w:t>
      </w:r>
      <w:r w:rsidR="009C3636">
        <w:rPr>
          <w:rFonts w:ascii="Times New Roman" w:eastAsia="Calibri" w:hAnsi="Times New Roman" w:cs="Times New Roman"/>
        </w:rPr>
        <w:t>wstępnej weryfikacji</w:t>
      </w:r>
      <w:r w:rsidR="009C3636" w:rsidRPr="00BD2671">
        <w:rPr>
          <w:rFonts w:ascii="Times New Roman" w:eastAsia="Calibri" w:hAnsi="Times New Roman" w:cs="Times New Roman"/>
        </w:rPr>
        <w:t xml:space="preserve"> </w:t>
      </w:r>
      <w:r w:rsidR="00652626">
        <w:rPr>
          <w:rFonts w:ascii="Times New Roman" w:eastAsia="Calibri" w:hAnsi="Times New Roman" w:cs="Times New Roman"/>
        </w:rPr>
        <w:t xml:space="preserve">oraz </w:t>
      </w:r>
      <w:r w:rsidR="00652626" w:rsidRPr="00CF1554">
        <w:rPr>
          <w:rFonts w:ascii="Times New Roman" w:eastAsia="Calibri" w:hAnsi="Times New Roman" w:cs="Times New Roman"/>
        </w:rPr>
        <w:t>oceny</w:t>
      </w:r>
      <w:r w:rsidR="00652626">
        <w:rPr>
          <w:rFonts w:ascii="Times New Roman" w:eastAsia="Calibri" w:hAnsi="Times New Roman" w:cs="Times New Roman"/>
        </w:rPr>
        <w:t xml:space="preserve"> formalnej</w:t>
      </w:r>
      <w:r w:rsidR="00652626" w:rsidRPr="00CF1554">
        <w:rPr>
          <w:rFonts w:ascii="Times New Roman" w:eastAsia="Calibri" w:hAnsi="Times New Roman" w:cs="Times New Roman"/>
        </w:rPr>
        <w:t xml:space="preserve">, czy </w:t>
      </w:r>
      <w:r w:rsidR="00652626">
        <w:rPr>
          <w:rFonts w:ascii="Times New Roman" w:eastAsia="Calibri" w:hAnsi="Times New Roman" w:cs="Times New Roman"/>
        </w:rPr>
        <w:t xml:space="preserve">zgłoszenie </w:t>
      </w:r>
      <w:r w:rsidR="006A6839">
        <w:rPr>
          <w:rFonts w:ascii="Times New Roman" w:eastAsia="Calibri" w:hAnsi="Times New Roman" w:cs="Times New Roman"/>
        </w:rPr>
        <w:t xml:space="preserve">spełnia </w:t>
      </w:r>
      <w:r w:rsidR="00652626">
        <w:rPr>
          <w:rFonts w:ascii="Times New Roman" w:eastAsia="Calibri" w:hAnsi="Times New Roman" w:cs="Times New Roman"/>
        </w:rPr>
        <w:t>wymog</w:t>
      </w:r>
      <w:r w:rsidR="006A6839">
        <w:rPr>
          <w:rFonts w:ascii="Times New Roman" w:eastAsia="Calibri" w:hAnsi="Times New Roman" w:cs="Times New Roman"/>
        </w:rPr>
        <w:t>i</w:t>
      </w:r>
      <w:r w:rsidR="00652626">
        <w:rPr>
          <w:rFonts w:ascii="Times New Roman" w:eastAsia="Calibri" w:hAnsi="Times New Roman" w:cs="Times New Roman"/>
        </w:rPr>
        <w:t xml:space="preserve"> ustawy i</w:t>
      </w:r>
      <w:r w:rsidR="00652626" w:rsidRPr="00CF1554">
        <w:rPr>
          <w:rFonts w:ascii="Times New Roman" w:eastAsia="Calibri" w:hAnsi="Times New Roman" w:cs="Times New Roman"/>
        </w:rPr>
        <w:t xml:space="preserve"> </w:t>
      </w:r>
      <w:r w:rsidR="00B774CC">
        <w:rPr>
          <w:rFonts w:ascii="Times New Roman" w:eastAsia="Calibri" w:hAnsi="Times New Roman" w:cs="Times New Roman"/>
        </w:rPr>
        <w:t xml:space="preserve">dotyczy naruszeń prawa w dziedzinie należącej do zakresu działania </w:t>
      </w:r>
      <w:r w:rsidR="00062FC4">
        <w:rPr>
          <w:rFonts w:ascii="Times New Roman" w:eastAsia="Calibri" w:hAnsi="Times New Roman" w:cs="Times New Roman"/>
        </w:rPr>
        <w:t>Powiatowej Stacji Sanitarno-Epidemiologicznej w Otwocku</w:t>
      </w:r>
      <w:r w:rsidR="00B774CC">
        <w:rPr>
          <w:rFonts w:ascii="Times New Roman" w:eastAsia="Calibri" w:hAnsi="Times New Roman" w:cs="Times New Roman"/>
        </w:rPr>
        <w:t>.</w:t>
      </w:r>
      <w:r w:rsidR="00652626" w:rsidRPr="00CF1554">
        <w:rPr>
          <w:rFonts w:ascii="Times New Roman" w:eastAsia="Calibri" w:hAnsi="Times New Roman" w:cs="Times New Roman"/>
        </w:rPr>
        <w:t xml:space="preserve"> </w:t>
      </w:r>
    </w:p>
    <w:p w14:paraId="2FF0222B" w14:textId="5238CC4C" w:rsidR="006A2C9F" w:rsidRDefault="006A2C9F" w:rsidP="00062FC4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lastRenderedPageBreak/>
        <w:t>2.</w:t>
      </w:r>
      <w:r w:rsidRPr="006A2C9F">
        <w:rPr>
          <w:rFonts w:eastAsia="Calibri"/>
        </w:rPr>
        <w:t xml:space="preserve"> </w:t>
      </w:r>
      <w:r>
        <w:rPr>
          <w:rFonts w:eastAsia="Calibri"/>
        </w:rPr>
        <w:t xml:space="preserve">Zgłoszenie, które spełnia wymogi ustawy i podlega rozpatrzeniu w ramach procedury zgłoszeń </w:t>
      </w:r>
      <w:r w:rsidR="009C3636">
        <w:rPr>
          <w:rFonts w:eastAsia="Calibri"/>
        </w:rPr>
        <w:t>zewnętrznych</w:t>
      </w:r>
      <w:r w:rsidR="00DA74BA">
        <w:rPr>
          <w:rFonts w:eastAsia="Calibri"/>
        </w:rPr>
        <w:t>,</w:t>
      </w:r>
      <w:r>
        <w:rPr>
          <w:rFonts w:eastAsia="Calibri"/>
        </w:rPr>
        <w:t xml:space="preserve"> podlega wpisowi do rejestru zgłoszeń </w:t>
      </w:r>
      <w:r w:rsidR="009C3636">
        <w:rPr>
          <w:rFonts w:eastAsia="Calibri"/>
        </w:rPr>
        <w:t>zewnętrznych</w:t>
      </w:r>
      <w:r>
        <w:rPr>
          <w:rFonts w:eastAsia="Calibri"/>
        </w:rPr>
        <w:t xml:space="preserve">, o którym mowa w </w:t>
      </w:r>
      <w:r w:rsidRPr="00247495">
        <w:rPr>
          <w:rFonts w:eastAsia="Calibri"/>
        </w:rPr>
        <w:t xml:space="preserve">§ </w:t>
      </w:r>
      <w:r w:rsidR="00B82E26">
        <w:rPr>
          <w:rFonts w:eastAsia="Calibri"/>
        </w:rPr>
        <w:t>4</w:t>
      </w:r>
      <w:r>
        <w:rPr>
          <w:rFonts w:eastAsia="Calibri"/>
        </w:rPr>
        <w:t xml:space="preserve"> ust. 1 zarządzenia.</w:t>
      </w:r>
    </w:p>
    <w:p w14:paraId="4D07B511" w14:textId="3F73A8BE" w:rsidR="001B2D0D" w:rsidRPr="00587B90" w:rsidRDefault="006A2C9F" w:rsidP="00A85121">
      <w:pPr>
        <w:pStyle w:val="USTustnpkodeksu"/>
        <w:ind w:firstLine="0"/>
        <w:rPr>
          <w:rFonts w:eastAsia="Calibri" w:cs="Times New Roman"/>
        </w:rPr>
      </w:pPr>
      <w:r w:rsidRPr="00587B90">
        <w:rPr>
          <w:rFonts w:ascii="Times New Roman" w:eastAsia="Calibri" w:hAnsi="Times New Roman" w:cs="Times New Roman"/>
        </w:rPr>
        <w:t>3</w:t>
      </w:r>
      <w:r w:rsidR="00652626" w:rsidRPr="00587B90">
        <w:rPr>
          <w:rFonts w:ascii="Times New Roman" w:eastAsia="Calibri" w:hAnsi="Times New Roman" w:cs="Times New Roman"/>
        </w:rPr>
        <w:t xml:space="preserve">. </w:t>
      </w:r>
      <w:r w:rsidR="001B2D0D" w:rsidRPr="00587B90">
        <w:rPr>
          <w:rFonts w:eastAsia="Calibri" w:cs="Times New Roman"/>
        </w:rPr>
        <w:t xml:space="preserve">W przypadku gdy </w:t>
      </w:r>
      <w:r w:rsidR="00E94F52" w:rsidRPr="00587B90">
        <w:rPr>
          <w:rFonts w:eastAsia="Calibri" w:cs="Times New Roman"/>
        </w:rPr>
        <w:t xml:space="preserve">wstępna weryfikacja </w:t>
      </w:r>
      <w:r w:rsidR="001B2D0D" w:rsidRPr="00587B90">
        <w:rPr>
          <w:rFonts w:eastAsia="Calibri" w:cs="Times New Roman"/>
        </w:rPr>
        <w:t xml:space="preserve">wskaże, że </w:t>
      </w:r>
      <w:r w:rsidR="00E94F52" w:rsidRPr="00587B90">
        <w:rPr>
          <w:rFonts w:eastAsia="Calibri" w:cs="Times New Roman"/>
        </w:rPr>
        <w:t>zgłoszenie nie dotyczy informacji o</w:t>
      </w:r>
      <w:r w:rsidR="008448CE">
        <w:rPr>
          <w:rFonts w:eastAsia="Calibri" w:cs="Times New Roman"/>
        </w:rPr>
        <w:t> </w:t>
      </w:r>
      <w:r w:rsidR="00E94F52" w:rsidRPr="00587B90">
        <w:rPr>
          <w:rFonts w:eastAsia="Calibri" w:cs="Times New Roman"/>
        </w:rPr>
        <w:t xml:space="preserve">naruszeniu prawa </w:t>
      </w:r>
      <w:r w:rsidR="001B2D0D" w:rsidRPr="00587B90">
        <w:rPr>
          <w:rFonts w:eastAsia="Calibri" w:cs="Times New Roman"/>
        </w:rPr>
        <w:t>osoba upoważniona:</w:t>
      </w:r>
    </w:p>
    <w:p w14:paraId="4F62E826" w14:textId="57DB37BD" w:rsidR="00E94F52" w:rsidRPr="00587B90" w:rsidRDefault="001B2D0D" w:rsidP="001B2D0D">
      <w:pPr>
        <w:pStyle w:val="PKTpunkt"/>
        <w:rPr>
          <w:rFonts w:eastAsia="Calibri"/>
        </w:rPr>
      </w:pPr>
      <w:r w:rsidRPr="00587B90">
        <w:rPr>
          <w:rFonts w:eastAsia="Calibri"/>
        </w:rPr>
        <w:t>1)</w:t>
      </w:r>
      <w:r w:rsidRPr="00587B90">
        <w:rPr>
          <w:rFonts w:eastAsia="Calibri"/>
        </w:rPr>
        <w:tab/>
      </w:r>
      <w:r w:rsidR="00E94F52" w:rsidRPr="00587B90">
        <w:rPr>
          <w:rFonts w:eastAsia="Calibri"/>
        </w:rPr>
        <w:t>odstępuje od przekazania zgłoszenia</w:t>
      </w:r>
      <w:r w:rsidR="00A6234D">
        <w:rPr>
          <w:rFonts w:eastAsia="Calibri"/>
        </w:rPr>
        <w:t>,</w:t>
      </w:r>
      <w:r w:rsidR="00E94F52" w:rsidRPr="00587B90">
        <w:rPr>
          <w:rFonts w:eastAsia="Calibri"/>
        </w:rPr>
        <w:t xml:space="preserve"> informując o tym sygnalistę </w:t>
      </w:r>
      <w:r w:rsidR="00B774CC" w:rsidRPr="00587B90">
        <w:rPr>
          <w:rFonts w:eastAsia="Calibri"/>
        </w:rPr>
        <w:t xml:space="preserve">na adres do kontaktu, jeżeli adres został wskazany </w:t>
      </w:r>
      <w:r w:rsidR="008E568D">
        <w:rPr>
          <w:rFonts w:eastAsia="Calibri"/>
        </w:rPr>
        <w:t xml:space="preserve">albo </w:t>
      </w:r>
      <w:r w:rsidR="00042DAB">
        <w:rPr>
          <w:rFonts w:eastAsia="Calibri"/>
        </w:rPr>
        <w:t xml:space="preserve">jest </w:t>
      </w:r>
      <w:r w:rsidR="008E568D">
        <w:rPr>
          <w:rFonts w:eastAsia="Calibri"/>
        </w:rPr>
        <w:t>możliwe jego ustalenie na podstawie posiadanych danych</w:t>
      </w:r>
      <w:r w:rsidR="00A6234D">
        <w:rPr>
          <w:rFonts w:eastAsia="Calibri"/>
        </w:rPr>
        <w:t>,</w:t>
      </w:r>
      <w:r w:rsidR="008E568D">
        <w:rPr>
          <w:rFonts w:eastAsia="Calibri"/>
        </w:rPr>
        <w:t xml:space="preserve"> </w:t>
      </w:r>
      <w:r w:rsidR="00E94F52" w:rsidRPr="00587B90">
        <w:rPr>
          <w:rFonts w:eastAsia="Calibri"/>
        </w:rPr>
        <w:t>wraz z ustaleniami wstępnej weryfikacji zgłoszenia</w:t>
      </w:r>
      <w:r w:rsidR="00040BCD">
        <w:rPr>
          <w:rFonts w:eastAsia="Calibri"/>
        </w:rPr>
        <w:t>;</w:t>
      </w:r>
    </w:p>
    <w:p w14:paraId="715D6044" w14:textId="4444BC19" w:rsidR="001B2D0D" w:rsidRPr="00587B90" w:rsidRDefault="001B2D0D" w:rsidP="00B774CC">
      <w:pPr>
        <w:pStyle w:val="PKTpunkt"/>
        <w:rPr>
          <w:rFonts w:eastAsia="Calibri"/>
        </w:rPr>
      </w:pPr>
      <w:r w:rsidRPr="00587B90">
        <w:rPr>
          <w:rFonts w:eastAsia="Calibri"/>
        </w:rPr>
        <w:t>2)</w:t>
      </w:r>
      <w:r w:rsidRPr="00587B90">
        <w:rPr>
          <w:rFonts w:eastAsia="Calibri"/>
        </w:rPr>
        <w:tab/>
        <w:t xml:space="preserve">pozostawia sprawę bez rozpoznania, jeżeli adres do kontaktu nie został wskazany </w:t>
      </w:r>
      <w:r w:rsidR="008E568D">
        <w:rPr>
          <w:rFonts w:eastAsia="Calibri"/>
        </w:rPr>
        <w:t xml:space="preserve">i nie jest możliwie jego ustalenie na podstawie posiadanych danych, </w:t>
      </w:r>
      <w:r w:rsidRPr="00587B90">
        <w:rPr>
          <w:rFonts w:eastAsia="Calibri"/>
        </w:rPr>
        <w:t>sporządzając odpowiednią notatkę służbową;</w:t>
      </w:r>
    </w:p>
    <w:p w14:paraId="26430A8A" w14:textId="115EB712" w:rsidR="001B2D0D" w:rsidRDefault="001B2D0D" w:rsidP="001B2D0D">
      <w:pPr>
        <w:pStyle w:val="PKTpunkt"/>
        <w:rPr>
          <w:rFonts w:eastAsia="Calibri"/>
        </w:rPr>
      </w:pPr>
      <w:r w:rsidRPr="00587B90">
        <w:rPr>
          <w:rFonts w:eastAsia="Calibri"/>
        </w:rPr>
        <w:t>3)</w:t>
      </w:r>
      <w:r w:rsidRPr="00587B90">
        <w:rPr>
          <w:rFonts w:eastAsia="Calibri"/>
        </w:rPr>
        <w:tab/>
        <w:t>zawiadamia odpowiednio prokuratora lub Policję w przypadku uzasadnionego podejrzenia popełnienia przestępstwa ściganego z urzędu.</w:t>
      </w:r>
    </w:p>
    <w:p w14:paraId="732A808D" w14:textId="298F17FC" w:rsidR="00C33DFB" w:rsidRPr="00587B90" w:rsidRDefault="00C33DFB" w:rsidP="00DA499D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 xml:space="preserve">4. </w:t>
      </w:r>
      <w:r w:rsidRPr="00C33DFB">
        <w:rPr>
          <w:rFonts w:eastAsia="Calibri"/>
        </w:rPr>
        <w:t>Osoba upoważniona odstępując o</w:t>
      </w:r>
      <w:r w:rsidR="008E568D">
        <w:rPr>
          <w:rFonts w:eastAsia="Calibri"/>
        </w:rPr>
        <w:t>d</w:t>
      </w:r>
      <w:r w:rsidRPr="00C33DFB">
        <w:rPr>
          <w:rFonts w:eastAsia="Calibri"/>
        </w:rPr>
        <w:t xml:space="preserve"> przekazania zgłoszenia,</w:t>
      </w:r>
      <w:r w:rsidR="00113EE6">
        <w:rPr>
          <w:rFonts w:eastAsia="Calibri"/>
        </w:rPr>
        <w:t xml:space="preserve"> o którym mowa w ust. 3 pkt 1,</w:t>
      </w:r>
      <w:r w:rsidRPr="00C33DFB">
        <w:rPr>
          <w:rFonts w:eastAsia="Calibri"/>
        </w:rPr>
        <w:t xml:space="preserve"> może poinformować sygnalistę, że informacja objęta zgłoszeniem podlega rozpatrzeniu w</w:t>
      </w:r>
      <w:r w:rsidR="00037224">
        <w:rPr>
          <w:rFonts w:eastAsia="Calibri"/>
        </w:rPr>
        <w:t> </w:t>
      </w:r>
      <w:r w:rsidRPr="00C33DFB">
        <w:rPr>
          <w:rFonts w:eastAsia="Calibri"/>
        </w:rPr>
        <w:t xml:space="preserve">trybie przewidzianym w odrębnych przepisach lub może zostać przedstawiona właściwym organom do rozpatrzenia w innym trybie. Informacja przekazana sygnaliście w powyższym zakresie zawiera pouczenie, o którym mowa w ustawie.  </w:t>
      </w:r>
    </w:p>
    <w:p w14:paraId="0DC3CD95" w14:textId="72A08ACE" w:rsidR="00B774CC" w:rsidRDefault="00C33DFB" w:rsidP="00D42E01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t>5</w:t>
      </w:r>
      <w:r w:rsidR="00B774CC" w:rsidRPr="00587B90">
        <w:rPr>
          <w:rFonts w:eastAsia="Calibri"/>
        </w:rPr>
        <w:t xml:space="preserve">. W przypadku gdy zgłoszenie nie należy do dziedziny należącej do działania </w:t>
      </w:r>
      <w:r w:rsidR="00E87DE6">
        <w:rPr>
          <w:rFonts w:eastAsia="Calibri"/>
        </w:rPr>
        <w:t>Powiatowej Stacji Sanitarno-Epidemiologicznej w Otwocku</w:t>
      </w:r>
      <w:r w:rsidR="00B774CC">
        <w:rPr>
          <w:rFonts w:eastAsia="Calibri"/>
        </w:rPr>
        <w:t xml:space="preserve"> osoba upoważniona:</w:t>
      </w:r>
    </w:p>
    <w:p w14:paraId="646A8645" w14:textId="09C4565C" w:rsidR="00B774CC" w:rsidRPr="00C33DFB" w:rsidRDefault="00B774CC" w:rsidP="00C33DFB">
      <w:pPr>
        <w:pStyle w:val="PKTpunkt"/>
      </w:pPr>
      <w:r w:rsidRPr="00C33DFB">
        <w:t>1)</w:t>
      </w:r>
      <w:r w:rsidRPr="00C33DFB">
        <w:tab/>
        <w:t>ustala organ właściwy do podjęcia działań następczych</w:t>
      </w:r>
      <w:r w:rsidR="008E568D">
        <w:t>;</w:t>
      </w:r>
    </w:p>
    <w:p w14:paraId="625AE085" w14:textId="2EC26DA4" w:rsidR="001B5D56" w:rsidRPr="00244189" w:rsidRDefault="00B774CC" w:rsidP="004C11B5">
      <w:pPr>
        <w:pStyle w:val="PKTpunkt"/>
      </w:pPr>
      <w:r w:rsidRPr="00C33DFB">
        <w:t>2)</w:t>
      </w:r>
      <w:r w:rsidRPr="00C33DFB">
        <w:tab/>
      </w:r>
      <w:r w:rsidR="00C77288" w:rsidRPr="00C77288">
        <w:t xml:space="preserve">przekazuje zgłoszenie niezwłocznie, nie później jednak niż w terminie 14 dni od dnia dokonania zgłoszenia, a w uzasadnionych przypadkach </w:t>
      </w:r>
      <w:r w:rsidR="00B26318">
        <w:t>–</w:t>
      </w:r>
      <w:r w:rsidR="00C77288" w:rsidRPr="00C77288">
        <w:t xml:space="preserve"> nie później niż w terminie 30 dni, do organu właściwego do podjęcia działań następczych - oraz informuje </w:t>
      </w:r>
      <w:r w:rsidR="00C77288" w:rsidRPr="00244189">
        <w:t>o tym sygnalistę.</w:t>
      </w:r>
      <w:r w:rsidR="00C77288" w:rsidRPr="00244189" w:rsidDel="00C77288">
        <w:t xml:space="preserve"> </w:t>
      </w:r>
    </w:p>
    <w:p w14:paraId="6DCBE0F9" w14:textId="040CB5E0" w:rsidR="003B1336" w:rsidRPr="00244189" w:rsidRDefault="00C33DFB" w:rsidP="00E87DE6">
      <w:pPr>
        <w:pStyle w:val="USTustnpkodeksu"/>
        <w:ind w:firstLine="0"/>
      </w:pPr>
      <w:r w:rsidRPr="00244189">
        <w:t>6</w:t>
      </w:r>
      <w:r w:rsidR="003B1336" w:rsidRPr="00244189">
        <w:t xml:space="preserve">. </w:t>
      </w:r>
      <w:r w:rsidRPr="00244189">
        <w:t>W przypadku</w:t>
      </w:r>
      <w:r w:rsidR="00115E5B">
        <w:t>,</w:t>
      </w:r>
      <w:r w:rsidRPr="00244189">
        <w:t xml:space="preserve"> gdy </w:t>
      </w:r>
      <w:r w:rsidR="00451015" w:rsidRPr="00244189">
        <w:t>w zgłoszeniu dotyczącym sprawy będącej już przedmiotem wcześniejszego zgłoszenia przez tego samego lub innego sygnalistę nie zawarto istotnych nowych informacji na temat naruszeń prawa w porównaniu z</w:t>
      </w:r>
      <w:r w:rsidR="008448CE" w:rsidRPr="00244189">
        <w:t> </w:t>
      </w:r>
      <w:r w:rsidR="00451015" w:rsidRPr="00244189">
        <w:t>wcześniejszym zgłoszeniem</w:t>
      </w:r>
      <w:r w:rsidRPr="00244189">
        <w:t xml:space="preserve">, osoba upoważniona, po poinformowaniu i uzyskaniu zgody </w:t>
      </w:r>
      <w:r w:rsidR="00E02B87">
        <w:t>Dyrektora Powiatowej Stacji Sanitarno-Epid</w:t>
      </w:r>
      <w:r w:rsidR="000B295C">
        <w:t>e</w:t>
      </w:r>
      <w:r w:rsidR="00E02B87">
        <w:t>miologicznej w Otwocku</w:t>
      </w:r>
      <w:r w:rsidRPr="00244189">
        <w:t>, nie podejmuje działań następczych w wyniku tego zgłoszenia oraz informuje o tym sygnalistę wraz z uzasadnieniem.</w:t>
      </w:r>
    </w:p>
    <w:p w14:paraId="48B5F4A1" w14:textId="798E9808" w:rsidR="00C33DFB" w:rsidRPr="001B2D0D" w:rsidRDefault="00C33DFB" w:rsidP="00E02B87">
      <w:pPr>
        <w:pStyle w:val="USTustnpkodeksu"/>
        <w:ind w:firstLine="0"/>
        <w:rPr>
          <w:rFonts w:eastAsia="Calibri"/>
        </w:rPr>
      </w:pPr>
      <w:r>
        <w:rPr>
          <w:rFonts w:eastAsia="Calibri"/>
        </w:rPr>
        <w:lastRenderedPageBreak/>
        <w:t>7</w:t>
      </w:r>
      <w:r w:rsidRPr="00C33DFB">
        <w:rPr>
          <w:rFonts w:eastAsia="Calibri"/>
        </w:rPr>
        <w:t>. W przypadku dokonania przez sygnalistę ponownego zgłoszenia, o którym mowa w</w:t>
      </w:r>
      <w:r w:rsidR="008448CE">
        <w:rPr>
          <w:rFonts w:eastAsia="Calibri"/>
        </w:rPr>
        <w:t> </w:t>
      </w:r>
      <w:r w:rsidRPr="00C33DFB">
        <w:rPr>
          <w:rFonts w:eastAsia="Calibri"/>
        </w:rPr>
        <w:t xml:space="preserve">ust. </w:t>
      </w:r>
      <w:r>
        <w:rPr>
          <w:rFonts w:eastAsia="Calibri"/>
        </w:rPr>
        <w:t>6</w:t>
      </w:r>
      <w:r w:rsidRPr="00C33DFB">
        <w:rPr>
          <w:rFonts w:eastAsia="Calibri"/>
        </w:rPr>
        <w:t xml:space="preserve">, osoba upoważniona pozostawia zgłoszenie bez rozpoznania oraz nie informuje o tym sygnalisty. </w:t>
      </w:r>
    </w:p>
    <w:p w14:paraId="1CCEACC1" w14:textId="77777777" w:rsidR="0024692F" w:rsidRDefault="00583FA1" w:rsidP="0024692F">
      <w:pPr>
        <w:pStyle w:val="ARTartustawynprozporzdzenia"/>
        <w:ind w:firstLine="0"/>
        <w:jc w:val="center"/>
        <w:rPr>
          <w:rFonts w:eastAsia="Calibri"/>
          <w:b/>
        </w:rPr>
      </w:pPr>
      <w:r w:rsidRPr="001C5CB1">
        <w:rPr>
          <w:rFonts w:eastAsia="Calibri"/>
          <w:b/>
        </w:rPr>
        <w:t>§</w:t>
      </w:r>
      <w:r w:rsidR="0094444D" w:rsidRPr="001C5CB1">
        <w:rPr>
          <w:rFonts w:eastAsia="Calibri"/>
          <w:b/>
        </w:rPr>
        <w:t xml:space="preserve"> 7</w:t>
      </w:r>
    </w:p>
    <w:p w14:paraId="19C8ABA5" w14:textId="0CC771FF" w:rsidR="00583FA1" w:rsidRDefault="00583FA1" w:rsidP="0024692F">
      <w:pPr>
        <w:pStyle w:val="ARTartustawynprozporzdzenia"/>
        <w:ind w:firstLine="0"/>
      </w:pPr>
      <w:r>
        <w:t>W</w:t>
      </w:r>
      <w:r w:rsidRPr="00875AE3">
        <w:t xml:space="preserve"> przypadku, w którym zgłoszenie zawiera adres do kontaktu</w:t>
      </w:r>
      <w:r w:rsidR="000E2974">
        <w:t xml:space="preserve"> lub jest możliwe ustalenie tego adresu na podstawie posiadanych danych</w:t>
      </w:r>
      <w:r w:rsidRPr="00875AE3">
        <w:t xml:space="preserve">, </w:t>
      </w:r>
      <w:r>
        <w:t>osoba upoważniona</w:t>
      </w:r>
      <w:r>
        <w:rPr>
          <w:rFonts w:eastAsia="Calibri"/>
        </w:rPr>
        <w:t xml:space="preserve"> </w:t>
      </w:r>
      <w:r w:rsidRPr="00875AE3">
        <w:t xml:space="preserve">przesyła </w:t>
      </w:r>
      <w:r w:rsidR="005F3CA8">
        <w:t>na ten adres</w:t>
      </w:r>
      <w:r w:rsidR="005F3CA8" w:rsidRPr="00875AE3">
        <w:t xml:space="preserve"> </w:t>
      </w:r>
      <w:r w:rsidRPr="00875AE3">
        <w:t>informację potwierdzającą przyjęcie zgłoszenia</w:t>
      </w:r>
      <w:r w:rsidR="000E2974">
        <w:t xml:space="preserve"> niezwłocznie, nie później jednak niż</w:t>
      </w:r>
      <w:r w:rsidRPr="00875AE3">
        <w:t xml:space="preserve"> w</w:t>
      </w:r>
      <w:r w:rsidR="00FE7309">
        <w:t> </w:t>
      </w:r>
      <w:r w:rsidRPr="00875AE3">
        <w:t xml:space="preserve">terminie 7 dni od dnia </w:t>
      </w:r>
      <w:r w:rsidR="000E2974">
        <w:t>przyjęcia</w:t>
      </w:r>
      <w:r w:rsidR="000E2974" w:rsidRPr="00875AE3">
        <w:t xml:space="preserve"> </w:t>
      </w:r>
      <w:r w:rsidRPr="00875AE3">
        <w:t>zgłoszenia</w:t>
      </w:r>
      <w:r w:rsidR="009C3636">
        <w:t>, chyba że sygnalista wystąpił wyraźnie z</w:t>
      </w:r>
      <w:r w:rsidR="00FE7309">
        <w:t> </w:t>
      </w:r>
      <w:r w:rsidR="009C3636">
        <w:t>odmiennym wnioskiem w</w:t>
      </w:r>
      <w:r w:rsidR="000B295C">
        <w:t> </w:t>
      </w:r>
      <w:r w:rsidR="009C3636">
        <w:t>tym zakresie albo istnieją uzasadnione podstawy sądzić, że potwierdzenie przyjęcia zgłoszenia zagroziłoby ochronie poufności tożsamości sygnalisty</w:t>
      </w:r>
      <w:r w:rsidR="00BC0238">
        <w:t xml:space="preserve"> </w:t>
      </w:r>
      <w:r w:rsidR="00252F4A" w:rsidRPr="0067045F">
        <w:t xml:space="preserve">(wzór </w:t>
      </w:r>
      <w:r w:rsidR="00252F4A">
        <w:t>potwierdzenia zgłoszenia</w:t>
      </w:r>
      <w:r w:rsidR="00252F4A" w:rsidRPr="0067045F">
        <w:t xml:space="preserve"> stanowi załącznik nr </w:t>
      </w:r>
      <w:r w:rsidR="00252F4A">
        <w:t>4</w:t>
      </w:r>
      <w:r w:rsidR="00252F4A" w:rsidRPr="0067045F">
        <w:t xml:space="preserve"> do Procedury zgłoszeń zewnętrznych)</w:t>
      </w:r>
      <w:r w:rsidR="00040BCD">
        <w:t>.</w:t>
      </w:r>
    </w:p>
    <w:p w14:paraId="1E25AE98" w14:textId="77777777" w:rsidR="000B295C" w:rsidRDefault="001A2B9D" w:rsidP="000B295C">
      <w:pPr>
        <w:pStyle w:val="ARTartustawynprozporzdzenia"/>
        <w:ind w:firstLine="0"/>
        <w:jc w:val="center"/>
        <w:rPr>
          <w:b/>
        </w:rPr>
      </w:pPr>
      <w:r w:rsidRPr="001A2B9D">
        <w:rPr>
          <w:b/>
        </w:rPr>
        <w:t xml:space="preserve">§ </w:t>
      </w:r>
      <w:r w:rsidR="00214789">
        <w:rPr>
          <w:b/>
        </w:rPr>
        <w:t>8</w:t>
      </w:r>
    </w:p>
    <w:p w14:paraId="470EBFFB" w14:textId="1BBD6DAA" w:rsidR="001A2B9D" w:rsidRDefault="001A2B9D" w:rsidP="000B295C">
      <w:pPr>
        <w:pStyle w:val="ARTartustawynprozporzdzenia"/>
        <w:ind w:firstLine="0"/>
      </w:pPr>
      <w:r>
        <w:t xml:space="preserve">W przypadku gdy informacja o naruszeniu prawa została przyjęta przez nieupoważnionego pracownika </w:t>
      </w:r>
      <w:r w:rsidR="00317899">
        <w:t>Powiatowej Stacji Sanitarno-Epidemiologicznej w Otwocku</w:t>
      </w:r>
      <w:r>
        <w:t xml:space="preserve"> lub wszedł </w:t>
      </w:r>
      <w:r w:rsidR="00935C44">
        <w:t xml:space="preserve">on </w:t>
      </w:r>
      <w:r>
        <w:t>w</w:t>
      </w:r>
      <w:r w:rsidR="00286705">
        <w:t> </w:t>
      </w:r>
      <w:r>
        <w:t>posiadanie takiej informacji przypadkowo jest on obowiązany do:</w:t>
      </w:r>
    </w:p>
    <w:p w14:paraId="1BE7C8F1" w14:textId="7497B4AB" w:rsidR="001A2B9D" w:rsidRDefault="001A2B9D" w:rsidP="001A2B9D">
      <w:pPr>
        <w:pStyle w:val="PKTpunkt"/>
      </w:pPr>
      <w:r>
        <w:t>1)</w:t>
      </w:r>
      <w:r>
        <w:tab/>
        <w:t xml:space="preserve">nieujawniania informacji mogących skutkować ustaleniem tożsamości </w:t>
      </w:r>
      <w:r w:rsidR="00935C44">
        <w:t>sygnalisty</w:t>
      </w:r>
      <w:r>
        <w:t xml:space="preserve"> lub osoby, której dotyczy informacja o naruszeniu prawa;</w:t>
      </w:r>
    </w:p>
    <w:p w14:paraId="33FDC72C" w14:textId="5E6E30F6" w:rsidR="001A2B9D" w:rsidRDefault="001A2B9D" w:rsidP="001A2B9D">
      <w:pPr>
        <w:pStyle w:val="PKTpunkt"/>
      </w:pPr>
      <w:r>
        <w:t>2)</w:t>
      </w:r>
      <w:r>
        <w:tab/>
        <w:t>niezwłocznego przekazania informacji o naruszeniu prawa osobie upoważnionej</w:t>
      </w:r>
      <w:r w:rsidR="002869C7">
        <w:t>.</w:t>
      </w:r>
    </w:p>
    <w:p w14:paraId="0A7ADD30" w14:textId="77777777" w:rsidR="002869C7" w:rsidRDefault="009C3636" w:rsidP="002869C7">
      <w:pPr>
        <w:pStyle w:val="ARTartustawynprozporzdzenia"/>
        <w:ind w:firstLine="0"/>
        <w:jc w:val="center"/>
        <w:rPr>
          <w:b/>
          <w:bCs/>
        </w:rPr>
      </w:pPr>
      <w:r w:rsidRPr="009C3636">
        <w:rPr>
          <w:b/>
          <w:bCs/>
        </w:rPr>
        <w:t>§ 9</w:t>
      </w:r>
    </w:p>
    <w:p w14:paraId="5A8130FC" w14:textId="5BA956FC" w:rsidR="009C3636" w:rsidRDefault="009C3636" w:rsidP="002869C7">
      <w:pPr>
        <w:pStyle w:val="ARTartustawynprozporzdzenia"/>
        <w:ind w:firstLine="0"/>
      </w:pPr>
      <w:r>
        <w:t>1. Na</w:t>
      </w:r>
      <w:r w:rsidRPr="009C3636">
        <w:t xml:space="preserve"> żądanie sygnalisty, osoba upoważniona przygotowuje oraz przekazuje</w:t>
      </w:r>
      <w:r w:rsidR="00AC3C9D">
        <w:t>,</w:t>
      </w:r>
      <w:r w:rsidRPr="009C3636">
        <w:t xml:space="preserve"> nie później niż w terminie 1 miesiąca od dnia otrzymania żądania, zaświadczenie</w:t>
      </w:r>
      <w:r w:rsidR="000C6630">
        <w:t>,</w:t>
      </w:r>
      <w:r w:rsidRPr="009C3636">
        <w:t xml:space="preserve"> </w:t>
      </w:r>
      <w:r w:rsidR="00BB36A1" w:rsidRPr="00BB36A1">
        <w:t>w którym potwierdza</w:t>
      </w:r>
      <w:r w:rsidR="00BB36A1">
        <w:t xml:space="preserve"> się</w:t>
      </w:r>
      <w:r w:rsidR="00BB36A1" w:rsidRPr="00BB36A1">
        <w:t>, że sygnalista podlega ochronie określonej w przepisach rozdziału 2</w:t>
      </w:r>
      <w:r w:rsidR="00BB36A1" w:rsidRPr="00BB36A1" w:rsidDel="00BB36A1">
        <w:t xml:space="preserve"> </w:t>
      </w:r>
      <w:r w:rsidRPr="009C3636">
        <w:t>ustawy.</w:t>
      </w:r>
      <w:r>
        <w:t xml:space="preserve"> </w:t>
      </w:r>
    </w:p>
    <w:p w14:paraId="78A5D370" w14:textId="73F88096" w:rsidR="009C3636" w:rsidRDefault="009C3636" w:rsidP="005C0CF9">
      <w:pPr>
        <w:pStyle w:val="USTustnpkodeksu"/>
        <w:ind w:firstLine="0"/>
      </w:pPr>
      <w:r>
        <w:t xml:space="preserve">2. </w:t>
      </w:r>
      <w:r w:rsidRPr="009C3636">
        <w:t xml:space="preserve">Zaświadczenie, o którym mowa w ust. </w:t>
      </w:r>
      <w:r w:rsidR="003B1336">
        <w:t>1</w:t>
      </w:r>
      <w:r w:rsidRPr="009C3636">
        <w:t xml:space="preserve">, podpisuje </w:t>
      </w:r>
      <w:r w:rsidR="005C0CF9">
        <w:t>Dyrektor Powiatowej Stacji Sanitarno-Epidemiologicznej w Otwocku</w:t>
      </w:r>
      <w:r w:rsidRPr="009C3636">
        <w:t>.</w:t>
      </w:r>
    </w:p>
    <w:p w14:paraId="199640DE" w14:textId="111FDED1" w:rsidR="00652626" w:rsidRDefault="00652626" w:rsidP="00652626">
      <w:pPr>
        <w:pStyle w:val="ROZDZODDZOZNoznaczenierozdziauluboddziau"/>
      </w:pPr>
      <w:r>
        <w:t xml:space="preserve">Rozdział </w:t>
      </w:r>
      <w:r w:rsidR="00583FA1">
        <w:t>4</w:t>
      </w:r>
    </w:p>
    <w:p w14:paraId="344347DC" w14:textId="77777777" w:rsidR="00652626" w:rsidRDefault="00652626" w:rsidP="00652626">
      <w:pPr>
        <w:pStyle w:val="ROZDZODDZPRZEDMprzedmiotregulacjirozdziauluboddziau"/>
      </w:pPr>
      <w:r>
        <w:t>Działania następcze</w:t>
      </w:r>
    </w:p>
    <w:p w14:paraId="04A1CFAE" w14:textId="77777777" w:rsidR="005C0CF9" w:rsidRDefault="00652626" w:rsidP="005C0CF9">
      <w:pPr>
        <w:pStyle w:val="USTustnpkodeksu"/>
        <w:ind w:firstLine="0"/>
        <w:jc w:val="center"/>
        <w:rPr>
          <w:rFonts w:ascii="Times New Roman" w:hAnsi="Times New Roman" w:cs="Times New Roman"/>
          <w:b/>
          <w:bCs w:val="0"/>
        </w:rPr>
      </w:pPr>
      <w:r w:rsidRPr="00974810">
        <w:rPr>
          <w:rFonts w:ascii="Times New Roman" w:hAnsi="Times New Roman" w:cs="Times New Roman"/>
          <w:b/>
          <w:bCs w:val="0"/>
        </w:rPr>
        <w:t xml:space="preserve">§ </w:t>
      </w:r>
      <w:r w:rsidR="00A66EE8">
        <w:rPr>
          <w:rFonts w:ascii="Times New Roman" w:hAnsi="Times New Roman" w:cs="Times New Roman"/>
          <w:b/>
          <w:bCs w:val="0"/>
        </w:rPr>
        <w:t>10</w:t>
      </w:r>
    </w:p>
    <w:p w14:paraId="14289A24" w14:textId="67B364CC" w:rsidR="00652626" w:rsidRDefault="00652626" w:rsidP="005C0CF9">
      <w:pPr>
        <w:pStyle w:val="USTustnpkodeksu"/>
        <w:ind w:firstLine="0"/>
        <w:rPr>
          <w:rFonts w:ascii="Times New Roman" w:hAnsi="Times New Roman" w:cs="Times New Roman"/>
        </w:rPr>
      </w:pPr>
      <w:r>
        <w:rPr>
          <w:rFonts w:ascii="Times New Roman" w:hAnsi="Times New Roman" w:cs="Times New Roman"/>
        </w:rPr>
        <w:t xml:space="preserve">Po </w:t>
      </w:r>
      <w:r w:rsidR="006E5B84">
        <w:rPr>
          <w:rFonts w:ascii="Times New Roman" w:hAnsi="Times New Roman" w:cs="Times New Roman"/>
        </w:rPr>
        <w:t xml:space="preserve">przyjęciu </w:t>
      </w:r>
      <w:r>
        <w:rPr>
          <w:rFonts w:ascii="Times New Roman" w:hAnsi="Times New Roman" w:cs="Times New Roman"/>
        </w:rPr>
        <w:t xml:space="preserve">zgłoszenia osoba upoważniona </w:t>
      </w:r>
      <w:r w:rsidR="006E5B84">
        <w:rPr>
          <w:rFonts w:ascii="Times New Roman" w:hAnsi="Times New Roman" w:cs="Times New Roman"/>
        </w:rPr>
        <w:t xml:space="preserve">dokonuje wstępnej </w:t>
      </w:r>
      <w:r w:rsidR="00143C38">
        <w:rPr>
          <w:rFonts w:ascii="Times New Roman" w:hAnsi="Times New Roman" w:cs="Times New Roman"/>
        </w:rPr>
        <w:t xml:space="preserve">oceny </w:t>
      </w:r>
      <w:r>
        <w:rPr>
          <w:rFonts w:ascii="Times New Roman" w:hAnsi="Times New Roman" w:cs="Times New Roman"/>
        </w:rPr>
        <w:t>prawdziwoś</w:t>
      </w:r>
      <w:r w:rsidR="00143C38">
        <w:rPr>
          <w:rFonts w:ascii="Times New Roman" w:hAnsi="Times New Roman" w:cs="Times New Roman"/>
        </w:rPr>
        <w:t>ci</w:t>
      </w:r>
      <w:r>
        <w:rPr>
          <w:rFonts w:ascii="Times New Roman" w:hAnsi="Times New Roman" w:cs="Times New Roman"/>
        </w:rPr>
        <w:t xml:space="preserve"> informacji zawartych w zgłoszeniu oraz podejmuje, z zachowaniem należytej staranności, </w:t>
      </w:r>
      <w:r w:rsidR="00143C38">
        <w:rPr>
          <w:rFonts w:ascii="Times New Roman" w:hAnsi="Times New Roman" w:cs="Times New Roman"/>
        </w:rPr>
        <w:t xml:space="preserve">dalsze </w:t>
      </w:r>
      <w:r>
        <w:rPr>
          <w:rFonts w:ascii="Times New Roman" w:hAnsi="Times New Roman" w:cs="Times New Roman"/>
        </w:rPr>
        <w:t xml:space="preserve">działania następcze </w:t>
      </w:r>
      <w:r w:rsidRPr="00165624">
        <w:rPr>
          <w:rFonts w:ascii="Times New Roman" w:hAnsi="Times New Roman" w:cs="Times New Roman"/>
        </w:rPr>
        <w:t>w celu przeciwdziałania naruszeniu prawa będącemu przedmiotem zgłoszenia, w</w:t>
      </w:r>
      <w:r w:rsidR="008C22D7">
        <w:rPr>
          <w:rFonts w:ascii="Times New Roman" w:hAnsi="Times New Roman" w:cs="Times New Roman"/>
        </w:rPr>
        <w:t> </w:t>
      </w:r>
      <w:r w:rsidRPr="00165624">
        <w:rPr>
          <w:rFonts w:ascii="Times New Roman" w:hAnsi="Times New Roman" w:cs="Times New Roman"/>
        </w:rPr>
        <w:t xml:space="preserve">szczególności przez postępowanie wyjaśniające, wszczęcie kontroli lub postępowania </w:t>
      </w:r>
      <w:r w:rsidRPr="00165624">
        <w:rPr>
          <w:rFonts w:ascii="Times New Roman" w:hAnsi="Times New Roman" w:cs="Times New Roman"/>
        </w:rPr>
        <w:lastRenderedPageBreak/>
        <w:t>administracyjnego, wniesienie oskarżenia, działani</w:t>
      </w:r>
      <w:r>
        <w:rPr>
          <w:rFonts w:ascii="Times New Roman" w:hAnsi="Times New Roman" w:cs="Times New Roman"/>
        </w:rPr>
        <w:t>a</w:t>
      </w:r>
      <w:r w:rsidRPr="00165624">
        <w:rPr>
          <w:rFonts w:ascii="Times New Roman" w:hAnsi="Times New Roman" w:cs="Times New Roman"/>
        </w:rPr>
        <w:t xml:space="preserve"> podjęte w celu odzyskania środków finansowych lub zamknięcie procedury realizowanej w ramach procedury zgłoszeń </w:t>
      </w:r>
      <w:r w:rsidR="009C3636">
        <w:rPr>
          <w:rFonts w:ascii="Times New Roman" w:hAnsi="Times New Roman" w:cs="Times New Roman"/>
        </w:rPr>
        <w:t>zewnętrznych</w:t>
      </w:r>
      <w:r>
        <w:rPr>
          <w:rFonts w:ascii="Times New Roman" w:hAnsi="Times New Roman" w:cs="Times New Roman"/>
        </w:rPr>
        <w:t>.</w:t>
      </w:r>
    </w:p>
    <w:p w14:paraId="2977924B" w14:textId="77777777" w:rsidR="00730C47" w:rsidRDefault="00652626" w:rsidP="00730C47">
      <w:pPr>
        <w:pStyle w:val="ARTartustawynprozporzdzenia"/>
        <w:ind w:firstLine="0"/>
        <w:jc w:val="center"/>
        <w:rPr>
          <w:rFonts w:ascii="Times New Roman" w:hAnsi="Times New Roman" w:cs="Times New Roman"/>
          <w:b/>
          <w:bCs/>
        </w:rPr>
      </w:pPr>
      <w:r w:rsidRPr="0064548A">
        <w:rPr>
          <w:rFonts w:ascii="Times New Roman" w:hAnsi="Times New Roman" w:cs="Times New Roman"/>
          <w:b/>
          <w:bCs/>
        </w:rPr>
        <w:t xml:space="preserve">§ </w:t>
      </w:r>
      <w:r w:rsidR="00A66EE8">
        <w:rPr>
          <w:rFonts w:ascii="Times New Roman" w:hAnsi="Times New Roman" w:cs="Times New Roman"/>
          <w:b/>
          <w:bCs/>
        </w:rPr>
        <w:t>11</w:t>
      </w:r>
    </w:p>
    <w:p w14:paraId="56501ECE" w14:textId="3C9133A8" w:rsidR="00652626" w:rsidRPr="00B22750" w:rsidRDefault="00652626" w:rsidP="00730C47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 xml:space="preserve">Dla realizacji </w:t>
      </w:r>
      <w:r>
        <w:rPr>
          <w:rFonts w:ascii="Times New Roman" w:eastAsia="Calibri" w:hAnsi="Times New Roman" w:cs="Times New Roman"/>
        </w:rPr>
        <w:t xml:space="preserve">postępowania wyjaśniającego </w:t>
      </w:r>
      <w:r w:rsidRPr="00B22750">
        <w:rPr>
          <w:rFonts w:ascii="Times New Roman" w:eastAsia="Calibri" w:hAnsi="Times New Roman" w:cs="Times New Roman"/>
        </w:rPr>
        <w:t>osoba upoważniona jest uprawniona do:</w:t>
      </w:r>
    </w:p>
    <w:p w14:paraId="5ABAAC76" w14:textId="45391100" w:rsidR="00652626" w:rsidRPr="00B22750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1)</w:t>
      </w:r>
      <w:r w:rsidRPr="00B22750">
        <w:rPr>
          <w:rFonts w:ascii="Times New Roman" w:eastAsia="Calibri" w:hAnsi="Times New Roman" w:cs="Times New Roman"/>
        </w:rPr>
        <w:tab/>
      </w:r>
      <w:r w:rsidRPr="00611382">
        <w:rPr>
          <w:rFonts w:ascii="Times New Roman" w:eastAsia="Calibri" w:hAnsi="Times New Roman" w:cs="Times New Roman"/>
          <w:szCs w:val="24"/>
        </w:rPr>
        <w:t>występowania do</w:t>
      </w:r>
      <w:r w:rsidRPr="00E91092">
        <w:rPr>
          <w:rFonts w:ascii="Times New Roman" w:eastAsia="Calibri" w:hAnsi="Times New Roman" w:cs="Times New Roman"/>
          <w:bCs w:val="0"/>
          <w:szCs w:val="24"/>
          <w:lang w:eastAsia="en-US"/>
        </w:rPr>
        <w:t xml:space="preserve"> </w:t>
      </w:r>
      <w:r w:rsidR="006D6454" w:rsidRPr="00E91092">
        <w:rPr>
          <w:rFonts w:ascii="Times New Roman" w:eastAsia="Calibri" w:hAnsi="Times New Roman" w:cs="Times New Roman"/>
          <w:bCs w:val="0"/>
          <w:szCs w:val="24"/>
          <w:lang w:eastAsia="en-US"/>
        </w:rPr>
        <w:t>sygnalisty</w:t>
      </w:r>
      <w:r w:rsidRPr="00611382">
        <w:rPr>
          <w:rFonts w:ascii="Times New Roman" w:eastAsia="Calibri" w:hAnsi="Times New Roman" w:cs="Times New Roman"/>
          <w:szCs w:val="24"/>
        </w:rPr>
        <w:t xml:space="preserve"> o </w:t>
      </w:r>
      <w:r w:rsidR="0023455F" w:rsidRPr="0023455F">
        <w:rPr>
          <w:rFonts w:ascii="Times New Roman" w:eastAsia="Calibri" w:hAnsi="Times New Roman" w:cs="Times New Roman"/>
        </w:rPr>
        <w:t>wyjaśnienia lub dodatkowe informacje</w:t>
      </w:r>
      <w:r w:rsidR="00690B45">
        <w:rPr>
          <w:rFonts w:ascii="Times New Roman" w:eastAsia="Calibri" w:hAnsi="Times New Roman" w:cs="Times New Roman"/>
        </w:rPr>
        <w:t>,</w:t>
      </w:r>
      <w:r w:rsidR="00690B45" w:rsidRPr="00690B45">
        <w:rPr>
          <w:rFonts w:ascii="Open Sans" w:hAnsi="Open Sans" w:cs="Open Sans"/>
          <w:bCs w:val="0"/>
          <w:color w:val="333333"/>
          <w:shd w:val="clear" w:color="auto" w:fill="FFFFFF"/>
        </w:rPr>
        <w:t xml:space="preserve"> </w:t>
      </w:r>
      <w:r w:rsidR="00690B45" w:rsidRPr="00690B45">
        <w:rPr>
          <w:rFonts w:ascii="Times New Roman" w:eastAsia="Calibri" w:hAnsi="Times New Roman" w:cs="Times New Roman"/>
        </w:rPr>
        <w:t>jakie mogą być w</w:t>
      </w:r>
      <w:r w:rsidR="00DF093A">
        <w:rPr>
          <w:rFonts w:ascii="Times New Roman" w:eastAsia="Calibri" w:hAnsi="Times New Roman" w:cs="Times New Roman"/>
        </w:rPr>
        <w:t> </w:t>
      </w:r>
      <w:r w:rsidR="00690B45" w:rsidRPr="00690B45">
        <w:rPr>
          <w:rFonts w:ascii="Times New Roman" w:eastAsia="Calibri" w:hAnsi="Times New Roman" w:cs="Times New Roman"/>
        </w:rPr>
        <w:t>jego posiadaniu</w:t>
      </w:r>
      <w:r w:rsidR="00611382">
        <w:rPr>
          <w:rFonts w:ascii="Times New Roman" w:eastAsia="Calibri" w:hAnsi="Times New Roman" w:cs="Times New Roman"/>
        </w:rPr>
        <w:t>,</w:t>
      </w:r>
      <w:r w:rsidR="00E91092">
        <w:rPr>
          <w:rFonts w:ascii="Times New Roman" w:eastAsia="Calibri" w:hAnsi="Times New Roman" w:cs="Times New Roman"/>
        </w:rPr>
        <w:t xml:space="preserve"> </w:t>
      </w:r>
      <w:r w:rsidR="00611382">
        <w:rPr>
          <w:rFonts w:ascii="Times New Roman" w:eastAsia="Calibri" w:hAnsi="Times New Roman" w:cs="Times New Roman"/>
        </w:rPr>
        <w:t>a w przypadku gdy</w:t>
      </w:r>
      <w:r w:rsidR="00690B45" w:rsidRPr="00690B45">
        <w:rPr>
          <w:rFonts w:ascii="Times New Roman" w:eastAsia="Calibri" w:hAnsi="Times New Roman" w:cs="Times New Roman"/>
        </w:rPr>
        <w:t xml:space="preserve"> sygnalista sprzeciwia się przesłaniu żądanych wyjaśnień lub dodatkowych informacji lub ich przesłanie może zagrozić ochronie poufności jego tożsamości, odst</w:t>
      </w:r>
      <w:r w:rsidR="00611382">
        <w:rPr>
          <w:rFonts w:ascii="Times New Roman" w:eastAsia="Calibri" w:hAnsi="Times New Roman" w:cs="Times New Roman"/>
        </w:rPr>
        <w:t xml:space="preserve">ąpienia </w:t>
      </w:r>
      <w:r w:rsidR="00690B45" w:rsidRPr="00690B45">
        <w:rPr>
          <w:rFonts w:ascii="Times New Roman" w:eastAsia="Calibri" w:hAnsi="Times New Roman" w:cs="Times New Roman"/>
        </w:rPr>
        <w:t>od żądania wyjaśnień lub dodatkowych informacji</w:t>
      </w:r>
      <w:r w:rsidRPr="00B22750">
        <w:rPr>
          <w:rFonts w:ascii="Times New Roman" w:eastAsia="Calibri" w:hAnsi="Times New Roman" w:cs="Times New Roman"/>
        </w:rPr>
        <w:t xml:space="preserve">; </w:t>
      </w:r>
    </w:p>
    <w:p w14:paraId="46770CB9" w14:textId="468A41F5" w:rsidR="00652626" w:rsidRPr="00B22750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2)</w:t>
      </w:r>
      <w:r w:rsidRPr="00B22750">
        <w:rPr>
          <w:rFonts w:ascii="Times New Roman" w:eastAsia="Calibri" w:hAnsi="Times New Roman" w:cs="Times New Roman"/>
        </w:rPr>
        <w:tab/>
        <w:t xml:space="preserve">dostępu do dokumentów i danych </w:t>
      </w:r>
      <w:r>
        <w:rPr>
          <w:rFonts w:ascii="Times New Roman" w:eastAsia="Calibri" w:hAnsi="Times New Roman" w:cs="Times New Roman"/>
        </w:rPr>
        <w:t xml:space="preserve">w </w:t>
      </w:r>
      <w:r w:rsidR="00167E7D">
        <w:rPr>
          <w:rFonts w:ascii="Times New Roman" w:eastAsia="Calibri" w:hAnsi="Times New Roman" w:cs="Times New Roman"/>
        </w:rPr>
        <w:t>Powiatowej Stacji Sanitarno-Epidemiologicznej w</w:t>
      </w:r>
      <w:r w:rsidR="00BE1D4F">
        <w:rPr>
          <w:rFonts w:ascii="Times New Roman" w:eastAsia="Calibri" w:hAnsi="Times New Roman" w:cs="Times New Roman"/>
        </w:rPr>
        <w:t> </w:t>
      </w:r>
      <w:r w:rsidR="00167E7D">
        <w:rPr>
          <w:rFonts w:ascii="Times New Roman" w:eastAsia="Calibri" w:hAnsi="Times New Roman" w:cs="Times New Roman"/>
        </w:rPr>
        <w:t>Otwocku</w:t>
      </w:r>
      <w:r w:rsidRPr="00B22750">
        <w:rPr>
          <w:rFonts w:ascii="Times New Roman" w:eastAsia="Calibri" w:hAnsi="Times New Roman" w:cs="Times New Roman"/>
        </w:rPr>
        <w:t>;</w:t>
      </w:r>
    </w:p>
    <w:p w14:paraId="602FF796" w14:textId="5972A993" w:rsidR="00652626" w:rsidRPr="00B22750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3)</w:t>
      </w:r>
      <w:r w:rsidRPr="00B22750">
        <w:rPr>
          <w:rFonts w:ascii="Times New Roman" w:eastAsia="Calibri" w:hAnsi="Times New Roman" w:cs="Times New Roman"/>
        </w:rPr>
        <w:tab/>
        <w:t>zabezpieczenia materiałów dowodowych, w miarę potrzeb przez przechowanie w</w:t>
      </w:r>
      <w:r w:rsidR="00286705">
        <w:rPr>
          <w:rFonts w:ascii="Times New Roman" w:eastAsia="Calibri" w:hAnsi="Times New Roman" w:cs="Times New Roman"/>
        </w:rPr>
        <w:t> </w:t>
      </w:r>
      <w:r>
        <w:rPr>
          <w:rFonts w:ascii="Times New Roman" w:eastAsia="Calibri" w:hAnsi="Times New Roman" w:cs="Times New Roman"/>
        </w:rPr>
        <w:t xml:space="preserve"> szafie pancernej;</w:t>
      </w:r>
      <w:r w:rsidRPr="00B22750">
        <w:rPr>
          <w:rFonts w:ascii="Times New Roman" w:eastAsia="Calibri" w:hAnsi="Times New Roman" w:cs="Times New Roman"/>
        </w:rPr>
        <w:t xml:space="preserve"> </w:t>
      </w:r>
    </w:p>
    <w:p w14:paraId="2B3A224A" w14:textId="58B0EB06" w:rsidR="00652626" w:rsidRPr="00B92DEB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92DEB">
        <w:rPr>
          <w:rFonts w:ascii="Times New Roman" w:eastAsia="Calibri" w:hAnsi="Times New Roman" w:cs="Times New Roman"/>
        </w:rPr>
        <w:t>4)</w:t>
      </w:r>
      <w:r w:rsidRPr="00B92DEB">
        <w:rPr>
          <w:rFonts w:ascii="Times New Roman" w:eastAsia="Calibri" w:hAnsi="Times New Roman" w:cs="Times New Roman"/>
        </w:rPr>
        <w:tab/>
        <w:t xml:space="preserve">uzyskiwania przetworzonych i nieprzetworzonych informacji od kierujących komórkami organizacyjnymi </w:t>
      </w:r>
      <w:r>
        <w:rPr>
          <w:rFonts w:ascii="Times New Roman" w:eastAsia="Calibri" w:hAnsi="Times New Roman" w:cs="Times New Roman"/>
        </w:rPr>
        <w:t xml:space="preserve">w </w:t>
      </w:r>
      <w:r w:rsidR="00FB1AD7">
        <w:rPr>
          <w:rFonts w:ascii="Times New Roman" w:eastAsia="Calibri" w:hAnsi="Times New Roman" w:cs="Times New Roman"/>
        </w:rPr>
        <w:t>Powiatowej Stacji Sanitarno-Epidemiologicznej w Otwocku</w:t>
      </w:r>
      <w:r w:rsidRPr="00B92DEB">
        <w:rPr>
          <w:rFonts w:ascii="Times New Roman" w:eastAsia="Calibri" w:hAnsi="Times New Roman" w:cs="Times New Roman"/>
        </w:rPr>
        <w:t>;</w:t>
      </w:r>
    </w:p>
    <w:p w14:paraId="704240D4" w14:textId="6F2FBA61" w:rsidR="00652626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92DEB">
        <w:rPr>
          <w:rFonts w:ascii="Times New Roman" w:eastAsia="Calibri" w:hAnsi="Times New Roman" w:cs="Times New Roman"/>
        </w:rPr>
        <w:t>5)</w:t>
      </w:r>
      <w:r w:rsidRPr="00B92DEB">
        <w:rPr>
          <w:rFonts w:ascii="Times New Roman" w:eastAsia="Calibri" w:hAnsi="Times New Roman" w:cs="Times New Roman"/>
        </w:rPr>
        <w:tab/>
        <w:t>uzyskiwania ustnych udokumentowanych odpowiedni</w:t>
      </w:r>
      <w:r>
        <w:rPr>
          <w:rFonts w:ascii="Times New Roman" w:eastAsia="Calibri" w:hAnsi="Times New Roman" w:cs="Times New Roman"/>
        </w:rPr>
        <w:t>ą</w:t>
      </w:r>
      <w:r w:rsidRPr="00B92DEB">
        <w:rPr>
          <w:rFonts w:ascii="Times New Roman" w:eastAsia="Calibri" w:hAnsi="Times New Roman" w:cs="Times New Roman"/>
        </w:rPr>
        <w:t xml:space="preserve"> notatką i pisemnych wyjaśnień od pracowników i zleceniobiorców </w:t>
      </w:r>
      <w:r w:rsidR="008C769B">
        <w:rPr>
          <w:rFonts w:ascii="Times New Roman" w:eastAsia="Calibri" w:hAnsi="Times New Roman" w:cs="Times New Roman"/>
        </w:rPr>
        <w:t>Powiatowej Stacji Sanitarno-Epidemiologicznej w</w:t>
      </w:r>
      <w:r w:rsidR="00DA3C23">
        <w:rPr>
          <w:rFonts w:ascii="Times New Roman" w:eastAsia="Calibri" w:hAnsi="Times New Roman" w:cs="Times New Roman"/>
        </w:rPr>
        <w:t> </w:t>
      </w:r>
      <w:r w:rsidR="008C769B">
        <w:rPr>
          <w:rFonts w:ascii="Times New Roman" w:eastAsia="Calibri" w:hAnsi="Times New Roman" w:cs="Times New Roman"/>
        </w:rPr>
        <w:t>Otwocku</w:t>
      </w:r>
      <w:r w:rsidRPr="00B92DEB">
        <w:rPr>
          <w:rFonts w:ascii="Times New Roman" w:eastAsia="Calibri" w:hAnsi="Times New Roman" w:cs="Times New Roman"/>
        </w:rPr>
        <w:t xml:space="preserve"> oraz ewentualnych stron innych umów cywilnoprawnych</w:t>
      </w:r>
      <w:r>
        <w:rPr>
          <w:rFonts w:ascii="Times New Roman" w:eastAsia="Calibri" w:hAnsi="Times New Roman" w:cs="Times New Roman"/>
        </w:rPr>
        <w:t>;</w:t>
      </w:r>
    </w:p>
    <w:p w14:paraId="38BDFDF3" w14:textId="2981B4BA" w:rsidR="00652626" w:rsidRPr="00B92DEB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B92DEB">
        <w:rPr>
          <w:rFonts w:ascii="Times New Roman" w:eastAsia="Calibri" w:hAnsi="Times New Roman" w:cs="Times New Roman"/>
        </w:rPr>
        <w:t>6)</w:t>
      </w:r>
      <w:r w:rsidRPr="00B92DEB">
        <w:rPr>
          <w:rFonts w:ascii="Times New Roman" w:eastAsia="Calibri" w:hAnsi="Times New Roman" w:cs="Times New Roman"/>
        </w:rPr>
        <w:tab/>
        <w:t xml:space="preserve">dostępu do danych ze służbowych komputerów i telefonów </w:t>
      </w:r>
      <w:r w:rsidR="00560840">
        <w:rPr>
          <w:rFonts w:ascii="Times New Roman" w:eastAsia="Calibri" w:hAnsi="Times New Roman" w:cs="Times New Roman"/>
        </w:rPr>
        <w:t>Powiatowej Stacji Sanitarno-Epidemiologicznej w Otwocku</w:t>
      </w:r>
      <w:r w:rsidR="00C84CF4">
        <w:rPr>
          <w:rFonts w:ascii="Times New Roman" w:eastAsia="Calibri" w:hAnsi="Times New Roman" w:cs="Times New Roman"/>
        </w:rPr>
        <w:t>;</w:t>
      </w:r>
    </w:p>
    <w:p w14:paraId="61009E30" w14:textId="4AB42872" w:rsidR="00652626" w:rsidRPr="00B92DEB" w:rsidRDefault="00C84CF4" w:rsidP="00652626">
      <w:pPr>
        <w:pStyle w:val="PKTpunkt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7</w:t>
      </w:r>
      <w:r w:rsidR="00652626" w:rsidRPr="00B92DEB">
        <w:rPr>
          <w:rFonts w:ascii="Times New Roman" w:eastAsia="Calibri" w:hAnsi="Times New Roman" w:cs="Times New Roman"/>
        </w:rPr>
        <w:t>)</w:t>
      </w:r>
      <w:r w:rsidR="00652626" w:rsidRPr="00B92DEB">
        <w:rPr>
          <w:rFonts w:ascii="Times New Roman" w:eastAsia="Calibri" w:hAnsi="Times New Roman" w:cs="Times New Roman"/>
        </w:rPr>
        <w:tab/>
        <w:t xml:space="preserve">dostępu do pomieszczeń </w:t>
      </w:r>
      <w:r w:rsidR="00F72400">
        <w:rPr>
          <w:rFonts w:ascii="Times New Roman" w:eastAsia="Calibri" w:hAnsi="Times New Roman" w:cs="Times New Roman"/>
        </w:rPr>
        <w:t>Powiatowej Stacji Sanitarno-Epidemiologicznej w Otwocku</w:t>
      </w:r>
      <w:r w:rsidR="00652626" w:rsidRPr="00B92DEB">
        <w:rPr>
          <w:rFonts w:ascii="Times New Roman" w:eastAsia="Calibri" w:hAnsi="Times New Roman" w:cs="Times New Roman"/>
        </w:rPr>
        <w:t xml:space="preserve"> w</w:t>
      </w:r>
      <w:r w:rsidR="00F72400">
        <w:rPr>
          <w:rFonts w:ascii="Times New Roman" w:eastAsia="Calibri" w:hAnsi="Times New Roman" w:cs="Times New Roman"/>
        </w:rPr>
        <w:t> </w:t>
      </w:r>
      <w:r w:rsidR="00652626" w:rsidRPr="00B92DEB">
        <w:rPr>
          <w:rFonts w:ascii="Times New Roman" w:eastAsia="Calibri" w:hAnsi="Times New Roman" w:cs="Times New Roman"/>
        </w:rPr>
        <w:t>celu dokonania oględzin i zabezpieczenia dowodów;</w:t>
      </w:r>
    </w:p>
    <w:p w14:paraId="6FC185F4" w14:textId="01FC7111" w:rsidR="00652626" w:rsidRPr="00B22750" w:rsidRDefault="0052133A" w:rsidP="00652626">
      <w:pPr>
        <w:pStyle w:val="PKTpunkt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8</w:t>
      </w:r>
      <w:r w:rsidR="00652626" w:rsidRPr="00B22750">
        <w:rPr>
          <w:rFonts w:ascii="Times New Roman" w:eastAsia="Calibri" w:hAnsi="Times New Roman" w:cs="Times New Roman"/>
        </w:rPr>
        <w:t>)</w:t>
      </w:r>
      <w:r w:rsidR="00652626" w:rsidRPr="00B22750">
        <w:rPr>
          <w:rFonts w:ascii="Times New Roman" w:eastAsia="Calibri" w:hAnsi="Times New Roman" w:cs="Times New Roman"/>
        </w:rPr>
        <w:tab/>
        <w:t xml:space="preserve">występowania do </w:t>
      </w:r>
      <w:r>
        <w:rPr>
          <w:rFonts w:ascii="Times New Roman" w:eastAsia="Calibri" w:hAnsi="Times New Roman" w:cs="Times New Roman"/>
        </w:rPr>
        <w:t xml:space="preserve">Dyrektora Powiatowej Stacji Sanitarno-Epidemiologicznej w Otwocku </w:t>
      </w:r>
      <w:r w:rsidR="00E12D84">
        <w:rPr>
          <w:rFonts w:ascii="Times New Roman" w:eastAsia="Calibri" w:hAnsi="Times New Roman" w:cs="Times New Roman"/>
        </w:rPr>
        <w:t xml:space="preserve"> lub kierujących komórkami organizacyjnymi</w:t>
      </w:r>
      <w:r w:rsidR="003E7417">
        <w:rPr>
          <w:rFonts w:ascii="Times New Roman" w:eastAsia="Calibri" w:hAnsi="Times New Roman" w:cs="Times New Roman"/>
        </w:rPr>
        <w:t xml:space="preserve"> Powiatowej Stacji Sanitarno-Epidemiologicznej w Otwocku</w:t>
      </w:r>
      <w:r w:rsidR="00E12D84">
        <w:rPr>
          <w:rFonts w:ascii="Times New Roman" w:eastAsia="Calibri" w:hAnsi="Times New Roman" w:cs="Times New Roman"/>
        </w:rPr>
        <w:t xml:space="preserve"> </w:t>
      </w:r>
      <w:r w:rsidR="00652626" w:rsidRPr="00B22750">
        <w:rPr>
          <w:rFonts w:ascii="Times New Roman" w:eastAsia="Calibri" w:hAnsi="Times New Roman" w:cs="Times New Roman"/>
        </w:rPr>
        <w:t xml:space="preserve">o: </w:t>
      </w:r>
    </w:p>
    <w:p w14:paraId="6E3CDEC5" w14:textId="77777777" w:rsidR="00652626" w:rsidRPr="00B22750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a)</w:t>
      </w:r>
      <w:r w:rsidRPr="00B22750">
        <w:rPr>
          <w:rFonts w:ascii="Times New Roman" w:eastAsia="Calibri" w:hAnsi="Times New Roman" w:cs="Times New Roman"/>
        </w:rPr>
        <w:tab/>
        <w:t xml:space="preserve">zabezpieczenie i przekazanie określonych dowodów, </w:t>
      </w:r>
    </w:p>
    <w:p w14:paraId="303B1298" w14:textId="77777777" w:rsidR="00652626" w:rsidRPr="00B22750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b)</w:t>
      </w:r>
      <w:r w:rsidRPr="00B22750">
        <w:rPr>
          <w:rFonts w:ascii="Times New Roman" w:eastAsia="Calibri" w:hAnsi="Times New Roman" w:cs="Times New Roman"/>
        </w:rPr>
        <w:tab/>
        <w:t xml:space="preserve">odsunięcie od określonych zadań pracownika, którego dotyczy </w:t>
      </w:r>
      <w:r>
        <w:rPr>
          <w:rFonts w:ascii="Times New Roman" w:eastAsia="Calibri" w:hAnsi="Times New Roman" w:cs="Times New Roman"/>
        </w:rPr>
        <w:t>zgłoszenie,</w:t>
      </w:r>
    </w:p>
    <w:p w14:paraId="63AA5794" w14:textId="77777777" w:rsidR="00261A45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B22750">
        <w:rPr>
          <w:rFonts w:ascii="Times New Roman" w:eastAsia="Calibri" w:hAnsi="Times New Roman" w:cs="Times New Roman"/>
        </w:rPr>
        <w:t>c)</w:t>
      </w:r>
      <w:r w:rsidRPr="00B22750">
        <w:rPr>
          <w:rFonts w:ascii="Times New Roman" w:eastAsia="Calibri" w:hAnsi="Times New Roman" w:cs="Times New Roman"/>
        </w:rPr>
        <w:tab/>
        <w:t>inne działania zabezpieczające prawidłowy tok postępowania</w:t>
      </w:r>
      <w:r w:rsidR="00261A45">
        <w:rPr>
          <w:rFonts w:ascii="Times New Roman" w:eastAsia="Calibri" w:hAnsi="Times New Roman" w:cs="Times New Roman"/>
        </w:rPr>
        <w:t>;</w:t>
      </w:r>
    </w:p>
    <w:p w14:paraId="654521C4" w14:textId="7AA3F4F9" w:rsidR="00652626" w:rsidRDefault="00261A45" w:rsidP="00261A45">
      <w:pPr>
        <w:pStyle w:val="PKTpunkt"/>
        <w:rPr>
          <w:rFonts w:eastAsia="Calibri"/>
        </w:rPr>
      </w:pPr>
      <w:r>
        <w:rPr>
          <w:rFonts w:eastAsia="Calibri"/>
        </w:rPr>
        <w:t>10)</w:t>
      </w:r>
      <w:r>
        <w:rPr>
          <w:rFonts w:eastAsia="Calibri"/>
        </w:rPr>
        <w:tab/>
        <w:t xml:space="preserve">występowania do innych organów o przekazanie informacji </w:t>
      </w:r>
      <w:r w:rsidR="00711DE1">
        <w:rPr>
          <w:rFonts w:eastAsia="Calibri"/>
        </w:rPr>
        <w:t>lub</w:t>
      </w:r>
      <w:r>
        <w:rPr>
          <w:rFonts w:eastAsia="Calibri"/>
        </w:rPr>
        <w:t xml:space="preserve"> dokumentów niezbędnych do prowadzenia postępowania wyjaśniającego</w:t>
      </w:r>
      <w:r w:rsidR="00652626" w:rsidRPr="00B22750">
        <w:rPr>
          <w:rFonts w:eastAsia="Calibri"/>
        </w:rPr>
        <w:t xml:space="preserve">. </w:t>
      </w:r>
    </w:p>
    <w:p w14:paraId="35A5EEEB" w14:textId="77777777" w:rsidR="00C44530" w:rsidRDefault="00C44530" w:rsidP="00261A45">
      <w:pPr>
        <w:pStyle w:val="PKTpunkt"/>
        <w:rPr>
          <w:rFonts w:eastAsia="Calibri"/>
        </w:rPr>
      </w:pPr>
    </w:p>
    <w:p w14:paraId="4CC79A0D" w14:textId="77777777" w:rsidR="00C44530" w:rsidRDefault="00C44530" w:rsidP="00261A45">
      <w:pPr>
        <w:pStyle w:val="PKTpunkt"/>
        <w:rPr>
          <w:rFonts w:eastAsia="Calibri"/>
        </w:rPr>
      </w:pPr>
    </w:p>
    <w:p w14:paraId="3D8F4A23" w14:textId="77777777" w:rsidR="00961EB4" w:rsidRDefault="00C7587F" w:rsidP="00961EB4">
      <w:pPr>
        <w:pStyle w:val="ARTartustawynprozporzdzenia"/>
        <w:ind w:firstLine="0"/>
        <w:jc w:val="center"/>
        <w:rPr>
          <w:rFonts w:eastAsia="Calibri"/>
          <w:b/>
          <w:bCs/>
        </w:rPr>
      </w:pPr>
      <w:r w:rsidRPr="00C7587F">
        <w:rPr>
          <w:rFonts w:eastAsia="Calibri"/>
          <w:b/>
          <w:bCs/>
        </w:rPr>
        <w:t>§ 1</w:t>
      </w:r>
      <w:r w:rsidR="00A66EE8">
        <w:rPr>
          <w:rFonts w:eastAsia="Calibri"/>
          <w:b/>
          <w:bCs/>
        </w:rPr>
        <w:t>2</w:t>
      </w:r>
    </w:p>
    <w:p w14:paraId="4440794A" w14:textId="2F39AAA8" w:rsidR="00FE5280" w:rsidRDefault="00FE5280" w:rsidP="00BE10C9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 xml:space="preserve">1. </w:t>
      </w:r>
      <w:r w:rsidRPr="00B20312">
        <w:rPr>
          <w:rFonts w:ascii="Times New Roman" w:eastAsia="Calibri" w:hAnsi="Times New Roman" w:cs="Times New Roman"/>
        </w:rPr>
        <w:t>W uzasadnionych przypadkach, na pisemny wniosek</w:t>
      </w:r>
      <w:r>
        <w:rPr>
          <w:rFonts w:ascii="Times New Roman" w:eastAsia="Calibri" w:hAnsi="Times New Roman" w:cs="Times New Roman"/>
        </w:rPr>
        <w:t xml:space="preserve"> osoby upoważnionej</w:t>
      </w:r>
      <w:r w:rsidR="00A83E2F">
        <w:rPr>
          <w:rFonts w:ascii="Times New Roman" w:eastAsia="Calibri" w:hAnsi="Times New Roman" w:cs="Times New Roman"/>
        </w:rPr>
        <w:t>,</w:t>
      </w:r>
      <w:r w:rsidRPr="00B20312">
        <w:rPr>
          <w:rFonts w:ascii="Times New Roman" w:eastAsia="Calibri" w:hAnsi="Times New Roman" w:cs="Times New Roman"/>
        </w:rPr>
        <w:t xml:space="preserve"> </w:t>
      </w:r>
      <w:r w:rsidR="00D77AD9">
        <w:rPr>
          <w:rFonts w:ascii="Times New Roman" w:eastAsia="Calibri" w:hAnsi="Times New Roman" w:cs="Times New Roman"/>
        </w:rPr>
        <w:t>Dyrektor Powiatowej Stacji Sanitarno-Epidemiologicznej w Otwocku</w:t>
      </w:r>
      <w:r w:rsidRPr="00B20312">
        <w:rPr>
          <w:rFonts w:ascii="Times New Roman" w:eastAsia="Calibri" w:hAnsi="Times New Roman" w:cs="Times New Roman"/>
        </w:rPr>
        <w:t xml:space="preserve"> może powołać </w:t>
      </w:r>
      <w:r w:rsidR="00F07172" w:rsidRPr="00B20312">
        <w:rPr>
          <w:rFonts w:ascii="Times New Roman" w:eastAsia="Calibri" w:hAnsi="Times New Roman" w:cs="Times New Roman"/>
        </w:rPr>
        <w:t>zespół do przeprowadzenia postępowania wyjaśniającego</w:t>
      </w:r>
      <w:r>
        <w:rPr>
          <w:rFonts w:ascii="Times New Roman" w:eastAsia="Calibri" w:hAnsi="Times New Roman" w:cs="Times New Roman"/>
        </w:rPr>
        <w:t>, zwany dalej „zespołem wyjaśniającym”.</w:t>
      </w:r>
    </w:p>
    <w:p w14:paraId="7879F7DA" w14:textId="31CD6476" w:rsidR="00FE5280" w:rsidRDefault="00FE5280" w:rsidP="00E438CD">
      <w:pPr>
        <w:pStyle w:val="USTustnpkodeksu"/>
        <w:ind w:firstLine="0"/>
        <w:rPr>
          <w:rFonts w:ascii="Times New Roman" w:eastAsia="Calibri" w:hAnsi="Times New Roman"/>
        </w:rPr>
      </w:pPr>
      <w:r>
        <w:rPr>
          <w:rFonts w:eastAsia="Calibri"/>
        </w:rPr>
        <w:t xml:space="preserve">2. Członkowie zespołu wyjaśniającego, na podstawie </w:t>
      </w:r>
      <w:r w:rsidRPr="000B0479">
        <w:rPr>
          <w:rFonts w:eastAsia="Calibri"/>
        </w:rPr>
        <w:t>upoważnieni</w:t>
      </w:r>
      <w:r>
        <w:rPr>
          <w:rFonts w:eastAsia="Calibri"/>
        </w:rPr>
        <w:t>a</w:t>
      </w:r>
      <w:r w:rsidRPr="000B0479">
        <w:rPr>
          <w:rFonts w:eastAsia="Calibri"/>
        </w:rPr>
        <w:t xml:space="preserve"> </w:t>
      </w:r>
      <w:r w:rsidR="00E438CD">
        <w:rPr>
          <w:rFonts w:ascii="Times New Roman" w:eastAsia="Calibri" w:hAnsi="Times New Roman" w:cs="Times New Roman"/>
        </w:rPr>
        <w:t>Dyrektora Powiatowej Stacji Sanitarno-Epidemiologicznej w Otwocku</w:t>
      </w:r>
      <w:r w:rsidRPr="000B0479">
        <w:rPr>
          <w:rFonts w:eastAsia="Calibri"/>
        </w:rPr>
        <w:t>, mogą uzyskać dostęp jedynie do akt konkretnej sprawy, wskazanej w</w:t>
      </w:r>
      <w:r w:rsidR="00286705">
        <w:rPr>
          <w:rFonts w:eastAsia="Calibri"/>
        </w:rPr>
        <w:t> </w:t>
      </w:r>
      <w:r w:rsidRPr="000B0479">
        <w:rPr>
          <w:rFonts w:eastAsia="Calibri"/>
        </w:rPr>
        <w:t xml:space="preserve">upoważnieniu, a w przypadku konieczności dostępu do danych osobowych osób, związanych ze zgłoszeniem – jedynie w zakresie niezbędnym </w:t>
      </w:r>
      <w:r>
        <w:rPr>
          <w:rFonts w:eastAsia="Calibri"/>
        </w:rPr>
        <w:t>do</w:t>
      </w:r>
      <w:r w:rsidRPr="000B0479">
        <w:rPr>
          <w:rFonts w:eastAsia="Calibri"/>
        </w:rPr>
        <w:t xml:space="preserve"> podejmowania działań następczych. </w:t>
      </w:r>
      <w:r>
        <w:rPr>
          <w:rFonts w:eastAsia="Calibri"/>
        </w:rPr>
        <w:t>Do upoważnienia stosuje się przepisy § 2 zarządzenia.</w:t>
      </w:r>
      <w:r w:rsidRPr="000B0479">
        <w:rPr>
          <w:rFonts w:eastAsia="Calibri"/>
        </w:rPr>
        <w:t xml:space="preserve"> </w:t>
      </w:r>
    </w:p>
    <w:p w14:paraId="7A265C94" w14:textId="77777777" w:rsidR="00FE5280" w:rsidRPr="00994303" w:rsidRDefault="00FE5280" w:rsidP="007470B7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3</w:t>
      </w:r>
      <w:r w:rsidRPr="00994303">
        <w:rPr>
          <w:rFonts w:ascii="Times New Roman" w:eastAsia="Calibri" w:hAnsi="Times New Roman" w:cs="Times New Roman"/>
        </w:rPr>
        <w:t xml:space="preserve">. Pracami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</w:t>
      </w:r>
      <w:r w:rsidRPr="00994303">
        <w:rPr>
          <w:rFonts w:ascii="Times New Roman" w:eastAsia="Calibri" w:hAnsi="Times New Roman" w:cs="Times New Roman"/>
        </w:rPr>
        <w:t xml:space="preserve"> kieruje </w:t>
      </w:r>
      <w:r>
        <w:rPr>
          <w:rFonts w:ascii="Times New Roman" w:eastAsia="Calibri" w:hAnsi="Times New Roman" w:cs="Times New Roman"/>
        </w:rPr>
        <w:t>osoba upoważniona</w:t>
      </w:r>
      <w:r w:rsidRPr="00994303">
        <w:rPr>
          <w:rFonts w:ascii="Times New Roman" w:eastAsia="Calibri" w:hAnsi="Times New Roman" w:cs="Times New Roman"/>
        </w:rPr>
        <w:t xml:space="preserve">. W trakcie prowadzenia postępowania wyjaśniającego członkowie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</w:t>
      </w:r>
      <w:r w:rsidRPr="00994303">
        <w:rPr>
          <w:rFonts w:ascii="Times New Roman" w:eastAsia="Calibri" w:hAnsi="Times New Roman" w:cs="Times New Roman"/>
        </w:rPr>
        <w:t xml:space="preserve"> podejmują </w:t>
      </w:r>
      <w:r>
        <w:rPr>
          <w:rFonts w:ascii="Times New Roman" w:eastAsia="Calibri" w:hAnsi="Times New Roman" w:cs="Times New Roman"/>
        </w:rPr>
        <w:t>rozstrzygnięcie</w:t>
      </w:r>
      <w:r w:rsidRPr="00994303">
        <w:rPr>
          <w:rFonts w:ascii="Times New Roman" w:eastAsia="Calibri" w:hAnsi="Times New Roman" w:cs="Times New Roman"/>
        </w:rPr>
        <w:t xml:space="preserve"> kolegialnie. W przypadku głosowania i równej liczby głosów, o rozstrzygnięciu decyduje </w:t>
      </w:r>
      <w:r>
        <w:rPr>
          <w:rFonts w:ascii="Times New Roman" w:eastAsia="Calibri" w:hAnsi="Times New Roman" w:cs="Times New Roman"/>
        </w:rPr>
        <w:t>osoba upoważniona kierująca pracami zespołu wyjaśniającego</w:t>
      </w:r>
      <w:r w:rsidRPr="00994303">
        <w:rPr>
          <w:rFonts w:ascii="Times New Roman" w:eastAsia="Calibri" w:hAnsi="Times New Roman" w:cs="Times New Roman"/>
        </w:rPr>
        <w:t>.</w:t>
      </w:r>
    </w:p>
    <w:p w14:paraId="2CBA99AB" w14:textId="1F3FF6EA" w:rsidR="00FE5280" w:rsidRPr="00994303" w:rsidRDefault="00FE5280" w:rsidP="00FE5280">
      <w:pPr>
        <w:pStyle w:val="USTustnpkodeksu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4</w:t>
      </w:r>
      <w:r w:rsidRPr="00287649">
        <w:rPr>
          <w:rFonts w:ascii="Times New Roman" w:eastAsia="Calibri" w:hAnsi="Times New Roman" w:cs="Times New Roman"/>
        </w:rPr>
        <w:t xml:space="preserve">. </w:t>
      </w:r>
      <w:r>
        <w:rPr>
          <w:rFonts w:ascii="Times New Roman" w:eastAsia="Calibri" w:hAnsi="Times New Roman" w:cs="Times New Roman"/>
        </w:rPr>
        <w:t>Z członkami zespołu wyjaśniającego</w:t>
      </w:r>
      <w:r w:rsidRPr="00287649">
        <w:rPr>
          <w:rFonts w:ascii="Times New Roman" w:eastAsia="Calibri" w:hAnsi="Times New Roman" w:cs="Times New Roman"/>
        </w:rPr>
        <w:t xml:space="preserve"> niebędący</w:t>
      </w:r>
      <w:r>
        <w:rPr>
          <w:rFonts w:ascii="Times New Roman" w:eastAsia="Calibri" w:hAnsi="Times New Roman" w:cs="Times New Roman"/>
        </w:rPr>
        <w:t>mi</w:t>
      </w:r>
      <w:r w:rsidRPr="00287649">
        <w:rPr>
          <w:rFonts w:ascii="Times New Roman" w:eastAsia="Calibri" w:hAnsi="Times New Roman" w:cs="Times New Roman"/>
        </w:rPr>
        <w:t xml:space="preserve"> pracownikami </w:t>
      </w:r>
      <w:r w:rsidR="00874477">
        <w:rPr>
          <w:rFonts w:ascii="Times New Roman" w:eastAsia="Calibri" w:hAnsi="Times New Roman" w:cs="Times New Roman"/>
        </w:rPr>
        <w:t>Powiatowej Stacji Sanitarno-Epidemiologicznej w Otwocku</w:t>
      </w:r>
      <w:r>
        <w:rPr>
          <w:rFonts w:ascii="Times New Roman" w:eastAsia="Calibri" w:hAnsi="Times New Roman" w:cs="Times New Roman"/>
        </w:rPr>
        <w:t xml:space="preserve"> zawiera się umowę określającą </w:t>
      </w:r>
      <w:r w:rsidRPr="00287649">
        <w:rPr>
          <w:rFonts w:ascii="Times New Roman" w:eastAsia="Calibri" w:hAnsi="Times New Roman" w:cs="Times New Roman"/>
        </w:rPr>
        <w:t xml:space="preserve">sposób i zakres współpracy </w:t>
      </w:r>
      <w:r>
        <w:rPr>
          <w:rFonts w:ascii="Times New Roman" w:eastAsia="Calibri" w:hAnsi="Times New Roman" w:cs="Times New Roman"/>
        </w:rPr>
        <w:t>oraz</w:t>
      </w:r>
      <w:r w:rsidRPr="0056582B">
        <w:rPr>
          <w:rFonts w:ascii="Times New Roman" w:eastAsia="Calibri" w:hAnsi="Times New Roman" w:cs="Times New Roman"/>
        </w:rPr>
        <w:t xml:space="preserve"> klauzul</w:t>
      </w:r>
      <w:r>
        <w:rPr>
          <w:rFonts w:ascii="Times New Roman" w:eastAsia="Calibri" w:hAnsi="Times New Roman" w:cs="Times New Roman"/>
        </w:rPr>
        <w:t>ę</w:t>
      </w:r>
      <w:r w:rsidRPr="0056582B">
        <w:rPr>
          <w:rFonts w:ascii="Times New Roman" w:eastAsia="Calibri" w:hAnsi="Times New Roman" w:cs="Times New Roman"/>
        </w:rPr>
        <w:t xml:space="preserve"> o zachowaniu poufności</w:t>
      </w:r>
      <w:r>
        <w:rPr>
          <w:rFonts w:ascii="Times New Roman" w:eastAsia="Calibri" w:hAnsi="Times New Roman" w:cs="Times New Roman"/>
        </w:rPr>
        <w:t>.</w:t>
      </w:r>
    </w:p>
    <w:p w14:paraId="0DA6115C" w14:textId="77777777" w:rsidR="00FE5280" w:rsidRPr="00994303" w:rsidRDefault="00FE5280" w:rsidP="00DC3943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5</w:t>
      </w:r>
      <w:r w:rsidRPr="00994303">
        <w:rPr>
          <w:rFonts w:ascii="Times New Roman" w:eastAsia="Calibri" w:hAnsi="Times New Roman" w:cs="Times New Roman"/>
        </w:rPr>
        <w:t xml:space="preserve">. Członkiem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 innym niż osoba upoważniona</w:t>
      </w:r>
      <w:r w:rsidRPr="00994303">
        <w:rPr>
          <w:rFonts w:ascii="Times New Roman" w:eastAsia="Calibri" w:hAnsi="Times New Roman" w:cs="Times New Roman"/>
        </w:rPr>
        <w:t xml:space="preserve"> nie może być:</w:t>
      </w:r>
    </w:p>
    <w:p w14:paraId="36F4C0E7" w14:textId="77777777" w:rsidR="00FE5280" w:rsidRPr="00994303" w:rsidRDefault="00FE5280" w:rsidP="00FE5280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1)</w:t>
      </w:r>
      <w:r w:rsidRPr="00994303">
        <w:rPr>
          <w:rFonts w:ascii="Times New Roman" w:eastAsia="Calibri" w:hAnsi="Times New Roman" w:cs="Times New Roman"/>
        </w:rPr>
        <w:tab/>
      </w:r>
      <w:r>
        <w:rPr>
          <w:rFonts w:ascii="Times New Roman" w:eastAsia="Calibri" w:hAnsi="Times New Roman" w:cs="Times New Roman"/>
        </w:rPr>
        <w:t>sygnalista</w:t>
      </w:r>
      <w:r w:rsidRPr="00994303">
        <w:rPr>
          <w:rFonts w:ascii="Times New Roman" w:eastAsia="Calibri" w:hAnsi="Times New Roman" w:cs="Times New Roman"/>
        </w:rPr>
        <w:t xml:space="preserve">; </w:t>
      </w:r>
    </w:p>
    <w:p w14:paraId="66992685" w14:textId="77777777" w:rsidR="00FE5280" w:rsidRPr="00994303" w:rsidRDefault="00FE5280" w:rsidP="00FE5280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2)</w:t>
      </w:r>
      <w:r w:rsidRPr="00994303">
        <w:rPr>
          <w:rFonts w:ascii="Times New Roman" w:eastAsia="Calibri" w:hAnsi="Times New Roman" w:cs="Times New Roman"/>
        </w:rPr>
        <w:tab/>
        <w:t xml:space="preserve">osoba, której dotyczy </w:t>
      </w:r>
      <w:r>
        <w:rPr>
          <w:rFonts w:ascii="Times New Roman" w:eastAsia="Calibri" w:hAnsi="Times New Roman" w:cs="Times New Roman"/>
        </w:rPr>
        <w:t>zgłoszenie</w:t>
      </w:r>
      <w:r w:rsidRPr="00994303">
        <w:rPr>
          <w:rFonts w:ascii="Times New Roman" w:eastAsia="Calibri" w:hAnsi="Times New Roman" w:cs="Times New Roman"/>
        </w:rPr>
        <w:t xml:space="preserve">; </w:t>
      </w:r>
    </w:p>
    <w:p w14:paraId="1C67BCE5" w14:textId="77777777" w:rsidR="00FE5280" w:rsidRPr="00994303" w:rsidRDefault="00FE5280" w:rsidP="00FE5280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3)</w:t>
      </w:r>
      <w:r w:rsidRPr="00994303">
        <w:rPr>
          <w:rFonts w:ascii="Times New Roman" w:eastAsia="Calibri" w:hAnsi="Times New Roman" w:cs="Times New Roman"/>
        </w:rPr>
        <w:tab/>
        <w:t xml:space="preserve">osoba, będąca bezpośrednim podwładnym lub przełożonym osoby, której dotyczy </w:t>
      </w:r>
      <w:r>
        <w:rPr>
          <w:rFonts w:ascii="Times New Roman" w:eastAsia="Calibri" w:hAnsi="Times New Roman" w:cs="Times New Roman"/>
        </w:rPr>
        <w:t>zgłoszenie</w:t>
      </w:r>
      <w:r w:rsidRPr="00994303">
        <w:rPr>
          <w:rFonts w:ascii="Times New Roman" w:eastAsia="Calibri" w:hAnsi="Times New Roman" w:cs="Times New Roman"/>
        </w:rPr>
        <w:t xml:space="preserve">; </w:t>
      </w:r>
    </w:p>
    <w:p w14:paraId="52C66B57" w14:textId="77777777" w:rsidR="00FE5280" w:rsidRPr="00994303" w:rsidRDefault="00FE5280" w:rsidP="00FE5280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4)</w:t>
      </w:r>
      <w:r w:rsidRPr="00994303">
        <w:rPr>
          <w:rFonts w:ascii="Times New Roman" w:eastAsia="Calibri" w:hAnsi="Times New Roman" w:cs="Times New Roman"/>
        </w:rPr>
        <w:tab/>
        <w:t xml:space="preserve">osoba najbliższa w stosunku do osoby, której dotyczy </w:t>
      </w:r>
      <w:r>
        <w:rPr>
          <w:rFonts w:ascii="Times New Roman" w:eastAsia="Calibri" w:hAnsi="Times New Roman" w:cs="Times New Roman"/>
        </w:rPr>
        <w:t>zgłoszenie</w:t>
      </w:r>
      <w:r w:rsidRPr="00994303" w:rsidDel="00527B5C">
        <w:rPr>
          <w:rFonts w:ascii="Times New Roman" w:eastAsia="Calibri" w:hAnsi="Times New Roman" w:cs="Times New Roman"/>
        </w:rPr>
        <w:t xml:space="preserve"> </w:t>
      </w:r>
      <w:r w:rsidRPr="00994303">
        <w:rPr>
          <w:rFonts w:ascii="Times New Roman" w:eastAsia="Calibri" w:hAnsi="Times New Roman" w:cs="Times New Roman"/>
        </w:rPr>
        <w:t xml:space="preserve">w rozumieniu art. 115 § 11 ustawy z dnia 6 czerwca 1997 r. </w:t>
      </w:r>
      <w:r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 xml:space="preserve">– </w:t>
      </w:r>
      <w:hyperlink r:id="rId13" w:tooltip="Kodeks karny (1997)" w:history="1">
        <w:r w:rsidRPr="006F6481">
          <w:rPr>
            <w:rFonts w:ascii="Times New Roman" w:eastAsia="Calibri" w:hAnsi="Times New Roman" w:cs="Times New Roman"/>
          </w:rPr>
          <w:t>Kodeks karny</w:t>
        </w:r>
      </w:hyperlink>
      <w:r w:rsidRPr="006F6481">
        <w:rPr>
          <w:rFonts w:ascii="Times New Roman" w:eastAsia="Calibri" w:hAnsi="Times New Roman" w:cs="Times New Roman"/>
        </w:rPr>
        <w:t>;</w:t>
      </w:r>
      <w:r w:rsidRPr="00994303">
        <w:rPr>
          <w:rFonts w:ascii="Times New Roman" w:eastAsia="Calibri" w:hAnsi="Times New Roman" w:cs="Times New Roman"/>
        </w:rPr>
        <w:t xml:space="preserve"> </w:t>
      </w:r>
    </w:p>
    <w:p w14:paraId="2110D3C1" w14:textId="77777777" w:rsidR="00FE5280" w:rsidRPr="00994303" w:rsidRDefault="00FE5280" w:rsidP="00FE5280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5)</w:t>
      </w:r>
      <w:r w:rsidRPr="00994303">
        <w:rPr>
          <w:rFonts w:ascii="Times New Roman" w:eastAsia="Calibri" w:hAnsi="Times New Roman" w:cs="Times New Roman"/>
        </w:rPr>
        <w:tab/>
        <w:t xml:space="preserve">osoba, której udział w postępowaniu wzbudzałby uzasadnione wątpliwości co do jej bezstronności z innych przyczyn.  </w:t>
      </w:r>
    </w:p>
    <w:p w14:paraId="1D986337" w14:textId="1666E584" w:rsidR="00FE5280" w:rsidRDefault="00FE5280" w:rsidP="00DC3943">
      <w:pPr>
        <w:pStyle w:val="USTustnpkodeksu"/>
        <w:ind w:firstLine="0"/>
        <w:rPr>
          <w:rFonts w:ascii="Times New Roman" w:hAnsi="Times New Roman" w:cs="Times New Roman"/>
        </w:rPr>
      </w:pPr>
      <w:r>
        <w:rPr>
          <w:rFonts w:ascii="Times New Roman" w:eastAsia="Calibri" w:hAnsi="Times New Roman" w:cs="Times New Roman"/>
        </w:rPr>
        <w:t>6</w:t>
      </w:r>
      <w:r w:rsidRPr="00994303">
        <w:rPr>
          <w:rFonts w:ascii="Times New Roman" w:eastAsia="Calibri" w:hAnsi="Times New Roman" w:cs="Times New Roman"/>
        </w:rPr>
        <w:t xml:space="preserve">. W </w:t>
      </w:r>
      <w:r>
        <w:rPr>
          <w:rFonts w:ascii="Times New Roman" w:eastAsia="Calibri" w:hAnsi="Times New Roman" w:cs="Times New Roman"/>
        </w:rPr>
        <w:t xml:space="preserve">przypadku </w:t>
      </w:r>
      <w:r w:rsidRPr="00994303">
        <w:rPr>
          <w:rFonts w:ascii="Times New Roman" w:eastAsia="Calibri" w:hAnsi="Times New Roman" w:cs="Times New Roman"/>
        </w:rPr>
        <w:t xml:space="preserve">gdy w ocenie członka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 innego niż osoba upoważniona </w:t>
      </w:r>
      <w:r w:rsidRPr="00994303">
        <w:rPr>
          <w:rFonts w:ascii="Times New Roman" w:eastAsia="Calibri" w:hAnsi="Times New Roman" w:cs="Times New Roman"/>
        </w:rPr>
        <w:t>zaistnieją okoliczności, które mogą rzutować na jego bezstronność w ocenie informacji o</w:t>
      </w:r>
      <w:r w:rsidR="004F4A8D">
        <w:rPr>
          <w:rFonts w:ascii="Times New Roman" w:eastAsia="Calibri" w:hAnsi="Times New Roman" w:cs="Times New Roman"/>
        </w:rPr>
        <w:t> </w:t>
      </w:r>
      <w:r w:rsidRPr="00994303">
        <w:rPr>
          <w:rFonts w:ascii="Times New Roman" w:eastAsia="Calibri" w:hAnsi="Times New Roman" w:cs="Times New Roman"/>
        </w:rPr>
        <w:t xml:space="preserve">naruszeniu prawa, może on pisemnie zawnioskować do </w:t>
      </w:r>
      <w:r>
        <w:rPr>
          <w:rFonts w:ascii="Times New Roman" w:eastAsia="Calibri" w:hAnsi="Times New Roman" w:cs="Times New Roman"/>
        </w:rPr>
        <w:t>osoby upoważnionej</w:t>
      </w:r>
      <w:r w:rsidRPr="00994303">
        <w:rPr>
          <w:rFonts w:ascii="Times New Roman" w:eastAsia="Calibri" w:hAnsi="Times New Roman" w:cs="Times New Roman"/>
        </w:rPr>
        <w:t xml:space="preserve"> o wyłączenie z</w:t>
      </w:r>
      <w:r w:rsidR="004F4A8D">
        <w:rPr>
          <w:rFonts w:ascii="Times New Roman" w:eastAsia="Calibri" w:hAnsi="Times New Roman" w:cs="Times New Roman"/>
        </w:rPr>
        <w:t> </w:t>
      </w:r>
      <w:r w:rsidRPr="00994303">
        <w:rPr>
          <w:rFonts w:ascii="Times New Roman" w:eastAsia="Calibri" w:hAnsi="Times New Roman" w:cs="Times New Roman"/>
        </w:rPr>
        <w:t xml:space="preserve">prac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 xml:space="preserve">espołu </w:t>
      </w:r>
      <w:r>
        <w:rPr>
          <w:rFonts w:ascii="Times New Roman" w:eastAsia="Calibri" w:hAnsi="Times New Roman" w:cs="Times New Roman"/>
        </w:rPr>
        <w:t>wyjaśniającego</w:t>
      </w:r>
      <w:r w:rsidRPr="00994303">
        <w:rPr>
          <w:rFonts w:ascii="Times New Roman" w:eastAsia="Calibri" w:hAnsi="Times New Roman" w:cs="Times New Roman"/>
        </w:rPr>
        <w:t xml:space="preserve">. </w:t>
      </w:r>
    </w:p>
    <w:p w14:paraId="7A22EF1F" w14:textId="77777777" w:rsidR="00FE5280" w:rsidRPr="00994303" w:rsidRDefault="00FE5280" w:rsidP="004F4A8D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7</w:t>
      </w:r>
      <w:r w:rsidRPr="00994303">
        <w:rPr>
          <w:rFonts w:ascii="Times New Roman" w:eastAsia="Calibri" w:hAnsi="Times New Roman" w:cs="Times New Roman"/>
        </w:rPr>
        <w:t xml:space="preserve">. Prace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</w:t>
      </w:r>
      <w:r w:rsidRPr="00994303">
        <w:rPr>
          <w:rFonts w:ascii="Times New Roman" w:eastAsia="Calibri" w:hAnsi="Times New Roman" w:cs="Times New Roman"/>
        </w:rPr>
        <w:t xml:space="preserve"> są dokumentowane, a wszelkie dokumenty dotyczące informacji o naruszeniu prawa</w:t>
      </w:r>
      <w:r w:rsidRPr="00994303" w:rsidDel="00527B5C">
        <w:rPr>
          <w:rFonts w:ascii="Times New Roman" w:eastAsia="Calibri" w:hAnsi="Times New Roman" w:cs="Times New Roman"/>
        </w:rPr>
        <w:t xml:space="preserve"> </w:t>
      </w:r>
      <w:r w:rsidRPr="00994303">
        <w:rPr>
          <w:rFonts w:ascii="Times New Roman" w:eastAsia="Calibri" w:hAnsi="Times New Roman" w:cs="Times New Roman"/>
        </w:rPr>
        <w:t xml:space="preserve">przechowuje </w:t>
      </w:r>
      <w:r>
        <w:rPr>
          <w:rFonts w:ascii="Times New Roman" w:eastAsia="Calibri" w:hAnsi="Times New Roman" w:cs="Times New Roman"/>
        </w:rPr>
        <w:t>osoba upoważniona.</w:t>
      </w:r>
    </w:p>
    <w:p w14:paraId="293C76AB" w14:textId="062D36BB" w:rsidR="00FE5280" w:rsidRPr="00994303" w:rsidRDefault="00FE5280" w:rsidP="004F4A8D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lastRenderedPageBreak/>
        <w:t>8.</w:t>
      </w:r>
      <w:r w:rsidRPr="00994303">
        <w:rPr>
          <w:rFonts w:ascii="Times New Roman" w:eastAsia="Calibri" w:hAnsi="Times New Roman" w:cs="Times New Roman"/>
        </w:rPr>
        <w:t xml:space="preserve"> W przypadku gdy </w:t>
      </w:r>
      <w:r>
        <w:rPr>
          <w:rFonts w:ascii="Times New Roman" w:eastAsia="Calibri" w:hAnsi="Times New Roman" w:cs="Times New Roman"/>
        </w:rPr>
        <w:t>zgłoszenie</w:t>
      </w:r>
      <w:r w:rsidRPr="00994303">
        <w:rPr>
          <w:rFonts w:ascii="Times New Roman" w:eastAsia="Calibri" w:hAnsi="Times New Roman" w:cs="Times New Roman"/>
        </w:rPr>
        <w:t xml:space="preserve"> dotyczy </w:t>
      </w:r>
      <w:r>
        <w:rPr>
          <w:rFonts w:ascii="Times New Roman" w:eastAsia="Calibri" w:hAnsi="Times New Roman" w:cs="Times New Roman"/>
        </w:rPr>
        <w:t>osób upoważnionych</w:t>
      </w:r>
      <w:r w:rsidRPr="00994303">
        <w:rPr>
          <w:rFonts w:ascii="Times New Roman" w:eastAsia="Calibri" w:hAnsi="Times New Roman" w:cs="Times New Roman"/>
        </w:rPr>
        <w:t xml:space="preserve">, skład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 xml:space="preserve">espołu </w:t>
      </w:r>
      <w:r>
        <w:rPr>
          <w:rFonts w:ascii="Times New Roman" w:eastAsia="Calibri" w:hAnsi="Times New Roman" w:cs="Times New Roman"/>
        </w:rPr>
        <w:t xml:space="preserve">wyjaśniającego </w:t>
      </w:r>
      <w:r w:rsidRPr="00994303">
        <w:rPr>
          <w:rFonts w:ascii="Times New Roman" w:eastAsia="Calibri" w:hAnsi="Times New Roman" w:cs="Times New Roman"/>
        </w:rPr>
        <w:t xml:space="preserve">wyznacza bezpośrednio </w:t>
      </w:r>
      <w:r w:rsidR="00DD2A66">
        <w:rPr>
          <w:rFonts w:ascii="Times New Roman" w:eastAsia="Calibri" w:hAnsi="Times New Roman" w:cs="Times New Roman"/>
        </w:rPr>
        <w:t>Dyrektor Powiatowej Stacji Sanitarno-Epidemiologicznej w Otwocku</w:t>
      </w:r>
      <w:r w:rsidRPr="00994303">
        <w:rPr>
          <w:rFonts w:ascii="Times New Roman" w:eastAsia="Calibri" w:hAnsi="Times New Roman" w:cs="Times New Roman"/>
        </w:rPr>
        <w:t xml:space="preserve">, wskazując kierującego pracami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</w:t>
      </w:r>
      <w:r w:rsidRPr="00994303">
        <w:rPr>
          <w:rFonts w:ascii="Times New Roman" w:eastAsia="Calibri" w:hAnsi="Times New Roman" w:cs="Times New Roman"/>
        </w:rPr>
        <w:t xml:space="preserve">. Kierującemu pracami </w:t>
      </w:r>
      <w:r>
        <w:rPr>
          <w:rFonts w:ascii="Times New Roman" w:eastAsia="Calibri" w:hAnsi="Times New Roman" w:cs="Times New Roman"/>
        </w:rPr>
        <w:t>z</w:t>
      </w:r>
      <w:r w:rsidRPr="00994303">
        <w:rPr>
          <w:rFonts w:ascii="Times New Roman" w:eastAsia="Calibri" w:hAnsi="Times New Roman" w:cs="Times New Roman"/>
        </w:rPr>
        <w:t>espołu</w:t>
      </w:r>
      <w:r>
        <w:rPr>
          <w:rFonts w:ascii="Times New Roman" w:eastAsia="Calibri" w:hAnsi="Times New Roman" w:cs="Times New Roman"/>
        </w:rPr>
        <w:t xml:space="preserve"> wyjaśniającego</w:t>
      </w:r>
      <w:r w:rsidRPr="00994303">
        <w:rPr>
          <w:rFonts w:ascii="Times New Roman" w:eastAsia="Calibri" w:hAnsi="Times New Roman" w:cs="Times New Roman"/>
        </w:rPr>
        <w:t xml:space="preserve"> przysługują uprawnienia </w:t>
      </w:r>
      <w:r>
        <w:rPr>
          <w:rFonts w:ascii="Times New Roman" w:eastAsia="Calibri" w:hAnsi="Times New Roman" w:cs="Times New Roman"/>
        </w:rPr>
        <w:t>osoby upoważnionej jedynie w zakresie tej sprawy.</w:t>
      </w:r>
    </w:p>
    <w:p w14:paraId="162D5B7E" w14:textId="21C7F887" w:rsidR="00DD2A66" w:rsidRDefault="00652626" w:rsidP="00DD2A66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</w:rPr>
      </w:pPr>
      <w:r w:rsidRPr="00994303">
        <w:rPr>
          <w:rFonts w:ascii="Times New Roman" w:eastAsia="Calibri" w:hAnsi="Times New Roman" w:cs="Times New Roman"/>
          <w:b/>
          <w:bCs/>
        </w:rPr>
        <w:t xml:space="preserve">§ </w:t>
      </w:r>
      <w:r>
        <w:rPr>
          <w:rFonts w:ascii="Times New Roman" w:eastAsia="Calibri" w:hAnsi="Times New Roman" w:cs="Times New Roman"/>
          <w:b/>
          <w:bCs/>
        </w:rPr>
        <w:t>1</w:t>
      </w:r>
      <w:r w:rsidR="00E154C1">
        <w:rPr>
          <w:rFonts w:ascii="Times New Roman" w:eastAsia="Calibri" w:hAnsi="Times New Roman" w:cs="Times New Roman"/>
          <w:b/>
          <w:bCs/>
        </w:rPr>
        <w:t>3</w:t>
      </w:r>
    </w:p>
    <w:p w14:paraId="282D4029" w14:textId="086A053F" w:rsidR="00652626" w:rsidRDefault="00652626" w:rsidP="00DD2A66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  <w:bCs/>
        </w:rPr>
        <w:t xml:space="preserve">1. </w:t>
      </w:r>
      <w:r w:rsidRPr="00994303">
        <w:rPr>
          <w:rFonts w:ascii="Times New Roman" w:eastAsia="Calibri" w:hAnsi="Times New Roman" w:cs="Times New Roman"/>
        </w:rPr>
        <w:t xml:space="preserve">Na postawie </w:t>
      </w:r>
      <w:r>
        <w:rPr>
          <w:rFonts w:ascii="Times New Roman" w:eastAsia="Calibri" w:hAnsi="Times New Roman" w:cs="Times New Roman"/>
        </w:rPr>
        <w:t xml:space="preserve">ustaleń </w:t>
      </w:r>
      <w:r w:rsidRPr="00994303">
        <w:rPr>
          <w:rFonts w:ascii="Times New Roman" w:eastAsia="Calibri" w:hAnsi="Times New Roman" w:cs="Times New Roman"/>
        </w:rPr>
        <w:t xml:space="preserve">dokonanych w trakcie postępowania wyjaśniającego </w:t>
      </w:r>
      <w:r>
        <w:rPr>
          <w:rFonts w:ascii="Times New Roman" w:eastAsia="Calibri" w:hAnsi="Times New Roman" w:cs="Times New Roman"/>
        </w:rPr>
        <w:t xml:space="preserve">osoba upoważniona </w:t>
      </w:r>
      <w:r w:rsidRPr="00994303">
        <w:rPr>
          <w:rFonts w:ascii="Times New Roman" w:eastAsia="Calibri" w:hAnsi="Times New Roman" w:cs="Times New Roman"/>
        </w:rPr>
        <w:t xml:space="preserve">sporządza protokół i przedkłada go </w:t>
      </w:r>
      <w:r w:rsidR="00DD2A66">
        <w:rPr>
          <w:rFonts w:ascii="Times New Roman" w:eastAsia="Calibri" w:hAnsi="Times New Roman" w:cs="Times New Roman"/>
        </w:rPr>
        <w:t>Dyrektorowi Powiatowej Stacji Sanitarno-Epidemiologicznej w Otwocku</w:t>
      </w:r>
      <w:r w:rsidR="00164C06">
        <w:rPr>
          <w:rFonts w:ascii="Times New Roman" w:eastAsia="Calibri" w:hAnsi="Times New Roman" w:cs="Times New Roman"/>
        </w:rPr>
        <w:t xml:space="preserve"> </w:t>
      </w:r>
      <w:r w:rsidR="00164C06" w:rsidRPr="0067045F">
        <w:t xml:space="preserve">(wzór </w:t>
      </w:r>
      <w:r w:rsidR="00164C06">
        <w:t>protokołu z posiedzenia zespołu ds. wyjaśnienia</w:t>
      </w:r>
      <w:r w:rsidR="00091F3D">
        <w:t xml:space="preserve"> zgłoszeń naruszeń prawa</w:t>
      </w:r>
      <w:r w:rsidR="00164C06" w:rsidRPr="0067045F">
        <w:t xml:space="preserve"> stanowi załącznik nr </w:t>
      </w:r>
      <w:r w:rsidR="00164C06">
        <w:t>5</w:t>
      </w:r>
      <w:r w:rsidR="00164C06" w:rsidRPr="0067045F">
        <w:t xml:space="preserve"> do Procedury zgłoszeń zewnętrznych)</w:t>
      </w:r>
      <w:r w:rsidRPr="00994303">
        <w:rPr>
          <w:rFonts w:ascii="Times New Roman" w:eastAsia="Calibri" w:hAnsi="Times New Roman" w:cs="Times New Roman"/>
        </w:rPr>
        <w:t xml:space="preserve">. </w:t>
      </w:r>
    </w:p>
    <w:p w14:paraId="7290F1BF" w14:textId="7893E8D2" w:rsidR="00652626" w:rsidRPr="00994303" w:rsidRDefault="00135C2A" w:rsidP="00DD2A66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2</w:t>
      </w:r>
      <w:r w:rsidR="00652626" w:rsidRPr="00994303">
        <w:rPr>
          <w:rFonts w:ascii="Times New Roman" w:eastAsia="Calibri" w:hAnsi="Times New Roman" w:cs="Times New Roman"/>
        </w:rPr>
        <w:t xml:space="preserve">. Protokół zawiera opis ustalonego stanu faktycznego, w tym ustalone nieprawidłowości i ich przyczyny, zakres i skutki oraz osoby za nie odpowiedzialne, a także propozycje dalszych działań </w:t>
      </w:r>
      <w:r w:rsidR="00652626" w:rsidRPr="00994303">
        <w:rPr>
          <w:rFonts w:ascii="Times New Roman" w:hAnsi="Times New Roman" w:cs="Times New Roman"/>
        </w:rPr>
        <w:t>naprawczych lub dyscyplinujących w stosunku do osoby, któr</w:t>
      </w:r>
      <w:r w:rsidR="00883489">
        <w:rPr>
          <w:rFonts w:ascii="Times New Roman" w:hAnsi="Times New Roman" w:cs="Times New Roman"/>
        </w:rPr>
        <w:t>ej</w:t>
      </w:r>
      <w:r w:rsidR="00652626" w:rsidRPr="00994303">
        <w:rPr>
          <w:rFonts w:ascii="Times New Roman" w:hAnsi="Times New Roman" w:cs="Times New Roman"/>
        </w:rPr>
        <w:t xml:space="preserve"> </w:t>
      </w:r>
      <w:r w:rsidR="00883489">
        <w:rPr>
          <w:rFonts w:ascii="Times New Roman" w:hAnsi="Times New Roman" w:cs="Times New Roman"/>
        </w:rPr>
        <w:t>dotyczy zgłoszenie</w:t>
      </w:r>
      <w:r w:rsidR="00652626" w:rsidRPr="00994303">
        <w:rPr>
          <w:rFonts w:ascii="Times New Roman" w:hAnsi="Times New Roman" w:cs="Times New Roman"/>
        </w:rPr>
        <w:t>, rekomendacje możliwych działań zapobiegawczych, mających na celu wyeliminowanie w</w:t>
      </w:r>
      <w:r w:rsidR="00286705">
        <w:rPr>
          <w:rFonts w:ascii="Times New Roman" w:hAnsi="Times New Roman" w:cs="Times New Roman"/>
        </w:rPr>
        <w:t> </w:t>
      </w:r>
      <w:r w:rsidR="00652626" w:rsidRPr="00994303">
        <w:rPr>
          <w:rFonts w:ascii="Times New Roman" w:hAnsi="Times New Roman" w:cs="Times New Roman"/>
        </w:rPr>
        <w:t xml:space="preserve">przyszłości naruszeń podobnych do wskazanych w </w:t>
      </w:r>
      <w:r w:rsidR="00935C44">
        <w:rPr>
          <w:rFonts w:ascii="Times New Roman" w:hAnsi="Times New Roman" w:cs="Times New Roman"/>
        </w:rPr>
        <w:t>zgłoszeniu</w:t>
      </w:r>
      <w:r w:rsidR="00652626" w:rsidRPr="00994303">
        <w:rPr>
          <w:rFonts w:ascii="Times New Roman" w:eastAsia="Calibri" w:hAnsi="Times New Roman" w:cs="Times New Roman"/>
        </w:rPr>
        <w:t>.</w:t>
      </w:r>
    </w:p>
    <w:p w14:paraId="3D972D30" w14:textId="0A26EF27" w:rsidR="00652626" w:rsidRPr="00994303" w:rsidRDefault="00135C2A" w:rsidP="00627A57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3</w:t>
      </w:r>
      <w:r w:rsidR="00652626" w:rsidRPr="00994303">
        <w:rPr>
          <w:rFonts w:ascii="Times New Roman" w:eastAsia="Calibri" w:hAnsi="Times New Roman" w:cs="Times New Roman"/>
        </w:rPr>
        <w:t xml:space="preserve">. Protokół obejmuje w szczególności:  </w:t>
      </w:r>
    </w:p>
    <w:p w14:paraId="6BAD6D91" w14:textId="77777777" w:rsidR="00652626" w:rsidRPr="00994303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1)</w:t>
      </w:r>
      <w:r w:rsidRPr="00994303">
        <w:rPr>
          <w:rFonts w:ascii="Times New Roman" w:eastAsia="Calibri" w:hAnsi="Times New Roman" w:cs="Times New Roman"/>
        </w:rPr>
        <w:tab/>
        <w:t xml:space="preserve">informację o braku konieczności podejmowania dalszych działań – w przypadku niepotwierdzenia się informacji o naruszeniu prawa; </w:t>
      </w:r>
    </w:p>
    <w:p w14:paraId="7751396D" w14:textId="0A8DAA26" w:rsidR="00652626" w:rsidRPr="00994303" w:rsidRDefault="00652626" w:rsidP="00652626">
      <w:pPr>
        <w:pStyle w:val="PKTpunkt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2)</w:t>
      </w:r>
      <w:r w:rsidRPr="00994303">
        <w:rPr>
          <w:rFonts w:ascii="Times New Roman" w:eastAsia="Calibri" w:hAnsi="Times New Roman" w:cs="Times New Roman"/>
        </w:rPr>
        <w:tab/>
        <w:t xml:space="preserve">wnioski do </w:t>
      </w:r>
      <w:r w:rsidR="00627A57">
        <w:rPr>
          <w:rFonts w:ascii="Times New Roman" w:eastAsia="Calibri" w:hAnsi="Times New Roman" w:cs="Times New Roman"/>
        </w:rPr>
        <w:t>Dyrektora Powiatowej Stacji Sanitarno-Epidemiologicznej w Otwocku</w:t>
      </w:r>
      <w:r w:rsidR="00627A57" w:rsidRPr="00994303">
        <w:rPr>
          <w:rFonts w:ascii="Times New Roman" w:eastAsia="Calibri" w:hAnsi="Times New Roman" w:cs="Times New Roman"/>
        </w:rPr>
        <w:t xml:space="preserve"> </w:t>
      </w:r>
      <w:r w:rsidRPr="00994303">
        <w:rPr>
          <w:rFonts w:ascii="Times New Roman" w:eastAsia="Calibri" w:hAnsi="Times New Roman" w:cs="Times New Roman"/>
        </w:rPr>
        <w:t>o</w:t>
      </w:r>
      <w:r w:rsidR="00360517">
        <w:rPr>
          <w:rFonts w:ascii="Times New Roman" w:eastAsia="Calibri" w:hAnsi="Times New Roman" w:cs="Times New Roman"/>
        </w:rPr>
        <w:t> </w:t>
      </w:r>
      <w:r w:rsidRPr="00994303">
        <w:rPr>
          <w:rFonts w:ascii="Times New Roman" w:eastAsia="Calibri" w:hAnsi="Times New Roman" w:cs="Times New Roman"/>
        </w:rPr>
        <w:t>podjęcie określonych działań, w tym</w:t>
      </w:r>
      <w:r w:rsidR="00246FEB">
        <w:rPr>
          <w:rFonts w:ascii="Times New Roman" w:eastAsia="Calibri" w:hAnsi="Times New Roman" w:cs="Times New Roman"/>
        </w:rPr>
        <w:t xml:space="preserve"> odpowiednio</w:t>
      </w:r>
      <w:r w:rsidRPr="00994303">
        <w:rPr>
          <w:rFonts w:ascii="Times New Roman" w:eastAsia="Calibri" w:hAnsi="Times New Roman" w:cs="Times New Roman"/>
        </w:rPr>
        <w:t>:</w:t>
      </w:r>
    </w:p>
    <w:p w14:paraId="0214FE37" w14:textId="77777777" w:rsidR="00652626" w:rsidRPr="00994303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a)</w:t>
      </w:r>
      <w:r w:rsidRPr="00994303">
        <w:rPr>
          <w:rFonts w:ascii="Times New Roman" w:eastAsia="Calibri" w:hAnsi="Times New Roman" w:cs="Times New Roman"/>
        </w:rPr>
        <w:tab/>
        <w:t>przeprowadzenie rozmowy</w:t>
      </w:r>
      <w:r>
        <w:rPr>
          <w:rFonts w:ascii="Times New Roman" w:eastAsia="Calibri" w:hAnsi="Times New Roman" w:cs="Times New Roman"/>
        </w:rPr>
        <w:t xml:space="preserve"> lub </w:t>
      </w:r>
      <w:r w:rsidRPr="00994303">
        <w:rPr>
          <w:rFonts w:ascii="Times New Roman" w:eastAsia="Calibri" w:hAnsi="Times New Roman" w:cs="Times New Roman"/>
        </w:rPr>
        <w:t>zwrócenie uwagi pracownikowi,</w:t>
      </w:r>
      <w:r>
        <w:rPr>
          <w:rFonts w:ascii="Times New Roman" w:eastAsia="Calibri" w:hAnsi="Times New Roman" w:cs="Times New Roman"/>
        </w:rPr>
        <w:t xml:space="preserve"> którego dotyczy zgłoszenie,</w:t>
      </w:r>
    </w:p>
    <w:p w14:paraId="7A6941F1" w14:textId="2DCBE1E3" w:rsidR="00652626" w:rsidRPr="00994303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b)</w:t>
      </w:r>
      <w:r w:rsidRPr="00994303">
        <w:rPr>
          <w:rFonts w:ascii="Times New Roman" w:eastAsia="Calibri" w:hAnsi="Times New Roman" w:cs="Times New Roman"/>
        </w:rPr>
        <w:tab/>
        <w:t>wymierzenie pracownikowi</w:t>
      </w:r>
      <w:r w:rsidR="0060304F">
        <w:rPr>
          <w:rFonts w:ascii="Times New Roman" w:eastAsia="Calibri" w:hAnsi="Times New Roman" w:cs="Times New Roman"/>
        </w:rPr>
        <w:t>, którego dotyczy zgłoszenie,</w:t>
      </w:r>
      <w:r w:rsidRPr="00994303">
        <w:rPr>
          <w:rFonts w:ascii="Times New Roman" w:eastAsia="Calibri" w:hAnsi="Times New Roman" w:cs="Times New Roman"/>
        </w:rPr>
        <w:t xml:space="preserve"> kary porządkowej,</w:t>
      </w:r>
    </w:p>
    <w:p w14:paraId="3313C313" w14:textId="1FC224D5" w:rsidR="00652626" w:rsidRPr="00994303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c)</w:t>
      </w:r>
      <w:r w:rsidRPr="00994303">
        <w:rPr>
          <w:rFonts w:ascii="Times New Roman" w:eastAsia="Calibri" w:hAnsi="Times New Roman" w:cs="Times New Roman"/>
        </w:rPr>
        <w:tab/>
        <w:t>wszczęcie postępowania dyscyplinarnego</w:t>
      </w:r>
      <w:r w:rsidR="0060304F">
        <w:rPr>
          <w:rFonts w:ascii="Times New Roman" w:eastAsia="Calibri" w:hAnsi="Times New Roman" w:cs="Times New Roman"/>
        </w:rPr>
        <w:t xml:space="preserve"> wobec pracownika, którego dotyczy zgłoszenie</w:t>
      </w:r>
      <w:r w:rsidRPr="00994303">
        <w:rPr>
          <w:rFonts w:ascii="Times New Roman" w:eastAsia="Calibri" w:hAnsi="Times New Roman" w:cs="Times New Roman"/>
        </w:rPr>
        <w:t>,</w:t>
      </w:r>
    </w:p>
    <w:p w14:paraId="182F7883" w14:textId="77777777" w:rsidR="00652626" w:rsidRPr="00994303" w:rsidRDefault="00652626" w:rsidP="00652626">
      <w:pPr>
        <w:pStyle w:val="LITlitera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d)</w:t>
      </w:r>
      <w:r w:rsidRPr="00994303">
        <w:rPr>
          <w:rFonts w:ascii="Times New Roman" w:eastAsia="Calibri" w:hAnsi="Times New Roman" w:cs="Times New Roman"/>
        </w:rPr>
        <w:tab/>
      </w:r>
      <w:r>
        <w:rPr>
          <w:rFonts w:ascii="Times New Roman" w:eastAsia="Calibri" w:hAnsi="Times New Roman" w:cs="Times New Roman"/>
        </w:rPr>
        <w:t xml:space="preserve">dokonanie </w:t>
      </w:r>
      <w:r w:rsidRPr="00994303">
        <w:rPr>
          <w:rFonts w:ascii="Times New Roman" w:eastAsia="Calibri" w:hAnsi="Times New Roman" w:cs="Times New Roman"/>
        </w:rPr>
        <w:t>zmian kadrowych,</w:t>
      </w:r>
    </w:p>
    <w:p w14:paraId="25FF0501" w14:textId="60367B50" w:rsidR="00E154C1" w:rsidRPr="00994303" w:rsidRDefault="00652626" w:rsidP="00E154C1">
      <w:pPr>
        <w:pStyle w:val="LITlitera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</w:rPr>
        <w:t>e)</w:t>
      </w:r>
      <w:r w:rsidRPr="00994303">
        <w:rPr>
          <w:rFonts w:ascii="Times New Roman" w:eastAsia="Calibri" w:hAnsi="Times New Roman" w:cs="Times New Roman"/>
        </w:rPr>
        <w:tab/>
      </w:r>
      <w:r>
        <w:rPr>
          <w:rFonts w:ascii="Times New Roman" w:eastAsia="Calibri" w:hAnsi="Times New Roman" w:cs="Times New Roman"/>
        </w:rPr>
        <w:t xml:space="preserve">podjęcie </w:t>
      </w:r>
      <w:r w:rsidRPr="00994303">
        <w:rPr>
          <w:rFonts w:ascii="Times New Roman" w:eastAsia="Calibri" w:hAnsi="Times New Roman" w:cs="Times New Roman"/>
        </w:rPr>
        <w:t>działań prewencyjnych o charakterze zarządczym lub organizacyjnym</w:t>
      </w:r>
      <w:r w:rsidR="00E154C1">
        <w:rPr>
          <w:rFonts w:ascii="Times New Roman" w:eastAsia="Calibri" w:hAnsi="Times New Roman" w:cs="Times New Roman"/>
        </w:rPr>
        <w:t>,</w:t>
      </w:r>
    </w:p>
    <w:p w14:paraId="5357D633" w14:textId="3EE03EB2" w:rsidR="00652626" w:rsidRPr="00994303" w:rsidRDefault="00E154C1" w:rsidP="00652626">
      <w:pPr>
        <w:pStyle w:val="LITlitera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f</w:t>
      </w:r>
      <w:r w:rsidR="00652626" w:rsidRPr="00994303">
        <w:rPr>
          <w:rFonts w:ascii="Times New Roman" w:eastAsia="Calibri" w:hAnsi="Times New Roman" w:cs="Times New Roman"/>
        </w:rPr>
        <w:t>)</w:t>
      </w:r>
      <w:r w:rsidR="00652626" w:rsidRPr="00994303">
        <w:rPr>
          <w:rFonts w:ascii="Times New Roman" w:eastAsia="Calibri" w:hAnsi="Times New Roman" w:cs="Times New Roman"/>
        </w:rPr>
        <w:tab/>
      </w:r>
      <w:r w:rsidR="00652626">
        <w:rPr>
          <w:rFonts w:ascii="Times New Roman" w:eastAsia="Calibri" w:hAnsi="Times New Roman" w:cs="Times New Roman"/>
        </w:rPr>
        <w:t xml:space="preserve">dokonanie </w:t>
      </w:r>
      <w:r w:rsidR="00652626" w:rsidRPr="00994303">
        <w:rPr>
          <w:rFonts w:ascii="Times New Roman" w:eastAsia="Calibri" w:hAnsi="Times New Roman" w:cs="Times New Roman"/>
        </w:rPr>
        <w:t>zmian w procedurach</w:t>
      </w:r>
      <w:r w:rsidR="00652626" w:rsidRPr="001C3A23">
        <w:rPr>
          <w:rFonts w:ascii="Times New Roman" w:eastAsia="Calibri" w:hAnsi="Times New Roman" w:cs="Times New Roman"/>
        </w:rPr>
        <w:t xml:space="preserve"> </w:t>
      </w:r>
      <w:r w:rsidR="00652626" w:rsidRPr="00994303">
        <w:rPr>
          <w:rFonts w:ascii="Times New Roman" w:eastAsia="Calibri" w:hAnsi="Times New Roman" w:cs="Times New Roman"/>
        </w:rPr>
        <w:t>wewnętrznych,</w:t>
      </w:r>
    </w:p>
    <w:p w14:paraId="6BC14DBF" w14:textId="03CF0732" w:rsidR="00652626" w:rsidRPr="00994303" w:rsidRDefault="00E154C1" w:rsidP="00652626">
      <w:pPr>
        <w:pStyle w:val="LITlitera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g</w:t>
      </w:r>
      <w:r w:rsidR="00652626" w:rsidRPr="00994303">
        <w:rPr>
          <w:rFonts w:ascii="Times New Roman" w:eastAsia="Calibri" w:hAnsi="Times New Roman" w:cs="Times New Roman"/>
        </w:rPr>
        <w:t>)</w:t>
      </w:r>
      <w:r w:rsidR="00652626" w:rsidRPr="00994303">
        <w:rPr>
          <w:rFonts w:ascii="Times New Roman" w:eastAsia="Calibri" w:hAnsi="Times New Roman" w:cs="Times New Roman"/>
        </w:rPr>
        <w:tab/>
      </w:r>
      <w:r w:rsidR="00652626">
        <w:rPr>
          <w:rFonts w:ascii="Times New Roman" w:eastAsia="Calibri" w:hAnsi="Times New Roman" w:cs="Times New Roman"/>
        </w:rPr>
        <w:t xml:space="preserve">podjęcie </w:t>
      </w:r>
      <w:r w:rsidR="00652626" w:rsidRPr="00994303">
        <w:rPr>
          <w:rFonts w:ascii="Times New Roman" w:eastAsia="Calibri" w:hAnsi="Times New Roman" w:cs="Times New Roman"/>
        </w:rPr>
        <w:t>czynności o charakterze cywilnoprawnym, dotyczących w szczególności zawartych umów, naprawienia szkody, wypłacenia odszkodowania,</w:t>
      </w:r>
    </w:p>
    <w:p w14:paraId="71D095D0" w14:textId="7EA3FAD1" w:rsidR="00652626" w:rsidRPr="00994303" w:rsidRDefault="00E154C1" w:rsidP="00652626">
      <w:pPr>
        <w:pStyle w:val="LITlitera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h</w:t>
      </w:r>
      <w:r w:rsidR="00652626" w:rsidRPr="00994303">
        <w:rPr>
          <w:rFonts w:ascii="Times New Roman" w:eastAsia="Calibri" w:hAnsi="Times New Roman" w:cs="Times New Roman"/>
        </w:rPr>
        <w:t>)</w:t>
      </w:r>
      <w:r w:rsidR="00652626" w:rsidRPr="00994303">
        <w:rPr>
          <w:rFonts w:ascii="Times New Roman" w:eastAsia="Calibri" w:hAnsi="Times New Roman" w:cs="Times New Roman"/>
        </w:rPr>
        <w:tab/>
        <w:t>zawiadomienie</w:t>
      </w:r>
      <w:r w:rsidR="00652626" w:rsidRPr="00994303">
        <w:rPr>
          <w:rFonts w:ascii="Times New Roman" w:hAnsi="Times New Roman" w:cs="Times New Roman"/>
        </w:rPr>
        <w:t xml:space="preserve"> </w:t>
      </w:r>
      <w:r w:rsidR="00652626">
        <w:rPr>
          <w:rFonts w:ascii="Times New Roman" w:hAnsi="Times New Roman" w:cs="Times New Roman"/>
        </w:rPr>
        <w:t xml:space="preserve">właściwego organu </w:t>
      </w:r>
      <w:r w:rsidR="00652626" w:rsidRPr="00994303">
        <w:rPr>
          <w:rFonts w:ascii="Times New Roman" w:eastAsia="Calibri" w:hAnsi="Times New Roman" w:cs="Times New Roman"/>
        </w:rPr>
        <w:t>o ujawnionych okolicznościach wskazujących na naruszenie dyscypliny finansów publicznych,</w:t>
      </w:r>
    </w:p>
    <w:p w14:paraId="6A104F76" w14:textId="124CDBE0" w:rsidR="00652626" w:rsidRDefault="00E154C1" w:rsidP="00652626">
      <w:pPr>
        <w:pStyle w:val="LITlitera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lastRenderedPageBreak/>
        <w:t>i</w:t>
      </w:r>
      <w:r w:rsidR="00652626" w:rsidRPr="00994303">
        <w:rPr>
          <w:rFonts w:ascii="Times New Roman" w:eastAsia="Calibri" w:hAnsi="Times New Roman" w:cs="Times New Roman"/>
        </w:rPr>
        <w:t>)</w:t>
      </w:r>
      <w:r w:rsidR="00652626" w:rsidRPr="00994303">
        <w:rPr>
          <w:rFonts w:ascii="Times New Roman" w:eastAsia="Calibri" w:hAnsi="Times New Roman" w:cs="Times New Roman"/>
        </w:rPr>
        <w:tab/>
        <w:t>złożenie zawiadomienia do właściwych organów</w:t>
      </w:r>
      <w:r w:rsidR="00652626">
        <w:rPr>
          <w:rFonts w:ascii="Times New Roman" w:eastAsia="Calibri" w:hAnsi="Times New Roman" w:cs="Times New Roman"/>
        </w:rPr>
        <w:t xml:space="preserve">, w tym </w:t>
      </w:r>
      <w:r w:rsidR="00652626" w:rsidRPr="00994303">
        <w:rPr>
          <w:rFonts w:ascii="Times New Roman" w:eastAsia="Calibri" w:hAnsi="Times New Roman" w:cs="Times New Roman"/>
        </w:rPr>
        <w:t>o uzasadnionym podejrzeniu popełnienia przestępstwa</w:t>
      </w:r>
      <w:r w:rsidR="006D6454">
        <w:rPr>
          <w:rFonts w:ascii="Times New Roman" w:eastAsia="Calibri" w:hAnsi="Times New Roman" w:cs="Times New Roman"/>
        </w:rPr>
        <w:t>.</w:t>
      </w:r>
    </w:p>
    <w:p w14:paraId="6C12BFA4" w14:textId="63BFACF6" w:rsidR="00FF03EE" w:rsidRDefault="00FF03EE" w:rsidP="00360517">
      <w:pPr>
        <w:pStyle w:val="USTustnpkodeksu"/>
        <w:ind w:firstLine="0"/>
        <w:rPr>
          <w:rFonts w:eastAsia="Calibri"/>
        </w:rPr>
      </w:pPr>
      <w:r w:rsidRPr="00FF03EE">
        <w:rPr>
          <w:rFonts w:eastAsia="Calibri"/>
        </w:rPr>
        <w:t xml:space="preserve">4. </w:t>
      </w:r>
      <w:r w:rsidR="00CD33EE">
        <w:rPr>
          <w:rFonts w:ascii="Times New Roman" w:eastAsia="Calibri" w:hAnsi="Times New Roman" w:cs="Times New Roman"/>
        </w:rPr>
        <w:t>Dyrektor Powiatowej Stacji Sanitarno-Epidemiologicznej w Otwocku</w:t>
      </w:r>
      <w:r w:rsidR="00CD33EE">
        <w:rPr>
          <w:rFonts w:eastAsia="Calibri"/>
        </w:rPr>
        <w:t xml:space="preserve"> </w:t>
      </w:r>
      <w:r>
        <w:rPr>
          <w:rFonts w:eastAsia="Calibri"/>
        </w:rPr>
        <w:t xml:space="preserve">może, </w:t>
      </w:r>
      <w:r w:rsidRPr="00FF03EE">
        <w:rPr>
          <w:rFonts w:eastAsia="Calibri"/>
        </w:rPr>
        <w:t>w terminie 14</w:t>
      </w:r>
      <w:r w:rsidR="00360517">
        <w:rPr>
          <w:rFonts w:eastAsia="Calibri"/>
        </w:rPr>
        <w:t> </w:t>
      </w:r>
      <w:r w:rsidRPr="00FF03EE">
        <w:rPr>
          <w:rFonts w:eastAsia="Calibri"/>
        </w:rPr>
        <w:t>dni od dnia przedstawienia dokumentu</w:t>
      </w:r>
      <w:r>
        <w:rPr>
          <w:rFonts w:eastAsia="Calibri"/>
        </w:rPr>
        <w:t xml:space="preserve">, zwrócić protokół w celu przeprowadzenia dodatkowych czynności, przy czym nie może ingerować samodzielnie w jego treść. </w:t>
      </w:r>
      <w:r w:rsidRPr="00FF03EE">
        <w:rPr>
          <w:rFonts w:eastAsia="Calibri"/>
        </w:rPr>
        <w:t xml:space="preserve">W takim przypadku osoba upoważniona </w:t>
      </w:r>
      <w:r>
        <w:rPr>
          <w:rFonts w:eastAsia="Calibri"/>
        </w:rPr>
        <w:t xml:space="preserve">przeprowadza wnioskowane czynności albo informuje </w:t>
      </w:r>
      <w:r w:rsidR="00705086">
        <w:rPr>
          <w:rFonts w:ascii="Times New Roman" w:eastAsia="Calibri" w:hAnsi="Times New Roman" w:cs="Times New Roman"/>
        </w:rPr>
        <w:t>Dyrektora Powiatowej Stacji Sanitarno-Epidemiologicznej w Otwocku</w:t>
      </w:r>
      <w:r>
        <w:rPr>
          <w:rFonts w:eastAsia="Calibri"/>
        </w:rPr>
        <w:t xml:space="preserve"> </w:t>
      </w:r>
      <w:r w:rsidR="0054371A">
        <w:rPr>
          <w:rFonts w:eastAsia="Calibri"/>
        </w:rPr>
        <w:t>o</w:t>
      </w:r>
      <w:r w:rsidR="00286705">
        <w:rPr>
          <w:rFonts w:eastAsia="Calibri"/>
        </w:rPr>
        <w:t> </w:t>
      </w:r>
      <w:r>
        <w:rPr>
          <w:rFonts w:eastAsia="Calibri"/>
        </w:rPr>
        <w:t>nieuwzględnieniu tego wniosku</w:t>
      </w:r>
      <w:r w:rsidRPr="00FF03EE">
        <w:rPr>
          <w:rFonts w:eastAsia="Calibri"/>
        </w:rPr>
        <w:t>.</w:t>
      </w:r>
    </w:p>
    <w:p w14:paraId="6638E40E" w14:textId="0B341A98" w:rsidR="00B23536" w:rsidRDefault="00652626" w:rsidP="000508E2">
      <w:pPr>
        <w:pStyle w:val="ARTartustawynprozporzdzenia"/>
        <w:ind w:firstLine="0"/>
        <w:jc w:val="center"/>
        <w:rPr>
          <w:rFonts w:ascii="Times New Roman" w:hAnsi="Times New Roman" w:cs="Times New Roman"/>
          <w:b/>
        </w:rPr>
      </w:pPr>
      <w:r w:rsidRPr="00994303">
        <w:rPr>
          <w:rFonts w:ascii="Times New Roman" w:hAnsi="Times New Roman" w:cs="Times New Roman"/>
          <w:b/>
        </w:rPr>
        <w:t xml:space="preserve">§ </w:t>
      </w:r>
      <w:r>
        <w:rPr>
          <w:rFonts w:ascii="Times New Roman" w:hAnsi="Times New Roman" w:cs="Times New Roman"/>
          <w:b/>
        </w:rPr>
        <w:t>1</w:t>
      </w:r>
      <w:r w:rsidR="00E154C1">
        <w:rPr>
          <w:rFonts w:ascii="Times New Roman" w:hAnsi="Times New Roman" w:cs="Times New Roman"/>
          <w:b/>
        </w:rPr>
        <w:t>4</w:t>
      </w:r>
    </w:p>
    <w:p w14:paraId="4F6ECC13" w14:textId="367E4C93" w:rsidR="00652626" w:rsidRPr="00994303" w:rsidRDefault="00652626" w:rsidP="00705086">
      <w:pPr>
        <w:pStyle w:val="ARTartustawynprozporzdzenia"/>
        <w:ind w:firstLine="0"/>
        <w:rPr>
          <w:rFonts w:ascii="Times New Roman" w:hAnsi="Times New Roman" w:cs="Times New Roman"/>
        </w:rPr>
      </w:pPr>
      <w:r w:rsidRPr="00994303">
        <w:rPr>
          <w:rFonts w:ascii="Times New Roman" w:hAnsi="Times New Roman" w:cs="Times New Roman"/>
        </w:rPr>
        <w:t>1.</w:t>
      </w:r>
      <w:r w:rsidR="00FF03EE" w:rsidRPr="00FF03EE">
        <w:rPr>
          <w:rFonts w:ascii="Segoe UI" w:hAnsi="Segoe UI" w:cs="Segoe UI"/>
          <w:sz w:val="18"/>
          <w:szCs w:val="18"/>
        </w:rPr>
        <w:t xml:space="preserve"> </w:t>
      </w:r>
      <w:r w:rsidR="00FF03EE" w:rsidRPr="00FF03EE">
        <w:rPr>
          <w:rFonts w:ascii="Times New Roman" w:hAnsi="Times New Roman" w:cs="Times New Roman"/>
        </w:rPr>
        <w:t>Biorąc pod uwagę informacje i wnioski zawarte w protokole, o którym mowa w</w:t>
      </w:r>
      <w:r w:rsidR="00286705">
        <w:rPr>
          <w:rFonts w:ascii="Times New Roman" w:hAnsi="Times New Roman" w:cs="Times New Roman"/>
        </w:rPr>
        <w:t> </w:t>
      </w:r>
      <w:r w:rsidR="00FF03EE" w:rsidRPr="00FF03EE">
        <w:rPr>
          <w:rFonts w:ascii="Times New Roman" w:hAnsi="Times New Roman" w:cs="Times New Roman"/>
        </w:rPr>
        <w:t>§</w:t>
      </w:r>
      <w:r w:rsidR="00286705">
        <w:rPr>
          <w:rFonts w:ascii="Times New Roman" w:hAnsi="Times New Roman" w:cs="Times New Roman"/>
        </w:rPr>
        <w:t> </w:t>
      </w:r>
      <w:r w:rsidR="00FF03EE" w:rsidRPr="00FF03EE">
        <w:rPr>
          <w:rFonts w:ascii="Times New Roman" w:hAnsi="Times New Roman" w:cs="Times New Roman"/>
        </w:rPr>
        <w:t>1</w:t>
      </w:r>
      <w:r w:rsidR="004C11B5">
        <w:rPr>
          <w:rFonts w:ascii="Times New Roman" w:hAnsi="Times New Roman" w:cs="Times New Roman"/>
        </w:rPr>
        <w:t>4</w:t>
      </w:r>
      <w:r w:rsidR="00FF03EE" w:rsidRPr="00FF03EE">
        <w:rPr>
          <w:rFonts w:ascii="Times New Roman" w:hAnsi="Times New Roman" w:cs="Times New Roman"/>
        </w:rPr>
        <w:t xml:space="preserve"> ust. 1, </w:t>
      </w:r>
      <w:r w:rsidR="00B23536">
        <w:rPr>
          <w:rFonts w:ascii="Times New Roman" w:eastAsia="Calibri" w:hAnsi="Times New Roman" w:cs="Times New Roman"/>
        </w:rPr>
        <w:t>Dyrektor Powiatowej Stacji Sanitarno-Epidemiologicznej w Otwocku</w:t>
      </w:r>
      <w:r w:rsidR="00B23536" w:rsidRPr="00FF03EE">
        <w:rPr>
          <w:rFonts w:ascii="Times New Roman" w:hAnsi="Times New Roman" w:cs="Times New Roman"/>
        </w:rPr>
        <w:t xml:space="preserve"> </w:t>
      </w:r>
      <w:r w:rsidR="00FF03EE" w:rsidRPr="00FF03EE">
        <w:rPr>
          <w:rFonts w:ascii="Times New Roman" w:hAnsi="Times New Roman" w:cs="Times New Roman"/>
        </w:rPr>
        <w:t>określa dalsze działania do podjęcia i osoby odpowiedzialne za ich realizację wraz z terminem ich realizacji</w:t>
      </w:r>
      <w:r w:rsidR="001B2D0D">
        <w:rPr>
          <w:rFonts w:ascii="Times New Roman" w:hAnsi="Times New Roman" w:cs="Times New Roman"/>
        </w:rPr>
        <w:t>.</w:t>
      </w:r>
      <w:r w:rsidR="001B2D0D" w:rsidRPr="00994303" w:rsidDel="00FF03EE">
        <w:rPr>
          <w:rFonts w:ascii="Times New Roman" w:hAnsi="Times New Roman" w:cs="Times New Roman"/>
        </w:rPr>
        <w:t xml:space="preserve"> </w:t>
      </w:r>
    </w:p>
    <w:p w14:paraId="6897C30D" w14:textId="71F2263E" w:rsidR="00652626" w:rsidRDefault="00652626" w:rsidP="00B23536">
      <w:pPr>
        <w:pStyle w:val="USTustnpkodeksu"/>
        <w:ind w:firstLine="0"/>
        <w:rPr>
          <w:rFonts w:eastAsia="Calibri"/>
        </w:rPr>
      </w:pPr>
      <w:r w:rsidRPr="00994303">
        <w:rPr>
          <w:rFonts w:eastAsia="Calibri"/>
        </w:rPr>
        <w:t xml:space="preserve">2. </w:t>
      </w:r>
      <w:r>
        <w:rPr>
          <w:rFonts w:eastAsia="Calibri"/>
        </w:rPr>
        <w:t>Osoba upoważniona</w:t>
      </w:r>
      <w:r w:rsidRPr="00994303">
        <w:rPr>
          <w:rFonts w:eastAsia="Calibri"/>
        </w:rPr>
        <w:t xml:space="preserve"> monitoruje realizację działań, o których mowa w ust. 1</w:t>
      </w:r>
      <w:r w:rsidR="001249ED">
        <w:rPr>
          <w:rFonts w:eastAsia="Calibri"/>
        </w:rPr>
        <w:t>,</w:t>
      </w:r>
      <w:r>
        <w:rPr>
          <w:rFonts w:eastAsia="Calibri"/>
        </w:rPr>
        <w:t xml:space="preserve"> oraz </w:t>
      </w:r>
      <w:r w:rsidRPr="00994303">
        <w:rPr>
          <w:rFonts w:eastAsia="Calibri"/>
        </w:rPr>
        <w:t xml:space="preserve">informuje </w:t>
      </w:r>
      <w:r w:rsidR="000508E2">
        <w:rPr>
          <w:rFonts w:ascii="Times New Roman" w:eastAsia="Calibri" w:hAnsi="Times New Roman" w:cs="Times New Roman"/>
        </w:rPr>
        <w:t>Dyrektora Powiatowej Stacji Sanitarno-Epidemiologicznej w Otwocku</w:t>
      </w:r>
      <w:r w:rsidR="000508E2" w:rsidRPr="00994303">
        <w:rPr>
          <w:rFonts w:eastAsia="Calibri"/>
        </w:rPr>
        <w:t xml:space="preserve"> </w:t>
      </w:r>
      <w:r w:rsidRPr="00994303">
        <w:rPr>
          <w:rFonts w:eastAsia="Calibri"/>
        </w:rPr>
        <w:t xml:space="preserve">o </w:t>
      </w:r>
      <w:r>
        <w:rPr>
          <w:rFonts w:eastAsia="Calibri"/>
        </w:rPr>
        <w:t>wynikach</w:t>
      </w:r>
      <w:r w:rsidRPr="00994303">
        <w:rPr>
          <w:rFonts w:eastAsia="Calibri"/>
        </w:rPr>
        <w:t>.</w:t>
      </w:r>
      <w:bookmarkStart w:id="14" w:name="_Hlk171431664"/>
    </w:p>
    <w:p w14:paraId="2F7F07B8" w14:textId="6389429C" w:rsidR="000508E2" w:rsidRDefault="00652626" w:rsidP="000508E2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</w:rPr>
      </w:pPr>
      <w:r w:rsidRPr="00994303">
        <w:rPr>
          <w:rFonts w:ascii="Times New Roman" w:eastAsia="Calibri" w:hAnsi="Times New Roman" w:cs="Times New Roman"/>
          <w:b/>
          <w:bCs/>
        </w:rPr>
        <w:t>§ 1</w:t>
      </w:r>
      <w:bookmarkEnd w:id="14"/>
      <w:r w:rsidR="00E154C1">
        <w:rPr>
          <w:rFonts w:ascii="Times New Roman" w:eastAsia="Calibri" w:hAnsi="Times New Roman" w:cs="Times New Roman"/>
          <w:b/>
          <w:bCs/>
        </w:rPr>
        <w:t>5</w:t>
      </w:r>
    </w:p>
    <w:p w14:paraId="0494FAA9" w14:textId="7F3BAD94" w:rsidR="00676821" w:rsidRDefault="00652626" w:rsidP="000508E2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994303">
        <w:rPr>
          <w:rFonts w:ascii="Times New Roman" w:eastAsia="Calibri" w:hAnsi="Times New Roman" w:cs="Times New Roman"/>
          <w:bCs/>
        </w:rPr>
        <w:t xml:space="preserve">1. </w:t>
      </w:r>
      <w:r>
        <w:rPr>
          <w:rFonts w:ascii="Times New Roman" w:eastAsia="Calibri" w:hAnsi="Times New Roman" w:cs="Times New Roman"/>
        </w:rPr>
        <w:t>Osoba upoważniona</w:t>
      </w:r>
      <w:r w:rsidRPr="00994303">
        <w:rPr>
          <w:rFonts w:ascii="Times New Roman" w:eastAsia="Calibri" w:hAnsi="Times New Roman" w:cs="Times New Roman"/>
        </w:rPr>
        <w:t xml:space="preserve"> </w:t>
      </w:r>
      <w:r w:rsidR="0020490E">
        <w:rPr>
          <w:rFonts w:ascii="Times New Roman" w:eastAsia="Calibri" w:hAnsi="Times New Roman" w:cs="Times New Roman"/>
        </w:rPr>
        <w:t xml:space="preserve">przekazuje sygnaliście </w:t>
      </w:r>
      <w:r>
        <w:rPr>
          <w:rFonts w:ascii="Times New Roman" w:eastAsia="Calibri" w:hAnsi="Times New Roman" w:cs="Times New Roman"/>
        </w:rPr>
        <w:t>na adres do kontaktu</w:t>
      </w:r>
      <w:r w:rsidR="00B20312">
        <w:rPr>
          <w:rFonts w:ascii="Times New Roman" w:eastAsia="Calibri" w:hAnsi="Times New Roman" w:cs="Times New Roman"/>
        </w:rPr>
        <w:t xml:space="preserve"> </w:t>
      </w:r>
      <w:r w:rsidR="0020490E">
        <w:rPr>
          <w:rFonts w:ascii="Times New Roman" w:eastAsia="Calibri" w:hAnsi="Times New Roman" w:cs="Times New Roman"/>
        </w:rPr>
        <w:t>informację zwrotną</w:t>
      </w:r>
      <w:r w:rsidRPr="00994303">
        <w:rPr>
          <w:rFonts w:ascii="Times New Roman" w:eastAsia="Calibri" w:hAnsi="Times New Roman" w:cs="Times New Roman"/>
        </w:rPr>
        <w:t>, nie później jednak niż w terminie 3 miesięcy od dnia</w:t>
      </w:r>
      <w:r>
        <w:rPr>
          <w:rFonts w:ascii="Times New Roman" w:eastAsia="Calibri" w:hAnsi="Times New Roman" w:cs="Times New Roman"/>
        </w:rPr>
        <w:t xml:space="preserve"> </w:t>
      </w:r>
      <w:r w:rsidRPr="00875AE3">
        <w:rPr>
          <w:rFonts w:ascii="Times New Roman" w:eastAsia="Calibri" w:hAnsi="Times New Roman" w:cs="Times New Roman"/>
        </w:rPr>
        <w:t>przyjęcia zgłoszenia</w:t>
      </w:r>
      <w:r w:rsidR="0082005C">
        <w:rPr>
          <w:rFonts w:ascii="Times New Roman" w:eastAsia="Calibri" w:hAnsi="Times New Roman" w:cs="Times New Roman"/>
        </w:rPr>
        <w:t>.</w:t>
      </w:r>
    </w:p>
    <w:p w14:paraId="5255A29C" w14:textId="2FF7CF29" w:rsidR="00676821" w:rsidRPr="008C3FA7" w:rsidRDefault="00676821" w:rsidP="002B7F6E">
      <w:pPr>
        <w:pStyle w:val="USTustnpkodeksu"/>
        <w:ind w:firstLine="0"/>
      </w:pPr>
      <w:r w:rsidRPr="008C3FA7">
        <w:t>2. W uzasadnionych przypadkach osoba upoważniona przekazuje sygnaliście informację zwrotną w terminie nieprzekraczającym 6 miesięcy od dnia przyjęcia zgłoszenia, po poinformowaniu o tym sygnalisty przed upływem terminu, o którym mowa w ust. 1.</w:t>
      </w:r>
    </w:p>
    <w:p w14:paraId="1D1E4FF8" w14:textId="2E3FA744" w:rsidR="00074D27" w:rsidRPr="008C3FA7" w:rsidRDefault="00676821" w:rsidP="002B7F6E">
      <w:pPr>
        <w:pStyle w:val="USTustnpkodeksu"/>
        <w:ind w:firstLine="0"/>
      </w:pPr>
      <w:r w:rsidRPr="008C3FA7">
        <w:t>3. Osoba upoważniona informuje sygnalistę także o ostatecznym wyniku postępowań wyjaśniających wszczętych na skutek zgłoszenia.</w:t>
      </w:r>
    </w:p>
    <w:p w14:paraId="1A488681" w14:textId="660CD9E2" w:rsidR="00676821" w:rsidRPr="008C3FA7" w:rsidRDefault="00676821" w:rsidP="002B7F6E">
      <w:pPr>
        <w:pStyle w:val="USTustnpkodeksu"/>
        <w:ind w:firstLine="0"/>
      </w:pPr>
      <w:r w:rsidRPr="008C3FA7">
        <w:t>4. Osoba upoważniona nie realizuje obowiązków informacyjnych wobec sygnalisty, jeżeli nie jest znany jego adres do kontaktu</w:t>
      </w:r>
      <w:r w:rsidR="008E568D" w:rsidRPr="008C3FA7">
        <w:t xml:space="preserve"> i nie jest </w:t>
      </w:r>
      <w:r w:rsidR="00A83E2F">
        <w:t xml:space="preserve">możliwe </w:t>
      </w:r>
      <w:r w:rsidR="008E568D" w:rsidRPr="008C3FA7">
        <w:t>jego ustalenie na podstawie posiadanych danych</w:t>
      </w:r>
      <w:r w:rsidRPr="008C3FA7">
        <w:t>.</w:t>
      </w:r>
    </w:p>
    <w:p w14:paraId="46C1D5AE" w14:textId="505A4E34" w:rsidR="00652626" w:rsidRDefault="00652626" w:rsidP="00652626">
      <w:pPr>
        <w:pStyle w:val="ROZDZODDZOZNoznaczenierozdziauluboddziau"/>
        <w:rPr>
          <w:rFonts w:eastAsia="Calibri"/>
        </w:rPr>
      </w:pPr>
      <w:r>
        <w:rPr>
          <w:rFonts w:eastAsia="Calibri"/>
        </w:rPr>
        <w:t xml:space="preserve">Rozdział </w:t>
      </w:r>
      <w:r w:rsidR="00583FA1">
        <w:rPr>
          <w:rFonts w:eastAsia="Calibri"/>
        </w:rPr>
        <w:t>5</w:t>
      </w:r>
    </w:p>
    <w:p w14:paraId="152F4C41" w14:textId="77777777" w:rsidR="00652626" w:rsidRDefault="00652626" w:rsidP="00652626">
      <w:pPr>
        <w:pStyle w:val="ROZDZODDZPRZEDMprzedmiotregulacjirozdziauluboddziau"/>
        <w:rPr>
          <w:rFonts w:eastAsia="Calibri"/>
        </w:rPr>
      </w:pPr>
      <w:r>
        <w:rPr>
          <w:rFonts w:eastAsia="Calibri"/>
        </w:rPr>
        <w:t>Ochrona sygnalisty</w:t>
      </w:r>
    </w:p>
    <w:p w14:paraId="31155115" w14:textId="175ADE1A" w:rsidR="00861546" w:rsidRDefault="00652626" w:rsidP="00861546">
      <w:pPr>
        <w:pStyle w:val="ARTartustawynprozporzdzenia"/>
        <w:ind w:firstLine="0"/>
        <w:jc w:val="center"/>
        <w:rPr>
          <w:b/>
          <w:bCs/>
        </w:rPr>
      </w:pPr>
      <w:bookmarkStart w:id="15" w:name="_Hlk172896471"/>
      <w:r w:rsidRPr="00A603F3">
        <w:rPr>
          <w:b/>
          <w:bCs/>
        </w:rPr>
        <w:t>§ 1</w:t>
      </w:r>
      <w:r w:rsidR="00E154C1">
        <w:rPr>
          <w:b/>
          <w:bCs/>
        </w:rPr>
        <w:t>6</w:t>
      </w:r>
    </w:p>
    <w:p w14:paraId="6D9EEED0" w14:textId="4DCC48E5" w:rsidR="008B5BBA" w:rsidRPr="001C1ADE" w:rsidRDefault="008B5BBA" w:rsidP="00861546">
      <w:pPr>
        <w:pStyle w:val="ARTartustawynprozporzdzenia"/>
        <w:ind w:firstLine="0"/>
      </w:pPr>
      <w:r w:rsidRPr="00A603F3">
        <w:t>Sygnalista podlega ochronie od chwili dokonania zgłoszenia, pod warunkiem że miał uzasadnione podstawy sądzić, że informacja będąca przedmiotem zgłoszenia jest prawdziwa w</w:t>
      </w:r>
      <w:r w:rsidR="00286705">
        <w:t> </w:t>
      </w:r>
      <w:r w:rsidRPr="00A603F3">
        <w:t>momencie dokonywania zgłoszenia i że stanowi informację o naruszeniu prawa</w:t>
      </w:r>
      <w:r w:rsidRPr="001C1ADE">
        <w:t>.</w:t>
      </w:r>
    </w:p>
    <w:p w14:paraId="56CD7032" w14:textId="77F113C7" w:rsidR="000C517D" w:rsidRDefault="001C1ADE" w:rsidP="000C517D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</w:rPr>
      </w:pPr>
      <w:r w:rsidRPr="00CF1554">
        <w:rPr>
          <w:rFonts w:ascii="Times New Roman" w:eastAsia="Calibri" w:hAnsi="Times New Roman" w:cs="Times New Roman"/>
          <w:b/>
          <w:bCs/>
        </w:rPr>
        <w:lastRenderedPageBreak/>
        <w:t xml:space="preserve">§ </w:t>
      </w:r>
      <w:r>
        <w:rPr>
          <w:rFonts w:ascii="Times New Roman" w:eastAsia="Calibri" w:hAnsi="Times New Roman" w:cs="Times New Roman"/>
          <w:b/>
          <w:bCs/>
        </w:rPr>
        <w:t>1</w:t>
      </w:r>
      <w:r w:rsidR="00E154C1">
        <w:rPr>
          <w:rFonts w:ascii="Times New Roman" w:eastAsia="Calibri" w:hAnsi="Times New Roman" w:cs="Times New Roman"/>
          <w:b/>
          <w:bCs/>
        </w:rPr>
        <w:t>7</w:t>
      </w:r>
    </w:p>
    <w:p w14:paraId="0BAB33D0" w14:textId="368CE8D8" w:rsidR="00652626" w:rsidRPr="00CF1554" w:rsidRDefault="00652626" w:rsidP="000C517D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CF1554">
        <w:rPr>
          <w:rFonts w:ascii="Times New Roman" w:eastAsia="Calibri" w:hAnsi="Times New Roman" w:cs="Times New Roman"/>
          <w:bCs/>
        </w:rPr>
        <w:t xml:space="preserve">1. </w:t>
      </w:r>
      <w:r w:rsidRPr="00CF1554">
        <w:rPr>
          <w:rFonts w:ascii="Times New Roman" w:eastAsia="Calibri" w:hAnsi="Times New Roman" w:cs="Times New Roman"/>
        </w:rPr>
        <w:t xml:space="preserve">W trakcie przyjmowania, weryfikowania i rejestrowania zgłoszeń oraz podejmowania działań następczych dane osobowe </w:t>
      </w:r>
      <w:r>
        <w:rPr>
          <w:rFonts w:ascii="Times New Roman" w:eastAsia="Calibri" w:hAnsi="Times New Roman" w:cs="Times New Roman"/>
        </w:rPr>
        <w:t>sygnalisty</w:t>
      </w:r>
      <w:r w:rsidRPr="00CF1554">
        <w:rPr>
          <w:rFonts w:ascii="Times New Roman" w:eastAsia="Calibri" w:hAnsi="Times New Roman" w:cs="Times New Roman"/>
        </w:rPr>
        <w:t xml:space="preserve"> oraz</w:t>
      </w:r>
      <w:r>
        <w:rPr>
          <w:rFonts w:ascii="Times New Roman" w:eastAsia="Calibri" w:hAnsi="Times New Roman" w:cs="Times New Roman"/>
        </w:rPr>
        <w:t xml:space="preserve"> dane osobowe osoby, której dotyczy zgłoszenie,</w:t>
      </w:r>
      <w:r w:rsidRPr="00CF1554">
        <w:rPr>
          <w:rFonts w:ascii="Times New Roman" w:eastAsia="Calibri" w:hAnsi="Times New Roman" w:cs="Times New Roman"/>
        </w:rPr>
        <w:t xml:space="preserve"> </w:t>
      </w:r>
      <w:r>
        <w:rPr>
          <w:rFonts w:ascii="Times New Roman" w:eastAsia="Calibri" w:hAnsi="Times New Roman" w:cs="Times New Roman"/>
        </w:rPr>
        <w:t xml:space="preserve">a także </w:t>
      </w:r>
      <w:r w:rsidRPr="00CF1554">
        <w:rPr>
          <w:rFonts w:ascii="Times New Roman" w:eastAsia="Calibri" w:hAnsi="Times New Roman" w:cs="Times New Roman"/>
        </w:rPr>
        <w:t xml:space="preserve">inne dane pozwalające na ustalenie tożsamości </w:t>
      </w:r>
      <w:r>
        <w:rPr>
          <w:rFonts w:ascii="Times New Roman" w:eastAsia="Calibri" w:hAnsi="Times New Roman" w:cs="Times New Roman"/>
        </w:rPr>
        <w:t xml:space="preserve">tych osób </w:t>
      </w:r>
      <w:r w:rsidRPr="00CF1554">
        <w:rPr>
          <w:rFonts w:ascii="Times New Roman" w:eastAsia="Calibri" w:hAnsi="Times New Roman" w:cs="Times New Roman"/>
        </w:rPr>
        <w:t>nie podlegają ujawnieniu, z wyjątkiem sytuacji</w:t>
      </w:r>
      <w:r>
        <w:rPr>
          <w:rFonts w:ascii="Times New Roman" w:eastAsia="Calibri" w:hAnsi="Times New Roman" w:cs="Times New Roman"/>
        </w:rPr>
        <w:t>,</w:t>
      </w:r>
      <w:r w:rsidRPr="00CF1554">
        <w:rPr>
          <w:rFonts w:ascii="Times New Roman" w:eastAsia="Calibri" w:hAnsi="Times New Roman" w:cs="Times New Roman"/>
        </w:rPr>
        <w:t xml:space="preserve"> gdy</w:t>
      </w:r>
      <w:r w:rsidR="007D48C6">
        <w:rPr>
          <w:rFonts w:ascii="Times New Roman" w:eastAsia="Calibri" w:hAnsi="Times New Roman" w:cs="Times New Roman"/>
        </w:rPr>
        <w:t xml:space="preserve"> sygnalista wyrazi na to zgodę.</w:t>
      </w:r>
    </w:p>
    <w:bookmarkEnd w:id="15"/>
    <w:p w14:paraId="54419D70" w14:textId="1D3549AA" w:rsidR="00060A5B" w:rsidRDefault="00060A5B" w:rsidP="000C517D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 xml:space="preserve">2. </w:t>
      </w:r>
      <w:r w:rsidRPr="00F637A9">
        <w:rPr>
          <w:rFonts w:ascii="Times New Roman" w:eastAsia="Calibri" w:hAnsi="Times New Roman" w:cs="Times New Roman"/>
        </w:rPr>
        <w:t xml:space="preserve">Tożsamość </w:t>
      </w:r>
      <w:r>
        <w:rPr>
          <w:rFonts w:ascii="Times New Roman" w:eastAsia="Calibri" w:hAnsi="Times New Roman" w:cs="Times New Roman"/>
        </w:rPr>
        <w:t>s</w:t>
      </w:r>
      <w:r w:rsidRPr="00F637A9">
        <w:rPr>
          <w:rFonts w:ascii="Times New Roman" w:eastAsia="Calibri" w:hAnsi="Times New Roman" w:cs="Times New Roman"/>
        </w:rPr>
        <w:t xml:space="preserve">ygnalisty, jak również inne informacje umożliwiające jego identyfikację mogą zostać ujawnione jedynie wtedy, </w:t>
      </w:r>
      <w:r w:rsidR="00261A45" w:rsidRPr="00261A45">
        <w:rPr>
          <w:rFonts w:ascii="Times New Roman" w:eastAsia="Calibri" w:hAnsi="Times New Roman" w:cs="Times New Roman"/>
        </w:rPr>
        <w:t>gdy ujawnienie jest koniecznym i proporcjonalnym obowiązkiem wynikającym z przepisów prawa w związku z postępowaniami wyjaśniającymi prowadzonymi przez organy publiczne lub postępowaniami przygotowawczymi lub sądowymi prowadzonymi przez sądy, w tym w celu zagwarantowania prawa do obrony przysługującego osobie, której dotyczy zgłoszenie.</w:t>
      </w:r>
    </w:p>
    <w:p w14:paraId="41EF6151" w14:textId="059475C2" w:rsidR="00652626" w:rsidRPr="00CF1554" w:rsidRDefault="00060A5B" w:rsidP="00086E27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3</w:t>
      </w:r>
      <w:r w:rsidR="00652626" w:rsidRPr="00CF1554">
        <w:rPr>
          <w:rFonts w:ascii="Times New Roman" w:eastAsia="Calibri" w:hAnsi="Times New Roman" w:cs="Times New Roman"/>
        </w:rPr>
        <w:t xml:space="preserve">. Przepisy ust. 1 </w:t>
      </w:r>
      <w:r>
        <w:rPr>
          <w:rFonts w:ascii="Times New Roman" w:eastAsia="Calibri" w:hAnsi="Times New Roman" w:cs="Times New Roman"/>
        </w:rPr>
        <w:t xml:space="preserve">i 2 </w:t>
      </w:r>
      <w:r w:rsidR="00652626" w:rsidRPr="00CF1554">
        <w:rPr>
          <w:rFonts w:ascii="Times New Roman" w:eastAsia="Calibri" w:hAnsi="Times New Roman" w:cs="Times New Roman"/>
        </w:rPr>
        <w:t xml:space="preserve">stosuje się także do osoby pomagającej w dokonaniu zgłoszenia oraz osoby powiązanej z </w:t>
      </w:r>
      <w:r w:rsidR="00652626">
        <w:rPr>
          <w:rFonts w:ascii="Times New Roman" w:eastAsia="Calibri" w:hAnsi="Times New Roman" w:cs="Times New Roman"/>
        </w:rPr>
        <w:t>sygnalistą,</w:t>
      </w:r>
      <w:r w:rsidR="00652626" w:rsidRPr="00CF1554">
        <w:rPr>
          <w:rFonts w:ascii="Times New Roman" w:eastAsia="Calibri" w:hAnsi="Times New Roman" w:cs="Times New Roman"/>
        </w:rPr>
        <w:t xml:space="preserve"> w przypadku gdy ich dane osobowe oraz inne dane pozwalające ustalić ich tożsamość są znane.</w:t>
      </w:r>
    </w:p>
    <w:p w14:paraId="04649C01" w14:textId="40B998F4" w:rsidR="00360517" w:rsidRPr="00EC3A46" w:rsidRDefault="00060A5B" w:rsidP="00360517">
      <w:pPr>
        <w:pStyle w:val="USTustnpkodeksu"/>
        <w:ind w:firstLine="0"/>
        <w:rPr>
          <w:rFonts w:ascii="Noto Serif" w:hAnsi="Noto Serif" w:cs="Noto Serif"/>
          <w:color w:val="333333"/>
          <w:sz w:val="21"/>
          <w:szCs w:val="21"/>
          <w:shd w:val="clear" w:color="auto" w:fill="FFFFFF"/>
        </w:rPr>
      </w:pPr>
      <w:r>
        <w:rPr>
          <w:rFonts w:ascii="Times New Roman" w:eastAsia="Calibri" w:hAnsi="Times New Roman" w:cs="Times New Roman"/>
        </w:rPr>
        <w:t>4</w:t>
      </w:r>
      <w:r w:rsidR="00652626" w:rsidRPr="00CF1554">
        <w:rPr>
          <w:rFonts w:ascii="Times New Roman" w:eastAsia="Calibri" w:hAnsi="Times New Roman" w:cs="Times New Roman"/>
        </w:rPr>
        <w:t xml:space="preserve">. </w:t>
      </w:r>
      <w:r w:rsidR="006E61E7" w:rsidRPr="006E61E7">
        <w:rPr>
          <w:rFonts w:ascii="Times New Roman" w:eastAsia="Calibri" w:hAnsi="Times New Roman" w:cs="Times New Roman"/>
        </w:rPr>
        <w:t xml:space="preserve">Przed dokonaniem ujawnienia, o którym mowa w ust. 2, powiadamia </w:t>
      </w:r>
      <w:r w:rsidR="00690B45">
        <w:rPr>
          <w:rFonts w:ascii="Times New Roman" w:eastAsia="Calibri" w:hAnsi="Times New Roman" w:cs="Times New Roman"/>
        </w:rPr>
        <w:t xml:space="preserve">się </w:t>
      </w:r>
      <w:r w:rsidR="006E61E7" w:rsidRPr="006E61E7">
        <w:rPr>
          <w:rFonts w:ascii="Times New Roman" w:eastAsia="Calibri" w:hAnsi="Times New Roman" w:cs="Times New Roman"/>
        </w:rPr>
        <w:t xml:space="preserve">o tym sygnalistę, </w:t>
      </w:r>
      <w:r w:rsidR="00690B45" w:rsidRPr="00690B45">
        <w:rPr>
          <w:rFonts w:ascii="Times New Roman" w:eastAsia="Calibri" w:hAnsi="Times New Roman" w:cs="Times New Roman"/>
        </w:rPr>
        <w:t>o</w:t>
      </w:r>
      <w:r w:rsidR="00360517">
        <w:rPr>
          <w:rFonts w:ascii="Times New Roman" w:eastAsia="Calibri" w:hAnsi="Times New Roman" w:cs="Times New Roman"/>
        </w:rPr>
        <w:t> </w:t>
      </w:r>
      <w:r w:rsidR="00690B45" w:rsidRPr="00690B45">
        <w:rPr>
          <w:rFonts w:ascii="Times New Roman" w:eastAsia="Calibri" w:hAnsi="Times New Roman" w:cs="Times New Roman"/>
        </w:rPr>
        <w:t>ile przekazał adres do kontaktu albo jest możliwe ustalenie tego adresu na podstawie posiadanych danych</w:t>
      </w:r>
      <w:r w:rsidR="00690B45">
        <w:rPr>
          <w:rFonts w:ascii="Times New Roman" w:eastAsia="Calibri" w:hAnsi="Times New Roman" w:cs="Times New Roman"/>
        </w:rPr>
        <w:t>,</w:t>
      </w:r>
      <w:r w:rsidR="00690B45" w:rsidRPr="00690B45">
        <w:rPr>
          <w:rFonts w:ascii="Times New Roman" w:eastAsia="Calibri" w:hAnsi="Times New Roman" w:cs="Times New Roman"/>
        </w:rPr>
        <w:t xml:space="preserve"> </w:t>
      </w:r>
      <w:r w:rsidR="006E61E7" w:rsidRPr="006E61E7">
        <w:rPr>
          <w:rFonts w:ascii="Times New Roman" w:eastAsia="Calibri" w:hAnsi="Times New Roman" w:cs="Times New Roman"/>
        </w:rPr>
        <w:t xml:space="preserve">przesyłając w postaci papierowej lub elektronicznej wyjaśnienie </w:t>
      </w:r>
      <w:r w:rsidR="006E61E7" w:rsidRPr="00A04B24">
        <w:rPr>
          <w:rFonts w:ascii="Times New Roman" w:eastAsia="Calibri" w:hAnsi="Times New Roman" w:cs="Times New Roman"/>
        </w:rPr>
        <w:t>powodów ujawnienia jego danych osobowych, chyba że takie powiadomienie zagrozi postępowaniu wyjaśniającemu</w:t>
      </w:r>
      <w:r w:rsidR="00A04B24">
        <w:rPr>
          <w:rFonts w:ascii="Times New Roman" w:eastAsia="Calibri" w:hAnsi="Times New Roman" w:cs="Times New Roman"/>
        </w:rPr>
        <w:t>.</w:t>
      </w:r>
      <w:r w:rsidR="00A04B24" w:rsidRPr="00E91092">
        <w:rPr>
          <w:rFonts w:ascii="Noto Serif" w:hAnsi="Noto Serif" w:cs="Noto Serif"/>
          <w:color w:val="333333"/>
          <w:sz w:val="21"/>
          <w:szCs w:val="21"/>
          <w:shd w:val="clear" w:color="auto" w:fill="FFFFFF"/>
        </w:rPr>
        <w:t xml:space="preserve"> </w:t>
      </w:r>
    </w:p>
    <w:p w14:paraId="196849FE" w14:textId="297F4B01" w:rsidR="00F46D66" w:rsidRDefault="00652626" w:rsidP="00F46D66">
      <w:pPr>
        <w:pStyle w:val="ARTartustawynprozporzdzenia"/>
        <w:ind w:firstLine="0"/>
        <w:jc w:val="center"/>
        <w:rPr>
          <w:rFonts w:ascii="Times New Roman" w:eastAsia="Calibri" w:hAnsi="Times New Roman" w:cs="Times New Roman"/>
          <w:b/>
          <w:bCs/>
        </w:rPr>
      </w:pPr>
      <w:r w:rsidRPr="00D35EE7">
        <w:rPr>
          <w:rFonts w:ascii="Times New Roman" w:eastAsia="Calibri" w:hAnsi="Times New Roman" w:cs="Times New Roman"/>
          <w:b/>
          <w:bCs/>
        </w:rPr>
        <w:t xml:space="preserve">§ </w:t>
      </w:r>
      <w:r>
        <w:rPr>
          <w:rFonts w:ascii="Times New Roman" w:eastAsia="Calibri" w:hAnsi="Times New Roman" w:cs="Times New Roman"/>
          <w:b/>
          <w:bCs/>
        </w:rPr>
        <w:t>1</w:t>
      </w:r>
      <w:r w:rsidR="00E154C1">
        <w:rPr>
          <w:rFonts w:ascii="Times New Roman" w:eastAsia="Calibri" w:hAnsi="Times New Roman" w:cs="Times New Roman"/>
          <w:b/>
          <w:bCs/>
        </w:rPr>
        <w:t>8</w:t>
      </w:r>
    </w:p>
    <w:p w14:paraId="0942FD9E" w14:textId="5CBEA90D" w:rsidR="00652626" w:rsidRPr="00D35EE7" w:rsidRDefault="00652626" w:rsidP="00F46D66">
      <w:pPr>
        <w:pStyle w:val="ARTartustawynprozporzdzenia"/>
        <w:ind w:firstLine="0"/>
        <w:rPr>
          <w:rFonts w:ascii="Times New Roman" w:eastAsia="Calibri" w:hAnsi="Times New Roman" w:cs="Times New Roman"/>
        </w:rPr>
      </w:pPr>
      <w:r w:rsidRPr="00D35EE7">
        <w:rPr>
          <w:rFonts w:ascii="Times New Roman" w:eastAsia="Calibri" w:hAnsi="Times New Roman" w:cs="Times New Roman"/>
          <w:bCs/>
        </w:rPr>
        <w:t xml:space="preserve">1. </w:t>
      </w:r>
      <w:r w:rsidRPr="00D35EE7">
        <w:rPr>
          <w:rFonts w:ascii="Times New Roman" w:eastAsia="Calibri" w:hAnsi="Times New Roman" w:cs="Times New Roman"/>
        </w:rPr>
        <w:t xml:space="preserve">Osoba, której dotyczy </w:t>
      </w:r>
      <w:r>
        <w:rPr>
          <w:rFonts w:ascii="Times New Roman" w:eastAsia="Calibri" w:hAnsi="Times New Roman" w:cs="Times New Roman"/>
        </w:rPr>
        <w:t>zgłoszenie</w:t>
      </w:r>
      <w:r w:rsidRPr="00D35EE7">
        <w:rPr>
          <w:rFonts w:ascii="Times New Roman" w:eastAsia="Calibri" w:hAnsi="Times New Roman" w:cs="Times New Roman"/>
        </w:rPr>
        <w:t>, ma prawo do ochrony swojego dobrego imienia oraz tożsamości przez okres działań następczych</w:t>
      </w:r>
      <w:r>
        <w:rPr>
          <w:rFonts w:ascii="Times New Roman" w:eastAsia="Calibri" w:hAnsi="Times New Roman" w:cs="Times New Roman"/>
        </w:rPr>
        <w:t xml:space="preserve"> w zakresie i na zasadach określonych dla </w:t>
      </w:r>
      <w:r w:rsidR="00011B4D">
        <w:rPr>
          <w:rFonts w:ascii="Times New Roman" w:eastAsia="Calibri" w:hAnsi="Times New Roman" w:cs="Times New Roman"/>
        </w:rPr>
        <w:t>sygnalisty</w:t>
      </w:r>
      <w:r>
        <w:rPr>
          <w:rFonts w:ascii="Times New Roman" w:eastAsia="Calibri" w:hAnsi="Times New Roman" w:cs="Times New Roman"/>
        </w:rPr>
        <w:t>,</w:t>
      </w:r>
      <w:r w:rsidRPr="00D35EE7">
        <w:rPr>
          <w:rFonts w:ascii="Times New Roman" w:eastAsia="Calibri" w:hAnsi="Times New Roman" w:cs="Times New Roman"/>
        </w:rPr>
        <w:t xml:space="preserve"> a jeżeli zarzuty się nie potwierdzą – także po ich zakończeniu</w:t>
      </w:r>
      <w:r>
        <w:rPr>
          <w:rFonts w:ascii="Times New Roman" w:eastAsia="Calibri" w:hAnsi="Times New Roman" w:cs="Times New Roman"/>
        </w:rPr>
        <w:t>.</w:t>
      </w:r>
    </w:p>
    <w:p w14:paraId="5B7FA29D" w14:textId="7588D727" w:rsidR="00652626" w:rsidRPr="00B22750" w:rsidRDefault="001A6D30" w:rsidP="003A590C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2</w:t>
      </w:r>
      <w:r w:rsidR="00652626" w:rsidRPr="00B22750">
        <w:rPr>
          <w:rFonts w:ascii="Times New Roman" w:eastAsia="Calibri" w:hAnsi="Times New Roman" w:cs="Times New Roman"/>
        </w:rPr>
        <w:t xml:space="preserve">. Osoba, o której mowa w ust. </w:t>
      </w:r>
      <w:r w:rsidR="00652626">
        <w:rPr>
          <w:rFonts w:ascii="Times New Roman" w:eastAsia="Calibri" w:hAnsi="Times New Roman" w:cs="Times New Roman"/>
        </w:rPr>
        <w:t>1</w:t>
      </w:r>
      <w:r w:rsidR="00652626" w:rsidRPr="00B22750">
        <w:rPr>
          <w:rFonts w:ascii="Times New Roman" w:eastAsia="Calibri" w:hAnsi="Times New Roman" w:cs="Times New Roman"/>
        </w:rPr>
        <w:t>, ma prawo wypowiedzieć się na temat zebranych dowodów i</w:t>
      </w:r>
      <w:r w:rsidR="00360517">
        <w:rPr>
          <w:rFonts w:ascii="Times New Roman" w:eastAsia="Calibri" w:hAnsi="Times New Roman" w:cs="Times New Roman"/>
        </w:rPr>
        <w:t> </w:t>
      </w:r>
      <w:r w:rsidR="00652626" w:rsidRPr="00B22750">
        <w:rPr>
          <w:rFonts w:ascii="Times New Roman" w:eastAsia="Calibri" w:hAnsi="Times New Roman" w:cs="Times New Roman"/>
        </w:rPr>
        <w:t>przedstawić własne wnioski dowodowe.</w:t>
      </w:r>
    </w:p>
    <w:p w14:paraId="14ED8DD6" w14:textId="4711E22B" w:rsidR="00FF0F63" w:rsidRDefault="001A6D30" w:rsidP="003A590C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3</w:t>
      </w:r>
      <w:r w:rsidR="00652626" w:rsidRPr="00B22750">
        <w:rPr>
          <w:rFonts w:ascii="Times New Roman" w:eastAsia="Calibri" w:hAnsi="Times New Roman" w:cs="Times New Roman"/>
        </w:rPr>
        <w:t xml:space="preserve">. Przepisy ust. </w:t>
      </w:r>
      <w:r w:rsidR="004C11B5">
        <w:rPr>
          <w:rFonts w:ascii="Times New Roman" w:eastAsia="Calibri" w:hAnsi="Times New Roman" w:cs="Times New Roman"/>
        </w:rPr>
        <w:t>1</w:t>
      </w:r>
      <w:r w:rsidR="001B2D0D">
        <w:rPr>
          <w:rFonts w:ascii="Times New Roman" w:eastAsia="Calibri" w:hAnsi="Times New Roman" w:cs="Times New Roman"/>
        </w:rPr>
        <w:t xml:space="preserve"> i </w:t>
      </w:r>
      <w:r w:rsidR="004C11B5">
        <w:rPr>
          <w:rFonts w:ascii="Times New Roman" w:eastAsia="Calibri" w:hAnsi="Times New Roman" w:cs="Times New Roman"/>
        </w:rPr>
        <w:t>2</w:t>
      </w:r>
      <w:r w:rsidR="00652626" w:rsidRPr="00B22750">
        <w:rPr>
          <w:rFonts w:ascii="Times New Roman" w:eastAsia="Calibri" w:hAnsi="Times New Roman" w:cs="Times New Roman"/>
        </w:rPr>
        <w:t xml:space="preserve"> stosuje się odpowiednio do osób, które nie zostały wymienione w </w:t>
      </w:r>
      <w:r w:rsidR="00935C44">
        <w:rPr>
          <w:rFonts w:ascii="Times New Roman" w:eastAsia="Calibri" w:hAnsi="Times New Roman" w:cs="Times New Roman"/>
        </w:rPr>
        <w:t>zgłoszeniu</w:t>
      </w:r>
      <w:r w:rsidR="00652626" w:rsidRPr="00B22750">
        <w:rPr>
          <w:rFonts w:ascii="Times New Roman" w:eastAsia="Calibri" w:hAnsi="Times New Roman" w:cs="Times New Roman"/>
        </w:rPr>
        <w:t>, ale w stosunku do których pojawią się podejrzenia naruszeń w trakcie działań następczych.</w:t>
      </w:r>
    </w:p>
    <w:p w14:paraId="5189A5E3" w14:textId="36E9CF8C" w:rsidR="003A590C" w:rsidRDefault="00415DF8" w:rsidP="003A590C">
      <w:pPr>
        <w:pStyle w:val="ARTartustawynprozporzdzenia"/>
        <w:ind w:firstLine="0"/>
        <w:jc w:val="center"/>
        <w:rPr>
          <w:rFonts w:eastAsia="Calibri"/>
          <w:b/>
        </w:rPr>
      </w:pPr>
      <w:r w:rsidRPr="00415DF8">
        <w:rPr>
          <w:rFonts w:eastAsia="Calibri"/>
          <w:b/>
        </w:rPr>
        <w:t xml:space="preserve">§ </w:t>
      </w:r>
      <w:r w:rsidR="00E154C1">
        <w:rPr>
          <w:rFonts w:eastAsia="Calibri"/>
          <w:b/>
        </w:rPr>
        <w:t>19</w:t>
      </w:r>
    </w:p>
    <w:p w14:paraId="6E8DD38B" w14:textId="2625C977" w:rsidR="00415DF8" w:rsidRDefault="005A17E7" w:rsidP="003A590C">
      <w:pPr>
        <w:pStyle w:val="ARTartustawynprozporzdzenia"/>
        <w:ind w:firstLine="0"/>
        <w:rPr>
          <w:rStyle w:val="cf01"/>
          <w:rFonts w:ascii="Times New Roman" w:hAnsi="Times New Roman" w:cs="Times New Roman"/>
          <w:sz w:val="24"/>
          <w:szCs w:val="24"/>
        </w:rPr>
      </w:pPr>
      <w:r>
        <w:rPr>
          <w:rFonts w:eastAsia="Calibri"/>
        </w:rPr>
        <w:t xml:space="preserve">1. </w:t>
      </w:r>
      <w:r w:rsidR="00415DF8">
        <w:rPr>
          <w:rFonts w:eastAsia="Calibri"/>
        </w:rPr>
        <w:t>N</w:t>
      </w:r>
      <w:r w:rsidR="00415DF8" w:rsidRPr="00A603F3">
        <w:rPr>
          <w:rStyle w:val="cf01"/>
          <w:rFonts w:ascii="Times New Roman" w:hAnsi="Times New Roman" w:cs="Times New Roman"/>
          <w:sz w:val="24"/>
          <w:szCs w:val="24"/>
        </w:rPr>
        <w:t>iedopuszczalne jest jakiekolwiek niekorzystne traktowanie sygnalisty, który korzysta z</w:t>
      </w:r>
      <w:r w:rsidR="006C6E89">
        <w:rPr>
          <w:rStyle w:val="cf01"/>
          <w:rFonts w:ascii="Times New Roman" w:hAnsi="Times New Roman" w:cs="Times New Roman"/>
          <w:sz w:val="24"/>
          <w:szCs w:val="24"/>
        </w:rPr>
        <w:t> </w:t>
      </w:r>
      <w:r w:rsidR="00415DF8" w:rsidRPr="00A603F3">
        <w:rPr>
          <w:rStyle w:val="cf01"/>
          <w:rFonts w:ascii="Times New Roman" w:hAnsi="Times New Roman" w:cs="Times New Roman"/>
          <w:sz w:val="24"/>
          <w:szCs w:val="24"/>
        </w:rPr>
        <w:t>ochrony przewidzianej ustawą, w tym stosowanie działań odwetowych, jak również groźby lub próby ich stosowania.</w:t>
      </w:r>
      <w:r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</w:p>
    <w:p w14:paraId="6EA1CE33" w14:textId="23294218" w:rsidR="005A17E7" w:rsidRDefault="005A17E7" w:rsidP="006C6E89">
      <w:pPr>
        <w:pStyle w:val="USTustnpkodeksu"/>
        <w:ind w:firstLine="0"/>
        <w:rPr>
          <w:rStyle w:val="cf01"/>
          <w:rFonts w:ascii="Times New Roman" w:hAnsi="Times New Roman" w:cs="Times New Roman"/>
          <w:sz w:val="24"/>
          <w:szCs w:val="24"/>
        </w:rPr>
      </w:pPr>
      <w:r>
        <w:rPr>
          <w:rStyle w:val="cf01"/>
          <w:rFonts w:ascii="Times New Roman" w:hAnsi="Times New Roman" w:cs="Times New Roman"/>
          <w:sz w:val="24"/>
          <w:szCs w:val="24"/>
        </w:rPr>
        <w:lastRenderedPageBreak/>
        <w:t>2. Za niekorzystne traktowanie, o którym mowa w ust. 1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,</w:t>
      </w:r>
      <w:r>
        <w:rPr>
          <w:rStyle w:val="cf01"/>
          <w:rFonts w:ascii="Times New Roman" w:hAnsi="Times New Roman" w:cs="Times New Roman"/>
          <w:sz w:val="24"/>
          <w:szCs w:val="24"/>
        </w:rPr>
        <w:t xml:space="preserve"> uważa się w szczególności:</w:t>
      </w:r>
    </w:p>
    <w:p w14:paraId="4CA71020" w14:textId="47774445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1)</w:t>
      </w:r>
      <w:r w:rsidRPr="0060304F">
        <w:rPr>
          <w:rStyle w:val="cf01"/>
          <w:rFonts w:ascii="Times" w:hAnsi="Times" w:cs="Arial"/>
          <w:sz w:val="24"/>
          <w:szCs w:val="20"/>
        </w:rPr>
        <w:tab/>
        <w:t>odmow</w:t>
      </w:r>
      <w:r w:rsidR="00B6150F" w:rsidRPr="0060304F">
        <w:rPr>
          <w:rStyle w:val="cf01"/>
          <w:rFonts w:ascii="Times" w:hAnsi="Times" w:cs="Arial"/>
          <w:sz w:val="24"/>
          <w:szCs w:val="20"/>
        </w:rPr>
        <w:t>ę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nawiązania stosunku pracy;</w:t>
      </w:r>
    </w:p>
    <w:p w14:paraId="40227D7B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2)</w:t>
      </w:r>
      <w:r w:rsidRPr="0060304F">
        <w:rPr>
          <w:rStyle w:val="cf01"/>
          <w:rFonts w:ascii="Times" w:hAnsi="Times" w:cs="Arial"/>
          <w:sz w:val="24"/>
          <w:szCs w:val="20"/>
        </w:rPr>
        <w:tab/>
        <w:t>wypowiedzenie stosunku pracy lub rozwiązanie stosunku pracy bez wypowiedzenia;</w:t>
      </w:r>
    </w:p>
    <w:p w14:paraId="0634BA11" w14:textId="674EB93D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3)</w:t>
      </w:r>
      <w:r w:rsidRPr="0060304F">
        <w:rPr>
          <w:rStyle w:val="cf01"/>
          <w:rFonts w:ascii="Times" w:hAnsi="Times" w:cs="Arial"/>
          <w:sz w:val="24"/>
          <w:szCs w:val="20"/>
        </w:rPr>
        <w:tab/>
      </w:r>
      <w:proofErr w:type="spellStart"/>
      <w:r w:rsidR="006C6E89">
        <w:rPr>
          <w:rStyle w:val="cf01"/>
          <w:rFonts w:ascii="Times" w:hAnsi="Times" w:cs="Arial"/>
          <w:sz w:val="24"/>
          <w:szCs w:val="20"/>
        </w:rPr>
        <w:t>niezawarcie</w:t>
      </w:r>
      <w:proofErr w:type="spellEnd"/>
      <w:r w:rsidRPr="0060304F">
        <w:rPr>
          <w:rStyle w:val="cf01"/>
          <w:rFonts w:ascii="Times" w:hAnsi="Times" w:cs="Arial"/>
          <w:sz w:val="24"/>
          <w:szCs w:val="20"/>
        </w:rPr>
        <w:t xml:space="preserve"> umowy o pracę na czas określony lub umowy o pracę na czas nieokreślony po rozwiązaniu umowy o pracę na okres próbny, </w:t>
      </w:r>
      <w:proofErr w:type="spellStart"/>
      <w:r w:rsidRPr="0060304F">
        <w:rPr>
          <w:rStyle w:val="cf01"/>
          <w:rFonts w:ascii="Times" w:hAnsi="Times" w:cs="Arial"/>
          <w:sz w:val="24"/>
          <w:szCs w:val="20"/>
        </w:rPr>
        <w:t>niezawarcie</w:t>
      </w:r>
      <w:proofErr w:type="spellEnd"/>
      <w:r w:rsidRPr="0060304F">
        <w:rPr>
          <w:rStyle w:val="cf01"/>
          <w:rFonts w:ascii="Times" w:hAnsi="Times" w:cs="Arial"/>
          <w:sz w:val="24"/>
          <w:szCs w:val="20"/>
        </w:rPr>
        <w:t xml:space="preserve"> kolejnej umowy o pracę na czas określony lub </w:t>
      </w:r>
      <w:proofErr w:type="spellStart"/>
      <w:r w:rsidRPr="0060304F">
        <w:rPr>
          <w:rStyle w:val="cf01"/>
          <w:rFonts w:ascii="Times" w:hAnsi="Times" w:cs="Arial"/>
          <w:sz w:val="24"/>
          <w:szCs w:val="20"/>
        </w:rPr>
        <w:t>niezawarcie</w:t>
      </w:r>
      <w:proofErr w:type="spellEnd"/>
      <w:r w:rsidRPr="0060304F">
        <w:rPr>
          <w:rStyle w:val="cf01"/>
          <w:rFonts w:ascii="Times" w:hAnsi="Times" w:cs="Arial"/>
          <w:sz w:val="24"/>
          <w:szCs w:val="20"/>
        </w:rPr>
        <w:t xml:space="preserve"> umowy o pracę na czas nieokreślony, po rozwiązaniu umowy o pracę na czas określony – w przypadku gdy pracownik miał uzasadnione oczekiwanie, że zostanie z nim zawarta taka umowa;</w:t>
      </w:r>
    </w:p>
    <w:p w14:paraId="2FD2E49C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4)</w:t>
      </w:r>
      <w:r w:rsidRPr="0060304F">
        <w:rPr>
          <w:rStyle w:val="cf01"/>
          <w:rFonts w:ascii="Times" w:hAnsi="Times" w:cs="Arial"/>
          <w:sz w:val="24"/>
          <w:szCs w:val="20"/>
        </w:rPr>
        <w:tab/>
        <w:t>obniżenie wysokości wynagrodzenia za pracę;</w:t>
      </w:r>
    </w:p>
    <w:p w14:paraId="4899049F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5)</w:t>
      </w:r>
      <w:r w:rsidRPr="0060304F">
        <w:rPr>
          <w:rStyle w:val="cf01"/>
          <w:rFonts w:ascii="Times" w:hAnsi="Times" w:cs="Arial"/>
          <w:sz w:val="24"/>
          <w:szCs w:val="20"/>
        </w:rPr>
        <w:tab/>
        <w:t>wstrzymanie awansu albo pominięcie przy awansowaniu;</w:t>
      </w:r>
    </w:p>
    <w:p w14:paraId="5C260F29" w14:textId="60037DC2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6)</w:t>
      </w:r>
      <w:r w:rsidRPr="0060304F">
        <w:rPr>
          <w:rStyle w:val="cf01"/>
          <w:rFonts w:ascii="Times" w:hAnsi="Times" w:cs="Arial"/>
          <w:sz w:val="24"/>
          <w:szCs w:val="20"/>
        </w:rPr>
        <w:tab/>
        <w:t>pominięcie przy przyznawaniu innych niż wynagrodzenie świadczeń związanych z pracą lub obniżeniu wysokości tych świadczeń;</w:t>
      </w:r>
    </w:p>
    <w:p w14:paraId="3B208165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7)</w:t>
      </w:r>
      <w:r w:rsidRPr="0060304F">
        <w:rPr>
          <w:rStyle w:val="cf01"/>
          <w:rFonts w:ascii="Times" w:hAnsi="Times" w:cs="Arial"/>
          <w:sz w:val="24"/>
          <w:szCs w:val="20"/>
        </w:rPr>
        <w:tab/>
        <w:t>przeniesienie pracownika na niższe stanowisko pracy;</w:t>
      </w:r>
    </w:p>
    <w:p w14:paraId="6910CFF0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8)</w:t>
      </w:r>
      <w:r w:rsidRPr="0060304F">
        <w:rPr>
          <w:rStyle w:val="cf01"/>
          <w:rFonts w:ascii="Times" w:hAnsi="Times" w:cs="Arial"/>
          <w:sz w:val="24"/>
          <w:szCs w:val="20"/>
        </w:rPr>
        <w:tab/>
        <w:t>zawieszenie w wykonywaniu obowiązków pracowniczych lub służbowych;</w:t>
      </w:r>
    </w:p>
    <w:p w14:paraId="450618A2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9)</w:t>
      </w:r>
      <w:r w:rsidRPr="0060304F">
        <w:rPr>
          <w:rStyle w:val="cf01"/>
          <w:rFonts w:ascii="Times" w:hAnsi="Times" w:cs="Arial"/>
          <w:sz w:val="24"/>
          <w:szCs w:val="20"/>
        </w:rPr>
        <w:tab/>
        <w:t>przekazanie innemu pracownikowi dotychczasowych obowiązków pracownika;</w:t>
      </w:r>
    </w:p>
    <w:p w14:paraId="15EBCEA7" w14:textId="3A7A9984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10)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niekorzystn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ą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zmian</w:t>
      </w:r>
      <w:r w:rsidR="00B43A16" w:rsidRPr="0060304F">
        <w:rPr>
          <w:rStyle w:val="cf01"/>
          <w:rFonts w:ascii="Times" w:hAnsi="Times" w:cs="Arial"/>
          <w:sz w:val="24"/>
          <w:szCs w:val="20"/>
        </w:rPr>
        <w:t xml:space="preserve">ę </w:t>
      </w:r>
      <w:r w:rsidRPr="0060304F">
        <w:rPr>
          <w:rStyle w:val="cf01"/>
          <w:rFonts w:ascii="Times" w:hAnsi="Times" w:cs="Arial"/>
          <w:sz w:val="24"/>
          <w:szCs w:val="20"/>
        </w:rPr>
        <w:t>miejsca wykonywania pracy lub rozkładu czasu pracy;</w:t>
      </w:r>
    </w:p>
    <w:p w14:paraId="1263A14E" w14:textId="465714D2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11)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negatywn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ą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ocen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ę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wyników pracy lub negatywn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ą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opini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ę</w:t>
      </w:r>
      <w:r w:rsidRPr="0060304F">
        <w:rPr>
          <w:rStyle w:val="cf01"/>
          <w:rFonts w:ascii="Times" w:hAnsi="Times" w:cs="Arial"/>
          <w:sz w:val="24"/>
          <w:szCs w:val="20"/>
        </w:rPr>
        <w:t xml:space="preserve"> o pracy;</w:t>
      </w:r>
    </w:p>
    <w:p w14:paraId="3103C3E3" w14:textId="57508058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12)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nałożenie lub zastosowanie środka dyscyplinarnego, w tym kary finansowej, lub środka o</w:t>
      </w:r>
      <w:r w:rsidR="00286705">
        <w:rPr>
          <w:rStyle w:val="cf01"/>
          <w:rFonts w:ascii="Times" w:hAnsi="Times" w:cs="Arial"/>
          <w:sz w:val="24"/>
          <w:szCs w:val="20"/>
        </w:rPr>
        <w:t> </w:t>
      </w:r>
      <w:r w:rsidRPr="0060304F">
        <w:rPr>
          <w:rStyle w:val="cf01"/>
          <w:rFonts w:ascii="Times" w:hAnsi="Times" w:cs="Arial"/>
          <w:sz w:val="24"/>
          <w:szCs w:val="20"/>
        </w:rPr>
        <w:t>podobnym charakterze;</w:t>
      </w:r>
    </w:p>
    <w:p w14:paraId="787EB2C1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13)</w:t>
      </w:r>
      <w:r w:rsidRPr="0060304F">
        <w:rPr>
          <w:rStyle w:val="cf01"/>
          <w:rFonts w:ascii="Times" w:hAnsi="Times" w:cs="Arial"/>
          <w:sz w:val="24"/>
          <w:szCs w:val="20"/>
        </w:rPr>
        <w:tab/>
        <w:t>przymus, zastraszanie lub wykluczenie;</w:t>
      </w:r>
    </w:p>
    <w:p w14:paraId="2F9C8768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14)</w:t>
      </w:r>
      <w:r w:rsidRPr="0060304F">
        <w:rPr>
          <w:rStyle w:val="cf01"/>
          <w:rFonts w:ascii="Times" w:hAnsi="Times" w:cs="Arial"/>
          <w:sz w:val="24"/>
          <w:szCs w:val="20"/>
        </w:rPr>
        <w:tab/>
      </w:r>
      <w:proofErr w:type="spellStart"/>
      <w:r w:rsidRPr="0060304F">
        <w:rPr>
          <w:rStyle w:val="cf01"/>
          <w:rFonts w:ascii="Times" w:hAnsi="Times" w:cs="Arial"/>
          <w:sz w:val="24"/>
          <w:szCs w:val="20"/>
        </w:rPr>
        <w:t>mobbing</w:t>
      </w:r>
      <w:proofErr w:type="spellEnd"/>
      <w:r w:rsidRPr="0060304F">
        <w:rPr>
          <w:rStyle w:val="cf01"/>
          <w:rFonts w:ascii="Times" w:hAnsi="Times" w:cs="Arial"/>
          <w:sz w:val="24"/>
          <w:szCs w:val="20"/>
        </w:rPr>
        <w:t>;</w:t>
      </w:r>
    </w:p>
    <w:p w14:paraId="23036CD6" w14:textId="7F0CDB10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15)</w:t>
      </w:r>
      <w:r w:rsidRPr="0060304F">
        <w:rPr>
          <w:rStyle w:val="cf01"/>
          <w:rFonts w:ascii="Times" w:hAnsi="Times" w:cs="Arial"/>
          <w:sz w:val="24"/>
          <w:szCs w:val="20"/>
        </w:rPr>
        <w:tab/>
        <w:t>dyskryminacj</w:t>
      </w:r>
      <w:r w:rsidR="00B43A16" w:rsidRPr="0060304F">
        <w:rPr>
          <w:rStyle w:val="cf01"/>
          <w:rFonts w:ascii="Times" w:hAnsi="Times" w:cs="Arial"/>
          <w:sz w:val="24"/>
          <w:szCs w:val="20"/>
        </w:rPr>
        <w:t>ę</w:t>
      </w:r>
      <w:r w:rsidRPr="0060304F">
        <w:rPr>
          <w:rStyle w:val="cf01"/>
          <w:rFonts w:ascii="Times" w:hAnsi="Times" w:cs="Arial"/>
          <w:sz w:val="24"/>
          <w:szCs w:val="20"/>
        </w:rPr>
        <w:t>;</w:t>
      </w:r>
    </w:p>
    <w:p w14:paraId="55730F3B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16)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niekorzystne lub niesprawiedliwe traktowanie;</w:t>
      </w:r>
    </w:p>
    <w:p w14:paraId="3A1C1AD5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17)</w:t>
      </w:r>
      <w:r w:rsidRPr="0060304F">
        <w:rPr>
          <w:rStyle w:val="cf01"/>
          <w:rFonts w:ascii="Times" w:hAnsi="Times" w:cs="Arial"/>
          <w:sz w:val="24"/>
          <w:szCs w:val="20"/>
        </w:rPr>
        <w:tab/>
        <w:t>wstrzymanie udziału lub pominięcie przy typowaniu do udziału w szkoleniach podnoszących kwalifikacje zawodowe;</w:t>
      </w:r>
    </w:p>
    <w:p w14:paraId="6446979C" w14:textId="6BAF729A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18)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nieuzasadnione skierowanie na badania lekarskie, w tym badania psychiatryczne, o ile przepisy odrębne przewidują możliwość skierowania pracownika na takie badanie;</w:t>
      </w:r>
    </w:p>
    <w:p w14:paraId="0333276C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19)</w:t>
      </w:r>
      <w:r w:rsidRPr="0060304F">
        <w:rPr>
          <w:rStyle w:val="cf01"/>
          <w:rFonts w:ascii="Times" w:hAnsi="Times" w:cs="Arial"/>
          <w:sz w:val="24"/>
          <w:szCs w:val="20"/>
        </w:rPr>
        <w:tab/>
        <w:t>działanie zmierzające do utrudnienia znalezienia w przyszłości pracy w danym sektorze lub branży na podstawie nieformalnego lub formalnego porozumienia sektorowego lub branżowego;</w:t>
      </w:r>
    </w:p>
    <w:p w14:paraId="5C7C155A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20)</w:t>
      </w:r>
      <w:r w:rsidRPr="0060304F">
        <w:rPr>
          <w:rStyle w:val="cf01"/>
          <w:rFonts w:ascii="Times" w:hAnsi="Times" w:cs="Arial"/>
          <w:sz w:val="24"/>
          <w:szCs w:val="20"/>
        </w:rPr>
        <w:tab/>
        <w:t>spowodowanie straty finansowej, w tym gospodarczej lub utraty dochodu;</w:t>
      </w:r>
    </w:p>
    <w:p w14:paraId="1F4C039A" w14:textId="226205F1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21)</w:t>
      </w:r>
      <w:r w:rsidRPr="0060304F">
        <w:rPr>
          <w:rStyle w:val="cf01"/>
          <w:rFonts w:ascii="Times" w:hAnsi="Times" w:cs="Arial"/>
          <w:sz w:val="24"/>
          <w:szCs w:val="20"/>
        </w:rPr>
        <w:tab/>
        <w:t>wyrządzenie innej szkody niematerialnej, w tym naruszenie dóbr osobistych, w</w:t>
      </w:r>
      <w:r w:rsidR="00286705">
        <w:rPr>
          <w:rStyle w:val="cf01"/>
          <w:rFonts w:ascii="Times" w:hAnsi="Times" w:cs="Arial"/>
          <w:sz w:val="24"/>
          <w:szCs w:val="20"/>
        </w:rPr>
        <w:t> </w:t>
      </w:r>
      <w:r w:rsidRPr="0060304F">
        <w:rPr>
          <w:rStyle w:val="cf01"/>
          <w:rFonts w:ascii="Times" w:hAnsi="Times" w:cs="Arial"/>
          <w:sz w:val="24"/>
          <w:szCs w:val="20"/>
        </w:rPr>
        <w:t>szczególności dobrego imienia zgłaszającego;</w:t>
      </w:r>
    </w:p>
    <w:p w14:paraId="4232F6A0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lastRenderedPageBreak/>
        <w:t>22)</w:t>
      </w:r>
      <w:r w:rsidRPr="0060304F">
        <w:rPr>
          <w:rStyle w:val="cf01"/>
          <w:rFonts w:ascii="Times" w:hAnsi="Times" w:cs="Arial"/>
          <w:sz w:val="24"/>
          <w:szCs w:val="20"/>
        </w:rPr>
        <w:tab/>
        <w:t>wypowiedzenie, odstąpienie lub rozwiązanie bez wypowiedzenia umowy, której stroną jest zgłaszający, w szczególności dotyczącej sprzedaży lub dostawy towarów lub  świadczenia usług;</w:t>
      </w:r>
    </w:p>
    <w:p w14:paraId="382C1D22" w14:textId="77777777" w:rsidR="005A17E7" w:rsidRPr="0060304F" w:rsidRDefault="005A17E7" w:rsidP="0060304F">
      <w:pPr>
        <w:pStyle w:val="PKTpunkt"/>
        <w:rPr>
          <w:rStyle w:val="cf01"/>
          <w:rFonts w:ascii="Times" w:hAnsi="Times" w:cs="Arial"/>
          <w:sz w:val="24"/>
          <w:szCs w:val="20"/>
        </w:rPr>
      </w:pPr>
      <w:r w:rsidRPr="0060304F">
        <w:rPr>
          <w:rStyle w:val="cf01"/>
          <w:rFonts w:ascii="Times" w:hAnsi="Times" w:cs="Arial"/>
          <w:sz w:val="24"/>
          <w:szCs w:val="20"/>
        </w:rPr>
        <w:t>23)</w:t>
      </w:r>
      <w:r w:rsidRPr="0060304F">
        <w:rPr>
          <w:rStyle w:val="cf01"/>
          <w:rFonts w:ascii="Times" w:hAnsi="Times" w:cs="Arial"/>
          <w:sz w:val="24"/>
          <w:szCs w:val="20"/>
        </w:rPr>
        <w:tab/>
        <w:t>nałożenie obowiązku bądź odmowę przyznania, ograniczenie lub odebranie uprawnienia, w szczególności koncesji, zezwolenia lub ulgi.</w:t>
      </w:r>
    </w:p>
    <w:p w14:paraId="55F3DB3B" w14:textId="71FF95F9" w:rsidR="00680E19" w:rsidRPr="00876398" w:rsidRDefault="0008579A" w:rsidP="00A8273D">
      <w:pPr>
        <w:pStyle w:val="USTustnpkodeksu"/>
        <w:ind w:firstLine="0"/>
        <w:rPr>
          <w:rStyle w:val="cf01"/>
          <w:rFonts w:ascii="Times" w:hAnsi="Times" w:cs="Arial"/>
          <w:sz w:val="24"/>
          <w:szCs w:val="20"/>
        </w:rPr>
      </w:pPr>
      <w:r w:rsidRPr="00876398">
        <w:rPr>
          <w:rStyle w:val="cf01"/>
          <w:rFonts w:ascii="Times" w:hAnsi="Times" w:cs="Arial"/>
          <w:sz w:val="24"/>
          <w:szCs w:val="20"/>
        </w:rPr>
        <w:t xml:space="preserve">3. </w:t>
      </w:r>
      <w:r w:rsidR="00E7275D" w:rsidRPr="00876398">
        <w:rPr>
          <w:rStyle w:val="cf01"/>
          <w:rFonts w:ascii="Times" w:hAnsi="Times" w:cs="Arial"/>
          <w:sz w:val="24"/>
          <w:szCs w:val="20"/>
        </w:rPr>
        <w:t>Niekorzystne traktowanie, o którym mowa w ust. 2</w:t>
      </w:r>
      <w:r w:rsidR="00C0037E" w:rsidRPr="00876398">
        <w:rPr>
          <w:rStyle w:val="cf01"/>
          <w:rFonts w:ascii="Times" w:hAnsi="Times" w:cs="Arial"/>
          <w:sz w:val="24"/>
          <w:szCs w:val="20"/>
        </w:rPr>
        <w:t>, nie może dotyczyć także:</w:t>
      </w:r>
    </w:p>
    <w:p w14:paraId="5178D809" w14:textId="13FAEFE0" w:rsidR="00C0037E" w:rsidRDefault="00C0037E" w:rsidP="00876398">
      <w:pPr>
        <w:pStyle w:val="PKTpunkt"/>
        <w:rPr>
          <w:rStyle w:val="cf01"/>
          <w:rFonts w:ascii="Times New Roman" w:hAnsi="Times New Roman" w:cs="Times New Roman"/>
          <w:sz w:val="24"/>
          <w:szCs w:val="24"/>
        </w:rPr>
      </w:pPr>
      <w:r>
        <w:rPr>
          <w:rStyle w:val="cf01"/>
          <w:rFonts w:ascii="Times New Roman" w:hAnsi="Times New Roman" w:cs="Times New Roman"/>
          <w:sz w:val="24"/>
          <w:szCs w:val="24"/>
        </w:rPr>
        <w:t>1)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ab/>
      </w:r>
      <w:r>
        <w:rPr>
          <w:rStyle w:val="cf01"/>
          <w:rFonts w:ascii="Times New Roman" w:hAnsi="Times New Roman" w:cs="Times New Roman"/>
          <w:sz w:val="24"/>
          <w:szCs w:val="24"/>
        </w:rPr>
        <w:t xml:space="preserve">osoby pomagającej </w:t>
      </w:r>
      <w:r w:rsidR="00F450B5">
        <w:rPr>
          <w:rStyle w:val="cf01"/>
          <w:rFonts w:ascii="Times New Roman" w:hAnsi="Times New Roman" w:cs="Times New Roman"/>
          <w:sz w:val="24"/>
          <w:szCs w:val="24"/>
        </w:rPr>
        <w:t>w dokonaniu zgłoszenia;</w:t>
      </w:r>
    </w:p>
    <w:p w14:paraId="0A5E6E39" w14:textId="1FF6B08E" w:rsidR="00F450B5" w:rsidRDefault="00F450B5" w:rsidP="00876398">
      <w:pPr>
        <w:pStyle w:val="PKTpunkt"/>
        <w:rPr>
          <w:rStyle w:val="cf01"/>
          <w:rFonts w:ascii="Times New Roman" w:hAnsi="Times New Roman" w:cs="Times New Roman"/>
          <w:sz w:val="24"/>
          <w:szCs w:val="24"/>
        </w:rPr>
      </w:pPr>
      <w:r>
        <w:rPr>
          <w:rStyle w:val="cf01"/>
          <w:rFonts w:ascii="Times New Roman" w:hAnsi="Times New Roman" w:cs="Times New Roman"/>
          <w:sz w:val="24"/>
          <w:szCs w:val="24"/>
        </w:rPr>
        <w:t>2)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ab/>
      </w:r>
      <w:r>
        <w:rPr>
          <w:rStyle w:val="cf01"/>
          <w:rFonts w:ascii="Times New Roman" w:hAnsi="Times New Roman" w:cs="Times New Roman"/>
          <w:sz w:val="24"/>
          <w:szCs w:val="24"/>
        </w:rPr>
        <w:t xml:space="preserve">osoby trzeciej, powiązanej ze zgłaszającym, która może doświadczyć działań odwetowych </w:t>
      </w:r>
      <w:r w:rsidR="00876398">
        <w:rPr>
          <w:rStyle w:val="cf01"/>
          <w:rFonts w:ascii="Times New Roman" w:hAnsi="Times New Roman" w:cs="Times New Roman"/>
          <w:sz w:val="24"/>
          <w:szCs w:val="24"/>
        </w:rPr>
        <w:t>w kontekście związanym z pracą.</w:t>
      </w:r>
    </w:p>
    <w:p w14:paraId="405F8CF1" w14:textId="70F15F62" w:rsidR="00A43A12" w:rsidRDefault="00876398" w:rsidP="00C340A2">
      <w:pPr>
        <w:pStyle w:val="USTustnpkodeksu"/>
        <w:ind w:firstLine="0"/>
        <w:rPr>
          <w:rStyle w:val="cf01"/>
          <w:rFonts w:ascii="Times New Roman" w:hAnsi="Times New Roman" w:cs="Times New Roman"/>
          <w:sz w:val="24"/>
          <w:szCs w:val="24"/>
        </w:rPr>
      </w:pPr>
      <w:r>
        <w:rPr>
          <w:rStyle w:val="cf01"/>
          <w:rFonts w:ascii="Times New Roman" w:hAnsi="Times New Roman" w:cs="Times New Roman"/>
          <w:sz w:val="24"/>
          <w:szCs w:val="24"/>
        </w:rPr>
        <w:t xml:space="preserve">4. </w:t>
      </w:r>
      <w:r w:rsidR="0008579A">
        <w:rPr>
          <w:rStyle w:val="cf01"/>
          <w:rFonts w:ascii="Times New Roman" w:hAnsi="Times New Roman" w:cs="Times New Roman"/>
          <w:sz w:val="24"/>
          <w:szCs w:val="24"/>
        </w:rPr>
        <w:t>Sygnalista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08579A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A43A12">
        <w:rPr>
          <w:rStyle w:val="cf01"/>
          <w:rFonts w:ascii="Times New Roman" w:hAnsi="Times New Roman" w:cs="Times New Roman"/>
          <w:sz w:val="24"/>
          <w:szCs w:val="24"/>
        </w:rPr>
        <w:t xml:space="preserve">wobec którego </w:t>
      </w:r>
      <w:r w:rsidR="00042DAB">
        <w:rPr>
          <w:rStyle w:val="cf01"/>
          <w:rFonts w:ascii="Times New Roman" w:hAnsi="Times New Roman" w:cs="Times New Roman"/>
          <w:sz w:val="24"/>
          <w:szCs w:val="24"/>
        </w:rPr>
        <w:t xml:space="preserve">zastosowano </w:t>
      </w:r>
      <w:r w:rsidR="00A43A12">
        <w:rPr>
          <w:rStyle w:val="cf01"/>
          <w:rFonts w:ascii="Times New Roman" w:hAnsi="Times New Roman" w:cs="Times New Roman"/>
          <w:sz w:val="24"/>
          <w:szCs w:val="24"/>
        </w:rPr>
        <w:t>niekorzystne traktowanie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, w tym działania odwetowe,</w:t>
      </w:r>
      <w:r w:rsidR="00A43A12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ma prawo po</w:t>
      </w:r>
      <w:r w:rsidR="0008579A">
        <w:rPr>
          <w:rStyle w:val="cf01"/>
          <w:rFonts w:ascii="Times New Roman" w:hAnsi="Times New Roman" w:cs="Times New Roman"/>
          <w:sz w:val="24"/>
          <w:szCs w:val="24"/>
        </w:rPr>
        <w:t>inform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 xml:space="preserve">ować o tym </w:t>
      </w:r>
      <w:r w:rsidR="0008579A">
        <w:rPr>
          <w:rStyle w:val="cf01"/>
          <w:rFonts w:ascii="Times New Roman" w:hAnsi="Times New Roman" w:cs="Times New Roman"/>
          <w:sz w:val="24"/>
          <w:szCs w:val="24"/>
        </w:rPr>
        <w:t>osobę upoważnioną</w:t>
      </w:r>
      <w:r w:rsidR="00A43A12">
        <w:rPr>
          <w:rStyle w:val="cf01"/>
          <w:rFonts w:ascii="Times New Roman" w:hAnsi="Times New Roman" w:cs="Times New Roman"/>
          <w:sz w:val="24"/>
          <w:szCs w:val="24"/>
        </w:rPr>
        <w:t>.</w:t>
      </w:r>
      <w:r w:rsidR="003B24CE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</w:p>
    <w:p w14:paraId="5473C7D8" w14:textId="7656F43D" w:rsidR="00360517" w:rsidRPr="00360517" w:rsidRDefault="00876398" w:rsidP="00360517">
      <w:pPr>
        <w:pStyle w:val="USTustnpkodeksu"/>
        <w:ind w:firstLine="0"/>
        <w:rPr>
          <w:rFonts w:ascii="Times New Roman" w:hAnsi="Times New Roman" w:cs="Times New Roman"/>
          <w:szCs w:val="24"/>
        </w:rPr>
      </w:pPr>
      <w:r>
        <w:rPr>
          <w:rStyle w:val="cf01"/>
          <w:rFonts w:ascii="Times New Roman" w:hAnsi="Times New Roman" w:cs="Times New Roman"/>
          <w:sz w:val="24"/>
          <w:szCs w:val="24"/>
        </w:rPr>
        <w:t>5.</w:t>
      </w:r>
      <w:r w:rsidR="003B24CE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A43A12">
        <w:rPr>
          <w:rStyle w:val="cf01"/>
          <w:rFonts w:ascii="Times New Roman" w:hAnsi="Times New Roman" w:cs="Times New Roman"/>
          <w:sz w:val="24"/>
          <w:szCs w:val="24"/>
        </w:rPr>
        <w:t xml:space="preserve">Osoba upoważniona </w:t>
      </w:r>
      <w:r w:rsidR="00406899">
        <w:rPr>
          <w:rStyle w:val="cf01"/>
          <w:rFonts w:ascii="Times New Roman" w:hAnsi="Times New Roman" w:cs="Times New Roman"/>
          <w:sz w:val="24"/>
          <w:szCs w:val="24"/>
        </w:rPr>
        <w:t xml:space="preserve">przekazuje </w:t>
      </w:r>
      <w:r w:rsidR="003B24CE">
        <w:rPr>
          <w:rStyle w:val="cf01"/>
          <w:rFonts w:ascii="Times New Roman" w:hAnsi="Times New Roman" w:cs="Times New Roman"/>
          <w:sz w:val="24"/>
          <w:szCs w:val="24"/>
        </w:rPr>
        <w:t>informację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3B24CE">
        <w:rPr>
          <w:rStyle w:val="cf01"/>
          <w:rFonts w:ascii="Times New Roman" w:hAnsi="Times New Roman" w:cs="Times New Roman"/>
          <w:sz w:val="24"/>
          <w:szCs w:val="24"/>
        </w:rPr>
        <w:t xml:space="preserve"> o której mowa w ust. </w:t>
      </w:r>
      <w:r w:rsidR="00F12C70">
        <w:rPr>
          <w:rStyle w:val="cf01"/>
          <w:rFonts w:ascii="Times New Roman" w:hAnsi="Times New Roman" w:cs="Times New Roman"/>
          <w:sz w:val="24"/>
          <w:szCs w:val="24"/>
        </w:rPr>
        <w:t>4</w:t>
      </w:r>
      <w:r w:rsidR="0060304F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08579A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B1050B">
        <w:rPr>
          <w:rFonts w:ascii="Times New Roman" w:eastAsia="Calibri" w:hAnsi="Times New Roman" w:cs="Times New Roman"/>
        </w:rPr>
        <w:t>Dyrektorowi Powiatowej Stacji Sanitarno-Epidemiologicznej w Otwocku</w:t>
      </w:r>
      <w:r w:rsidR="00B1050B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F12C70">
        <w:rPr>
          <w:rStyle w:val="cf01"/>
          <w:rFonts w:ascii="Times New Roman" w:hAnsi="Times New Roman" w:cs="Times New Roman"/>
          <w:sz w:val="24"/>
          <w:szCs w:val="24"/>
        </w:rPr>
        <w:t>celem podjęcia stosownych działań.</w:t>
      </w:r>
    </w:p>
    <w:p w14:paraId="0FCB23AF" w14:textId="0C2076A1" w:rsidR="00F74434" w:rsidRDefault="00F74434" w:rsidP="00F74434">
      <w:pPr>
        <w:pStyle w:val="ROZDZODDZOZNoznaczenierozdziauluboddziau"/>
        <w:rPr>
          <w:rFonts w:eastAsia="Calibri"/>
        </w:rPr>
      </w:pPr>
      <w:r>
        <w:rPr>
          <w:rFonts w:eastAsia="Calibri"/>
        </w:rPr>
        <w:t>Rozdział 6</w:t>
      </w:r>
    </w:p>
    <w:p w14:paraId="7F24BBB9" w14:textId="77777777" w:rsidR="00F74434" w:rsidRDefault="00F74434" w:rsidP="00F74434">
      <w:pPr>
        <w:pStyle w:val="ROZDZODDZPRZEDMprzedmiotregulacjirozdziauluboddziau"/>
        <w:rPr>
          <w:rFonts w:eastAsia="Calibri"/>
        </w:rPr>
      </w:pPr>
      <w:r>
        <w:rPr>
          <w:rFonts w:eastAsia="Calibri"/>
        </w:rPr>
        <w:t>Szczególne wymagania związane z przetwarzaniem danych osobowych</w:t>
      </w:r>
    </w:p>
    <w:p w14:paraId="76D00D46" w14:textId="251CF48F" w:rsidR="00B1050B" w:rsidRDefault="00F74434" w:rsidP="00B1050B">
      <w:pPr>
        <w:pStyle w:val="ARTartustawynprozporzdzenia"/>
        <w:ind w:firstLine="0"/>
        <w:jc w:val="center"/>
        <w:rPr>
          <w:b/>
          <w:bCs/>
        </w:rPr>
      </w:pPr>
      <w:r w:rsidRPr="005A6E97">
        <w:rPr>
          <w:b/>
          <w:bCs/>
        </w:rPr>
        <w:t xml:space="preserve">§ </w:t>
      </w:r>
      <w:r w:rsidR="00A66EE8">
        <w:rPr>
          <w:b/>
          <w:bCs/>
        </w:rPr>
        <w:t>2</w:t>
      </w:r>
      <w:r w:rsidR="00E154C1">
        <w:rPr>
          <w:b/>
          <w:bCs/>
        </w:rPr>
        <w:t>0</w:t>
      </w:r>
    </w:p>
    <w:p w14:paraId="3F42AF87" w14:textId="5C1735EE" w:rsidR="00F74434" w:rsidRDefault="00F74434" w:rsidP="00B1050B">
      <w:pPr>
        <w:pStyle w:val="ARTartustawynprozporzdzenia"/>
        <w:ind w:firstLine="0"/>
      </w:pPr>
      <w:r>
        <w:t xml:space="preserve">1. </w:t>
      </w:r>
      <w:r w:rsidR="00B1050B">
        <w:rPr>
          <w:rFonts w:ascii="Times New Roman" w:eastAsia="Calibri" w:hAnsi="Times New Roman" w:cs="Times New Roman"/>
        </w:rPr>
        <w:t>Dyrektor Powiatowej Stacji Sanitarno-Epidemiologicznej w Otwocku</w:t>
      </w:r>
      <w:r w:rsidR="00B1050B" w:rsidRPr="005A6E97">
        <w:t xml:space="preserve"> </w:t>
      </w:r>
      <w:r w:rsidRPr="005A6E97">
        <w:t xml:space="preserve">stosuje zasadę minimalizacji przetwarzania danych osobowych </w:t>
      </w:r>
      <w:r>
        <w:t xml:space="preserve">w </w:t>
      </w:r>
      <w:r w:rsidRPr="005A6E97">
        <w:t xml:space="preserve">ramach realizacji postanowień </w:t>
      </w:r>
      <w:r>
        <w:t xml:space="preserve">procedury zgłoszeń </w:t>
      </w:r>
      <w:r w:rsidR="00372F92">
        <w:t>zewnętrznych</w:t>
      </w:r>
      <w:r>
        <w:t>.</w:t>
      </w:r>
    </w:p>
    <w:p w14:paraId="7C54A9AD" w14:textId="193C2E3E" w:rsidR="00F74434" w:rsidRDefault="00F74434" w:rsidP="00B1050B">
      <w:pPr>
        <w:pStyle w:val="ARTartustawynprozporzdzenia"/>
        <w:spacing w:before="0"/>
        <w:ind w:firstLine="0"/>
        <w:rPr>
          <w:rFonts w:ascii="Times New Roman" w:hAnsi="Times New Roman" w:cs="Times New Roman"/>
        </w:rPr>
      </w:pPr>
      <w:r>
        <w:rPr>
          <w:rFonts w:ascii="Times New Roman" w:hAnsi="Times New Roman" w:cs="Times New Roman"/>
        </w:rPr>
        <w:t xml:space="preserve">2. </w:t>
      </w:r>
      <w:r w:rsidRPr="005A6E97">
        <w:rPr>
          <w:rFonts w:ascii="Times New Roman" w:hAnsi="Times New Roman" w:cs="Times New Roman"/>
        </w:rPr>
        <w:t xml:space="preserve">Dane osobowe, które w ocenie </w:t>
      </w:r>
      <w:r w:rsidR="00B1050B">
        <w:rPr>
          <w:rFonts w:ascii="Times New Roman" w:eastAsia="Calibri" w:hAnsi="Times New Roman" w:cs="Times New Roman"/>
        </w:rPr>
        <w:t>Dyrektora Powiatowej Stacji Sanitarno-Epidemiologicznej w Otwocku</w:t>
      </w:r>
      <w:r w:rsidR="00B1050B" w:rsidRPr="005A6E97">
        <w:rPr>
          <w:rFonts w:ascii="Times New Roman" w:hAnsi="Times New Roman" w:cs="Times New Roman"/>
        </w:rPr>
        <w:t xml:space="preserve"> </w:t>
      </w:r>
      <w:r w:rsidRPr="005A6E97">
        <w:rPr>
          <w:rFonts w:ascii="Times New Roman" w:hAnsi="Times New Roman" w:cs="Times New Roman"/>
        </w:rPr>
        <w:t xml:space="preserve">nie mają znaczenia dla rozpatrywania </w:t>
      </w:r>
      <w:r>
        <w:rPr>
          <w:rFonts w:ascii="Times New Roman" w:hAnsi="Times New Roman" w:cs="Times New Roman"/>
        </w:rPr>
        <w:t>z</w:t>
      </w:r>
      <w:r w:rsidRPr="005A6E97">
        <w:rPr>
          <w:rFonts w:ascii="Times New Roman" w:hAnsi="Times New Roman" w:cs="Times New Roman"/>
        </w:rPr>
        <w:t xml:space="preserve">głoszenia, nie są zbierane, a w razie przypadkowego zebrania, są usuwane lub </w:t>
      </w:r>
      <w:proofErr w:type="spellStart"/>
      <w:r w:rsidRPr="005A6E97">
        <w:rPr>
          <w:rFonts w:ascii="Times New Roman" w:hAnsi="Times New Roman" w:cs="Times New Roman"/>
        </w:rPr>
        <w:t>anonimizowane</w:t>
      </w:r>
      <w:proofErr w:type="spellEnd"/>
      <w:r w:rsidRPr="005A6E97">
        <w:rPr>
          <w:rFonts w:ascii="Times New Roman" w:hAnsi="Times New Roman" w:cs="Times New Roman"/>
        </w:rPr>
        <w:t xml:space="preserve"> w terminie 14 dni od chwili ustalenia, że nie mają znaczenia dla sprawy.</w:t>
      </w:r>
    </w:p>
    <w:p w14:paraId="774EF781" w14:textId="1AC0F04F" w:rsidR="00B1050B" w:rsidRDefault="00F74434" w:rsidP="00B1050B">
      <w:pPr>
        <w:pStyle w:val="ARTartustawynprozporzdzenia"/>
        <w:ind w:firstLine="0"/>
        <w:jc w:val="center"/>
        <w:rPr>
          <w:b/>
          <w:bCs/>
        </w:rPr>
      </w:pPr>
      <w:r w:rsidRPr="005A6E97">
        <w:rPr>
          <w:b/>
          <w:bCs/>
        </w:rPr>
        <w:t xml:space="preserve">§ </w:t>
      </w:r>
      <w:r w:rsidR="00A66EE8">
        <w:rPr>
          <w:b/>
          <w:bCs/>
        </w:rPr>
        <w:t>2</w:t>
      </w:r>
      <w:r w:rsidR="00E154C1">
        <w:rPr>
          <w:b/>
          <w:bCs/>
        </w:rPr>
        <w:t>1</w:t>
      </w:r>
    </w:p>
    <w:p w14:paraId="56FE57AB" w14:textId="0822D4A3" w:rsidR="00F74434" w:rsidRPr="005A6E97" w:rsidRDefault="00F74434" w:rsidP="00B1050B">
      <w:pPr>
        <w:pStyle w:val="ARTartustawynprozporzdzenia"/>
        <w:ind w:firstLine="0"/>
      </w:pPr>
      <w:r w:rsidRPr="005A6E97">
        <w:t>1.</w:t>
      </w:r>
      <w:r>
        <w:rPr>
          <w:b/>
          <w:bCs/>
        </w:rPr>
        <w:t xml:space="preserve"> </w:t>
      </w:r>
      <w:r w:rsidR="00B1050B">
        <w:rPr>
          <w:rFonts w:ascii="Times New Roman" w:eastAsia="Calibri" w:hAnsi="Times New Roman" w:cs="Times New Roman"/>
        </w:rPr>
        <w:t>Dyrektor Powiatowej Stacji Sanitarno-Epidemiologicznej w Otwocku</w:t>
      </w:r>
      <w:r w:rsidR="00B1050B" w:rsidRPr="005A6E97">
        <w:t xml:space="preserve"> </w:t>
      </w:r>
      <w:r w:rsidRPr="005A6E97">
        <w:t>podczas pozyskiwania danych osobowych od osoby, które</w:t>
      </w:r>
      <w:r w:rsidR="001E695B">
        <w:t>j</w:t>
      </w:r>
      <w:r w:rsidRPr="005A6E97">
        <w:t xml:space="preserve"> dane dotyczą, przekazuje jej informacj</w:t>
      </w:r>
      <w:r>
        <w:t>ę o przetwarzania danych,</w:t>
      </w:r>
      <w:r w:rsidRPr="005A6E97">
        <w:t xml:space="preserve"> </w:t>
      </w:r>
      <w:r>
        <w:t>wskazane</w:t>
      </w:r>
      <w:r w:rsidRPr="005A6E97">
        <w:t xml:space="preserve"> w </w:t>
      </w:r>
      <w:r>
        <w:t>z</w:t>
      </w:r>
      <w:r w:rsidRPr="005A6E97">
        <w:t xml:space="preserve">ałączniku do </w:t>
      </w:r>
      <w:r>
        <w:t xml:space="preserve">procedury zgłoszeń </w:t>
      </w:r>
      <w:r w:rsidR="00E7527C">
        <w:t>zewnętrznych</w:t>
      </w:r>
      <w:r w:rsidRPr="005A6E97">
        <w:t xml:space="preserve">. </w:t>
      </w:r>
    </w:p>
    <w:p w14:paraId="767624D8" w14:textId="047C38AF" w:rsidR="00F74434" w:rsidRPr="005A6E97" w:rsidRDefault="00F74434" w:rsidP="00B1050B">
      <w:pPr>
        <w:pStyle w:val="ARTartustawynprozporzdzenia"/>
        <w:spacing w:before="0"/>
        <w:ind w:firstLine="0"/>
        <w:rPr>
          <w:rFonts w:ascii="Times New Roman" w:hAnsi="Times New Roman" w:cs="Times New Roman"/>
        </w:rPr>
      </w:pPr>
      <w:r>
        <w:rPr>
          <w:rFonts w:ascii="Times New Roman" w:hAnsi="Times New Roman" w:cs="Times New Roman"/>
        </w:rPr>
        <w:t>2</w:t>
      </w:r>
      <w:r w:rsidRPr="005A6E97">
        <w:rPr>
          <w:rFonts w:ascii="Times New Roman" w:hAnsi="Times New Roman" w:cs="Times New Roman"/>
        </w:rPr>
        <w:t>.</w:t>
      </w:r>
      <w:r w:rsidR="00276783">
        <w:rPr>
          <w:rFonts w:ascii="Times New Roman" w:hAnsi="Times New Roman" w:cs="Times New Roman"/>
        </w:rPr>
        <w:t xml:space="preserve"> </w:t>
      </w:r>
      <w:r w:rsidRPr="005A6E97">
        <w:rPr>
          <w:rFonts w:ascii="Times New Roman" w:hAnsi="Times New Roman" w:cs="Times New Roman"/>
        </w:rPr>
        <w:t xml:space="preserve">Z zastrzeżeniem zdania następnego, w przypadku pozyskania przez </w:t>
      </w:r>
      <w:r w:rsidR="00B1050B">
        <w:rPr>
          <w:rFonts w:ascii="Times New Roman" w:eastAsia="Calibri" w:hAnsi="Times New Roman" w:cs="Times New Roman"/>
        </w:rPr>
        <w:t>Dyrektora Powiatowej Stacji Sanitarno-Epidemiologicznej w Otwocku</w:t>
      </w:r>
      <w:r w:rsidR="00B1050B" w:rsidRPr="005A6E97">
        <w:rPr>
          <w:rFonts w:ascii="Times New Roman" w:hAnsi="Times New Roman" w:cs="Times New Roman"/>
        </w:rPr>
        <w:t xml:space="preserve"> </w:t>
      </w:r>
      <w:r w:rsidRPr="005A6E97">
        <w:rPr>
          <w:rFonts w:ascii="Times New Roman" w:hAnsi="Times New Roman" w:cs="Times New Roman"/>
        </w:rPr>
        <w:t xml:space="preserve">danych osobowych nie od osoby, której dane dotyczą, </w:t>
      </w:r>
      <w:r w:rsidR="00B1050B">
        <w:rPr>
          <w:rFonts w:ascii="Times New Roman" w:eastAsia="Calibri" w:hAnsi="Times New Roman" w:cs="Times New Roman"/>
        </w:rPr>
        <w:t>Dyrektor Powiatowej Stacji Sanitarno-Epidemiologicznej w Otwocku</w:t>
      </w:r>
      <w:r w:rsidR="00B1050B" w:rsidRPr="005A6E97">
        <w:rPr>
          <w:rFonts w:ascii="Times New Roman" w:hAnsi="Times New Roman" w:cs="Times New Roman"/>
        </w:rPr>
        <w:t xml:space="preserve"> </w:t>
      </w:r>
      <w:r w:rsidRPr="005A6E97">
        <w:rPr>
          <w:rFonts w:ascii="Times New Roman" w:hAnsi="Times New Roman" w:cs="Times New Roman"/>
        </w:rPr>
        <w:t xml:space="preserve">przekazuje tej osobie informacje, określone w </w:t>
      </w:r>
      <w:r>
        <w:rPr>
          <w:rFonts w:ascii="Times New Roman" w:hAnsi="Times New Roman" w:cs="Times New Roman"/>
        </w:rPr>
        <w:t>art</w:t>
      </w:r>
      <w:r w:rsidRPr="005A6E97">
        <w:rPr>
          <w:rFonts w:ascii="Times New Roman" w:hAnsi="Times New Roman" w:cs="Times New Roman"/>
        </w:rPr>
        <w:t xml:space="preserve">. 14 RODO, w terminach określonych w art. 14 ust. 3 RODO, </w:t>
      </w:r>
      <w:r w:rsidRPr="005A6E97">
        <w:rPr>
          <w:rFonts w:ascii="Times New Roman" w:hAnsi="Times New Roman" w:cs="Times New Roman"/>
        </w:rPr>
        <w:lastRenderedPageBreak/>
        <w:t xml:space="preserve">chyba że przekazanie takich informacji może uniemożliwić lub poważnie utrudnić realizację celów takiego przetwarzania, w tym w szczególności przeprowadzenia </w:t>
      </w:r>
      <w:r>
        <w:rPr>
          <w:rFonts w:ascii="Times New Roman" w:hAnsi="Times New Roman" w:cs="Times New Roman"/>
        </w:rPr>
        <w:t>d</w:t>
      </w:r>
      <w:r w:rsidRPr="005A6E97">
        <w:rPr>
          <w:rFonts w:ascii="Times New Roman" w:hAnsi="Times New Roman" w:cs="Times New Roman"/>
        </w:rPr>
        <w:t xml:space="preserve">ziałań następczych. </w:t>
      </w:r>
      <w:r w:rsidR="006E7E75">
        <w:rPr>
          <w:rFonts w:ascii="Times New Roman" w:eastAsia="Calibri" w:hAnsi="Times New Roman" w:cs="Times New Roman"/>
        </w:rPr>
        <w:t>Dyrektor Powiatowej Stacji Sanitarno-Epidemiologicznej w Otwocku</w:t>
      </w:r>
      <w:r w:rsidR="006E7E75" w:rsidRPr="005A6E97">
        <w:rPr>
          <w:rFonts w:ascii="Times New Roman" w:hAnsi="Times New Roman" w:cs="Times New Roman"/>
        </w:rPr>
        <w:t xml:space="preserve"> </w:t>
      </w:r>
      <w:r w:rsidRPr="005A6E97">
        <w:rPr>
          <w:rFonts w:ascii="Times New Roman" w:hAnsi="Times New Roman" w:cs="Times New Roman"/>
        </w:rPr>
        <w:t xml:space="preserve">nie przekazuje jednak informacji o źródle pozyskania danych, chyba że </w:t>
      </w:r>
      <w:r>
        <w:rPr>
          <w:rFonts w:ascii="Times New Roman" w:hAnsi="Times New Roman" w:cs="Times New Roman"/>
        </w:rPr>
        <w:t>osoba dokonująca zgłoszenia</w:t>
      </w:r>
      <w:r w:rsidRPr="005A6E97">
        <w:rPr>
          <w:rFonts w:ascii="Times New Roman" w:hAnsi="Times New Roman" w:cs="Times New Roman"/>
        </w:rPr>
        <w:t xml:space="preserve"> nie spełnia warunków objęcia ochroną, wskazanych w art. 6</w:t>
      </w:r>
      <w:r>
        <w:rPr>
          <w:rFonts w:ascii="Times New Roman" w:hAnsi="Times New Roman" w:cs="Times New Roman"/>
        </w:rPr>
        <w:t xml:space="preserve"> ustawy</w:t>
      </w:r>
      <w:r w:rsidRPr="005A6E97">
        <w:rPr>
          <w:rFonts w:ascii="Times New Roman" w:hAnsi="Times New Roman" w:cs="Times New Roman"/>
        </w:rPr>
        <w:t xml:space="preserve"> albo wyraził</w:t>
      </w:r>
      <w:r>
        <w:rPr>
          <w:rFonts w:ascii="Times New Roman" w:hAnsi="Times New Roman" w:cs="Times New Roman"/>
        </w:rPr>
        <w:t>a</w:t>
      </w:r>
      <w:r w:rsidRPr="005A6E97">
        <w:rPr>
          <w:rFonts w:ascii="Times New Roman" w:hAnsi="Times New Roman" w:cs="Times New Roman"/>
        </w:rPr>
        <w:t xml:space="preserve"> zgodę na ujawnienie swojej tożsamości.</w:t>
      </w:r>
    </w:p>
    <w:p w14:paraId="4D121AAD" w14:textId="1A58541D" w:rsidR="006E1479" w:rsidRDefault="006E1479" w:rsidP="006E1479">
      <w:pPr>
        <w:pStyle w:val="ROZDZODDZOZNoznaczenierozdziauluboddziau"/>
        <w:rPr>
          <w:rFonts w:eastAsia="Calibri"/>
        </w:rPr>
      </w:pPr>
      <w:r>
        <w:rPr>
          <w:rFonts w:eastAsia="Calibri"/>
        </w:rPr>
        <w:t xml:space="preserve">Rozdział </w:t>
      </w:r>
      <w:r w:rsidR="0044172C">
        <w:rPr>
          <w:rFonts w:eastAsia="Calibri"/>
        </w:rPr>
        <w:t>7</w:t>
      </w:r>
    </w:p>
    <w:p w14:paraId="56F574B4" w14:textId="15414F67" w:rsidR="006E1479" w:rsidRPr="006E1479" w:rsidRDefault="006E1479" w:rsidP="006E1479">
      <w:pPr>
        <w:pStyle w:val="ROZDZODDZPRZEDMprzedmiotregulacjirozdziauluboddziau"/>
      </w:pPr>
      <w:r>
        <w:t>Informacje</w:t>
      </w:r>
    </w:p>
    <w:p w14:paraId="5F58F241" w14:textId="1EB80D63" w:rsidR="006E7E75" w:rsidRDefault="006E1479" w:rsidP="006E7E75">
      <w:pPr>
        <w:pStyle w:val="USTustnpkodeksu"/>
        <w:ind w:firstLine="0"/>
        <w:jc w:val="center"/>
        <w:rPr>
          <w:b/>
          <w:bCs w:val="0"/>
        </w:rPr>
      </w:pPr>
      <w:r w:rsidRPr="0044172C">
        <w:rPr>
          <w:b/>
          <w:bCs w:val="0"/>
        </w:rPr>
        <w:t>§ 2</w:t>
      </w:r>
      <w:r w:rsidR="00E154C1">
        <w:rPr>
          <w:b/>
          <w:bCs w:val="0"/>
        </w:rPr>
        <w:t>2</w:t>
      </w:r>
    </w:p>
    <w:p w14:paraId="5758AABD" w14:textId="16AF05CD" w:rsidR="006E1479" w:rsidRDefault="00E154C1" w:rsidP="00E154C1">
      <w:pPr>
        <w:pStyle w:val="USTustnpkodeksu"/>
        <w:ind w:firstLine="0"/>
        <w:rPr>
          <w:rFonts w:ascii="Times New Roman" w:eastAsia="Calibri" w:hAnsi="Times New Roman" w:cs="Times New Roman"/>
        </w:rPr>
      </w:pPr>
      <w:r>
        <w:rPr>
          <w:rFonts w:ascii="Times New Roman" w:eastAsia="Calibri" w:hAnsi="Times New Roman" w:cs="Times New Roman"/>
        </w:rPr>
        <w:t>1.</w:t>
      </w:r>
      <w:r w:rsidR="006E1479">
        <w:rPr>
          <w:rFonts w:ascii="Times New Roman" w:eastAsia="Calibri" w:hAnsi="Times New Roman" w:cs="Times New Roman"/>
        </w:rPr>
        <w:t xml:space="preserve">Na stronie internetowej Biuletynu Informacji Publicznej </w:t>
      </w:r>
      <w:r w:rsidR="006E7E75">
        <w:rPr>
          <w:rFonts w:ascii="Times New Roman" w:eastAsia="Calibri" w:hAnsi="Times New Roman" w:cs="Times New Roman"/>
        </w:rPr>
        <w:t xml:space="preserve">Powiatowej Stacji Sanitarno-Epidemiologicznej w Otwocku </w:t>
      </w:r>
      <w:r w:rsidR="006E1479">
        <w:rPr>
          <w:rFonts w:ascii="Times New Roman" w:eastAsia="Calibri" w:hAnsi="Times New Roman" w:cs="Times New Roman"/>
        </w:rPr>
        <w:t>umieszcza się informacje o:</w:t>
      </w:r>
    </w:p>
    <w:p w14:paraId="67123A6E" w14:textId="7FB9A5F4" w:rsidR="006E1479" w:rsidRDefault="006E1479" w:rsidP="006E1479">
      <w:pPr>
        <w:pStyle w:val="PKTpunkt"/>
        <w:numPr>
          <w:ilvl w:val="0"/>
          <w:numId w:val="4"/>
        </w:numPr>
      </w:pPr>
      <w:r w:rsidRPr="006E1479">
        <w:t>dany</w:t>
      </w:r>
      <w:r>
        <w:t>ch kontaktowych umożliwiających dokonanie zgłoszenia</w:t>
      </w:r>
      <w:r w:rsidR="00103D26">
        <w:t>;</w:t>
      </w:r>
    </w:p>
    <w:p w14:paraId="5D4A1D59" w14:textId="102077E1" w:rsidR="006E1479" w:rsidRDefault="006E1479" w:rsidP="006E1479">
      <w:pPr>
        <w:pStyle w:val="PKTpunkt"/>
        <w:numPr>
          <w:ilvl w:val="0"/>
          <w:numId w:val="4"/>
        </w:numPr>
      </w:pPr>
      <w:r>
        <w:t>warunkach objęcia sygnalisty ochroną</w:t>
      </w:r>
      <w:r w:rsidR="00103D26">
        <w:t>;</w:t>
      </w:r>
    </w:p>
    <w:p w14:paraId="4E65FFF0" w14:textId="48A3BE7E" w:rsidR="006E1479" w:rsidRDefault="006E1479" w:rsidP="006E1479">
      <w:pPr>
        <w:pStyle w:val="PKTpunkt"/>
        <w:numPr>
          <w:ilvl w:val="0"/>
          <w:numId w:val="4"/>
        </w:numPr>
      </w:pPr>
      <w:r>
        <w:t>trybie postępowania mającym zastosowanie w przypadku zgłoszenia</w:t>
      </w:r>
      <w:r w:rsidR="0006142A">
        <w:t>;</w:t>
      </w:r>
    </w:p>
    <w:p w14:paraId="21C58C29" w14:textId="4CCFB3C0" w:rsidR="006E1479" w:rsidRDefault="006E1479" w:rsidP="006E1479">
      <w:pPr>
        <w:pStyle w:val="PKTpunkt"/>
        <w:numPr>
          <w:ilvl w:val="0"/>
          <w:numId w:val="4"/>
        </w:numPr>
      </w:pPr>
      <w:r>
        <w:t>terminie przekazania informacji zwrotnej, formie oraz zawartości takiej informacji</w:t>
      </w:r>
      <w:r w:rsidR="00103D26">
        <w:t>;</w:t>
      </w:r>
    </w:p>
    <w:p w14:paraId="6E981EE0" w14:textId="425E56AD" w:rsidR="006E1479" w:rsidRDefault="006E1479" w:rsidP="006E1479">
      <w:pPr>
        <w:pStyle w:val="PKTpunkt"/>
        <w:numPr>
          <w:ilvl w:val="0"/>
          <w:numId w:val="4"/>
        </w:numPr>
      </w:pPr>
      <w:r>
        <w:t xml:space="preserve">zasadach poufności mających zastosowanie do zgłoszeń, </w:t>
      </w:r>
      <w:r w:rsidR="00D94897">
        <w:t>w tym informacje związane z</w:t>
      </w:r>
      <w:r w:rsidR="00286705">
        <w:t> </w:t>
      </w:r>
      <w:r w:rsidR="00D94897">
        <w:t>przetwarzaniem danych osobowych</w:t>
      </w:r>
      <w:r w:rsidR="00103D26">
        <w:t>;</w:t>
      </w:r>
    </w:p>
    <w:p w14:paraId="13D7C324" w14:textId="2009DF05" w:rsidR="00103D26" w:rsidRDefault="00103D26" w:rsidP="00103D26">
      <w:pPr>
        <w:pStyle w:val="PKTpunkt"/>
        <w:numPr>
          <w:ilvl w:val="0"/>
          <w:numId w:val="4"/>
        </w:numPr>
      </w:pPr>
      <w:r w:rsidRPr="00103D26">
        <w:t>zasadach przetwarzania danych osobowych, o których mowa w art. 8</w:t>
      </w:r>
      <w:r w:rsidR="004C11B5">
        <w:t xml:space="preserve"> RODO</w:t>
      </w:r>
      <w:r w:rsidRPr="00103D26">
        <w:t xml:space="preserve">, a także zasadach przetwarzania danych osobowych oraz informacji podawanych w przypadku zbierania danych od osoby, której dane dotyczą, uregulowanych odpowiednio w </w:t>
      </w:r>
      <w:r w:rsidRPr="004C11B5">
        <w:t>art. 5</w:t>
      </w:r>
      <w:r w:rsidRPr="00103D26">
        <w:t xml:space="preserve"> i </w:t>
      </w:r>
      <w:r w:rsidRPr="004C11B5">
        <w:t>art. 13</w:t>
      </w:r>
      <w:r w:rsidRPr="00103D26">
        <w:t xml:space="preserve"> </w:t>
      </w:r>
      <w:r w:rsidR="004C11B5">
        <w:t>RODO</w:t>
      </w:r>
      <w:r w:rsidRPr="00103D26">
        <w:t xml:space="preserve">, </w:t>
      </w:r>
      <w:r w:rsidRPr="004C11B5">
        <w:t>art. 13</w:t>
      </w:r>
      <w:r w:rsidRPr="00103D26">
        <w:t xml:space="preserve"> dyrektywy Parlamentu Europejskiego i Rady (UE) 2016/680 z dnia 27 kwietnia 2016 r. w sprawie ochrony osób fizycznych w związku z przetwarzaniem danych osobowych przez właściwe organy do celów zapobiegania przestępczości, prowadzenia postępowań przygotowawczych, wykrywania i ścigania czynów zabronionych i</w:t>
      </w:r>
      <w:r w:rsidR="00286705">
        <w:t> </w:t>
      </w:r>
      <w:r w:rsidRPr="00103D26">
        <w:t>wykonywania kar, w sprawie swobodnego przepływu takich danych oraz uchylającej decyzję ramową Rady 2008/977/</w:t>
      </w:r>
      <w:proofErr w:type="spellStart"/>
      <w:r w:rsidRPr="00103D26">
        <w:t>WSiSW</w:t>
      </w:r>
      <w:proofErr w:type="spellEnd"/>
      <w:r w:rsidRPr="00103D26">
        <w:t xml:space="preserve"> (Dz. Urz. UE L 119 z 04.05.2016, str. 89, z </w:t>
      </w:r>
      <w:proofErr w:type="spellStart"/>
      <w:r w:rsidRPr="00103D26">
        <w:t>późn</w:t>
      </w:r>
      <w:proofErr w:type="spellEnd"/>
      <w:r w:rsidRPr="00103D26">
        <w:t xml:space="preserve">. zm.) albo </w:t>
      </w:r>
      <w:r w:rsidRPr="004C11B5">
        <w:t>art. 15</w:t>
      </w:r>
      <w:r w:rsidRPr="00103D26">
        <w:t xml:space="preserve"> rozporządzenia Parlamentu Europejskiego i Rady (UE) 2018/1725 z dnia 23 października 2018 r. w sprawie ochrony osób fizycznych w związku z przetwarzaniem danych osobowych przez instytucje, organy i jednostki organizacyjne Unii i swobodnego przepływu takich danych oraz uchylenia rozporządzenia (WE) nr 45/2001 i decyzji nr 1247/2002/WE (Dz. Urz. UE L 295 z 21.11.2018, str. 39);</w:t>
      </w:r>
    </w:p>
    <w:p w14:paraId="56F9ACA3" w14:textId="5A6F42BC" w:rsidR="00D94897" w:rsidRDefault="009721C9" w:rsidP="006E1479">
      <w:pPr>
        <w:pStyle w:val="PKTpunkt"/>
        <w:numPr>
          <w:ilvl w:val="0"/>
          <w:numId w:val="4"/>
        </w:numPr>
      </w:pPr>
      <w:r>
        <w:t>charakterze działań następczych podejmowanych w związku ze zgłoszeniem</w:t>
      </w:r>
      <w:r w:rsidR="00103D26">
        <w:t>;</w:t>
      </w:r>
    </w:p>
    <w:p w14:paraId="571C0BA6" w14:textId="757033AC" w:rsidR="009721C9" w:rsidRDefault="009721C9" w:rsidP="006E1479">
      <w:pPr>
        <w:pStyle w:val="PKTpunkt"/>
        <w:numPr>
          <w:ilvl w:val="0"/>
          <w:numId w:val="4"/>
        </w:numPr>
      </w:pPr>
      <w:r>
        <w:lastRenderedPageBreak/>
        <w:t>środkach ochrony prawnej i procedurach służących ochronie przed działaniami odwetowymi oraz dostępności poufnej porady dla osób rozważających dokonanie zgłoszenia</w:t>
      </w:r>
      <w:r w:rsidR="00103D26">
        <w:t>;</w:t>
      </w:r>
    </w:p>
    <w:p w14:paraId="61013A89" w14:textId="6C7B5314" w:rsidR="009721C9" w:rsidRDefault="009721C9" w:rsidP="009721C9">
      <w:pPr>
        <w:pStyle w:val="PKTpunkt"/>
        <w:numPr>
          <w:ilvl w:val="0"/>
          <w:numId w:val="4"/>
        </w:numPr>
      </w:pPr>
      <w:r>
        <w:t>warunkach na jakich sygnalista jest chroniony przed ponoszeniem odpowiedzialności za naruszenie poufności zgodnie z art. 16 ustawy</w:t>
      </w:r>
      <w:r w:rsidR="00103D26">
        <w:t>;</w:t>
      </w:r>
    </w:p>
    <w:p w14:paraId="7BDC88CE" w14:textId="522F215F" w:rsidR="009721C9" w:rsidRDefault="009721C9" w:rsidP="009721C9">
      <w:pPr>
        <w:pStyle w:val="PKTpunkt"/>
        <w:numPr>
          <w:ilvl w:val="0"/>
          <w:numId w:val="4"/>
        </w:numPr>
      </w:pPr>
      <w:r>
        <w:t>zachęcie do korzystania z procedury zgłoszeń wewnętrznych podmiotu prawnego, którego zgłoszenie naruszenia prawa ma dotyczyć</w:t>
      </w:r>
      <w:r w:rsidR="00103D26">
        <w:t>;</w:t>
      </w:r>
    </w:p>
    <w:p w14:paraId="2E9020F5" w14:textId="65F25240" w:rsidR="00E154C1" w:rsidRDefault="009721C9" w:rsidP="00E154C1">
      <w:pPr>
        <w:pStyle w:val="PKTpunkt"/>
        <w:numPr>
          <w:ilvl w:val="0"/>
          <w:numId w:val="4"/>
        </w:numPr>
      </w:pPr>
      <w:r>
        <w:t xml:space="preserve">danych kontaktowych Rzecznika Praw Obywatelskich. </w:t>
      </w:r>
    </w:p>
    <w:p w14:paraId="55448ABB" w14:textId="6089E51B" w:rsidR="00E154C1" w:rsidRDefault="00E154C1" w:rsidP="00E154C1">
      <w:pPr>
        <w:pStyle w:val="PKTpunkt"/>
        <w:ind w:left="360" w:firstLine="0"/>
      </w:pPr>
      <w:r>
        <w:t>2. Załączniki stanowiące integralną część procedury:</w:t>
      </w:r>
    </w:p>
    <w:p w14:paraId="67ADEF33" w14:textId="7290FF7F" w:rsidR="00E154C1" w:rsidRDefault="00E154C1" w:rsidP="00E154C1">
      <w:pPr>
        <w:pStyle w:val="PKTpunkt"/>
        <w:ind w:left="360" w:firstLine="0"/>
      </w:pPr>
      <w:r>
        <w:t>1) Załącznik nr 1 – Formularz zgłoszenia naruszenia prawa.</w:t>
      </w:r>
    </w:p>
    <w:p w14:paraId="4CD54466" w14:textId="7C4D399B" w:rsidR="00E93268" w:rsidRDefault="00E93268" w:rsidP="00E154C1">
      <w:pPr>
        <w:pStyle w:val="PKTpunkt"/>
        <w:ind w:left="360" w:firstLine="0"/>
      </w:pPr>
      <w:r>
        <w:t>2) Załącznik nr 2 – Rejestr zgłoszeń zewnętrznych.</w:t>
      </w:r>
    </w:p>
    <w:p w14:paraId="198C5C2F" w14:textId="38B9284E" w:rsidR="00EC3A46" w:rsidRDefault="00E93268" w:rsidP="00EC3A46">
      <w:pPr>
        <w:pStyle w:val="PKTpunkt"/>
        <w:ind w:left="360" w:firstLine="0"/>
      </w:pPr>
      <w:r>
        <w:t xml:space="preserve">3) Załącznik nr </w:t>
      </w:r>
      <w:r w:rsidR="00EC3A46">
        <w:t>3 – Upoważnienie.</w:t>
      </w:r>
    </w:p>
    <w:p w14:paraId="4763DB45" w14:textId="29399C3A" w:rsidR="00E93268" w:rsidRDefault="00E93268" w:rsidP="00E154C1">
      <w:pPr>
        <w:pStyle w:val="PKTpunkt"/>
        <w:ind w:left="360" w:firstLine="0"/>
      </w:pPr>
      <w:r>
        <w:t>4) Załącznik nr 4 – Formularz potwierdzenia zgłoszenia.</w:t>
      </w:r>
    </w:p>
    <w:p w14:paraId="3377CBEB" w14:textId="372C5155" w:rsidR="00E93268" w:rsidRDefault="00E93268" w:rsidP="00E154C1">
      <w:pPr>
        <w:pStyle w:val="PKTpunkt"/>
        <w:ind w:left="360" w:firstLine="0"/>
      </w:pPr>
      <w:r>
        <w:t>5) Załącznik nr 5 – Protokół z posiedzenia zespołu ds. wyjaśnienia zgłoszenia naruszeń prawa.</w:t>
      </w:r>
    </w:p>
    <w:p w14:paraId="23BBBC1F" w14:textId="65795C73" w:rsidR="009721C9" w:rsidRDefault="009721C9" w:rsidP="009721C9">
      <w:pPr>
        <w:pStyle w:val="PKTpunkt"/>
        <w:numPr>
          <w:ilvl w:val="0"/>
          <w:numId w:val="4"/>
        </w:numPr>
      </w:pPr>
      <w:r>
        <w:br w:type="page"/>
      </w:r>
    </w:p>
    <w:p w14:paraId="06E8C9AC" w14:textId="0BC0C2DC" w:rsidR="00652626" w:rsidRPr="00D915EB" w:rsidRDefault="00652626" w:rsidP="00D915EB">
      <w:pPr>
        <w:pStyle w:val="TEKSTZacznikido"/>
      </w:pPr>
      <w:r w:rsidRPr="0079106E">
        <w:lastRenderedPageBreak/>
        <w:t xml:space="preserve">Załącznik </w:t>
      </w:r>
      <w:r w:rsidR="00275B63">
        <w:t xml:space="preserve">nr 1 </w:t>
      </w:r>
      <w:r w:rsidRPr="0079106E">
        <w:t xml:space="preserve">do </w:t>
      </w:r>
      <w:r w:rsidR="00275B63">
        <w:t>P</w:t>
      </w:r>
      <w:r w:rsidRPr="0079106E">
        <w:t xml:space="preserve">rocedury zgłoszeń </w:t>
      </w:r>
      <w:r w:rsidR="00E94F52">
        <w:t>zewnętrznych</w:t>
      </w:r>
    </w:p>
    <w:p w14:paraId="3634ED5A" w14:textId="77777777" w:rsidR="002F2CB7" w:rsidRDefault="002F2CB7" w:rsidP="00652626">
      <w:pPr>
        <w:spacing w:line="240" w:lineRule="auto"/>
        <w:ind w:left="4248" w:right="20" w:firstLine="708"/>
        <w:jc w:val="both"/>
        <w:rPr>
          <w:rFonts w:eastAsia="Times New Roman" w:cs="Times New Roman"/>
          <w:szCs w:val="24"/>
        </w:rPr>
      </w:pPr>
    </w:p>
    <w:p w14:paraId="4E6B4228" w14:textId="77777777" w:rsidR="00042DAB" w:rsidRDefault="00042DAB" w:rsidP="00652626">
      <w:pPr>
        <w:spacing w:line="240" w:lineRule="auto"/>
        <w:ind w:left="4248" w:right="20" w:firstLine="708"/>
        <w:jc w:val="both"/>
        <w:rPr>
          <w:rFonts w:eastAsia="Times New Roman" w:cs="Times New Roman"/>
          <w:szCs w:val="24"/>
        </w:rPr>
      </w:pPr>
    </w:p>
    <w:p w14:paraId="3D339557" w14:textId="77777777" w:rsidR="00042DAB" w:rsidRPr="00934472" w:rsidRDefault="00042DAB" w:rsidP="00652626">
      <w:pPr>
        <w:spacing w:line="240" w:lineRule="auto"/>
        <w:ind w:left="4248" w:right="20" w:firstLine="708"/>
        <w:jc w:val="both"/>
        <w:rPr>
          <w:rFonts w:eastAsia="Times New Roman" w:cs="Times New Roman"/>
          <w:szCs w:val="24"/>
        </w:rPr>
      </w:pPr>
    </w:p>
    <w:p w14:paraId="630BCB2B" w14:textId="77777777" w:rsidR="00652626" w:rsidRDefault="00652626" w:rsidP="00652626">
      <w:pPr>
        <w:keepNext/>
        <w:spacing w:before="120"/>
        <w:jc w:val="center"/>
        <w:rPr>
          <w:rFonts w:ascii="Times" w:eastAsia="Times New Roman" w:hAnsi="Times"/>
          <w:caps/>
          <w:kern w:val="24"/>
          <w:szCs w:val="24"/>
        </w:rPr>
      </w:pPr>
      <w:r w:rsidRPr="001A6DEF">
        <w:rPr>
          <w:rFonts w:ascii="Times" w:eastAsia="Times New Roman" w:hAnsi="Times"/>
          <w:caps/>
          <w:kern w:val="24"/>
          <w:szCs w:val="24"/>
        </w:rPr>
        <w:t xml:space="preserve">Wzór </w:t>
      </w:r>
    </w:p>
    <w:p w14:paraId="312CAC81" w14:textId="77777777" w:rsidR="00FD7444" w:rsidRPr="001A6DEF" w:rsidRDefault="00FD7444" w:rsidP="00652626">
      <w:pPr>
        <w:keepNext/>
        <w:spacing w:before="120"/>
        <w:jc w:val="center"/>
        <w:rPr>
          <w:rFonts w:ascii="Times" w:eastAsia="Times New Roman" w:hAnsi="Times"/>
          <w:caps/>
          <w:kern w:val="24"/>
          <w:szCs w:val="24"/>
        </w:rPr>
      </w:pPr>
    </w:p>
    <w:p w14:paraId="567E10C1" w14:textId="3FA958AD" w:rsidR="00652626" w:rsidRPr="00934472" w:rsidRDefault="00652626" w:rsidP="00652626">
      <w:pPr>
        <w:keepNext/>
        <w:spacing w:before="120"/>
        <w:jc w:val="center"/>
        <w:rPr>
          <w:rFonts w:ascii="Times" w:eastAsia="Times New Roman" w:hAnsi="Times"/>
          <w:b/>
          <w:bCs/>
          <w:caps/>
          <w:kern w:val="24"/>
          <w:szCs w:val="24"/>
        </w:rPr>
      </w:pPr>
      <w:r w:rsidRPr="00934472">
        <w:rPr>
          <w:rFonts w:ascii="Times" w:eastAsia="Times New Roman" w:hAnsi="Times"/>
          <w:b/>
          <w:bCs/>
          <w:caps/>
          <w:kern w:val="24"/>
          <w:szCs w:val="24"/>
        </w:rPr>
        <w:t>FORMULARZ zgłoszenia NARUSZENIA PRAWA</w:t>
      </w:r>
      <w:r w:rsidR="009227E6">
        <w:rPr>
          <w:rFonts w:ascii="Times" w:eastAsia="Times New Roman" w:hAnsi="Times"/>
          <w:b/>
          <w:bCs/>
          <w:caps/>
          <w:kern w:val="24"/>
          <w:szCs w:val="24"/>
        </w:rPr>
        <w:t>*</w:t>
      </w:r>
    </w:p>
    <w:p w14:paraId="3D5597AD" w14:textId="77777777" w:rsidR="00652626" w:rsidRDefault="00652626" w:rsidP="00652626">
      <w:pPr>
        <w:jc w:val="both"/>
        <w:rPr>
          <w:rFonts w:eastAsia="Times New Roman"/>
          <w:i/>
        </w:rPr>
      </w:pPr>
    </w:p>
    <w:p w14:paraId="17A8A057" w14:textId="2BCCD7CD" w:rsidR="00652626" w:rsidRPr="003C4F98" w:rsidRDefault="00652626" w:rsidP="00652626">
      <w:pPr>
        <w:jc w:val="both"/>
        <w:rPr>
          <w:rFonts w:eastAsia="Times New Roman"/>
          <w:i/>
          <w:iCs/>
        </w:rPr>
      </w:pPr>
      <w:r w:rsidRPr="00577037">
        <w:rPr>
          <w:rFonts w:eastAsia="Times New Roman"/>
          <w:i/>
        </w:rPr>
        <w:t>Formularz służy zgłaszaniu naruszenia prawa</w:t>
      </w:r>
      <w:r w:rsidR="00E94F52">
        <w:rPr>
          <w:rFonts w:eastAsia="Times New Roman"/>
          <w:i/>
        </w:rPr>
        <w:t xml:space="preserve"> do</w:t>
      </w:r>
      <w:r w:rsidRPr="00577037">
        <w:rPr>
          <w:rFonts w:eastAsia="Times New Roman"/>
          <w:i/>
        </w:rPr>
        <w:t xml:space="preserve"> </w:t>
      </w:r>
      <w:r w:rsidR="003C4F98" w:rsidRPr="003C4F98">
        <w:rPr>
          <w:rFonts w:eastAsia="Calibri" w:cs="Times New Roman"/>
          <w:i/>
          <w:iCs/>
        </w:rPr>
        <w:t>Dyrektora Powiatowej Stacji Sanitarno-Epidemiologicznej w Otwocku</w:t>
      </w:r>
      <w:r w:rsidRPr="003C4F98">
        <w:rPr>
          <w:rFonts w:eastAsia="Times New Roman"/>
          <w:i/>
          <w:iCs/>
        </w:rPr>
        <w:t>.</w:t>
      </w:r>
    </w:p>
    <w:p w14:paraId="3B1BF0F0" w14:textId="77777777" w:rsidR="00652626" w:rsidRPr="00577037" w:rsidRDefault="00652626" w:rsidP="00652626">
      <w:pPr>
        <w:jc w:val="both"/>
        <w:rPr>
          <w:rFonts w:eastAsia="Times New Roman"/>
          <w:i/>
        </w:rPr>
      </w:pPr>
      <w:r w:rsidRPr="00577037">
        <w:rPr>
          <w:rFonts w:eastAsia="Times New Roman"/>
          <w:i/>
        </w:rPr>
        <w:t xml:space="preserve">Podane informacje są objęte zasadą poufności. </w:t>
      </w:r>
    </w:p>
    <w:p w14:paraId="39F6FE08" w14:textId="77777777" w:rsidR="00652626" w:rsidRPr="00577037" w:rsidRDefault="00652626" w:rsidP="00652626">
      <w:pPr>
        <w:suppressAutoHyphens/>
        <w:jc w:val="both"/>
        <w:rPr>
          <w:rFonts w:eastAsia="Times New Roman"/>
          <w:i/>
        </w:rPr>
      </w:pPr>
    </w:p>
    <w:p w14:paraId="537C4063" w14:textId="77777777" w:rsidR="00652626" w:rsidRDefault="00652626" w:rsidP="00652626">
      <w:pPr>
        <w:suppressAutoHyphens/>
        <w:jc w:val="both"/>
        <w:rPr>
          <w:rFonts w:ascii="Times" w:eastAsia="Times New Roman" w:hAnsi="Times"/>
          <w:bCs/>
        </w:rPr>
      </w:pPr>
      <w:r w:rsidRPr="00577037">
        <w:rPr>
          <w:rFonts w:ascii="Times" w:eastAsia="Times New Roman" w:hAnsi="Times"/>
          <w:bCs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32525CDA" w14:textId="6DD85A42" w:rsidR="00120C12" w:rsidRPr="00120C12" w:rsidRDefault="00120C12" w:rsidP="00120C12">
      <w:pPr>
        <w:pStyle w:val="PKTpunkt"/>
        <w:rPr>
          <w:sz w:val="20"/>
        </w:rPr>
      </w:pPr>
      <w:r w:rsidRPr="00120C12">
        <w:rPr>
          <w:sz w:val="20"/>
        </w:rPr>
        <w:t>*</w:t>
      </w:r>
      <w:r>
        <w:rPr>
          <w:sz w:val="20"/>
        </w:rPr>
        <w:tab/>
      </w:r>
      <w:r w:rsidRPr="00120C12">
        <w:rPr>
          <w:sz w:val="20"/>
        </w:rPr>
        <w:t>Należy brać pod uwagę, że zgodnie z art. 57 ustawy z dnia 14 czerwca 2024 r. o ochronie sygnalistów (Dz.U.</w:t>
      </w:r>
      <w:r w:rsidR="009F20A9">
        <w:rPr>
          <w:sz w:val="20"/>
        </w:rPr>
        <w:t xml:space="preserve"> z 2024 r. </w:t>
      </w:r>
      <w:r w:rsidRPr="00120C12">
        <w:rPr>
          <w:sz w:val="20"/>
        </w:rPr>
        <w:t xml:space="preserve">poz. 928) „kto dokonuje zgłoszenia lub ujawnienia publicznego, wiedząc, że do naruszenia prawa nie doszło podlega grzywnie, karze ograniczenia wolności lub pozbawienia wolności do lat 2.”  </w:t>
      </w:r>
    </w:p>
    <w:p w14:paraId="15FFE037" w14:textId="77777777" w:rsidR="00120C12" w:rsidRPr="008C0DB8" w:rsidRDefault="00120C12" w:rsidP="00652626">
      <w:pPr>
        <w:suppressAutoHyphens/>
        <w:jc w:val="both"/>
        <w:rPr>
          <w:rFonts w:eastAsia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652626" w:rsidRPr="0040136E" w14:paraId="19A630A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60BEFABE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Osoba składająca zgłoszenie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652626" w:rsidRPr="0040136E" w14:paraId="06084E01" w14:textId="77777777" w:rsidTr="002F388F">
        <w:tc>
          <w:tcPr>
            <w:tcW w:w="9044" w:type="dxa"/>
          </w:tcPr>
          <w:p w14:paraId="17A44FA8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Imię i nazwisko: </w:t>
            </w:r>
            <w:sdt>
              <w:sdtPr>
                <w:rPr>
                  <w:sz w:val="20"/>
                </w:rPr>
                <w:id w:val="1502076139"/>
                <w:placeholder>
                  <w:docPart w:val="F7773D3551F343AA9353E960D37AA067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1590983B" w14:textId="77777777" w:rsidR="00652626" w:rsidRDefault="00652626" w:rsidP="002F388F">
            <w:pPr>
              <w:contextualSpacing/>
              <w:jc w:val="both"/>
              <w:rPr>
                <w:iCs/>
                <w:sz w:val="20"/>
              </w:rPr>
            </w:pPr>
          </w:p>
          <w:p w14:paraId="672CCBC0" w14:textId="77777777" w:rsidR="00652626" w:rsidRPr="0040136E" w:rsidRDefault="00652626" w:rsidP="002F388F">
            <w:pPr>
              <w:contextualSpacing/>
              <w:jc w:val="both"/>
              <w:rPr>
                <w:iCs/>
                <w:sz w:val="20"/>
              </w:rPr>
            </w:pPr>
            <w:r>
              <w:rPr>
                <w:iCs/>
                <w:sz w:val="20"/>
              </w:rPr>
              <w:t>Jestem:</w:t>
            </w:r>
          </w:p>
          <w:p w14:paraId="3C91670E" w14:textId="77777777" w:rsidR="00652626" w:rsidRPr="0040136E" w:rsidRDefault="00000000" w:rsidP="002F388F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>pracownikiem</w:t>
            </w:r>
            <w:r w:rsidR="00652626"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 xml:space="preserve">zleceniobiorcą/usługodawcą </w:t>
            </w:r>
            <w:sdt>
              <w:sdtPr>
                <w:rPr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 xml:space="preserve">byłym pracownikiem </w:t>
            </w:r>
            <w:sdt>
              <w:sdtPr>
                <w:rPr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>kandydatem do pracy</w:t>
            </w:r>
            <w:r w:rsidR="00652626">
              <w:rPr>
                <w:sz w:val="20"/>
              </w:rPr>
              <w:t xml:space="preserve"> </w:t>
            </w:r>
            <w:r w:rsidR="00652626">
              <w:rPr>
                <w:sz w:val="20"/>
              </w:rPr>
              <w:br/>
            </w:r>
            <w:sdt>
              <w:sdtPr>
                <w:rPr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>wolontariuszem/praktykantem/stażystą</w:t>
            </w:r>
            <w:r w:rsidR="00652626"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40136E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>pracuję w organizacji wykonawcy/podwykonawcy/dostawcy</w:t>
            </w:r>
          </w:p>
          <w:p w14:paraId="312B69EA" w14:textId="39101F8D" w:rsidR="00652626" w:rsidRPr="0040136E" w:rsidRDefault="00000000" w:rsidP="002F388F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652626">
              <w:rPr>
                <w:sz w:val="20"/>
              </w:rPr>
              <w:t> </w:t>
            </w:r>
            <w:r w:rsidR="00652626" w:rsidRPr="0040136E">
              <w:rPr>
                <w:sz w:val="20"/>
              </w:rPr>
              <w:t xml:space="preserve">inne: </w:t>
            </w:r>
            <w:sdt>
              <w:sdtPr>
                <w:rPr>
                  <w:sz w:val="20"/>
                </w:rPr>
                <w:id w:val="-826366550"/>
                <w:placeholder>
                  <w:docPart w:val="B1CAE8178A60428BB475FB62EFCD86B6"/>
                </w:placeholder>
                <w:showingPlcHdr/>
                <w:text/>
              </w:sdtPr>
              <w:sdtContent>
                <w:r w:rsidR="00652626"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4DBAD5B3" w14:textId="77777777" w:rsidR="00FE4FBF" w:rsidRDefault="00FE4FBF" w:rsidP="00FE4FBF">
            <w:pPr>
              <w:contextualSpacing/>
              <w:jc w:val="both"/>
              <w:rPr>
                <w:sz w:val="20"/>
              </w:rPr>
            </w:pPr>
          </w:p>
          <w:p w14:paraId="52D4E32F" w14:textId="654A849D" w:rsidR="00FE4FBF" w:rsidRDefault="00FE4FBF" w:rsidP="00FE4FBF">
            <w:pPr>
              <w:contextualSpacing/>
              <w:jc w:val="both"/>
              <w:rPr>
                <w:sz w:val="20"/>
              </w:rPr>
            </w:pPr>
            <w:r>
              <w:rPr>
                <w:sz w:val="20"/>
              </w:rPr>
              <w:t>w</w:t>
            </w:r>
            <w:r w:rsidR="00063129">
              <w:rPr>
                <w:sz w:val="20"/>
              </w:rPr>
              <w:t xml:space="preserve"> podmiocie prawnym</w:t>
            </w:r>
            <w:r>
              <w:rPr>
                <w:rStyle w:val="Odwoanieprzypisudolnego"/>
                <w:sz w:val="20"/>
              </w:rPr>
              <w:footnoteReference w:id="2"/>
            </w:r>
            <w:r>
              <w:rPr>
                <w:sz w:val="20"/>
              </w:rPr>
              <w:t xml:space="preserve">: </w:t>
            </w:r>
            <w:sdt>
              <w:sdtPr>
                <w:rPr>
                  <w:sz w:val="20"/>
                </w:rPr>
                <w:id w:val="687875354"/>
                <w:placeholder>
                  <w:docPart w:val="DD34FF253BEC4A5B8FFDDC89A599386A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30390B45" w14:textId="77777777" w:rsidR="00FE4FBF" w:rsidRDefault="00FE4FBF" w:rsidP="002F388F">
            <w:pPr>
              <w:contextualSpacing/>
              <w:jc w:val="both"/>
              <w:rPr>
                <w:sz w:val="20"/>
              </w:rPr>
            </w:pPr>
          </w:p>
          <w:p w14:paraId="437059AC" w14:textId="0D512FA5" w:rsidR="00652626" w:rsidRDefault="00652626" w:rsidP="002F388F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Stanowisko służbowe: </w:t>
            </w:r>
            <w:sdt>
              <w:sdtPr>
                <w:rPr>
                  <w:sz w:val="20"/>
                </w:rPr>
                <w:id w:val="-1454017908"/>
                <w:placeholder>
                  <w:docPart w:val="830B176969F14FFD9B04161D6289A3BA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37912B43" w14:textId="404B4E0A" w:rsidR="00CE751C" w:rsidRPr="0040136E" w:rsidRDefault="00CE751C" w:rsidP="002F388F">
            <w:pPr>
              <w:contextualSpacing/>
              <w:jc w:val="both"/>
              <w:rPr>
                <w:sz w:val="20"/>
              </w:rPr>
            </w:pPr>
          </w:p>
          <w:p w14:paraId="482CF33A" w14:textId="6F7868F4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  <w:r>
              <w:rPr>
                <w:sz w:val="20"/>
              </w:rPr>
              <w:t xml:space="preserve">Adres do </w:t>
            </w:r>
            <w:r w:rsidRPr="0040136E">
              <w:rPr>
                <w:sz w:val="20"/>
              </w:rPr>
              <w:t>kontakt</w:t>
            </w:r>
            <w:r>
              <w:rPr>
                <w:sz w:val="20"/>
              </w:rPr>
              <w:t>u</w:t>
            </w:r>
            <w:r w:rsidR="001B01F1">
              <w:rPr>
                <w:rStyle w:val="Odwoanieprzypisudolnego"/>
                <w:sz w:val="20"/>
              </w:rPr>
              <w:footnoteReference w:id="3"/>
            </w:r>
            <w:r w:rsidRPr="0040136E">
              <w:rPr>
                <w:sz w:val="20"/>
              </w:rPr>
              <w:t xml:space="preserve">: </w:t>
            </w:r>
            <w:sdt>
              <w:sdtPr>
                <w:rPr>
                  <w:sz w:val="20"/>
                </w:rPr>
                <w:id w:val="-1483079896"/>
                <w:placeholder>
                  <w:docPart w:val="21CCFFDB372048F89BF5A0CA7C8DD7DE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7F7BC671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4A78DD1A" w14:textId="71B8B03C" w:rsidR="00652626" w:rsidRDefault="00652626" w:rsidP="002F388F">
            <w:pPr>
              <w:contextualSpacing/>
              <w:jc w:val="both"/>
              <w:rPr>
                <w:sz w:val="20"/>
              </w:rPr>
            </w:pPr>
            <w:r>
              <w:rPr>
                <w:sz w:val="20"/>
              </w:rPr>
              <w:t xml:space="preserve">Czy wyraża Pan/Pani zgodę </w:t>
            </w:r>
            <w:r w:rsidRPr="004028A1">
              <w:rPr>
                <w:sz w:val="20"/>
              </w:rPr>
              <w:t>na ujawnienie swojej tożsamości</w:t>
            </w:r>
            <w:r>
              <w:rPr>
                <w:sz w:val="20"/>
              </w:rPr>
              <w:t>?</w:t>
            </w:r>
          </w:p>
          <w:p w14:paraId="7F39F321" w14:textId="27970546" w:rsidR="00021E72" w:rsidRDefault="00000000" w:rsidP="002F388F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28243F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021E72">
              <w:rPr>
                <w:sz w:val="20"/>
              </w:rPr>
              <w:t> TAK</w:t>
            </w:r>
          </w:p>
          <w:p w14:paraId="19C7189F" w14:textId="1B7DBA44" w:rsidR="00652626" w:rsidRPr="0040136E" w:rsidRDefault="00000000" w:rsidP="002F388F">
            <w:pPr>
              <w:contextualSpacing/>
              <w:jc w:val="both"/>
              <w:rPr>
                <w:sz w:val="20"/>
              </w:rPr>
            </w:pPr>
            <w:sdt>
              <w:sdtPr>
                <w:rPr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21E72">
                  <w:rPr>
                    <w:rFonts w:ascii="MS Gothic" w:eastAsia="MS Gothic" w:hAnsi="MS Gothic" w:hint="eastAsia"/>
                    <w:sz w:val="20"/>
                  </w:rPr>
                  <w:t>☐</w:t>
                </w:r>
              </w:sdtContent>
            </w:sdt>
            <w:r w:rsidR="00021E72">
              <w:rPr>
                <w:sz w:val="20"/>
              </w:rPr>
              <w:t> NIE</w:t>
            </w:r>
          </w:p>
        </w:tc>
      </w:tr>
      <w:tr w:rsidR="00652626" w:rsidRPr="0040136E" w14:paraId="64B0B93A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7A51F5C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lastRenderedPageBreak/>
              <w:t>Osoba pokrzywdzona (jeżeli dotyczy)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652626" w:rsidRPr="0040136E" w14:paraId="0AB14244" w14:textId="77777777" w:rsidTr="002F388F">
        <w:tc>
          <w:tcPr>
            <w:tcW w:w="9044" w:type="dxa"/>
          </w:tcPr>
          <w:p w14:paraId="6ABED7BC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Imię i nazwisko: </w:t>
            </w:r>
            <w:sdt>
              <w:sdtPr>
                <w:rPr>
                  <w:sz w:val="20"/>
                </w:rPr>
                <w:id w:val="1484119475"/>
                <w:placeholder>
                  <w:docPart w:val="EB82A3D218874BD28CC968C10A32329E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36673631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3096C90C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>Stanowisko, funkcja lub inne dane, służące identyfikacji osoby pokrzywdzonej</w:t>
            </w:r>
            <w:r>
              <w:rPr>
                <w:rStyle w:val="Odwoanieprzypisudolnego"/>
                <w:sz w:val="20"/>
              </w:rPr>
              <w:footnoteReference w:id="5"/>
            </w:r>
            <w:r w:rsidRPr="0040136E">
              <w:rPr>
                <w:sz w:val="20"/>
              </w:rPr>
              <w:t>:</w:t>
            </w:r>
            <w:r>
              <w:rPr>
                <w:sz w:val="20"/>
              </w:rPr>
              <w:t xml:space="preserve"> </w:t>
            </w:r>
            <w:sdt>
              <w:sdtPr>
                <w:rPr>
                  <w:sz w:val="20"/>
                </w:rPr>
                <w:id w:val="1999759225"/>
                <w:placeholder>
                  <w:docPart w:val="8E6CC12A9EF9493CAEE6042F697F2789"/>
                </w:placeholder>
                <w:showingPlcHdr/>
                <w:text/>
              </w:sdtPr>
              <w:sdtContent>
                <w:r w:rsidRPr="0040136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23ABA3A2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  <w:r w:rsidRPr="0040136E">
              <w:rPr>
                <w:sz w:val="20"/>
              </w:rPr>
              <w:t xml:space="preserve"> </w:t>
            </w:r>
          </w:p>
        </w:tc>
      </w:tr>
      <w:tr w:rsidR="00652626" w:rsidRPr="0040136E" w14:paraId="5834C71E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4D47D7F6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Osoba, której działania lub zaniechania zgłoszenie dotyczy</w:t>
            </w:r>
            <w:r>
              <w:rPr>
                <w:rStyle w:val="Odwoanieprzypisudolnego"/>
                <w:rFonts w:ascii="Times New Roman" w:hAnsi="Times New Roman" w:cs="Arial"/>
                <w:b/>
                <w:bCs/>
                <w:sz w:val="20"/>
                <w:szCs w:val="20"/>
              </w:rPr>
              <w:footnoteReference w:id="6"/>
            </w:r>
          </w:p>
        </w:tc>
      </w:tr>
      <w:tr w:rsidR="00652626" w:rsidRPr="0040136E" w14:paraId="38CF37CF" w14:textId="77777777" w:rsidTr="002F388F">
        <w:tc>
          <w:tcPr>
            <w:tcW w:w="9044" w:type="dxa"/>
          </w:tcPr>
          <w:p w14:paraId="7BC7A010" w14:textId="77777777" w:rsidR="00652626" w:rsidRDefault="00652626" w:rsidP="002F388F">
            <w:pPr>
              <w:contextualSpacing/>
              <w:jc w:val="both"/>
              <w:rPr>
                <w:sz w:val="20"/>
                <w:szCs w:val="16"/>
              </w:rPr>
            </w:pPr>
            <w:r w:rsidRPr="00B91D7E">
              <w:rPr>
                <w:sz w:val="20"/>
                <w:szCs w:val="16"/>
              </w:rPr>
              <w:t xml:space="preserve">Imię i nazwisko: </w:t>
            </w:r>
            <w:sdt>
              <w:sdtPr>
                <w:rPr>
                  <w:sz w:val="20"/>
                  <w:szCs w:val="16"/>
                </w:rPr>
                <w:id w:val="581491820"/>
                <w:placeholder>
                  <w:docPart w:val="2191B1CABC464430905288B7EEF98BC9"/>
                </w:placeholder>
                <w:showingPlcHdr/>
                <w:text/>
              </w:sdtPr>
              <w:sdtContent>
                <w:r w:rsidRPr="00B91D7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345481AC" w14:textId="77777777" w:rsidR="00652626" w:rsidRDefault="00652626" w:rsidP="002F388F">
            <w:pPr>
              <w:contextualSpacing/>
              <w:jc w:val="both"/>
              <w:rPr>
                <w:sz w:val="20"/>
                <w:szCs w:val="16"/>
              </w:rPr>
            </w:pPr>
          </w:p>
          <w:p w14:paraId="28FF60B4" w14:textId="77777777" w:rsidR="00652626" w:rsidRDefault="00652626" w:rsidP="002F388F">
            <w:pPr>
              <w:contextualSpacing/>
              <w:jc w:val="both"/>
              <w:rPr>
                <w:sz w:val="20"/>
                <w:szCs w:val="16"/>
              </w:rPr>
            </w:pPr>
            <w:r w:rsidRPr="00B91D7E">
              <w:rPr>
                <w:sz w:val="20"/>
                <w:szCs w:val="16"/>
              </w:rPr>
              <w:t>Stanowisko służbowe</w:t>
            </w:r>
            <w:r>
              <w:rPr>
                <w:sz w:val="20"/>
                <w:szCs w:val="16"/>
              </w:rPr>
              <w:t xml:space="preserve">: </w:t>
            </w:r>
            <w:sdt>
              <w:sdtPr>
                <w:rPr>
                  <w:sz w:val="20"/>
                  <w:szCs w:val="16"/>
                </w:rPr>
                <w:id w:val="-1735931945"/>
                <w:placeholder>
                  <w:docPart w:val="1B216BCDB7E24B409219F23106BBFC7A"/>
                </w:placeholder>
                <w:showingPlcHdr/>
                <w:text/>
              </w:sdtPr>
              <w:sdtContent>
                <w:r w:rsidRPr="00B91D7E">
                  <w:rPr>
                    <w:rStyle w:val="Tekstzastpczy"/>
                    <w:sz w:val="20"/>
                  </w:rPr>
                  <w:t>Wpisz tutaj</w:t>
                </w:r>
              </w:sdtContent>
            </w:sdt>
          </w:p>
          <w:p w14:paraId="682D9C39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1C34A58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009CD8C5" w14:textId="04225811" w:rsidR="00652626" w:rsidRPr="0040136E" w:rsidRDefault="00266BA8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Czego dot</w:t>
            </w:r>
            <w:r w:rsidR="00C71D24">
              <w:rPr>
                <w:rFonts w:ascii="Times New Roman" w:hAnsi="Times New Roman" w:cs="Arial"/>
                <w:b/>
                <w:bCs/>
                <w:sz w:val="20"/>
                <w:szCs w:val="20"/>
              </w:rPr>
              <w:t xml:space="preserve">yczą </w:t>
            </w:r>
            <w:r w:rsidR="00652626"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naruszenia prawa</w:t>
            </w:r>
            <w:r w:rsidR="00C71D24">
              <w:rPr>
                <w:rFonts w:ascii="Times New Roman" w:hAnsi="Times New Roman" w:cs="Arial"/>
                <w:b/>
                <w:bCs/>
                <w:sz w:val="20"/>
                <w:szCs w:val="20"/>
              </w:rPr>
              <w:t xml:space="preserve">, które </w:t>
            </w:r>
            <w:r w:rsidR="00652626"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zgłaszasz?</w:t>
            </w:r>
          </w:p>
        </w:tc>
      </w:tr>
      <w:tr w:rsidR="00652626" w:rsidRPr="0040136E" w14:paraId="707E2872" w14:textId="77777777" w:rsidTr="002F388F">
        <w:tc>
          <w:tcPr>
            <w:tcW w:w="9044" w:type="dxa"/>
          </w:tcPr>
          <w:p w14:paraId="2ABE1896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korupcji;</w:t>
            </w:r>
          </w:p>
          <w:p w14:paraId="59C205D9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zamówień publicznych;</w:t>
            </w:r>
          </w:p>
          <w:p w14:paraId="036745BE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usług, produktów i rynków finansowych;</w:t>
            </w:r>
          </w:p>
          <w:p w14:paraId="2BEB3509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przeciwdziałania praniu pieniędzy oraz finansowaniu terroryzmu;</w:t>
            </w:r>
          </w:p>
          <w:p w14:paraId="795E57C8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bezpieczeństwa produktów i ich zgodności z wymogami;</w:t>
            </w:r>
          </w:p>
          <w:p w14:paraId="335A98BB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bezpieczeństwa transportu;</w:t>
            </w:r>
          </w:p>
          <w:p w14:paraId="35A20830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ochrony środowiska;</w:t>
            </w:r>
          </w:p>
          <w:p w14:paraId="2420F381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ochrony radiologicznej i bezpieczeństwa jądrowego;</w:t>
            </w:r>
          </w:p>
          <w:p w14:paraId="1F2A5C14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bezpieczeństwa żywności i pasz;</w:t>
            </w:r>
          </w:p>
          <w:p w14:paraId="371B384B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zdrowia i dobrostanu zwierząt;</w:t>
            </w:r>
          </w:p>
          <w:p w14:paraId="2A4B6499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zdrowia publicznego;</w:t>
            </w:r>
          </w:p>
          <w:p w14:paraId="295F02C5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ochrony konsumentów;</w:t>
            </w:r>
          </w:p>
          <w:p w14:paraId="3CFA1A74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ochrony prywatności i danych osobowych;</w:t>
            </w:r>
          </w:p>
          <w:p w14:paraId="61D5BAA4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bezpieczeństwa sieci i systemów teleinformatycznych;</w:t>
            </w:r>
          </w:p>
          <w:p w14:paraId="5F6611FF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interesów finansowych Skarbu Państwa Rzeczypospolitej Polskiej, jednostki samorządu terytorialnego oraz Unii Europejskiej;</w:t>
            </w:r>
          </w:p>
          <w:p w14:paraId="69CD5D78" w14:textId="77777777" w:rsidR="00652626" w:rsidRPr="008C0DB8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0687ABC6" w14:textId="2FE175B7" w:rsidR="00652626" w:rsidRDefault="00000000" w:rsidP="002F388F">
            <w:pPr>
              <w:spacing w:line="360" w:lineRule="auto"/>
              <w:jc w:val="both"/>
              <w:rPr>
                <w:rFonts w:cs="Times"/>
                <w:sz w:val="20"/>
              </w:rPr>
            </w:pPr>
            <w:sdt>
              <w:sdtPr>
                <w:rPr>
                  <w:rFonts w:cs="Times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8C0DB8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8C0DB8">
              <w:rPr>
                <w:rFonts w:cs="Times"/>
                <w:sz w:val="20"/>
              </w:rPr>
              <w:t xml:space="preserve">  konstytucyjnych wolności i praw człowieka i obywatela </w:t>
            </w:r>
            <w:r w:rsidR="00604988">
              <w:rPr>
                <w:rFonts w:cs="Times"/>
                <w:sz w:val="20"/>
              </w:rPr>
              <w:t>–</w:t>
            </w:r>
            <w:r w:rsidR="00652626" w:rsidRPr="008C0DB8">
              <w:rPr>
                <w:rFonts w:cs="Times"/>
                <w:sz w:val="20"/>
              </w:rPr>
              <w:t xml:space="preserve"> występujące w stosunkach jednostki z organami władzy publicznej i niezwiązane z dziedzinami wskazanymi w pkt 1</w:t>
            </w:r>
            <w:r w:rsidR="00604988">
              <w:rPr>
                <w:rFonts w:cs="Times"/>
                <w:sz w:val="20"/>
              </w:rPr>
              <w:t>–</w:t>
            </w:r>
            <w:r w:rsidR="00652626" w:rsidRPr="008C0DB8">
              <w:rPr>
                <w:rFonts w:cs="Times"/>
                <w:sz w:val="20"/>
              </w:rPr>
              <w:t>16.</w:t>
            </w:r>
          </w:p>
          <w:p w14:paraId="5AA113B7" w14:textId="77777777" w:rsidR="00652626" w:rsidRPr="0040136E" w:rsidRDefault="00652626" w:rsidP="00A123EA">
            <w:pPr>
              <w:jc w:val="both"/>
              <w:rPr>
                <w:sz w:val="20"/>
              </w:rPr>
            </w:pPr>
          </w:p>
        </w:tc>
      </w:tr>
      <w:tr w:rsidR="00652626" w:rsidRPr="0040136E" w14:paraId="3AA8C970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32E29CDE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lastRenderedPageBreak/>
              <w:t>Na czym polegają lub polegały naruszenia prawa, które zgłaszasz?</w:t>
            </w:r>
          </w:p>
        </w:tc>
      </w:tr>
      <w:tr w:rsidR="00652626" w:rsidRPr="0040136E" w14:paraId="56F10287" w14:textId="77777777" w:rsidTr="002F388F">
        <w:tc>
          <w:tcPr>
            <w:tcW w:w="9044" w:type="dxa"/>
          </w:tcPr>
          <w:p w14:paraId="7844B0E4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7E43078C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6C857546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10387642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76FAD7DF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jc w:val="both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Kiedy i gdzie zgłaszane naruszenia prawa miały miejsce?</w:t>
            </w:r>
          </w:p>
        </w:tc>
      </w:tr>
      <w:tr w:rsidR="00652626" w:rsidRPr="0040136E" w14:paraId="299F7169" w14:textId="77777777" w:rsidTr="002F388F">
        <w:tc>
          <w:tcPr>
            <w:tcW w:w="9044" w:type="dxa"/>
          </w:tcPr>
          <w:p w14:paraId="611D7959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6E911DAA" w14:textId="77777777" w:rsidR="00D915EB" w:rsidRDefault="00D915EB" w:rsidP="002F388F">
            <w:pPr>
              <w:contextualSpacing/>
              <w:jc w:val="both"/>
              <w:rPr>
                <w:sz w:val="20"/>
              </w:rPr>
            </w:pPr>
          </w:p>
          <w:p w14:paraId="2185EB45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6580788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4CE9D96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W jaki sposób doszło do naruszenia prawa, z jakiego powodu, w jakich okolicznościach?</w:t>
            </w:r>
          </w:p>
        </w:tc>
      </w:tr>
      <w:tr w:rsidR="00652626" w:rsidRPr="0040136E" w14:paraId="56DF171D" w14:textId="77777777" w:rsidTr="002F388F">
        <w:tc>
          <w:tcPr>
            <w:tcW w:w="9044" w:type="dxa"/>
          </w:tcPr>
          <w:p w14:paraId="75C8BBEB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4E1294CE" w14:textId="77777777" w:rsidR="00D915EB" w:rsidRDefault="00D915EB" w:rsidP="002F388F">
            <w:pPr>
              <w:contextualSpacing/>
              <w:jc w:val="both"/>
              <w:rPr>
                <w:sz w:val="20"/>
              </w:rPr>
            </w:pPr>
          </w:p>
          <w:p w14:paraId="30DE2FDE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0F0D1782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786879B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Czy zgłaszasz dowody, a jeśli tak, to jakie?</w:t>
            </w:r>
          </w:p>
        </w:tc>
      </w:tr>
      <w:tr w:rsidR="00652626" w:rsidRPr="0040136E" w14:paraId="153D3716" w14:textId="77777777" w:rsidTr="002F388F">
        <w:tc>
          <w:tcPr>
            <w:tcW w:w="9044" w:type="dxa"/>
          </w:tcPr>
          <w:p w14:paraId="044B93AC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233FD1F0" w14:textId="77777777" w:rsidR="00D915EB" w:rsidRDefault="00D915EB" w:rsidP="002F388F">
            <w:pPr>
              <w:contextualSpacing/>
              <w:jc w:val="both"/>
              <w:rPr>
                <w:sz w:val="20"/>
              </w:rPr>
            </w:pPr>
          </w:p>
          <w:p w14:paraId="05AE92AA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39E36334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8770ABA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652626" w:rsidRPr="0040136E" w14:paraId="07B0ACCD" w14:textId="77777777" w:rsidTr="002F388F">
        <w:tc>
          <w:tcPr>
            <w:tcW w:w="9044" w:type="dxa"/>
          </w:tcPr>
          <w:p w14:paraId="63618F5D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0C404EDC" w14:textId="77777777" w:rsidR="00D915EB" w:rsidRDefault="00D915EB" w:rsidP="002F388F">
            <w:pPr>
              <w:contextualSpacing/>
              <w:jc w:val="both"/>
              <w:rPr>
                <w:sz w:val="20"/>
              </w:rPr>
            </w:pPr>
          </w:p>
          <w:p w14:paraId="3193A1BD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37475590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FE1DF7C" w14:textId="77777777" w:rsidR="00652626" w:rsidRPr="0040136E" w:rsidRDefault="00652626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before="120" w:after="120" w:line="240" w:lineRule="auto"/>
              <w:ind w:left="357" w:hanging="357"/>
              <w:rPr>
                <w:rFonts w:ascii="Times New Roman" w:hAnsi="Times New Roman" w:cs="Arial"/>
                <w:b/>
                <w:bCs/>
                <w:sz w:val="20"/>
                <w:szCs w:val="20"/>
              </w:rPr>
            </w:pPr>
            <w:r w:rsidRPr="0040136E">
              <w:rPr>
                <w:rFonts w:ascii="Times New Roman" w:hAnsi="Times New Roman" w:cs="Arial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652626" w:rsidRPr="0040136E" w14:paraId="2CDC9C8B" w14:textId="77777777" w:rsidTr="002F388F">
        <w:tc>
          <w:tcPr>
            <w:tcW w:w="9044" w:type="dxa"/>
          </w:tcPr>
          <w:p w14:paraId="46AA5406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2900BBF1" w14:textId="77777777" w:rsidR="00D915EB" w:rsidRDefault="00D915EB" w:rsidP="002F388F">
            <w:pPr>
              <w:contextualSpacing/>
              <w:jc w:val="both"/>
              <w:rPr>
                <w:sz w:val="20"/>
              </w:rPr>
            </w:pPr>
          </w:p>
          <w:p w14:paraId="5EF66063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  <w:tr w:rsidR="00652626" w:rsidRPr="0040136E" w14:paraId="70A0DD0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266E4D86" w14:textId="77777777" w:rsidR="00652626" w:rsidRPr="0040136E" w:rsidRDefault="00652626" w:rsidP="002F388F">
            <w:pPr>
              <w:spacing w:before="120" w:after="120"/>
              <w:rPr>
                <w:b/>
                <w:bCs/>
                <w:sz w:val="20"/>
              </w:rPr>
            </w:pPr>
            <w:r w:rsidRPr="0040136E">
              <w:rPr>
                <w:b/>
                <w:bCs/>
                <w:sz w:val="20"/>
              </w:rPr>
              <w:t>Data i podpis osoby składającej zgłoszenie</w:t>
            </w:r>
          </w:p>
        </w:tc>
      </w:tr>
      <w:tr w:rsidR="00652626" w:rsidRPr="0040136E" w14:paraId="388EE167" w14:textId="77777777" w:rsidTr="002F388F">
        <w:tc>
          <w:tcPr>
            <w:tcW w:w="9044" w:type="dxa"/>
          </w:tcPr>
          <w:p w14:paraId="664C3D18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15D09CC2" w14:textId="77777777" w:rsidR="00652626" w:rsidRDefault="00652626" w:rsidP="002F388F">
            <w:pPr>
              <w:contextualSpacing/>
              <w:jc w:val="both"/>
              <w:rPr>
                <w:sz w:val="20"/>
              </w:rPr>
            </w:pPr>
          </w:p>
          <w:p w14:paraId="7F1A8C8C" w14:textId="77777777" w:rsidR="00652626" w:rsidRPr="0040136E" w:rsidRDefault="00652626" w:rsidP="002F388F">
            <w:pPr>
              <w:contextualSpacing/>
              <w:jc w:val="both"/>
              <w:rPr>
                <w:sz w:val="20"/>
              </w:rPr>
            </w:pPr>
          </w:p>
        </w:tc>
      </w:tr>
    </w:tbl>
    <w:p w14:paraId="7D5C24BD" w14:textId="77777777" w:rsidR="00FF0F63" w:rsidRDefault="00FF0F63" w:rsidP="00FF0F63">
      <w:pPr>
        <w:pStyle w:val="TEKSTZacznikido"/>
        <w:ind w:left="0"/>
        <w:rPr>
          <w:rFonts w:cs="Times New Roman"/>
        </w:rPr>
      </w:pPr>
    </w:p>
    <w:p w14:paraId="1D066A28" w14:textId="77777777" w:rsidR="009227E6" w:rsidRDefault="009227E6" w:rsidP="00FF0F63">
      <w:pPr>
        <w:pStyle w:val="TEKSTZacznikido"/>
        <w:ind w:left="0"/>
        <w:rPr>
          <w:rFonts w:cs="Times New Roman"/>
        </w:rPr>
      </w:pPr>
    </w:p>
    <w:p w14:paraId="7C4F1BCD" w14:textId="77777777" w:rsidR="009227E6" w:rsidRDefault="009227E6" w:rsidP="00FF0F63">
      <w:pPr>
        <w:pStyle w:val="TEKSTZacznikido"/>
        <w:ind w:left="0"/>
        <w:rPr>
          <w:rFonts w:cs="Times New Roman"/>
        </w:rPr>
      </w:pPr>
    </w:p>
    <w:p w14:paraId="24E4C687" w14:textId="77777777" w:rsidR="009227E6" w:rsidRDefault="009227E6" w:rsidP="00FF0F63">
      <w:pPr>
        <w:pStyle w:val="TEKSTZacznikido"/>
        <w:ind w:left="0"/>
        <w:rPr>
          <w:rFonts w:cs="Times New Roman"/>
        </w:rPr>
      </w:pPr>
    </w:p>
    <w:p w14:paraId="515D4D10" w14:textId="77777777" w:rsidR="00FD7444" w:rsidRPr="00A90F5F" w:rsidRDefault="00FD7444" w:rsidP="00FD7444">
      <w:pPr>
        <w:pStyle w:val="TEKSTZacznikido"/>
        <w:ind w:left="0"/>
        <w:rPr>
          <w:rFonts w:cs="Times New Roman"/>
          <w:b/>
          <w:bCs/>
          <w:sz w:val="18"/>
          <w:szCs w:val="18"/>
        </w:rPr>
      </w:pPr>
      <w:r w:rsidRPr="00A90F5F">
        <w:rPr>
          <w:rFonts w:cs="Times New Roman"/>
          <w:b/>
          <w:bCs/>
          <w:sz w:val="18"/>
          <w:szCs w:val="18"/>
        </w:rPr>
        <w:t>Informacja o przetwarzaniu danych osobowych</w:t>
      </w:r>
      <w:r>
        <w:rPr>
          <w:rFonts w:cs="Times New Roman"/>
          <w:b/>
          <w:bCs/>
          <w:sz w:val="18"/>
          <w:szCs w:val="18"/>
        </w:rPr>
        <w:t>:</w:t>
      </w:r>
    </w:p>
    <w:p w14:paraId="03623AAE" w14:textId="5777BBE5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ind w:left="714" w:hanging="357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Administratorem Państwa danych osobowych jest </w:t>
      </w:r>
      <w:r w:rsidR="00B52C0F">
        <w:rPr>
          <w:rFonts w:ascii="Times New Roman" w:eastAsia="Times New Roman" w:hAnsi="Times New Roman"/>
          <w:sz w:val="18"/>
          <w:szCs w:val="18"/>
        </w:rPr>
        <w:t xml:space="preserve">Dyrektor </w:t>
      </w:r>
      <w:r w:rsidR="009F20A9">
        <w:rPr>
          <w:rFonts w:ascii="Times New Roman" w:eastAsia="Times New Roman" w:hAnsi="Times New Roman"/>
          <w:sz w:val="18"/>
          <w:szCs w:val="18"/>
        </w:rPr>
        <w:t>Powiatow</w:t>
      </w:r>
      <w:r w:rsidR="00B52C0F">
        <w:rPr>
          <w:rFonts w:ascii="Times New Roman" w:eastAsia="Times New Roman" w:hAnsi="Times New Roman"/>
          <w:sz w:val="18"/>
          <w:szCs w:val="18"/>
        </w:rPr>
        <w:t>ej</w:t>
      </w:r>
      <w:r w:rsidR="009F20A9">
        <w:rPr>
          <w:rFonts w:ascii="Times New Roman" w:eastAsia="Times New Roman" w:hAnsi="Times New Roman"/>
          <w:sz w:val="18"/>
          <w:szCs w:val="18"/>
        </w:rPr>
        <w:t xml:space="preserve"> Stacj</w:t>
      </w:r>
      <w:r w:rsidR="00B52C0F">
        <w:rPr>
          <w:rFonts w:ascii="Times New Roman" w:eastAsia="Times New Roman" w:hAnsi="Times New Roman"/>
          <w:sz w:val="18"/>
          <w:szCs w:val="18"/>
        </w:rPr>
        <w:t>i</w:t>
      </w:r>
      <w:r w:rsidR="009F20A9">
        <w:rPr>
          <w:rFonts w:ascii="Times New Roman" w:eastAsia="Times New Roman" w:hAnsi="Times New Roman"/>
          <w:sz w:val="18"/>
          <w:szCs w:val="18"/>
        </w:rPr>
        <w:t xml:space="preserve"> Sanitarno-Epidemiologiczn</w:t>
      </w:r>
      <w:r w:rsidR="00B52C0F">
        <w:rPr>
          <w:rFonts w:ascii="Times New Roman" w:eastAsia="Times New Roman" w:hAnsi="Times New Roman"/>
          <w:sz w:val="18"/>
          <w:szCs w:val="18"/>
        </w:rPr>
        <w:t>ej</w:t>
      </w:r>
      <w:r w:rsidR="004B25C0">
        <w:rPr>
          <w:rFonts w:ascii="Times New Roman" w:eastAsia="Times New Roman" w:hAnsi="Times New Roman"/>
          <w:sz w:val="18"/>
          <w:szCs w:val="18"/>
        </w:rPr>
        <w:t xml:space="preserve"> w</w:t>
      </w:r>
      <w:r w:rsidR="0079132F">
        <w:rPr>
          <w:rFonts w:ascii="Times New Roman" w:eastAsia="Times New Roman" w:hAnsi="Times New Roman"/>
          <w:sz w:val="18"/>
          <w:szCs w:val="18"/>
        </w:rPr>
        <w:t> </w:t>
      </w:r>
      <w:r w:rsidR="009F20A9">
        <w:rPr>
          <w:rFonts w:ascii="Times New Roman" w:eastAsia="Times New Roman" w:hAnsi="Times New Roman"/>
          <w:sz w:val="18"/>
          <w:szCs w:val="18"/>
        </w:rPr>
        <w:t>Otwocku 05-400,</w:t>
      </w:r>
      <w:r w:rsidR="00103BB5">
        <w:rPr>
          <w:rFonts w:ascii="Times New Roman" w:eastAsia="Times New Roman" w:hAnsi="Times New Roman"/>
          <w:sz w:val="18"/>
          <w:szCs w:val="18"/>
        </w:rPr>
        <w:t xml:space="preserve"> 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ul. </w:t>
      </w:r>
      <w:r w:rsidR="004D00DD">
        <w:rPr>
          <w:rFonts w:ascii="Times New Roman" w:eastAsia="Times New Roman" w:hAnsi="Times New Roman"/>
          <w:sz w:val="18"/>
          <w:szCs w:val="18"/>
        </w:rPr>
        <w:t>J.</w:t>
      </w:r>
      <w:r w:rsidR="00252F4A">
        <w:rPr>
          <w:rFonts w:ascii="Times New Roman" w:eastAsia="Times New Roman" w:hAnsi="Times New Roman"/>
          <w:sz w:val="18"/>
          <w:szCs w:val="18"/>
        </w:rPr>
        <w:t xml:space="preserve"> </w:t>
      </w:r>
      <w:r w:rsidR="00103BB5">
        <w:rPr>
          <w:rFonts w:ascii="Times New Roman" w:eastAsia="Times New Roman" w:hAnsi="Times New Roman"/>
          <w:sz w:val="18"/>
          <w:szCs w:val="18"/>
        </w:rPr>
        <w:t>Kilińskiego 1</w:t>
      </w:r>
      <w:r w:rsidRPr="00A90F5F">
        <w:rPr>
          <w:rFonts w:ascii="Times New Roman" w:eastAsia="Times New Roman" w:hAnsi="Times New Roman"/>
          <w:sz w:val="18"/>
          <w:szCs w:val="18"/>
        </w:rPr>
        <w:t>, z któr</w:t>
      </w:r>
      <w:r w:rsidR="004B25C0">
        <w:rPr>
          <w:rFonts w:ascii="Times New Roman" w:eastAsia="Times New Roman" w:hAnsi="Times New Roman"/>
          <w:sz w:val="18"/>
          <w:szCs w:val="18"/>
        </w:rPr>
        <w:t>ym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można kontaktować się listownie, za pośrednictwem </w:t>
      </w:r>
      <w:proofErr w:type="spellStart"/>
      <w:r w:rsidRPr="00A90F5F">
        <w:rPr>
          <w:rFonts w:ascii="Times New Roman" w:eastAsia="Times New Roman" w:hAnsi="Times New Roman"/>
          <w:sz w:val="18"/>
          <w:szCs w:val="18"/>
        </w:rPr>
        <w:t>ePUAP</w:t>
      </w:r>
      <w:proofErr w:type="spellEnd"/>
      <w:r w:rsidRPr="00A90F5F">
        <w:rPr>
          <w:rFonts w:ascii="Times New Roman" w:eastAsia="Times New Roman" w:hAnsi="Times New Roman"/>
          <w:sz w:val="18"/>
          <w:szCs w:val="18"/>
        </w:rPr>
        <w:t xml:space="preserve"> lub poprzez adres e-mail: </w:t>
      </w:r>
      <w:hyperlink r:id="rId14" w:history="1">
        <w:r w:rsidR="00A51A5C" w:rsidRPr="00A51A5C">
          <w:rPr>
            <w:rStyle w:val="Hipercze"/>
            <w:rFonts w:ascii="Times New Roman" w:eastAsia="Times New Roman" w:hAnsi="Times New Roman"/>
            <w:color w:val="auto"/>
            <w:sz w:val="18"/>
            <w:szCs w:val="18"/>
            <w:u w:val="none"/>
          </w:rPr>
          <w:t>sekretariat.psse.otwock@sanepid.gov.pl</w:t>
        </w:r>
      </w:hyperlink>
      <w:r w:rsidRPr="00A51A5C">
        <w:rPr>
          <w:rFonts w:ascii="Times New Roman" w:eastAsia="Times New Roman" w:hAnsi="Times New Roman"/>
          <w:sz w:val="18"/>
          <w:szCs w:val="18"/>
        </w:rPr>
        <w:t>.</w:t>
      </w:r>
    </w:p>
    <w:p w14:paraId="6A71CCD9" w14:textId="26B52DC1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ind w:left="714" w:hanging="357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  <w:lang w:eastAsia="pl-PL"/>
        </w:rPr>
        <w:t>Administrator wyznaczył inspektora ochrony danych, z którym mogą się Państwo kontaktować</w:t>
      </w:r>
      <w:r w:rsidR="00C10F22">
        <w:rPr>
          <w:rFonts w:ascii="Times New Roman" w:eastAsia="Times New Roman" w:hAnsi="Times New Roman"/>
          <w:sz w:val="18"/>
          <w:szCs w:val="18"/>
          <w:lang w:eastAsia="pl-PL"/>
        </w:rPr>
        <w:t xml:space="preserve"> poprzez mail: </w:t>
      </w:r>
      <w:hyperlink r:id="rId15" w:history="1">
        <w:r w:rsidR="00C10F22" w:rsidRPr="00A51A5C">
          <w:rPr>
            <w:rStyle w:val="Hipercze"/>
            <w:rFonts w:ascii="Times New Roman" w:eastAsia="Times New Roman" w:hAnsi="Times New Roman"/>
            <w:color w:val="auto"/>
            <w:sz w:val="18"/>
            <w:szCs w:val="18"/>
            <w:u w:val="none"/>
          </w:rPr>
          <w:t>sekretariat.psse.otwock@sanepid.gov.pl</w:t>
        </w:r>
      </w:hyperlink>
      <w:r w:rsidR="00C10F22" w:rsidRPr="00A51A5C">
        <w:rPr>
          <w:rFonts w:ascii="Times New Roman" w:eastAsia="Times New Roman" w:hAnsi="Times New Roman"/>
          <w:sz w:val="18"/>
          <w:szCs w:val="18"/>
        </w:rPr>
        <w:t>.</w:t>
      </w:r>
      <w:r w:rsidR="00D82F12">
        <w:rPr>
          <w:rFonts w:ascii="Times New Roman" w:eastAsia="Times New Roman" w:hAnsi="Times New Roman"/>
          <w:sz w:val="18"/>
          <w:szCs w:val="18"/>
        </w:rPr>
        <w:t xml:space="preserve"> lub</w:t>
      </w:r>
      <w:r w:rsidRPr="00A90F5F">
        <w:rPr>
          <w:rFonts w:ascii="Times New Roman" w:eastAsia="Times New Roman" w:hAnsi="Times New Roman"/>
          <w:sz w:val="18"/>
          <w:szCs w:val="18"/>
          <w:lang w:eastAsia="pl-PL"/>
        </w:rPr>
        <w:t xml:space="preserve"> </w:t>
      </w:r>
      <w:r w:rsidRPr="00A90F5F">
        <w:rPr>
          <w:rFonts w:ascii="Times New Roman" w:eastAsia="Times New Roman" w:hAnsi="Times New Roman"/>
          <w:sz w:val="18"/>
          <w:szCs w:val="18"/>
        </w:rPr>
        <w:t>listownie na adres siedziby administratora. Z inspektorem ochrony danych można kontaktować się we wszystkich sprawach dotyczących przetwarzania danych osobowych oraz korzystania z praw związanych z przetwarzaniem danych.</w:t>
      </w:r>
    </w:p>
    <w:p w14:paraId="2ACC7E0B" w14:textId="77777777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ind w:left="714" w:hanging="357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  <w:lang w:eastAsia="pl-PL"/>
        </w:rPr>
        <w:t>Państwa dane osobowe mogą być przetwarzane w celach i na podstawach prawnych niżej wskazanych:</w:t>
      </w:r>
    </w:p>
    <w:p w14:paraId="020C4457" w14:textId="3D4CED61" w:rsidR="00FD7444" w:rsidRPr="00A90F5F" w:rsidRDefault="00FD7444">
      <w:pPr>
        <w:pStyle w:val="Akapitzlist"/>
        <w:numPr>
          <w:ilvl w:val="1"/>
          <w:numId w:val="2"/>
        </w:numPr>
        <w:spacing w:after="120" w:line="240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w celu przyjęcia zgłoszenia i podjęcia ewentualnego działania następczego zgodnie z przyjętą przez </w:t>
      </w:r>
      <w:r w:rsidR="00665090">
        <w:rPr>
          <w:rFonts w:ascii="Times New Roman" w:eastAsia="Times New Roman" w:hAnsi="Times New Roman"/>
          <w:sz w:val="18"/>
          <w:szCs w:val="18"/>
        </w:rPr>
        <w:t xml:space="preserve">Powiatową Stację Sanitarno-Epidemiologiczną w Otwocku 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procedurą zgłoszeń </w:t>
      </w:r>
      <w:r w:rsidR="00372F92">
        <w:rPr>
          <w:rFonts w:ascii="Times New Roman" w:eastAsia="Times New Roman" w:hAnsi="Times New Roman"/>
          <w:sz w:val="18"/>
          <w:szCs w:val="18"/>
        </w:rPr>
        <w:t>zewnętrznych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i w oparciu o wymagania ustawy z dnia 14 czerwca 2024 r. o ochronie sygnalistów</w:t>
      </w:r>
      <w:r w:rsidR="00487852">
        <w:rPr>
          <w:rFonts w:ascii="Times New Roman" w:eastAsia="Times New Roman" w:hAnsi="Times New Roman"/>
          <w:sz w:val="18"/>
          <w:szCs w:val="18"/>
        </w:rPr>
        <w:t>,</w:t>
      </w:r>
      <w:r w:rsidR="002D5E98">
        <w:rPr>
          <w:rFonts w:ascii="Times New Roman" w:eastAsia="Times New Roman" w:hAnsi="Times New Roman"/>
          <w:sz w:val="18"/>
          <w:szCs w:val="18"/>
        </w:rPr>
        <w:t xml:space="preserve"> </w:t>
      </w:r>
      <w:r w:rsidR="002D5E98" w:rsidRPr="002D5E98">
        <w:rPr>
          <w:rFonts w:ascii="Times New Roman" w:eastAsia="Times New Roman" w:hAnsi="Times New Roman"/>
          <w:sz w:val="18"/>
          <w:szCs w:val="18"/>
        </w:rPr>
        <w:t>co stanowi obowiązek prawny (art. 6 ust. 1 lit. c) RODO),</w:t>
      </w:r>
      <w:r w:rsidR="00EF2B87">
        <w:rPr>
          <w:rFonts w:ascii="Times New Roman" w:eastAsia="Times New Roman" w:hAnsi="Times New Roman"/>
          <w:sz w:val="18"/>
          <w:szCs w:val="18"/>
        </w:rPr>
        <w:t xml:space="preserve"> </w:t>
      </w:r>
    </w:p>
    <w:p w14:paraId="2BA67701" w14:textId="69110D76" w:rsidR="00FD7444" w:rsidRPr="00A90F5F" w:rsidRDefault="00FD7444">
      <w:pPr>
        <w:pStyle w:val="Akapitzlist"/>
        <w:numPr>
          <w:ilvl w:val="1"/>
          <w:numId w:val="2"/>
        </w:numPr>
        <w:spacing w:after="120" w:line="240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lastRenderedPageBreak/>
        <w:t xml:space="preserve">prowadzenia komunikacji z osobą dokonującą zgłoszenia oraz innymi osobami uczestniczącymi w procesie przyjmowania i rozpatrywania zgłoszeń, zgodnie z wymaganiami ustawy z dnia 14 czerwca 2024 r. o ochronie sygnalistów, </w:t>
      </w:r>
      <w:r w:rsidR="00067087" w:rsidRPr="002D5E98">
        <w:rPr>
          <w:rFonts w:ascii="Times New Roman" w:eastAsia="Times New Roman" w:hAnsi="Times New Roman"/>
          <w:sz w:val="18"/>
          <w:szCs w:val="18"/>
        </w:rPr>
        <w:t xml:space="preserve">co stanowi </w:t>
      </w:r>
      <w:r w:rsidR="002C0906">
        <w:rPr>
          <w:rFonts w:ascii="Times New Roman" w:eastAsia="Times New Roman" w:hAnsi="Times New Roman"/>
          <w:sz w:val="18"/>
          <w:szCs w:val="18"/>
        </w:rPr>
        <w:t xml:space="preserve">prawnie uzasadniony interes </w:t>
      </w:r>
      <w:r w:rsidR="00067087" w:rsidRPr="002D5E98">
        <w:rPr>
          <w:rFonts w:ascii="Times New Roman" w:eastAsia="Times New Roman" w:hAnsi="Times New Roman"/>
          <w:sz w:val="18"/>
          <w:szCs w:val="18"/>
        </w:rPr>
        <w:t>(art. 6 ust. 1 lit. c) RODO),</w:t>
      </w:r>
    </w:p>
    <w:p w14:paraId="2C301A16" w14:textId="0CDC117C" w:rsidR="00FD7444" w:rsidRPr="00A90F5F" w:rsidRDefault="00FD7444">
      <w:pPr>
        <w:pStyle w:val="Akapitzlist"/>
        <w:numPr>
          <w:ilvl w:val="1"/>
          <w:numId w:val="2"/>
        </w:numPr>
        <w:spacing w:after="120" w:line="240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prowadzenia wewnętrznej dokumentacji, a także archiwizacji dokumentacji zgodnie z wymaganiami wynikającymi z ustawy dnia 14 czerwca 2024 r. o ochronie sygnalistów, </w:t>
      </w:r>
      <w:r w:rsidR="00A32937" w:rsidRPr="002D5E98">
        <w:rPr>
          <w:rFonts w:ascii="Times New Roman" w:eastAsia="Times New Roman" w:hAnsi="Times New Roman"/>
          <w:sz w:val="18"/>
          <w:szCs w:val="18"/>
        </w:rPr>
        <w:t>co stanowi obowiązek prawny (art. 6 ust. 1 lit. c) RODO)</w:t>
      </w:r>
      <w:r w:rsidR="00A32937">
        <w:rPr>
          <w:rFonts w:ascii="Times New Roman" w:eastAsia="Times New Roman" w:hAnsi="Times New Roman"/>
          <w:sz w:val="18"/>
          <w:szCs w:val="18"/>
        </w:rPr>
        <w:t>,</w:t>
      </w:r>
    </w:p>
    <w:p w14:paraId="4C659BBA" w14:textId="69218AAE" w:rsidR="00FD7444" w:rsidRPr="00A90F5F" w:rsidRDefault="00FD7444">
      <w:pPr>
        <w:pStyle w:val="Akapitzlist"/>
        <w:numPr>
          <w:ilvl w:val="1"/>
          <w:numId w:val="2"/>
        </w:numPr>
        <w:spacing w:after="120" w:line="240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wypełnienia ciążącego na </w:t>
      </w:r>
      <w:r w:rsidR="007B5D41">
        <w:rPr>
          <w:rFonts w:ascii="Times New Roman" w:eastAsia="Times New Roman" w:hAnsi="Times New Roman"/>
          <w:sz w:val="18"/>
          <w:szCs w:val="18"/>
        </w:rPr>
        <w:t>Powiatowej Stacji Sanitarno-Epidemiologicznej w Otwocku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obowiązku zawiadomienia o podejrzeniu popełnienia przestępstwa, jeżeli informacje wynikające z dokonanego zgłoszenia zawierają znamiona przestępstwa lub przestępstwa skarbowego</w:t>
      </w:r>
      <w:r w:rsidR="00050D5A">
        <w:rPr>
          <w:rFonts w:ascii="Times New Roman" w:eastAsia="Times New Roman" w:hAnsi="Times New Roman"/>
          <w:sz w:val="18"/>
          <w:szCs w:val="18"/>
        </w:rPr>
        <w:t>,</w:t>
      </w:r>
      <w:r w:rsidR="00671520">
        <w:rPr>
          <w:rFonts w:ascii="Times New Roman" w:eastAsia="Times New Roman" w:hAnsi="Times New Roman"/>
          <w:sz w:val="18"/>
          <w:szCs w:val="18"/>
        </w:rPr>
        <w:t xml:space="preserve"> </w:t>
      </w:r>
      <w:r w:rsidR="00671520" w:rsidRPr="002D5E98">
        <w:rPr>
          <w:rFonts w:ascii="Times New Roman" w:eastAsia="Times New Roman" w:hAnsi="Times New Roman"/>
          <w:sz w:val="18"/>
          <w:szCs w:val="18"/>
        </w:rPr>
        <w:t>(art. 6 ust. 1 lit. c) RODO)</w:t>
      </w:r>
    </w:p>
    <w:p w14:paraId="71141153" w14:textId="3BBFEAC8" w:rsidR="00FD7444" w:rsidRPr="00A90F5F" w:rsidRDefault="00FD7444">
      <w:pPr>
        <w:pStyle w:val="Akapitzlist"/>
        <w:numPr>
          <w:ilvl w:val="1"/>
          <w:numId w:val="2"/>
        </w:numPr>
        <w:spacing w:after="120" w:line="240" w:lineRule="auto"/>
        <w:ind w:left="993"/>
        <w:contextualSpacing w:val="0"/>
        <w:jc w:val="both"/>
        <w:rPr>
          <w:rFonts w:ascii="Times New Roman" w:eastAsia="Times New Roman" w:hAnsi="Times New Roman"/>
          <w:sz w:val="18"/>
          <w:szCs w:val="18"/>
          <w:lang w:eastAsia="pl-PL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dochodzenia roszczeń i obrony przed roszczeniami w związku z przyjętymi zgłoszeniami naruszeń prawa, </w:t>
      </w:r>
      <w:r w:rsidR="00671520" w:rsidRPr="002D5E98">
        <w:rPr>
          <w:rFonts w:ascii="Times New Roman" w:eastAsia="Times New Roman" w:hAnsi="Times New Roman"/>
          <w:sz w:val="18"/>
          <w:szCs w:val="18"/>
        </w:rPr>
        <w:t xml:space="preserve">co stanowi </w:t>
      </w:r>
      <w:r w:rsidR="004F5473">
        <w:rPr>
          <w:rFonts w:ascii="Times New Roman" w:eastAsia="Times New Roman" w:hAnsi="Times New Roman"/>
          <w:sz w:val="18"/>
          <w:szCs w:val="18"/>
        </w:rPr>
        <w:t>prawnie uzasadniony interes</w:t>
      </w:r>
      <w:r w:rsidR="00671520" w:rsidRPr="002D5E98">
        <w:rPr>
          <w:rFonts w:ascii="Times New Roman" w:eastAsia="Times New Roman" w:hAnsi="Times New Roman"/>
          <w:sz w:val="18"/>
          <w:szCs w:val="18"/>
        </w:rPr>
        <w:t xml:space="preserve"> (art. 6 ust. 1 lit. c) RODO)</w:t>
      </w:r>
    </w:p>
    <w:p w14:paraId="29E9866E" w14:textId="012F61AC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Podanie danych jest dobrowolne, jednakże ich niepodanie może uniemożliwić </w:t>
      </w:r>
      <w:r w:rsidR="00493CC2">
        <w:rPr>
          <w:rFonts w:ascii="Times New Roman" w:eastAsia="Times New Roman" w:hAnsi="Times New Roman"/>
          <w:sz w:val="18"/>
          <w:szCs w:val="18"/>
        </w:rPr>
        <w:t xml:space="preserve">Dyrektorowi </w:t>
      </w:r>
      <w:r w:rsidR="00050D5A">
        <w:rPr>
          <w:rFonts w:ascii="Times New Roman" w:eastAsia="Times New Roman" w:hAnsi="Times New Roman"/>
          <w:sz w:val="18"/>
          <w:szCs w:val="18"/>
        </w:rPr>
        <w:t>Powiatowej Stacji Sanitarno-Epidemiologicznej w Otwocku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podjęcie działań w związku ze zgłoszeniem, w tym dalsze procedowanie w związku ze zgłoszeniem, a także prowadzenie komunikacji z osobą dokonującą zgłoszenia lub innymi osobami uczestniczącymi w procesie przyjmowania i rozpatrywania zgłoszenia </w:t>
      </w:r>
      <w:r w:rsidR="00372F92">
        <w:rPr>
          <w:rFonts w:ascii="Times New Roman" w:eastAsia="Times New Roman" w:hAnsi="Times New Roman"/>
          <w:sz w:val="18"/>
          <w:szCs w:val="18"/>
        </w:rPr>
        <w:t>zewnętrznego</w:t>
      </w:r>
      <w:r w:rsidRPr="00A90F5F">
        <w:rPr>
          <w:rFonts w:ascii="Times New Roman" w:eastAsia="Times New Roman" w:hAnsi="Times New Roman"/>
          <w:sz w:val="18"/>
          <w:szCs w:val="18"/>
        </w:rPr>
        <w:t>.</w:t>
      </w:r>
    </w:p>
    <w:p w14:paraId="7ED6E560" w14:textId="29D71FF4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Dane osobowe będą przetwarzane przez </w:t>
      </w:r>
      <w:r w:rsidR="00586D64">
        <w:rPr>
          <w:rFonts w:ascii="Times New Roman" w:eastAsia="Times New Roman" w:hAnsi="Times New Roman"/>
          <w:sz w:val="18"/>
          <w:szCs w:val="18"/>
        </w:rPr>
        <w:t>Powiatową Stację Sanitarno-Epidemiologiczną w Otwocku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przez okres wskazany w przepisach ustawy z dnia 14 czerwca 2024 r. o ochronie sygnalistów, chyba że dalsze przetwarzanie danych będzie związane z potrzebą dochodzenia roszczeń i obroną przed roszczeniami, a także prowadzonymi postępowaniami sądowymi (przez czas trwania tych postępowań).</w:t>
      </w:r>
    </w:p>
    <w:p w14:paraId="152A95A7" w14:textId="41493896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 xml:space="preserve">Odbiorcami Państwa danych osobowych mogą być podmioty zapewniające na rzecz </w:t>
      </w:r>
      <w:r w:rsidR="00E34CB2">
        <w:rPr>
          <w:rFonts w:ascii="Times New Roman" w:eastAsia="Times New Roman" w:hAnsi="Times New Roman"/>
          <w:sz w:val="18"/>
          <w:szCs w:val="18"/>
        </w:rPr>
        <w:t>Powiatowej Stacji Sanitarno-Epidemiologicznej</w:t>
      </w:r>
      <w:r w:rsidRPr="00A90F5F">
        <w:rPr>
          <w:rFonts w:ascii="Times New Roman" w:eastAsia="Times New Roman" w:hAnsi="Times New Roman"/>
          <w:sz w:val="18"/>
          <w:szCs w:val="18"/>
        </w:rPr>
        <w:t xml:space="preserve"> obsługę prawną, a także obsługę techniczną (informatyczną), ale wyłącznie z zastrzeżeniem zapewnienia poufności Państwa danych.</w:t>
      </w:r>
    </w:p>
    <w:p w14:paraId="1DBBF239" w14:textId="310C9C39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>Państwa dane osobowe nie będą przekazywane poza teren Europejskiego Obszaru Gospodarczego (EOG).</w:t>
      </w:r>
    </w:p>
    <w:p w14:paraId="4E484448" w14:textId="77777777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>Przysługuje Państwu prawo żądania dostępu do swoich danych osobowych, ich sprostowania, usunięcia lub ograniczenia przetwarzania oraz prawo wniesienia sprzeciwu wobec przetwarzania danych osobowych ze względu na Państwa szczególną sytuację.</w:t>
      </w:r>
    </w:p>
    <w:p w14:paraId="45705440" w14:textId="77777777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>Państwa dane nie będą przetwarzane w sposób zautomatyzowany, który jednocześnie mógłby prowadzić do podejmowania wobec Państwa decyzji wywołujących skutki prawne lub w podobny sposób istotnie wpływać na Państwa sytuację.</w:t>
      </w:r>
    </w:p>
    <w:p w14:paraId="015CE9C7" w14:textId="77777777" w:rsidR="00FD7444" w:rsidRPr="00A90F5F" w:rsidRDefault="00FD7444">
      <w:pPr>
        <w:pStyle w:val="Akapitzlist"/>
        <w:numPr>
          <w:ilvl w:val="0"/>
          <w:numId w:val="2"/>
        </w:numPr>
        <w:spacing w:after="120" w:line="240" w:lineRule="auto"/>
        <w:jc w:val="both"/>
        <w:rPr>
          <w:rFonts w:ascii="Times New Roman" w:eastAsia="Times New Roman" w:hAnsi="Times New Roman"/>
          <w:sz w:val="18"/>
          <w:szCs w:val="18"/>
        </w:rPr>
      </w:pPr>
      <w:r w:rsidRPr="00A90F5F">
        <w:rPr>
          <w:rFonts w:ascii="Times New Roman" w:eastAsia="Times New Roman" w:hAnsi="Times New Roman"/>
          <w:sz w:val="18"/>
          <w:szCs w:val="18"/>
        </w:rPr>
        <w:t>Niezależnie od uprawnień przysługujących powyżej w związku z przetwarzaniem twoich danych osobowych, przysługuje Państwu prawo wniesienia skargi do organu nadzorczego, którym jest Prezes Urzędu Ochrony Danych Osobowych (adres: ul. Stawki 2, 00-193 Warszawa).</w:t>
      </w:r>
    </w:p>
    <w:p w14:paraId="798941A3" w14:textId="77777777" w:rsidR="00FD7444" w:rsidRDefault="00FD7444" w:rsidP="00FF0F63">
      <w:pPr>
        <w:pStyle w:val="TEKSTZacznikido"/>
        <w:ind w:left="0"/>
        <w:rPr>
          <w:rFonts w:cs="Times New Roman"/>
        </w:rPr>
      </w:pPr>
    </w:p>
    <w:p w14:paraId="45A1C842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263C3F55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3FFB7FDA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6804E220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79974622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7EFE1B3F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39C8F70A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156E461E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752BD2FE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16C31FFC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0C3C7AA7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57ABE7BA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1D9BF96A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6009B6B3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3C539355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7F643BEC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36054B96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7D978DEB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53E50039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0FCB322E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129558D8" w14:textId="77777777" w:rsidR="00D8603C" w:rsidRDefault="00D8603C" w:rsidP="00FF0F63">
      <w:pPr>
        <w:pStyle w:val="TEKSTZacznikido"/>
        <w:ind w:left="0"/>
        <w:rPr>
          <w:rFonts w:cs="Times New Roman"/>
        </w:rPr>
      </w:pPr>
    </w:p>
    <w:p w14:paraId="592FAE5B" w14:textId="1EDA06CF" w:rsidR="00D8603C" w:rsidRDefault="00D8603C" w:rsidP="00FF0F63">
      <w:pPr>
        <w:pStyle w:val="TEKSTZacznikido"/>
        <w:ind w:left="0"/>
        <w:rPr>
          <w:rFonts w:cs="Times New Roman"/>
        </w:rPr>
        <w:sectPr w:rsidR="00D8603C" w:rsidSect="004C195E">
          <w:headerReference w:type="even" r:id="rId16"/>
          <w:headerReference w:type="default" r:id="rId17"/>
          <w:footerReference w:type="even" r:id="rId18"/>
          <w:footerReference w:type="default" r:id="rId19"/>
          <w:headerReference w:type="first" r:id="rId20"/>
          <w:footerReference w:type="first" r:id="rId21"/>
          <w:footnotePr>
            <w:numRestart w:val="eachSect"/>
          </w:footnotePr>
          <w:pgSz w:w="11906" w:h="16838"/>
          <w:pgMar w:top="1560" w:right="1416" w:bottom="1560" w:left="1418" w:header="709" w:footer="709" w:gutter="0"/>
          <w:cols w:space="708"/>
          <w:titlePg/>
          <w:docGrid w:linePitch="254"/>
        </w:sectPr>
      </w:pPr>
    </w:p>
    <w:p w14:paraId="17517DC4" w14:textId="77777777" w:rsidR="00652626" w:rsidRPr="00D4012B" w:rsidRDefault="00652626" w:rsidP="00652626">
      <w:pPr>
        <w:pStyle w:val="OZNZACZNIKAwskazanienrzacznika"/>
        <w:rPr>
          <w:b w:val="0"/>
          <w:bCs/>
        </w:rPr>
      </w:pPr>
      <w:bookmarkStart w:id="16" w:name="_Hlk169180514"/>
      <w:bookmarkStart w:id="17" w:name="_Hlk169180446"/>
      <w:bookmarkStart w:id="18" w:name="_Hlk171496779"/>
      <w:bookmarkStart w:id="19" w:name="_Hlk93414567"/>
      <w:r w:rsidRPr="00D4012B">
        <w:rPr>
          <w:b w:val="0"/>
          <w:bCs/>
        </w:rPr>
        <w:lastRenderedPageBreak/>
        <w:t xml:space="preserve">Załącznik nr 2 </w:t>
      </w:r>
      <w:bookmarkEnd w:id="16"/>
    </w:p>
    <w:p w14:paraId="64944804" w14:textId="666FF123" w:rsidR="007B2F39" w:rsidRPr="00D4012B" w:rsidRDefault="007B2F39" w:rsidP="00652626">
      <w:pPr>
        <w:pStyle w:val="OZNZACZNIKAwskazanienrzacznika"/>
        <w:rPr>
          <w:b w:val="0"/>
          <w:bCs/>
        </w:rPr>
      </w:pPr>
      <w:r w:rsidRPr="00D4012B">
        <w:rPr>
          <w:b w:val="0"/>
          <w:bCs/>
        </w:rPr>
        <w:t xml:space="preserve">do </w:t>
      </w:r>
      <w:r w:rsidR="00367EF4">
        <w:rPr>
          <w:b w:val="0"/>
          <w:bCs/>
        </w:rPr>
        <w:t>P</w:t>
      </w:r>
      <w:r w:rsidRPr="00D4012B">
        <w:rPr>
          <w:b w:val="0"/>
          <w:bCs/>
        </w:rPr>
        <w:t>rocedury</w:t>
      </w:r>
      <w:r w:rsidR="00D4012B" w:rsidRPr="00D4012B">
        <w:rPr>
          <w:b w:val="0"/>
          <w:bCs/>
        </w:rPr>
        <w:t xml:space="preserve"> zgłoszeń zewnętrznych</w:t>
      </w:r>
    </w:p>
    <w:bookmarkEnd w:id="17"/>
    <w:p w14:paraId="2C5274DD" w14:textId="77777777" w:rsidR="00652626" w:rsidRPr="00B92DEB" w:rsidRDefault="00652626" w:rsidP="00652626">
      <w:pPr>
        <w:pStyle w:val="TEKSTZacznikido"/>
        <w:rPr>
          <w:rFonts w:cs="Times New Roman"/>
        </w:rPr>
      </w:pPr>
    </w:p>
    <w:bookmarkEnd w:id="18"/>
    <w:p w14:paraId="01B17A72" w14:textId="1A3FFD1E" w:rsidR="00652626" w:rsidRPr="00B92DEB" w:rsidRDefault="00652626" w:rsidP="00652626">
      <w:pPr>
        <w:jc w:val="center"/>
        <w:rPr>
          <w:rFonts w:cs="Times New Roman"/>
          <w:szCs w:val="24"/>
        </w:rPr>
      </w:pPr>
      <w:r w:rsidRPr="00B92DEB">
        <w:rPr>
          <w:rFonts w:cs="Times New Roman"/>
          <w:szCs w:val="24"/>
        </w:rPr>
        <w:t xml:space="preserve">REJESTR ZGŁOSZEŃ </w:t>
      </w:r>
      <w:r w:rsidR="00AD155E">
        <w:rPr>
          <w:rFonts w:cs="Times New Roman"/>
          <w:szCs w:val="24"/>
        </w:rPr>
        <w:t>ZEWNĘTRZNYCH</w:t>
      </w:r>
    </w:p>
    <w:p w14:paraId="10B313B3" w14:textId="77777777" w:rsidR="00652626" w:rsidRPr="00B92DEB" w:rsidRDefault="00652626" w:rsidP="00652626">
      <w:pPr>
        <w:rPr>
          <w:rFonts w:cs="Times New Roman"/>
          <w:szCs w:val="24"/>
        </w:rPr>
      </w:pPr>
    </w:p>
    <w:tbl>
      <w:tblPr>
        <w:tblStyle w:val="Tabela-Siatka"/>
        <w:tblW w:w="15749" w:type="dxa"/>
        <w:jc w:val="center"/>
        <w:tblLayout w:type="fixed"/>
        <w:tblLook w:val="04A0" w:firstRow="1" w:lastRow="0" w:firstColumn="1" w:lastColumn="0" w:noHBand="0" w:noVBand="1"/>
      </w:tblPr>
      <w:tblGrid>
        <w:gridCol w:w="562"/>
        <w:gridCol w:w="977"/>
        <w:gridCol w:w="1013"/>
        <w:gridCol w:w="992"/>
        <w:gridCol w:w="993"/>
        <w:gridCol w:w="1275"/>
        <w:gridCol w:w="1418"/>
        <w:gridCol w:w="1843"/>
        <w:gridCol w:w="1701"/>
        <w:gridCol w:w="1134"/>
        <w:gridCol w:w="1701"/>
        <w:gridCol w:w="1134"/>
        <w:gridCol w:w="1006"/>
      </w:tblGrid>
      <w:tr w:rsidR="006C032A" w:rsidRPr="007B2B26" w14:paraId="3AB8F9AB" w14:textId="77777777" w:rsidTr="00AE2DA9">
        <w:trPr>
          <w:trHeight w:val="734"/>
          <w:jc w:val="center"/>
        </w:trPr>
        <w:tc>
          <w:tcPr>
            <w:tcW w:w="562" w:type="dxa"/>
            <w:vAlign w:val="center"/>
          </w:tcPr>
          <w:p w14:paraId="41077AEB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>Lp.</w:t>
            </w:r>
          </w:p>
        </w:tc>
        <w:tc>
          <w:tcPr>
            <w:tcW w:w="977" w:type="dxa"/>
            <w:vAlign w:val="center"/>
          </w:tcPr>
          <w:p w14:paraId="57035F63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>Numer zgłoszenia</w:t>
            </w:r>
          </w:p>
        </w:tc>
        <w:tc>
          <w:tcPr>
            <w:tcW w:w="1013" w:type="dxa"/>
            <w:vAlign w:val="center"/>
          </w:tcPr>
          <w:p w14:paraId="376F46E3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>Data dokonania zgłoszenia (data rejestracji)</w:t>
            </w:r>
          </w:p>
        </w:tc>
        <w:tc>
          <w:tcPr>
            <w:tcW w:w="992" w:type="dxa"/>
            <w:vAlign w:val="center"/>
          </w:tcPr>
          <w:p w14:paraId="42FF37D9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>Przedmiot naruszenia prawa</w:t>
            </w:r>
          </w:p>
        </w:tc>
        <w:tc>
          <w:tcPr>
            <w:tcW w:w="993" w:type="dxa"/>
            <w:vAlign w:val="center"/>
          </w:tcPr>
          <w:p w14:paraId="540E6150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>Dane osobowe sygnalisty</w:t>
            </w:r>
          </w:p>
        </w:tc>
        <w:tc>
          <w:tcPr>
            <w:tcW w:w="1275" w:type="dxa"/>
            <w:vAlign w:val="center"/>
          </w:tcPr>
          <w:p w14:paraId="46B81FF7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sz w:val="18"/>
                <w:szCs w:val="18"/>
              </w:rPr>
              <w:t xml:space="preserve"> Dane osobowe osoby, której dotyczy zgłoszenie</w:t>
            </w:r>
          </w:p>
        </w:tc>
        <w:tc>
          <w:tcPr>
            <w:tcW w:w="1418" w:type="dxa"/>
            <w:vAlign w:val="center"/>
          </w:tcPr>
          <w:p w14:paraId="20AF21C5" w14:textId="50A13E46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>Informacja o wydaniu zaświadczenia, o którym mowa w art. 38 ustawy</w:t>
            </w:r>
          </w:p>
        </w:tc>
        <w:tc>
          <w:tcPr>
            <w:tcW w:w="1843" w:type="dxa"/>
            <w:vAlign w:val="center"/>
          </w:tcPr>
          <w:p w14:paraId="79AF50A3" w14:textId="5347749A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 xml:space="preserve">Informacja o podjętych działaniach następczych </w:t>
            </w:r>
          </w:p>
        </w:tc>
        <w:tc>
          <w:tcPr>
            <w:tcW w:w="1701" w:type="dxa"/>
          </w:tcPr>
          <w:p w14:paraId="259FB957" w14:textId="51761A24" w:rsidR="006C032A" w:rsidRPr="006E5797" w:rsidRDefault="006C032A" w:rsidP="002F388F">
            <w:pPr>
              <w:rPr>
                <w:rFonts w:eastAsia="Calibri"/>
                <w:sz w:val="18"/>
                <w:szCs w:val="18"/>
              </w:rPr>
            </w:pPr>
            <w:r>
              <w:rPr>
                <w:rFonts w:eastAsia="Calibri"/>
                <w:sz w:val="18"/>
                <w:szCs w:val="18"/>
              </w:rPr>
              <w:t>I</w:t>
            </w:r>
            <w:r w:rsidRPr="006E5797">
              <w:rPr>
                <w:rFonts w:eastAsia="Calibri"/>
                <w:sz w:val="18"/>
                <w:szCs w:val="18"/>
              </w:rPr>
              <w:t>nformacja o niepodejmowaniu dalszych działań w przypadku</w:t>
            </w:r>
            <w:r w:rsidR="00A04B24">
              <w:rPr>
                <w:rFonts w:eastAsia="Calibri"/>
                <w:sz w:val="18"/>
                <w:szCs w:val="18"/>
              </w:rPr>
              <w:t>,</w:t>
            </w:r>
            <w:r w:rsidRPr="006E5797">
              <w:rPr>
                <w:rFonts w:eastAsia="Calibri"/>
                <w:sz w:val="18"/>
                <w:szCs w:val="18"/>
              </w:rPr>
              <w:t xml:space="preserve"> o którym mowa w art. 40 ust. 2 ustawy</w:t>
            </w:r>
          </w:p>
        </w:tc>
        <w:tc>
          <w:tcPr>
            <w:tcW w:w="1134" w:type="dxa"/>
          </w:tcPr>
          <w:p w14:paraId="2F00B3C9" w14:textId="5AB9D14F" w:rsidR="006C032A" w:rsidRPr="006E5797" w:rsidRDefault="006C032A" w:rsidP="002F388F">
            <w:pPr>
              <w:rPr>
                <w:rFonts w:eastAsia="Calibri"/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>Szacunkowa szkoda majątkowa</w:t>
            </w:r>
          </w:p>
        </w:tc>
        <w:tc>
          <w:tcPr>
            <w:tcW w:w="1701" w:type="dxa"/>
          </w:tcPr>
          <w:p w14:paraId="7610B8C8" w14:textId="553F18F2" w:rsidR="006C032A" w:rsidRPr="006E5797" w:rsidRDefault="006C032A" w:rsidP="002F388F">
            <w:pPr>
              <w:rPr>
                <w:rFonts w:eastAsia="Calibri"/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>Kwoty odzyskane w wyniku postępowań dotyczących naruszeń prawa będących przedmiotem zgłoszenia</w:t>
            </w:r>
          </w:p>
        </w:tc>
        <w:tc>
          <w:tcPr>
            <w:tcW w:w="1134" w:type="dxa"/>
            <w:vAlign w:val="center"/>
          </w:tcPr>
          <w:p w14:paraId="55B587C2" w14:textId="1E7B2A41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>Data zakończenia sprawy</w:t>
            </w:r>
          </w:p>
        </w:tc>
        <w:tc>
          <w:tcPr>
            <w:tcW w:w="1006" w:type="dxa"/>
            <w:vAlign w:val="center"/>
          </w:tcPr>
          <w:p w14:paraId="3025F1C6" w14:textId="77777777" w:rsidR="006C032A" w:rsidRPr="006E5797" w:rsidRDefault="006C032A" w:rsidP="002F388F">
            <w:pPr>
              <w:rPr>
                <w:sz w:val="18"/>
                <w:szCs w:val="18"/>
              </w:rPr>
            </w:pPr>
            <w:r w:rsidRPr="006E5797">
              <w:rPr>
                <w:rFonts w:eastAsia="Calibri"/>
                <w:sz w:val="18"/>
                <w:szCs w:val="18"/>
              </w:rPr>
              <w:t>UWAGI</w:t>
            </w:r>
          </w:p>
        </w:tc>
      </w:tr>
      <w:tr w:rsidR="006C032A" w:rsidRPr="00B92DEB" w14:paraId="1E0E69A2" w14:textId="77777777" w:rsidTr="00AE2DA9">
        <w:trPr>
          <w:trHeight w:val="734"/>
          <w:jc w:val="center"/>
        </w:trPr>
        <w:tc>
          <w:tcPr>
            <w:tcW w:w="562" w:type="dxa"/>
          </w:tcPr>
          <w:p w14:paraId="654EEC8F" w14:textId="77777777" w:rsidR="006C032A" w:rsidRPr="00B92DEB" w:rsidRDefault="006C032A" w:rsidP="002F388F"/>
        </w:tc>
        <w:tc>
          <w:tcPr>
            <w:tcW w:w="977" w:type="dxa"/>
          </w:tcPr>
          <w:p w14:paraId="1FD6292E" w14:textId="77777777" w:rsidR="006C032A" w:rsidRPr="00B92DEB" w:rsidRDefault="006C032A" w:rsidP="002F388F"/>
        </w:tc>
        <w:tc>
          <w:tcPr>
            <w:tcW w:w="1013" w:type="dxa"/>
          </w:tcPr>
          <w:p w14:paraId="75F68D85" w14:textId="77777777" w:rsidR="006C032A" w:rsidRPr="00B92DEB" w:rsidRDefault="006C032A" w:rsidP="002F388F"/>
        </w:tc>
        <w:tc>
          <w:tcPr>
            <w:tcW w:w="992" w:type="dxa"/>
          </w:tcPr>
          <w:p w14:paraId="0EA00FEB" w14:textId="77777777" w:rsidR="006C032A" w:rsidRPr="00B92DEB" w:rsidRDefault="006C032A" w:rsidP="002F388F"/>
        </w:tc>
        <w:tc>
          <w:tcPr>
            <w:tcW w:w="993" w:type="dxa"/>
          </w:tcPr>
          <w:p w14:paraId="2D8F73BA" w14:textId="77777777" w:rsidR="006C032A" w:rsidRPr="00B92DEB" w:rsidRDefault="006C032A" w:rsidP="002F388F"/>
        </w:tc>
        <w:tc>
          <w:tcPr>
            <w:tcW w:w="1275" w:type="dxa"/>
          </w:tcPr>
          <w:p w14:paraId="735779BD" w14:textId="77777777" w:rsidR="006C032A" w:rsidRPr="00B92DEB" w:rsidRDefault="006C032A" w:rsidP="002F388F"/>
        </w:tc>
        <w:tc>
          <w:tcPr>
            <w:tcW w:w="1418" w:type="dxa"/>
          </w:tcPr>
          <w:p w14:paraId="7DE63953" w14:textId="77777777" w:rsidR="006C032A" w:rsidRPr="00B92DEB" w:rsidRDefault="006C032A" w:rsidP="002F388F"/>
        </w:tc>
        <w:tc>
          <w:tcPr>
            <w:tcW w:w="1843" w:type="dxa"/>
          </w:tcPr>
          <w:p w14:paraId="04321420" w14:textId="77777777" w:rsidR="006C032A" w:rsidRPr="00B92DEB" w:rsidRDefault="006C032A" w:rsidP="002F388F"/>
        </w:tc>
        <w:tc>
          <w:tcPr>
            <w:tcW w:w="1701" w:type="dxa"/>
          </w:tcPr>
          <w:p w14:paraId="437795A9" w14:textId="77777777" w:rsidR="006C032A" w:rsidRPr="00B92DEB" w:rsidRDefault="006C032A" w:rsidP="002F388F"/>
        </w:tc>
        <w:tc>
          <w:tcPr>
            <w:tcW w:w="1134" w:type="dxa"/>
          </w:tcPr>
          <w:p w14:paraId="5261B733" w14:textId="7B95F8D2" w:rsidR="006C032A" w:rsidRPr="00B92DEB" w:rsidRDefault="006C032A" w:rsidP="002F388F"/>
        </w:tc>
        <w:tc>
          <w:tcPr>
            <w:tcW w:w="1701" w:type="dxa"/>
          </w:tcPr>
          <w:p w14:paraId="2B3994C6" w14:textId="77777777" w:rsidR="006C032A" w:rsidRPr="00B92DEB" w:rsidRDefault="006C032A" w:rsidP="002F388F"/>
        </w:tc>
        <w:tc>
          <w:tcPr>
            <w:tcW w:w="1134" w:type="dxa"/>
          </w:tcPr>
          <w:p w14:paraId="103AC38E" w14:textId="7A8DC132" w:rsidR="006C032A" w:rsidRPr="00B92DEB" w:rsidRDefault="006C032A" w:rsidP="002F388F"/>
        </w:tc>
        <w:tc>
          <w:tcPr>
            <w:tcW w:w="1006" w:type="dxa"/>
          </w:tcPr>
          <w:p w14:paraId="396CCD58" w14:textId="77777777" w:rsidR="006C032A" w:rsidRPr="00B92DEB" w:rsidRDefault="006C032A" w:rsidP="002F388F"/>
        </w:tc>
      </w:tr>
      <w:tr w:rsidR="006C032A" w:rsidRPr="00B92DEB" w14:paraId="51B670BA" w14:textId="77777777" w:rsidTr="00AE2DA9">
        <w:trPr>
          <w:trHeight w:val="734"/>
          <w:jc w:val="center"/>
        </w:trPr>
        <w:tc>
          <w:tcPr>
            <w:tcW w:w="562" w:type="dxa"/>
          </w:tcPr>
          <w:p w14:paraId="29F73C54" w14:textId="77777777" w:rsidR="006C032A" w:rsidRPr="00B92DEB" w:rsidRDefault="006C032A" w:rsidP="002F388F"/>
        </w:tc>
        <w:tc>
          <w:tcPr>
            <w:tcW w:w="977" w:type="dxa"/>
          </w:tcPr>
          <w:p w14:paraId="0CD21924" w14:textId="77777777" w:rsidR="006C032A" w:rsidRPr="00B92DEB" w:rsidRDefault="006C032A" w:rsidP="002F388F"/>
        </w:tc>
        <w:tc>
          <w:tcPr>
            <w:tcW w:w="1013" w:type="dxa"/>
          </w:tcPr>
          <w:p w14:paraId="731B3D83" w14:textId="77777777" w:rsidR="006C032A" w:rsidRPr="00B92DEB" w:rsidRDefault="006C032A" w:rsidP="002F388F"/>
        </w:tc>
        <w:tc>
          <w:tcPr>
            <w:tcW w:w="992" w:type="dxa"/>
          </w:tcPr>
          <w:p w14:paraId="7713B6B5" w14:textId="77777777" w:rsidR="006C032A" w:rsidRPr="00B92DEB" w:rsidRDefault="006C032A" w:rsidP="002F388F"/>
        </w:tc>
        <w:tc>
          <w:tcPr>
            <w:tcW w:w="993" w:type="dxa"/>
          </w:tcPr>
          <w:p w14:paraId="4A554227" w14:textId="77777777" w:rsidR="006C032A" w:rsidRPr="00B92DEB" w:rsidRDefault="006C032A" w:rsidP="002F388F"/>
        </w:tc>
        <w:tc>
          <w:tcPr>
            <w:tcW w:w="1275" w:type="dxa"/>
          </w:tcPr>
          <w:p w14:paraId="43D7AA82" w14:textId="77777777" w:rsidR="006C032A" w:rsidRPr="00B92DEB" w:rsidRDefault="006C032A" w:rsidP="002F388F"/>
        </w:tc>
        <w:tc>
          <w:tcPr>
            <w:tcW w:w="1418" w:type="dxa"/>
          </w:tcPr>
          <w:p w14:paraId="43B51CFC" w14:textId="77777777" w:rsidR="006C032A" w:rsidRPr="00B92DEB" w:rsidRDefault="006C032A" w:rsidP="002F388F"/>
        </w:tc>
        <w:tc>
          <w:tcPr>
            <w:tcW w:w="1843" w:type="dxa"/>
          </w:tcPr>
          <w:p w14:paraId="1625CEA2" w14:textId="77777777" w:rsidR="006C032A" w:rsidRPr="00B92DEB" w:rsidRDefault="006C032A" w:rsidP="002F388F"/>
        </w:tc>
        <w:tc>
          <w:tcPr>
            <w:tcW w:w="1701" w:type="dxa"/>
          </w:tcPr>
          <w:p w14:paraId="115E9043" w14:textId="77777777" w:rsidR="006C032A" w:rsidRPr="00B92DEB" w:rsidRDefault="006C032A" w:rsidP="002F388F"/>
        </w:tc>
        <w:tc>
          <w:tcPr>
            <w:tcW w:w="1134" w:type="dxa"/>
          </w:tcPr>
          <w:p w14:paraId="56E96A45" w14:textId="5DB55A85" w:rsidR="006C032A" w:rsidRPr="00B92DEB" w:rsidRDefault="006C032A" w:rsidP="002F388F"/>
        </w:tc>
        <w:tc>
          <w:tcPr>
            <w:tcW w:w="1701" w:type="dxa"/>
          </w:tcPr>
          <w:p w14:paraId="26B4692C" w14:textId="77777777" w:rsidR="006C032A" w:rsidRPr="00B92DEB" w:rsidRDefault="006C032A" w:rsidP="002F388F"/>
        </w:tc>
        <w:tc>
          <w:tcPr>
            <w:tcW w:w="1134" w:type="dxa"/>
          </w:tcPr>
          <w:p w14:paraId="4374E396" w14:textId="5B0D4246" w:rsidR="006C032A" w:rsidRPr="00B92DEB" w:rsidRDefault="006C032A" w:rsidP="002F388F"/>
        </w:tc>
        <w:tc>
          <w:tcPr>
            <w:tcW w:w="1006" w:type="dxa"/>
          </w:tcPr>
          <w:p w14:paraId="764BB6F3" w14:textId="77777777" w:rsidR="006C032A" w:rsidRPr="00B92DEB" w:rsidRDefault="006C032A" w:rsidP="002F388F"/>
        </w:tc>
      </w:tr>
      <w:tr w:rsidR="006C032A" w:rsidRPr="00B92DEB" w14:paraId="7F02930F" w14:textId="77777777" w:rsidTr="00AE2DA9">
        <w:trPr>
          <w:trHeight w:val="734"/>
          <w:jc w:val="center"/>
        </w:trPr>
        <w:tc>
          <w:tcPr>
            <w:tcW w:w="562" w:type="dxa"/>
          </w:tcPr>
          <w:p w14:paraId="5F0F7180" w14:textId="77777777" w:rsidR="006C032A" w:rsidRPr="00B92DEB" w:rsidRDefault="006C032A" w:rsidP="002F388F"/>
        </w:tc>
        <w:tc>
          <w:tcPr>
            <w:tcW w:w="977" w:type="dxa"/>
          </w:tcPr>
          <w:p w14:paraId="6E8224D9" w14:textId="77777777" w:rsidR="006C032A" w:rsidRPr="00B92DEB" w:rsidRDefault="006C032A" w:rsidP="002F388F"/>
        </w:tc>
        <w:tc>
          <w:tcPr>
            <w:tcW w:w="1013" w:type="dxa"/>
          </w:tcPr>
          <w:p w14:paraId="11CC8183" w14:textId="77777777" w:rsidR="006C032A" w:rsidRPr="00B92DEB" w:rsidRDefault="006C032A" w:rsidP="002F388F"/>
        </w:tc>
        <w:tc>
          <w:tcPr>
            <w:tcW w:w="992" w:type="dxa"/>
          </w:tcPr>
          <w:p w14:paraId="6D91289F" w14:textId="77777777" w:rsidR="006C032A" w:rsidRPr="00B92DEB" w:rsidRDefault="006C032A" w:rsidP="002F388F"/>
        </w:tc>
        <w:tc>
          <w:tcPr>
            <w:tcW w:w="993" w:type="dxa"/>
          </w:tcPr>
          <w:p w14:paraId="74D05824" w14:textId="77777777" w:rsidR="006C032A" w:rsidRPr="00B92DEB" w:rsidRDefault="006C032A" w:rsidP="002F388F"/>
        </w:tc>
        <w:tc>
          <w:tcPr>
            <w:tcW w:w="1275" w:type="dxa"/>
          </w:tcPr>
          <w:p w14:paraId="77D24AFF" w14:textId="77777777" w:rsidR="006C032A" w:rsidRPr="00B92DEB" w:rsidRDefault="006C032A" w:rsidP="002F388F"/>
        </w:tc>
        <w:tc>
          <w:tcPr>
            <w:tcW w:w="1418" w:type="dxa"/>
          </w:tcPr>
          <w:p w14:paraId="59940475" w14:textId="77777777" w:rsidR="006C032A" w:rsidRPr="00B92DEB" w:rsidRDefault="006C032A" w:rsidP="002F388F"/>
        </w:tc>
        <w:tc>
          <w:tcPr>
            <w:tcW w:w="1843" w:type="dxa"/>
          </w:tcPr>
          <w:p w14:paraId="1E7BE508" w14:textId="77777777" w:rsidR="006C032A" w:rsidRPr="00B92DEB" w:rsidRDefault="006C032A" w:rsidP="002F388F"/>
        </w:tc>
        <w:tc>
          <w:tcPr>
            <w:tcW w:w="1701" w:type="dxa"/>
          </w:tcPr>
          <w:p w14:paraId="382E0407" w14:textId="77777777" w:rsidR="006C032A" w:rsidRPr="00B92DEB" w:rsidRDefault="006C032A" w:rsidP="002F388F"/>
        </w:tc>
        <w:tc>
          <w:tcPr>
            <w:tcW w:w="1134" w:type="dxa"/>
          </w:tcPr>
          <w:p w14:paraId="0B2DF55A" w14:textId="73D11C0D" w:rsidR="006C032A" w:rsidRPr="00B92DEB" w:rsidRDefault="006C032A" w:rsidP="002F388F"/>
        </w:tc>
        <w:tc>
          <w:tcPr>
            <w:tcW w:w="1701" w:type="dxa"/>
          </w:tcPr>
          <w:p w14:paraId="3EA1402C" w14:textId="77777777" w:rsidR="006C032A" w:rsidRPr="00B92DEB" w:rsidRDefault="006C032A" w:rsidP="002F388F"/>
        </w:tc>
        <w:tc>
          <w:tcPr>
            <w:tcW w:w="1134" w:type="dxa"/>
          </w:tcPr>
          <w:p w14:paraId="120E264C" w14:textId="72338C7B" w:rsidR="006C032A" w:rsidRPr="00B92DEB" w:rsidRDefault="006C032A" w:rsidP="002F388F"/>
        </w:tc>
        <w:tc>
          <w:tcPr>
            <w:tcW w:w="1006" w:type="dxa"/>
          </w:tcPr>
          <w:p w14:paraId="43DFE28A" w14:textId="77777777" w:rsidR="006C032A" w:rsidRPr="00B92DEB" w:rsidRDefault="006C032A" w:rsidP="002F388F"/>
        </w:tc>
      </w:tr>
      <w:bookmarkEnd w:id="19"/>
    </w:tbl>
    <w:p w14:paraId="20D098DE" w14:textId="77777777" w:rsidR="00652626" w:rsidRPr="00B92DEB" w:rsidRDefault="00652626" w:rsidP="00652626">
      <w:pPr>
        <w:pStyle w:val="Teksttreci0"/>
        <w:spacing w:after="0"/>
        <w:ind w:left="20" w:right="20"/>
        <w:rPr>
          <w:rFonts w:eastAsia="Calibri"/>
        </w:rPr>
      </w:pPr>
    </w:p>
    <w:p w14:paraId="75612602" w14:textId="123B6C2D" w:rsidR="00752A4C" w:rsidRDefault="00752A4C" w:rsidP="008F25BF">
      <w:pPr>
        <w:jc w:val="both"/>
        <w:rPr>
          <w:rFonts w:eastAsia="Calibri" w:cs="Times New Roman"/>
          <w:bCs/>
        </w:rPr>
      </w:pPr>
    </w:p>
    <w:p w14:paraId="17C3CFBD" w14:textId="77777777" w:rsidR="0085028B" w:rsidRDefault="0085028B" w:rsidP="008F25BF">
      <w:pPr>
        <w:jc w:val="both"/>
        <w:rPr>
          <w:rFonts w:eastAsia="Calibri" w:cs="Times New Roman"/>
          <w:bCs/>
        </w:rPr>
        <w:sectPr w:rsidR="0085028B" w:rsidSect="00B57BC7">
          <w:footnotePr>
            <w:numRestart w:val="eachSect"/>
          </w:footnotePr>
          <w:pgSz w:w="16838" w:h="11906" w:orient="landscape"/>
          <w:pgMar w:top="1418" w:right="1560" w:bottom="1416" w:left="1560" w:header="709" w:footer="709" w:gutter="0"/>
          <w:cols w:space="708"/>
          <w:titlePg/>
          <w:docGrid w:linePitch="326"/>
        </w:sectPr>
      </w:pPr>
    </w:p>
    <w:p w14:paraId="4AF94809" w14:textId="77777777" w:rsidR="000E4573" w:rsidRPr="00E178EF" w:rsidRDefault="000E4573" w:rsidP="000E4573">
      <w:pPr>
        <w:jc w:val="right"/>
        <w:rPr>
          <w:rFonts w:cs="Times New Roman"/>
          <w:sz w:val="20"/>
        </w:rPr>
      </w:pPr>
      <w:r w:rsidRPr="00E178EF">
        <w:rPr>
          <w:rFonts w:cs="Times New Roman"/>
          <w:sz w:val="20"/>
        </w:rPr>
        <w:lastRenderedPageBreak/>
        <w:t xml:space="preserve">Załącznik nr 3 </w:t>
      </w:r>
    </w:p>
    <w:p w14:paraId="584D4F1E" w14:textId="77777777" w:rsidR="000E4573" w:rsidRPr="00E178EF" w:rsidRDefault="000E4573" w:rsidP="000E4573">
      <w:pPr>
        <w:jc w:val="right"/>
        <w:rPr>
          <w:rFonts w:cs="Times New Roman"/>
          <w:sz w:val="20"/>
        </w:rPr>
      </w:pPr>
      <w:r w:rsidRPr="00E178EF">
        <w:rPr>
          <w:rFonts w:cs="Times New Roman"/>
          <w:sz w:val="20"/>
        </w:rPr>
        <w:t>do Procedury zgłoszeń zewnętrznych</w:t>
      </w:r>
    </w:p>
    <w:p w14:paraId="28E1278A" w14:textId="77777777" w:rsidR="000E4573" w:rsidRDefault="000E4573" w:rsidP="000E4573">
      <w:pPr>
        <w:jc w:val="center"/>
        <w:rPr>
          <w:rFonts w:cs="Times New Roman"/>
        </w:rPr>
      </w:pPr>
    </w:p>
    <w:p w14:paraId="60B6935A" w14:textId="77777777" w:rsidR="000E4573" w:rsidRPr="00DA34BF" w:rsidRDefault="000E4573" w:rsidP="000E4573">
      <w:pPr>
        <w:jc w:val="center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WZÓR</w:t>
      </w:r>
    </w:p>
    <w:p w14:paraId="573FC2B4" w14:textId="079A6BD4" w:rsidR="000E4573" w:rsidRPr="00DA34BF" w:rsidRDefault="000E4573" w:rsidP="000E4573">
      <w:pPr>
        <w:jc w:val="center"/>
        <w:rPr>
          <w:rFonts w:cs="Times New Roman"/>
          <w:b/>
          <w:bCs/>
          <w:szCs w:val="24"/>
        </w:rPr>
      </w:pPr>
      <w:r w:rsidRPr="00DA34BF">
        <w:rPr>
          <w:rFonts w:cs="Times New Roman"/>
          <w:b/>
          <w:bCs/>
          <w:szCs w:val="24"/>
        </w:rPr>
        <w:t>UPOW</w:t>
      </w:r>
      <w:r w:rsidR="001E4451" w:rsidRPr="00DA34BF">
        <w:rPr>
          <w:rFonts w:cs="Times New Roman"/>
          <w:b/>
          <w:bCs/>
          <w:szCs w:val="24"/>
        </w:rPr>
        <w:t>A</w:t>
      </w:r>
      <w:r w:rsidRPr="00DA34BF">
        <w:rPr>
          <w:rFonts w:cs="Times New Roman"/>
          <w:b/>
          <w:bCs/>
          <w:szCs w:val="24"/>
        </w:rPr>
        <w:t>ŻNIENIE</w:t>
      </w:r>
    </w:p>
    <w:p w14:paraId="441D5985" w14:textId="77777777" w:rsidR="000E4573" w:rsidRPr="00DA34BF" w:rsidRDefault="000E4573" w:rsidP="000E4573">
      <w:pPr>
        <w:jc w:val="center"/>
        <w:rPr>
          <w:rFonts w:cs="Times New Roman"/>
          <w:b/>
          <w:bCs/>
          <w:szCs w:val="24"/>
        </w:rPr>
      </w:pPr>
    </w:p>
    <w:p w14:paraId="35000CE6" w14:textId="77777777" w:rsidR="000E4573" w:rsidRPr="00DA34BF" w:rsidRDefault="000E4573" w:rsidP="000E4573">
      <w:pPr>
        <w:jc w:val="center"/>
        <w:rPr>
          <w:rFonts w:cs="Times New Roman"/>
          <w:b/>
          <w:bCs/>
          <w:szCs w:val="24"/>
        </w:rPr>
      </w:pPr>
    </w:p>
    <w:p w14:paraId="5DFB9544" w14:textId="77777777" w:rsidR="000E4573" w:rsidRPr="00DA34BF" w:rsidRDefault="000E4573" w:rsidP="000E4573">
      <w:pPr>
        <w:jc w:val="right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 xml:space="preserve">                                 Otwock, dnia………………</w:t>
      </w:r>
    </w:p>
    <w:p w14:paraId="179A3702" w14:textId="77777777" w:rsidR="000E4573" w:rsidRPr="00DA34BF" w:rsidRDefault="000E4573" w:rsidP="000E4573">
      <w:pPr>
        <w:jc w:val="both"/>
        <w:rPr>
          <w:rFonts w:cs="Times New Roman"/>
          <w:szCs w:val="24"/>
        </w:rPr>
      </w:pPr>
    </w:p>
    <w:p w14:paraId="123D1162" w14:textId="77777777" w:rsidR="000E4573" w:rsidRPr="00DA34BF" w:rsidRDefault="000E4573" w:rsidP="000E4573">
      <w:pPr>
        <w:jc w:val="both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Działając na podstawie art. 27 ust. 2 oraz art. 29 ust. 2 ustawy z dnia 14 czerwca 2024 r. o ochronie sygnalistów (Dz. U. z 2024 r. poz.982)</w:t>
      </w:r>
    </w:p>
    <w:p w14:paraId="4BD0A548" w14:textId="77777777" w:rsidR="000E4573" w:rsidRPr="00DA34BF" w:rsidRDefault="000E4573" w:rsidP="000E4573">
      <w:pPr>
        <w:jc w:val="both"/>
        <w:rPr>
          <w:rFonts w:cs="Times New Roman"/>
          <w:szCs w:val="24"/>
        </w:rPr>
      </w:pPr>
    </w:p>
    <w:p w14:paraId="1E619C57" w14:textId="77777777" w:rsidR="000E4573" w:rsidRPr="00DA34BF" w:rsidRDefault="000E4573" w:rsidP="000E4573">
      <w:pPr>
        <w:jc w:val="both"/>
        <w:rPr>
          <w:rFonts w:cs="Times New Roman"/>
          <w:szCs w:val="24"/>
        </w:rPr>
      </w:pPr>
    </w:p>
    <w:p w14:paraId="21B77FA3" w14:textId="47107F70" w:rsidR="000E4573" w:rsidRPr="00DA34BF" w:rsidRDefault="001B2D4A" w:rsidP="000E4573">
      <w:pPr>
        <w:jc w:val="center"/>
        <w:rPr>
          <w:rFonts w:cs="Times New Roman"/>
          <w:b/>
          <w:bCs/>
          <w:szCs w:val="24"/>
        </w:rPr>
      </w:pPr>
      <w:r w:rsidRPr="00DA34BF">
        <w:rPr>
          <w:rFonts w:cs="Times New Roman"/>
          <w:b/>
          <w:bCs/>
          <w:szCs w:val="24"/>
        </w:rPr>
        <w:t>UPOWAŻNIAM</w:t>
      </w:r>
    </w:p>
    <w:p w14:paraId="17A85560" w14:textId="77777777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 xml:space="preserve">Panią/Pana: </w:t>
      </w:r>
    </w:p>
    <w:p w14:paraId="2FE01074" w14:textId="06AB3DD6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>……………………………………</w:t>
      </w:r>
    </w:p>
    <w:p w14:paraId="41E3FE0B" w14:textId="4352F6D9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>(imię i nazwisko)</w:t>
      </w:r>
    </w:p>
    <w:p w14:paraId="6295C5E9" w14:textId="77777777" w:rsidR="000E4573" w:rsidRPr="00DA34BF" w:rsidRDefault="000E4573" w:rsidP="000E4573">
      <w:pPr>
        <w:rPr>
          <w:rFonts w:cs="Times New Roman"/>
          <w:szCs w:val="24"/>
        </w:rPr>
      </w:pPr>
    </w:p>
    <w:p w14:paraId="26D65449" w14:textId="7E51A3B9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>……………………………………</w:t>
      </w:r>
    </w:p>
    <w:p w14:paraId="076C49CB" w14:textId="0DE845CA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="001E4451" w:rsidRPr="00DA34BF">
        <w:rPr>
          <w:rFonts w:cs="Times New Roman"/>
          <w:szCs w:val="24"/>
        </w:rPr>
        <w:tab/>
      </w:r>
      <w:r w:rsidRPr="00DA34BF">
        <w:rPr>
          <w:rFonts w:cs="Times New Roman"/>
          <w:szCs w:val="24"/>
        </w:rPr>
        <w:t>(stanowisko)</w:t>
      </w:r>
    </w:p>
    <w:p w14:paraId="605798FB" w14:textId="77777777" w:rsidR="000E4573" w:rsidRPr="00DA34BF" w:rsidRDefault="000E4573" w:rsidP="000E4573">
      <w:pPr>
        <w:rPr>
          <w:rFonts w:cs="Times New Roman"/>
          <w:szCs w:val="24"/>
        </w:rPr>
      </w:pPr>
    </w:p>
    <w:p w14:paraId="1B94C3C8" w14:textId="77777777" w:rsidR="000E4573" w:rsidRPr="00DA34BF" w:rsidRDefault="000E4573" w:rsidP="000E4573">
      <w:pPr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do:</w:t>
      </w:r>
    </w:p>
    <w:p w14:paraId="35278707" w14:textId="56E131EF" w:rsidR="000E4573" w:rsidRPr="00DA34BF" w:rsidRDefault="000E4573" w:rsidP="000E4573">
      <w:pPr>
        <w:pStyle w:val="Akapitzlist"/>
        <w:numPr>
          <w:ilvl w:val="0"/>
          <w:numId w:val="7"/>
        </w:numPr>
        <w:spacing w:after="0" w:line="278" w:lineRule="auto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 xml:space="preserve">przyjmowani i weryfikacji zgłoszeń </w:t>
      </w:r>
      <w:r w:rsidR="00BC0238">
        <w:rPr>
          <w:rFonts w:ascii="Times New Roman" w:hAnsi="Times New Roman"/>
          <w:sz w:val="24"/>
          <w:szCs w:val="24"/>
        </w:rPr>
        <w:t>z</w:t>
      </w:r>
      <w:r w:rsidRPr="00DA34BF">
        <w:rPr>
          <w:rFonts w:ascii="Times New Roman" w:hAnsi="Times New Roman"/>
          <w:sz w:val="24"/>
          <w:szCs w:val="24"/>
        </w:rPr>
        <w:t>ewnętrznych,</w:t>
      </w:r>
    </w:p>
    <w:p w14:paraId="4873FA4C" w14:textId="3E232E60" w:rsidR="000E4573" w:rsidRPr="00DA34BF" w:rsidRDefault="000E4573" w:rsidP="000E4573">
      <w:pPr>
        <w:pStyle w:val="Akapitzlist"/>
        <w:numPr>
          <w:ilvl w:val="0"/>
          <w:numId w:val="7"/>
        </w:numPr>
        <w:spacing w:after="0" w:line="278" w:lineRule="auto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 xml:space="preserve">prowadzenia rejestru zgłoszeń </w:t>
      </w:r>
      <w:r w:rsidR="00BC0238">
        <w:rPr>
          <w:rFonts w:ascii="Times New Roman" w:hAnsi="Times New Roman"/>
          <w:sz w:val="24"/>
          <w:szCs w:val="24"/>
        </w:rPr>
        <w:t>z</w:t>
      </w:r>
      <w:r w:rsidRPr="00DA34BF">
        <w:rPr>
          <w:rFonts w:ascii="Times New Roman" w:hAnsi="Times New Roman"/>
          <w:sz w:val="24"/>
          <w:szCs w:val="24"/>
        </w:rPr>
        <w:t>ewnętrznych,</w:t>
      </w:r>
    </w:p>
    <w:p w14:paraId="24561EE3" w14:textId="77777777" w:rsidR="000E4573" w:rsidRPr="00DA34BF" w:rsidRDefault="000E4573" w:rsidP="000E4573">
      <w:pPr>
        <w:pStyle w:val="Akapitzlist"/>
        <w:numPr>
          <w:ilvl w:val="0"/>
          <w:numId w:val="7"/>
        </w:numPr>
        <w:spacing w:after="0" w:line="278" w:lineRule="auto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>podejmowania działań następczych w związku ze zgłoszeniami,</w:t>
      </w:r>
    </w:p>
    <w:p w14:paraId="16EBA5D0" w14:textId="77777777" w:rsidR="000E4573" w:rsidRPr="00DA34BF" w:rsidRDefault="000E4573" w:rsidP="000E4573">
      <w:pPr>
        <w:pStyle w:val="Akapitzlist"/>
        <w:numPr>
          <w:ilvl w:val="0"/>
          <w:numId w:val="7"/>
        </w:numPr>
        <w:spacing w:after="0" w:line="278" w:lineRule="auto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>przetwarzania danych osobowych sygnalisty, osoby, której dotyczy zgłoszeni oraz osoby trzeciej wskazanej w zgłoszeniu.</w:t>
      </w:r>
    </w:p>
    <w:p w14:paraId="6944CAA4" w14:textId="176DC949" w:rsidR="000E4573" w:rsidRPr="00DA34BF" w:rsidRDefault="000E4573" w:rsidP="001B2D4A">
      <w:pPr>
        <w:jc w:val="both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w ramach wykonywania Procedury zgłoszeń zewnętrznych naruszenia prawa i podejmowania działań następczych obowiązującej w Powiatowej Stacji Sanitarno-Epidemiologicznej w</w:t>
      </w:r>
      <w:r w:rsidR="001B2D4A" w:rsidRPr="00DA34BF">
        <w:rPr>
          <w:rFonts w:cs="Times New Roman"/>
          <w:szCs w:val="24"/>
        </w:rPr>
        <w:t> </w:t>
      </w:r>
      <w:r w:rsidRPr="00DA34BF">
        <w:rPr>
          <w:rFonts w:cs="Times New Roman"/>
          <w:szCs w:val="24"/>
        </w:rPr>
        <w:t>Otwocku.</w:t>
      </w:r>
    </w:p>
    <w:p w14:paraId="0F1EEA9F" w14:textId="77777777" w:rsidR="000E4573" w:rsidRPr="00DA34BF" w:rsidRDefault="000E4573" w:rsidP="000E4573">
      <w:pPr>
        <w:rPr>
          <w:rFonts w:cs="Times New Roman"/>
          <w:szCs w:val="24"/>
        </w:rPr>
      </w:pPr>
    </w:p>
    <w:p w14:paraId="301B7E99" w14:textId="77777777" w:rsidR="000E4573" w:rsidRPr="00DA34BF" w:rsidRDefault="000E4573" w:rsidP="000E4573">
      <w:pPr>
        <w:jc w:val="both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Osoba upoważniona zobowiązana jest do:</w:t>
      </w:r>
    </w:p>
    <w:p w14:paraId="29D48D33" w14:textId="49E43732" w:rsidR="000E4573" w:rsidRPr="00DA34BF" w:rsidRDefault="000E4573" w:rsidP="000E4573">
      <w:pPr>
        <w:pStyle w:val="Akapitzlist"/>
        <w:numPr>
          <w:ilvl w:val="0"/>
          <w:numId w:val="8"/>
        </w:numPr>
        <w:spacing w:after="0" w:line="278" w:lineRule="auto"/>
        <w:jc w:val="both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>Zachowania tajemnicy w zakresie wszelkich informacji i danych osobowy pozyskanych w</w:t>
      </w:r>
      <w:r w:rsidR="003E1BBF" w:rsidRPr="00DA34BF">
        <w:rPr>
          <w:rFonts w:ascii="Times New Roman" w:hAnsi="Times New Roman"/>
          <w:sz w:val="24"/>
          <w:szCs w:val="24"/>
        </w:rPr>
        <w:t> </w:t>
      </w:r>
      <w:r w:rsidRPr="00DA34BF">
        <w:rPr>
          <w:rFonts w:ascii="Times New Roman" w:hAnsi="Times New Roman"/>
          <w:sz w:val="24"/>
          <w:szCs w:val="24"/>
        </w:rPr>
        <w:t xml:space="preserve">związku z wykonywaniem zadań objętych niniejszym upoważnieniem, w tym również po ustaniu stosunku pracy lub innego stosunku prawnego. Obowiązek ten </w:t>
      </w:r>
      <w:r w:rsidRPr="00DA34BF">
        <w:rPr>
          <w:rFonts w:ascii="Times New Roman" w:hAnsi="Times New Roman"/>
          <w:sz w:val="24"/>
          <w:szCs w:val="24"/>
        </w:rPr>
        <w:lastRenderedPageBreak/>
        <w:t>obejmuje w</w:t>
      </w:r>
      <w:r w:rsidR="003E1BBF" w:rsidRPr="00DA34BF">
        <w:rPr>
          <w:rFonts w:ascii="Times New Roman" w:hAnsi="Times New Roman"/>
          <w:sz w:val="24"/>
          <w:szCs w:val="24"/>
        </w:rPr>
        <w:t> </w:t>
      </w:r>
      <w:r w:rsidRPr="00DA34BF">
        <w:rPr>
          <w:rFonts w:ascii="Times New Roman" w:hAnsi="Times New Roman"/>
          <w:sz w:val="24"/>
          <w:szCs w:val="24"/>
        </w:rPr>
        <w:t>szczególności nieujawnianie danych sygnalisty, osoby, której dotyczy zgłoszenie oraz osoby trzeciej wskazanej w zgłoszeniu, a także treści zgłoszenia i wszelkich informacji pozyskanych w trakcie jego weryfikacji,</w:t>
      </w:r>
    </w:p>
    <w:p w14:paraId="5A399A4B" w14:textId="20BF5664" w:rsidR="000E4573" w:rsidRPr="00DA34BF" w:rsidRDefault="000E4573" w:rsidP="000E4573">
      <w:pPr>
        <w:pStyle w:val="Akapitzlist"/>
        <w:numPr>
          <w:ilvl w:val="0"/>
          <w:numId w:val="8"/>
        </w:numPr>
        <w:spacing w:after="0" w:line="278" w:lineRule="auto"/>
        <w:jc w:val="both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 xml:space="preserve">Postępowania zgodnie z </w:t>
      </w:r>
      <w:r w:rsidR="00AB368E" w:rsidRPr="00DA34BF">
        <w:rPr>
          <w:rFonts w:ascii="Times New Roman" w:hAnsi="Times New Roman"/>
          <w:sz w:val="24"/>
          <w:szCs w:val="24"/>
        </w:rPr>
        <w:t>P</w:t>
      </w:r>
      <w:r w:rsidRPr="00DA34BF">
        <w:rPr>
          <w:rFonts w:ascii="Times New Roman" w:hAnsi="Times New Roman"/>
          <w:sz w:val="24"/>
          <w:szCs w:val="24"/>
        </w:rPr>
        <w:t>rocedurą zgłoszeń zewnętrznych przyjętą w PSSE w Otwocku, z</w:t>
      </w:r>
      <w:r w:rsidR="003E1BBF" w:rsidRPr="00DA34BF">
        <w:rPr>
          <w:rFonts w:ascii="Times New Roman" w:hAnsi="Times New Roman"/>
          <w:sz w:val="24"/>
          <w:szCs w:val="24"/>
        </w:rPr>
        <w:t> </w:t>
      </w:r>
      <w:r w:rsidRPr="00DA34BF">
        <w:rPr>
          <w:rFonts w:ascii="Times New Roman" w:hAnsi="Times New Roman"/>
          <w:sz w:val="24"/>
          <w:szCs w:val="24"/>
        </w:rPr>
        <w:t>uwzględnieniem jej aktualizacji i zmian.</w:t>
      </w:r>
    </w:p>
    <w:p w14:paraId="6EE114FF" w14:textId="77777777" w:rsidR="000E4573" w:rsidRPr="00DA34BF" w:rsidRDefault="000E4573" w:rsidP="000E4573">
      <w:pPr>
        <w:pStyle w:val="Akapitzlist"/>
        <w:numPr>
          <w:ilvl w:val="0"/>
          <w:numId w:val="8"/>
        </w:numPr>
        <w:spacing w:after="0" w:line="278" w:lineRule="auto"/>
        <w:jc w:val="both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>Działania w sposób bezstronny i obiektywny, bezstronnie oceniając zgłoszenia i podejmując decyzje w oparciu o rzetelne i weryfikowalne źródła informacji.</w:t>
      </w:r>
    </w:p>
    <w:p w14:paraId="4BEF6E1A" w14:textId="7E08C3E4" w:rsidR="000E4573" w:rsidRPr="00DA34BF" w:rsidRDefault="000E4573" w:rsidP="000E4573">
      <w:pPr>
        <w:pStyle w:val="Akapitzlist"/>
        <w:numPr>
          <w:ilvl w:val="0"/>
          <w:numId w:val="8"/>
        </w:numPr>
        <w:spacing w:after="0" w:line="278" w:lineRule="auto"/>
        <w:jc w:val="both"/>
        <w:rPr>
          <w:rFonts w:ascii="Times New Roman" w:hAnsi="Times New Roman"/>
          <w:sz w:val="24"/>
          <w:szCs w:val="24"/>
        </w:rPr>
      </w:pPr>
      <w:r w:rsidRPr="00DA34BF">
        <w:rPr>
          <w:rFonts w:ascii="Times New Roman" w:hAnsi="Times New Roman"/>
          <w:sz w:val="24"/>
          <w:szCs w:val="24"/>
        </w:rPr>
        <w:t>Niezwłocznego informowania Dyrektora Powiatowej Stacji Sanitarno-Epidemiologicznej w</w:t>
      </w:r>
      <w:r w:rsidR="003E1BBF" w:rsidRPr="00DA34BF">
        <w:rPr>
          <w:rFonts w:ascii="Times New Roman" w:hAnsi="Times New Roman"/>
          <w:sz w:val="24"/>
          <w:szCs w:val="24"/>
        </w:rPr>
        <w:t> </w:t>
      </w:r>
      <w:r w:rsidRPr="00DA34BF">
        <w:rPr>
          <w:rFonts w:ascii="Times New Roman" w:hAnsi="Times New Roman"/>
          <w:sz w:val="24"/>
          <w:szCs w:val="24"/>
        </w:rPr>
        <w:t>Otwocku o wszelkich okolicznościach mogących mieć wpływ na rzetelne i bezstronne wykonywanie zadań objętych niniejszym upoważnieniem.</w:t>
      </w:r>
    </w:p>
    <w:p w14:paraId="3B5FB1D7" w14:textId="77777777" w:rsidR="000E4573" w:rsidRPr="00DA34BF" w:rsidRDefault="000E4573" w:rsidP="000E4573">
      <w:pPr>
        <w:pStyle w:val="Akapitzlist"/>
        <w:spacing w:after="0"/>
        <w:jc w:val="both"/>
        <w:rPr>
          <w:rFonts w:ascii="Times New Roman" w:hAnsi="Times New Roman"/>
          <w:sz w:val="24"/>
          <w:szCs w:val="24"/>
        </w:rPr>
      </w:pPr>
    </w:p>
    <w:p w14:paraId="61364923" w14:textId="77777777" w:rsidR="000E4573" w:rsidRPr="00DA34BF" w:rsidRDefault="000E4573" w:rsidP="000E4573">
      <w:pPr>
        <w:ind w:left="360"/>
        <w:jc w:val="both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Jednocześnie zobowiązuję Panią/Pana do przetwarzania danych osobowy zgodnie z udzielonym upoważnieniem oraz przepisami RODO, ustawy z dnia 14 czerwca 2024 r. o ochronie sygnalistów, a także z Polityką bezpieczeństwa przetwarzania danych osobowych i standardami obowiązującymi w Powiatowej Stacji Sanitarno-Epidemiologicznej w Otwocku.</w:t>
      </w:r>
    </w:p>
    <w:p w14:paraId="7AA0C137" w14:textId="77777777" w:rsidR="000E4573" w:rsidRPr="00DA34BF" w:rsidRDefault="000E4573" w:rsidP="000E4573">
      <w:pPr>
        <w:ind w:left="360"/>
        <w:jc w:val="both"/>
        <w:rPr>
          <w:rFonts w:cs="Times New Roman"/>
          <w:szCs w:val="24"/>
        </w:rPr>
      </w:pPr>
    </w:p>
    <w:p w14:paraId="042164B4" w14:textId="77777777" w:rsidR="000E4573" w:rsidRPr="00DA34BF" w:rsidRDefault="000E4573" w:rsidP="000E4573">
      <w:pPr>
        <w:ind w:left="360"/>
        <w:jc w:val="both"/>
        <w:rPr>
          <w:rFonts w:cs="Times New Roman"/>
          <w:szCs w:val="24"/>
        </w:rPr>
      </w:pPr>
      <w:r w:rsidRPr="00DA34BF">
        <w:rPr>
          <w:rFonts w:cs="Times New Roman"/>
          <w:szCs w:val="24"/>
        </w:rPr>
        <w:t>Upoważnienie jest ważne przez okres Pani/Pana zatrudnienia w Powiatowej Stacji Sanitarno-Epidemiologicznej w Otwocku lub do odwołania.</w:t>
      </w:r>
    </w:p>
    <w:p w14:paraId="1020FB7A" w14:textId="77777777" w:rsidR="000E4573" w:rsidRDefault="000E4573" w:rsidP="000E4573">
      <w:pPr>
        <w:ind w:left="360"/>
        <w:jc w:val="both"/>
        <w:rPr>
          <w:rFonts w:cs="Times New Roman"/>
        </w:rPr>
      </w:pPr>
    </w:p>
    <w:p w14:paraId="5C5C1FA1" w14:textId="77777777" w:rsidR="000E4573" w:rsidRDefault="000E4573" w:rsidP="000E4573">
      <w:pPr>
        <w:ind w:left="360"/>
        <w:jc w:val="both"/>
        <w:rPr>
          <w:rFonts w:cs="Times New Roman"/>
        </w:rPr>
      </w:pPr>
    </w:p>
    <w:p w14:paraId="5536590D" w14:textId="77777777" w:rsidR="000E4573" w:rsidRDefault="000E4573" w:rsidP="000E4573">
      <w:pPr>
        <w:ind w:left="360"/>
        <w:jc w:val="both"/>
        <w:rPr>
          <w:rFonts w:cs="Times New Roman"/>
        </w:rPr>
      </w:pPr>
    </w:p>
    <w:p w14:paraId="21032157" w14:textId="77777777" w:rsidR="000E4573" w:rsidRDefault="000E4573" w:rsidP="000E4573">
      <w:pPr>
        <w:ind w:left="360"/>
        <w:jc w:val="both"/>
        <w:rPr>
          <w:rFonts w:cs="Times New Roman"/>
        </w:rPr>
      </w:pPr>
    </w:p>
    <w:p w14:paraId="1022C360" w14:textId="7947843E" w:rsidR="000E4573" w:rsidRDefault="000E4573" w:rsidP="000E4573">
      <w:pPr>
        <w:ind w:left="360"/>
        <w:jc w:val="both"/>
        <w:rPr>
          <w:rFonts w:cs="Times New Roman"/>
        </w:rPr>
      </w:pP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 w:rsidR="003E1BBF">
        <w:rPr>
          <w:rFonts w:cs="Times New Roman"/>
        </w:rPr>
        <w:tab/>
      </w:r>
      <w:r>
        <w:rPr>
          <w:rFonts w:cs="Times New Roman"/>
        </w:rPr>
        <w:tab/>
        <w:t>……………………………………………</w:t>
      </w:r>
    </w:p>
    <w:p w14:paraId="20ADF944" w14:textId="77777777" w:rsidR="000E4573" w:rsidRPr="003C1011" w:rsidRDefault="000E4573" w:rsidP="000E4573">
      <w:pPr>
        <w:ind w:left="360"/>
        <w:jc w:val="right"/>
        <w:rPr>
          <w:rFonts w:cs="Times New Roman"/>
          <w:sz w:val="20"/>
        </w:rPr>
      </w:pP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>
        <w:rPr>
          <w:rFonts w:cs="Times New Roman"/>
        </w:rPr>
        <w:tab/>
      </w:r>
      <w:r w:rsidRPr="003C1011">
        <w:rPr>
          <w:rFonts w:cs="Times New Roman"/>
          <w:sz w:val="20"/>
        </w:rPr>
        <w:t>podpis osoby uprawnionej do nadania upoważnienia</w:t>
      </w:r>
    </w:p>
    <w:p w14:paraId="41725BF3" w14:textId="77777777" w:rsidR="0085028B" w:rsidRDefault="0085028B" w:rsidP="008F25BF">
      <w:pPr>
        <w:jc w:val="both"/>
        <w:rPr>
          <w:rFonts w:eastAsia="Calibri" w:cs="Times New Roman"/>
          <w:bCs/>
        </w:rPr>
      </w:pPr>
    </w:p>
    <w:p w14:paraId="7ECE512C" w14:textId="77777777" w:rsidR="0085028B" w:rsidRDefault="0085028B" w:rsidP="008F25BF">
      <w:pPr>
        <w:jc w:val="both"/>
        <w:rPr>
          <w:rFonts w:eastAsia="Calibri" w:cs="Times New Roman"/>
          <w:bCs/>
        </w:rPr>
      </w:pPr>
    </w:p>
    <w:p w14:paraId="2C08431D" w14:textId="77777777" w:rsidR="0085028B" w:rsidRDefault="0085028B" w:rsidP="008F25BF">
      <w:pPr>
        <w:jc w:val="both"/>
        <w:rPr>
          <w:rFonts w:eastAsia="Calibri" w:cs="Times New Roman"/>
          <w:bCs/>
        </w:rPr>
      </w:pPr>
    </w:p>
    <w:p w14:paraId="5AC575CB" w14:textId="77777777" w:rsidR="00367EF4" w:rsidRDefault="00367EF4" w:rsidP="008F25BF">
      <w:pPr>
        <w:jc w:val="both"/>
        <w:rPr>
          <w:rFonts w:eastAsia="Calibri" w:cs="Times New Roman"/>
          <w:bCs/>
        </w:rPr>
      </w:pPr>
    </w:p>
    <w:p w14:paraId="3D525C5D" w14:textId="77777777" w:rsidR="00367EF4" w:rsidRDefault="00367EF4" w:rsidP="008F25BF">
      <w:pPr>
        <w:jc w:val="both"/>
        <w:rPr>
          <w:rFonts w:eastAsia="Calibri" w:cs="Times New Roman"/>
          <w:bCs/>
        </w:rPr>
      </w:pPr>
    </w:p>
    <w:p w14:paraId="21D24605" w14:textId="77777777" w:rsidR="00367EF4" w:rsidRDefault="00367EF4" w:rsidP="00047ADF">
      <w:pPr>
        <w:rPr>
          <w:rFonts w:eastAsia="Calibri" w:cs="Times New Roman"/>
          <w:bCs/>
        </w:rPr>
      </w:pPr>
    </w:p>
    <w:p w14:paraId="53EDAF7E" w14:textId="77777777" w:rsidR="00E178EF" w:rsidRDefault="00E178EF" w:rsidP="00047ADF">
      <w:pPr>
        <w:rPr>
          <w:rFonts w:eastAsia="Calibri" w:cs="Times New Roman"/>
          <w:bCs/>
        </w:rPr>
      </w:pPr>
    </w:p>
    <w:p w14:paraId="2029E193" w14:textId="77777777" w:rsidR="00E178EF" w:rsidRDefault="00E178EF" w:rsidP="00047ADF">
      <w:pPr>
        <w:rPr>
          <w:rFonts w:eastAsia="Calibri" w:cs="Times New Roman"/>
          <w:bCs/>
        </w:rPr>
      </w:pPr>
    </w:p>
    <w:p w14:paraId="2C43C36F" w14:textId="77777777" w:rsidR="00E178EF" w:rsidRDefault="00E178EF" w:rsidP="00047ADF">
      <w:pPr>
        <w:rPr>
          <w:rFonts w:eastAsia="Calibri" w:cs="Times New Roman"/>
          <w:bCs/>
        </w:rPr>
      </w:pPr>
    </w:p>
    <w:p w14:paraId="180955B5" w14:textId="77777777" w:rsidR="00E178EF" w:rsidRDefault="00E178EF" w:rsidP="00047ADF">
      <w:pPr>
        <w:rPr>
          <w:rFonts w:eastAsia="Calibri" w:cs="Times New Roman"/>
          <w:bCs/>
        </w:rPr>
      </w:pPr>
    </w:p>
    <w:p w14:paraId="0FE2CDE2" w14:textId="77777777" w:rsidR="00E178EF" w:rsidRDefault="00E178EF" w:rsidP="00047ADF">
      <w:pPr>
        <w:rPr>
          <w:rFonts w:eastAsia="Calibri" w:cs="Times New Roman"/>
          <w:bCs/>
        </w:rPr>
      </w:pPr>
    </w:p>
    <w:p w14:paraId="17FF23A8" w14:textId="38FB1260" w:rsidR="00E178EF" w:rsidRDefault="00E178EF" w:rsidP="00E178EF">
      <w:pPr>
        <w:jc w:val="right"/>
        <w:rPr>
          <w:rFonts w:eastAsia="Times New Roman" w:cs="Times New Roman"/>
          <w:bCs/>
          <w:color w:val="000000"/>
          <w:sz w:val="20"/>
          <w:szCs w:val="24"/>
        </w:rPr>
      </w:pPr>
      <w:r w:rsidRPr="00AE301B">
        <w:rPr>
          <w:rFonts w:eastAsia="Times New Roman" w:cs="Times New Roman"/>
          <w:bCs/>
          <w:color w:val="000000"/>
          <w:sz w:val="20"/>
          <w:szCs w:val="24"/>
        </w:rPr>
        <w:lastRenderedPageBreak/>
        <w:t xml:space="preserve">Załącznik nr </w:t>
      </w:r>
      <w:r>
        <w:rPr>
          <w:rFonts w:eastAsia="Times New Roman" w:cs="Times New Roman"/>
          <w:bCs/>
          <w:color w:val="000000"/>
          <w:sz w:val="20"/>
          <w:szCs w:val="24"/>
        </w:rPr>
        <w:t xml:space="preserve">4 do procedury </w:t>
      </w:r>
      <w:r>
        <w:rPr>
          <w:rFonts w:eastAsia="Times New Roman" w:cs="Times New Roman"/>
          <w:bCs/>
          <w:color w:val="000000"/>
          <w:sz w:val="20"/>
          <w:szCs w:val="24"/>
        </w:rPr>
        <w:br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>
        <w:rPr>
          <w:rFonts w:eastAsia="Times New Roman" w:cs="Times New Roman"/>
          <w:bCs/>
          <w:color w:val="000000"/>
          <w:sz w:val="20"/>
          <w:szCs w:val="24"/>
        </w:rPr>
        <w:tab/>
      </w:r>
      <w:r w:rsidRPr="00AE301B">
        <w:rPr>
          <w:rFonts w:eastAsia="Times New Roman" w:cs="Times New Roman"/>
          <w:bCs/>
          <w:color w:val="000000"/>
          <w:sz w:val="20"/>
          <w:szCs w:val="24"/>
        </w:rPr>
        <w:t xml:space="preserve">zgłoszeń </w:t>
      </w:r>
      <w:r>
        <w:rPr>
          <w:rFonts w:eastAsia="Times New Roman" w:cs="Times New Roman"/>
          <w:bCs/>
          <w:color w:val="000000"/>
          <w:sz w:val="20"/>
          <w:szCs w:val="24"/>
        </w:rPr>
        <w:t>z</w:t>
      </w:r>
      <w:r w:rsidRPr="00AE301B">
        <w:rPr>
          <w:rFonts w:eastAsia="Times New Roman" w:cs="Times New Roman"/>
          <w:bCs/>
          <w:color w:val="000000"/>
          <w:sz w:val="20"/>
          <w:szCs w:val="24"/>
        </w:rPr>
        <w:t>ewnętrznych</w:t>
      </w:r>
    </w:p>
    <w:p w14:paraId="32079230" w14:textId="77777777" w:rsidR="00E178EF" w:rsidRPr="00D12C12" w:rsidRDefault="00E178EF" w:rsidP="00E178EF">
      <w:pPr>
        <w:rPr>
          <w:rFonts w:eastAsia="Times New Roman" w:cs="Times New Roman"/>
          <w:sz w:val="22"/>
          <w:szCs w:val="22"/>
        </w:rPr>
      </w:pPr>
    </w:p>
    <w:p w14:paraId="67801114" w14:textId="77777777" w:rsidR="00E178EF" w:rsidRPr="00D12C12" w:rsidRDefault="00E178EF" w:rsidP="00E178EF">
      <w:pPr>
        <w:contextualSpacing/>
        <w:jc w:val="right"/>
        <w:rPr>
          <w:rFonts w:eastAsia="Times New Roman" w:cs="Times New Roman"/>
          <w:sz w:val="22"/>
          <w:szCs w:val="22"/>
        </w:rPr>
      </w:pPr>
      <w:r w:rsidRPr="00D12C12">
        <w:rPr>
          <w:rFonts w:eastAsia="Times New Roman" w:cs="Times New Roman"/>
          <w:sz w:val="22"/>
          <w:szCs w:val="22"/>
        </w:rPr>
        <w:t>________________, dnia ___________</w:t>
      </w:r>
    </w:p>
    <w:p w14:paraId="371C1DB5" w14:textId="77777777" w:rsidR="00E178EF" w:rsidRPr="00D12C12" w:rsidRDefault="00E178EF" w:rsidP="00E178EF">
      <w:pPr>
        <w:contextualSpacing/>
        <w:rPr>
          <w:rFonts w:eastAsia="Times New Roman" w:cs="Times New Roman"/>
          <w:sz w:val="22"/>
          <w:szCs w:val="22"/>
        </w:rPr>
      </w:pPr>
      <w:r w:rsidRPr="00D12C12">
        <w:rPr>
          <w:rFonts w:eastAsia="Times New Roman" w:cs="Times New Roman"/>
          <w:sz w:val="22"/>
          <w:szCs w:val="22"/>
        </w:rPr>
        <w:t>____________________________</w:t>
      </w:r>
    </w:p>
    <w:p w14:paraId="4CAC82BE" w14:textId="77777777" w:rsidR="00E178EF" w:rsidRPr="00D12C12" w:rsidRDefault="00E178EF" w:rsidP="00E178EF">
      <w:pPr>
        <w:contextualSpacing/>
        <w:rPr>
          <w:rFonts w:eastAsia="Times New Roman" w:cs="Times New Roman"/>
          <w:sz w:val="22"/>
          <w:szCs w:val="22"/>
        </w:rPr>
      </w:pPr>
      <w:r w:rsidRPr="00D12C12">
        <w:rPr>
          <w:rFonts w:eastAsia="Times New Roman" w:cs="Times New Roman"/>
          <w:sz w:val="22"/>
          <w:szCs w:val="22"/>
        </w:rPr>
        <w:t>(nazwa)</w:t>
      </w:r>
    </w:p>
    <w:p w14:paraId="112092A3" w14:textId="77777777" w:rsidR="00E178EF" w:rsidRPr="00D12C12" w:rsidRDefault="00E178EF" w:rsidP="00E178EF">
      <w:pPr>
        <w:contextualSpacing/>
        <w:jc w:val="center"/>
        <w:rPr>
          <w:rFonts w:eastAsia="Times New Roman" w:cs="Times New Roman"/>
          <w:b/>
          <w:bCs/>
          <w:i/>
          <w:sz w:val="22"/>
          <w:szCs w:val="22"/>
        </w:rPr>
      </w:pPr>
    </w:p>
    <w:p w14:paraId="29A62200" w14:textId="77777777" w:rsidR="00E178EF" w:rsidRPr="00D12C12" w:rsidRDefault="00E178EF" w:rsidP="00E178EF">
      <w:pPr>
        <w:ind w:left="2832" w:firstLine="708"/>
        <w:contextualSpacing/>
        <w:jc w:val="center"/>
        <w:rPr>
          <w:rFonts w:eastAsia="Times New Roman" w:cs="Times New Roman"/>
          <w:i/>
          <w:sz w:val="22"/>
          <w:szCs w:val="22"/>
        </w:rPr>
      </w:pPr>
      <w:r w:rsidRPr="00D12C12">
        <w:rPr>
          <w:rFonts w:eastAsia="Times New Roman" w:cs="Times New Roman"/>
          <w:i/>
          <w:sz w:val="22"/>
          <w:szCs w:val="22"/>
        </w:rPr>
        <w:t>Sz. P. _________________________</w:t>
      </w:r>
    </w:p>
    <w:p w14:paraId="657328F9" w14:textId="77777777" w:rsidR="00E178EF" w:rsidRPr="00D12C12" w:rsidRDefault="00E178EF" w:rsidP="00E178EF">
      <w:pPr>
        <w:ind w:left="2832" w:firstLine="708"/>
        <w:contextualSpacing/>
        <w:jc w:val="center"/>
        <w:rPr>
          <w:rFonts w:eastAsia="Times New Roman" w:cs="Times New Roman"/>
          <w:i/>
          <w:szCs w:val="24"/>
        </w:rPr>
      </w:pPr>
    </w:p>
    <w:p w14:paraId="0DF7C388" w14:textId="77777777" w:rsidR="00E178EF" w:rsidRPr="00E178EF" w:rsidRDefault="00E178EF" w:rsidP="00E178EF">
      <w:pPr>
        <w:contextualSpacing/>
        <w:jc w:val="center"/>
        <w:rPr>
          <w:rFonts w:eastAsia="Times New Roman" w:cs="Times New Roman"/>
          <w:szCs w:val="24"/>
        </w:rPr>
      </w:pPr>
      <w:r w:rsidRPr="00E178EF">
        <w:rPr>
          <w:rFonts w:eastAsia="Times New Roman" w:cs="Times New Roman"/>
          <w:szCs w:val="24"/>
        </w:rPr>
        <w:t>WZÓR</w:t>
      </w:r>
    </w:p>
    <w:p w14:paraId="75150189" w14:textId="77777777" w:rsidR="00E178EF" w:rsidRPr="00D12C12" w:rsidRDefault="00E178EF" w:rsidP="00E178EF">
      <w:pPr>
        <w:contextualSpacing/>
        <w:jc w:val="center"/>
        <w:rPr>
          <w:rFonts w:eastAsia="Times New Roman" w:cs="Times New Roman"/>
          <w:b/>
          <w:bCs/>
          <w:szCs w:val="24"/>
        </w:rPr>
      </w:pPr>
      <w:r>
        <w:rPr>
          <w:rFonts w:eastAsia="Times New Roman" w:cs="Times New Roman"/>
          <w:b/>
          <w:bCs/>
          <w:szCs w:val="24"/>
        </w:rPr>
        <w:t xml:space="preserve">FORMULARZ POTWIERDZENIA </w:t>
      </w:r>
      <w:r w:rsidRPr="00D12C12">
        <w:rPr>
          <w:rFonts w:eastAsia="Times New Roman" w:cs="Times New Roman"/>
          <w:b/>
          <w:bCs/>
          <w:szCs w:val="24"/>
        </w:rPr>
        <w:t>ZGŁOSZENIA</w:t>
      </w:r>
    </w:p>
    <w:p w14:paraId="41E8C966" w14:textId="77777777" w:rsidR="00E178EF" w:rsidRDefault="00E178EF" w:rsidP="00E178EF">
      <w:pPr>
        <w:jc w:val="both"/>
        <w:rPr>
          <w:rFonts w:eastAsia="Times New Roman" w:cs="Times New Roman"/>
          <w:szCs w:val="24"/>
        </w:rPr>
      </w:pPr>
    </w:p>
    <w:p w14:paraId="1A8325CC" w14:textId="77777777" w:rsidR="00E178EF" w:rsidRPr="00D12C12" w:rsidRDefault="00E178EF" w:rsidP="00E178EF">
      <w:pPr>
        <w:contextualSpacing/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 xml:space="preserve">Niniejszym potwierdza się, przyjęcie zgłoszenia naruszenia prawa, które zostało dokonane przez …………………………………………. </w:t>
      </w:r>
    </w:p>
    <w:p w14:paraId="344DD17C" w14:textId="77777777" w:rsidR="00E178EF" w:rsidRPr="00D12C12" w:rsidRDefault="00E178EF" w:rsidP="00E178EF">
      <w:pPr>
        <w:contextualSpacing/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 xml:space="preserve">dnia ……………………….. , zarejestrowano w rejestrze zgłoszeń pod nr ………………. </w:t>
      </w:r>
      <w:r w:rsidRPr="00D12C12">
        <w:rPr>
          <w:rFonts w:eastAsia="Times New Roman" w:cs="Times New Roman"/>
          <w:sz w:val="22"/>
          <w:szCs w:val="24"/>
        </w:rPr>
        <w:br/>
        <w:t>i dotyczy naruszenia polegającej na:</w:t>
      </w:r>
    </w:p>
    <w:p w14:paraId="286A5BBD" w14:textId="77777777" w:rsidR="00E178EF" w:rsidRDefault="00E178EF" w:rsidP="00E178EF">
      <w:pPr>
        <w:contextualSpacing/>
        <w:jc w:val="both"/>
        <w:rPr>
          <w:rFonts w:eastAsia="Times New Roman" w:cs="Times New Roman"/>
          <w:szCs w:val="24"/>
        </w:rPr>
      </w:pPr>
    </w:p>
    <w:p w14:paraId="134E2566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37FD7553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118ABEA2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12BFF94A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69CB3458" w14:textId="77777777" w:rsidR="00E178EF" w:rsidRDefault="00E178EF" w:rsidP="00E178EF">
      <w:pPr>
        <w:jc w:val="both"/>
        <w:rPr>
          <w:rFonts w:eastAsia="Times New Roman" w:cs="Times New Roman"/>
          <w:szCs w:val="24"/>
        </w:rPr>
      </w:pPr>
    </w:p>
    <w:p w14:paraId="33A3F11B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 xml:space="preserve">Niniejszym stwierdza się, że Zgłaszającemu </w:t>
      </w:r>
      <w:r w:rsidRPr="00D12C12">
        <w:rPr>
          <w:rFonts w:eastAsia="Times New Roman" w:cs="Times New Roman"/>
          <w:b/>
          <w:bCs/>
          <w:sz w:val="22"/>
          <w:szCs w:val="24"/>
        </w:rPr>
        <w:t>nadano/odmówiono nadania</w:t>
      </w:r>
      <w:r w:rsidRPr="00D12C12">
        <w:rPr>
          <w:rFonts w:eastAsia="Times New Roman" w:cs="Times New Roman"/>
          <w:sz w:val="22"/>
          <w:szCs w:val="24"/>
        </w:rPr>
        <w:t xml:space="preserve"> statusu sygnalisty.</w:t>
      </w:r>
    </w:p>
    <w:p w14:paraId="33656A2F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Odmowa nadania Zgłaszającemu statusu sygnalisty wynika z następujących względów:</w:t>
      </w:r>
    </w:p>
    <w:p w14:paraId="54A74A97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30E56191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6ADCC1ED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3208A187" w14:textId="77777777" w:rsidR="00E178EF" w:rsidRPr="00D12C12" w:rsidRDefault="00E178EF" w:rsidP="00E178EF">
      <w:pPr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>…………………………………………………………………………………………………</w:t>
      </w:r>
    </w:p>
    <w:p w14:paraId="10297869" w14:textId="77777777" w:rsidR="00E178EF" w:rsidRDefault="00E178EF" w:rsidP="00E178EF">
      <w:pPr>
        <w:jc w:val="both"/>
        <w:rPr>
          <w:rFonts w:eastAsia="Times New Roman" w:cs="Times New Roman"/>
          <w:i/>
          <w:sz w:val="22"/>
          <w:szCs w:val="24"/>
        </w:rPr>
      </w:pPr>
    </w:p>
    <w:p w14:paraId="21FD08BF" w14:textId="77777777" w:rsidR="00E178EF" w:rsidRPr="00CA1FFE" w:rsidRDefault="00E178EF" w:rsidP="00E178EF">
      <w:pPr>
        <w:jc w:val="both"/>
        <w:rPr>
          <w:rFonts w:eastAsia="Times New Roman" w:cs="Times New Roman"/>
          <w:i/>
          <w:sz w:val="22"/>
          <w:szCs w:val="24"/>
        </w:rPr>
      </w:pPr>
      <w:r w:rsidRPr="00CA1FFE">
        <w:rPr>
          <w:rFonts w:eastAsia="Times New Roman" w:cs="Times New Roman"/>
          <w:i/>
          <w:sz w:val="22"/>
          <w:szCs w:val="24"/>
        </w:rPr>
        <w:t xml:space="preserve">Informacja zwrotna dotycząca planowanych lub podjętych działań następczych w związku </w:t>
      </w:r>
      <w:r>
        <w:rPr>
          <w:rFonts w:eastAsia="Times New Roman" w:cs="Times New Roman"/>
          <w:i/>
          <w:sz w:val="22"/>
          <w:szCs w:val="24"/>
        </w:rPr>
        <w:br/>
      </w:r>
      <w:r w:rsidRPr="00CA1FFE">
        <w:rPr>
          <w:rFonts w:eastAsia="Times New Roman" w:cs="Times New Roman"/>
          <w:i/>
          <w:sz w:val="22"/>
          <w:szCs w:val="24"/>
        </w:rPr>
        <w:t xml:space="preserve">ze zgłoszeniem naruszenia prawa wraz z podaniem powodów takich działań nastąpi </w:t>
      </w:r>
      <w:r>
        <w:rPr>
          <w:rFonts w:eastAsia="Times New Roman" w:cs="Times New Roman"/>
          <w:i/>
          <w:sz w:val="22"/>
          <w:szCs w:val="24"/>
        </w:rPr>
        <w:br/>
      </w:r>
      <w:r w:rsidRPr="00CA1FFE">
        <w:rPr>
          <w:rFonts w:eastAsia="Times New Roman" w:cs="Times New Roman"/>
          <w:i/>
          <w:sz w:val="22"/>
          <w:szCs w:val="24"/>
        </w:rPr>
        <w:t xml:space="preserve">w </w:t>
      </w:r>
      <w:r>
        <w:rPr>
          <w:rFonts w:eastAsia="Times New Roman" w:cs="Times New Roman"/>
          <w:i/>
          <w:sz w:val="22"/>
          <w:szCs w:val="24"/>
        </w:rPr>
        <w:t xml:space="preserve">terminie nieprzekraczającym </w:t>
      </w:r>
      <w:r w:rsidRPr="00CA1FFE">
        <w:rPr>
          <w:rFonts w:eastAsia="Times New Roman" w:cs="Times New Roman"/>
          <w:i/>
          <w:sz w:val="22"/>
          <w:szCs w:val="24"/>
        </w:rPr>
        <w:t xml:space="preserve">3 miesięcy od potwierdzenia przejęcia zgłoszenia. </w:t>
      </w:r>
    </w:p>
    <w:p w14:paraId="03454E7F" w14:textId="77777777" w:rsidR="00E178EF" w:rsidRDefault="00E178EF" w:rsidP="00E178EF">
      <w:pPr>
        <w:ind w:left="4678"/>
        <w:jc w:val="both"/>
        <w:rPr>
          <w:rFonts w:eastAsia="Times New Roman" w:cs="Times New Roman"/>
          <w:szCs w:val="24"/>
        </w:rPr>
      </w:pPr>
      <w:r>
        <w:rPr>
          <w:rFonts w:eastAsia="Times New Roman" w:cs="Times New Roman"/>
          <w:szCs w:val="24"/>
        </w:rPr>
        <w:t>___</w:t>
      </w:r>
      <w:r w:rsidRPr="01C15127">
        <w:rPr>
          <w:rFonts w:eastAsia="Times New Roman" w:cs="Times New Roman"/>
          <w:szCs w:val="24"/>
        </w:rPr>
        <w:t>___________________________</w:t>
      </w:r>
    </w:p>
    <w:p w14:paraId="1B984CC1" w14:textId="0A739627" w:rsidR="00E178EF" w:rsidRPr="00692637" w:rsidRDefault="00E178EF" w:rsidP="00692637">
      <w:pPr>
        <w:ind w:left="3970" w:firstLine="708"/>
        <w:jc w:val="center"/>
        <w:rPr>
          <w:rFonts w:eastAsia="Times New Roman" w:cs="Times New Roman"/>
          <w:sz w:val="20"/>
          <w:szCs w:val="24"/>
        </w:rPr>
      </w:pPr>
      <w:r w:rsidRPr="00D12C12">
        <w:rPr>
          <w:rFonts w:eastAsia="Times New Roman" w:cs="Times New Roman"/>
          <w:sz w:val="20"/>
          <w:szCs w:val="24"/>
        </w:rPr>
        <w:t>Podpis osoby upoważnionej</w:t>
      </w:r>
    </w:p>
    <w:p w14:paraId="32220DAD" w14:textId="36E50167" w:rsidR="00E178EF" w:rsidRDefault="00E178EF" w:rsidP="00692637">
      <w:pPr>
        <w:rPr>
          <w:rFonts w:eastAsia="Calibri" w:cs="Times New Roman"/>
          <w:bCs/>
        </w:rPr>
      </w:pPr>
      <w:r w:rsidRPr="00D12C12">
        <w:rPr>
          <w:rFonts w:eastAsia="Times New Roman" w:cs="Times New Roman"/>
          <w:sz w:val="22"/>
          <w:szCs w:val="24"/>
        </w:rPr>
        <w:br w:type="page"/>
      </w:r>
    </w:p>
    <w:p w14:paraId="5F737C03" w14:textId="1FC3A1CC" w:rsidR="00E178EF" w:rsidRPr="00D12C12" w:rsidRDefault="00E178EF" w:rsidP="00692637">
      <w:pPr>
        <w:widowControl/>
        <w:suppressAutoHyphens/>
        <w:autoSpaceDE/>
        <w:adjustRightInd/>
        <w:jc w:val="right"/>
        <w:rPr>
          <w:rFonts w:eastAsia="Times New Roman" w:cs="Times New Roman"/>
          <w:sz w:val="20"/>
          <w:szCs w:val="24"/>
        </w:rPr>
      </w:pPr>
      <w:r>
        <w:rPr>
          <w:rFonts w:eastAsia="Times New Roman" w:cs="Times New Roman"/>
          <w:bCs/>
          <w:sz w:val="20"/>
          <w:szCs w:val="24"/>
        </w:rPr>
        <w:lastRenderedPageBreak/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 w:rsidRPr="00D12C12">
        <w:rPr>
          <w:rFonts w:eastAsia="Times New Roman" w:cs="Times New Roman"/>
          <w:bCs/>
          <w:sz w:val="20"/>
          <w:szCs w:val="24"/>
        </w:rPr>
        <w:t xml:space="preserve">Załącznik nr </w:t>
      </w:r>
      <w:r>
        <w:rPr>
          <w:rFonts w:eastAsia="Times New Roman" w:cs="Times New Roman"/>
          <w:bCs/>
          <w:sz w:val="20"/>
          <w:szCs w:val="24"/>
        </w:rPr>
        <w:t>5</w:t>
      </w:r>
      <w:r w:rsidRPr="00D12C12">
        <w:rPr>
          <w:rFonts w:eastAsia="Times New Roman" w:cs="Times New Roman"/>
          <w:bCs/>
          <w:sz w:val="20"/>
          <w:szCs w:val="24"/>
        </w:rPr>
        <w:t xml:space="preserve"> do procedury</w:t>
      </w:r>
      <w:r>
        <w:rPr>
          <w:rFonts w:eastAsia="Times New Roman" w:cs="Times New Roman"/>
          <w:bCs/>
          <w:sz w:val="20"/>
          <w:szCs w:val="24"/>
        </w:rPr>
        <w:br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>
        <w:rPr>
          <w:rFonts w:eastAsia="Times New Roman" w:cs="Times New Roman"/>
          <w:bCs/>
          <w:sz w:val="20"/>
          <w:szCs w:val="24"/>
        </w:rPr>
        <w:tab/>
      </w:r>
      <w:r w:rsidRPr="00D12C12">
        <w:rPr>
          <w:rFonts w:eastAsia="Times New Roman" w:cs="Times New Roman"/>
          <w:bCs/>
          <w:sz w:val="20"/>
          <w:szCs w:val="24"/>
        </w:rPr>
        <w:t xml:space="preserve"> zgłoszeń </w:t>
      </w:r>
      <w:r w:rsidR="00F961A5">
        <w:rPr>
          <w:rFonts w:eastAsia="Times New Roman" w:cs="Times New Roman"/>
          <w:bCs/>
          <w:sz w:val="20"/>
          <w:szCs w:val="24"/>
        </w:rPr>
        <w:t>z</w:t>
      </w:r>
      <w:r w:rsidRPr="00D12C12">
        <w:rPr>
          <w:rFonts w:eastAsia="Times New Roman" w:cs="Times New Roman"/>
          <w:bCs/>
          <w:sz w:val="20"/>
          <w:szCs w:val="24"/>
        </w:rPr>
        <w:t>ewnętrznych</w:t>
      </w:r>
    </w:p>
    <w:p w14:paraId="6C697AF2" w14:textId="77777777" w:rsidR="00E178EF" w:rsidRPr="00285622" w:rsidRDefault="00E178EF" w:rsidP="00E178EF">
      <w:pPr>
        <w:widowControl/>
        <w:suppressAutoHyphens/>
        <w:adjustRightInd/>
        <w:spacing w:before="120"/>
        <w:jc w:val="center"/>
        <w:rPr>
          <w:rFonts w:eastAsia="Times New Roman" w:cs="Times New Roman"/>
          <w:bCs/>
          <w:szCs w:val="24"/>
          <w:lang w:eastAsia="en-US"/>
        </w:rPr>
      </w:pPr>
      <w:r w:rsidRPr="00285622">
        <w:rPr>
          <w:rFonts w:eastAsia="Times New Roman" w:cs="Times New Roman"/>
          <w:bCs/>
          <w:szCs w:val="24"/>
          <w:lang w:eastAsia="en-US"/>
        </w:rPr>
        <w:t>WZÓR</w:t>
      </w:r>
    </w:p>
    <w:p w14:paraId="259E796C" w14:textId="77777777" w:rsidR="00E178EF" w:rsidRPr="00D12C12" w:rsidRDefault="00E178EF" w:rsidP="00E178EF">
      <w:pPr>
        <w:widowControl/>
        <w:suppressAutoHyphens/>
        <w:adjustRightInd/>
        <w:spacing w:before="120"/>
        <w:jc w:val="center"/>
        <w:rPr>
          <w:rFonts w:eastAsia="Times New Roman" w:cs="Times New Roman"/>
          <w:b/>
          <w:bCs/>
          <w:sz w:val="22"/>
          <w:szCs w:val="24"/>
          <w:lang w:eastAsia="en-US"/>
        </w:rPr>
      </w:pPr>
      <w:r w:rsidRPr="00D12C12">
        <w:rPr>
          <w:rFonts w:eastAsia="Times New Roman" w:cs="Times New Roman"/>
          <w:b/>
          <w:bCs/>
          <w:sz w:val="22"/>
          <w:szCs w:val="24"/>
          <w:lang w:eastAsia="en-US"/>
        </w:rPr>
        <w:t xml:space="preserve">PROTOKÓŁ </w:t>
      </w:r>
    </w:p>
    <w:p w14:paraId="4BA4E01A" w14:textId="77777777" w:rsidR="00E178EF" w:rsidRPr="00D12C12" w:rsidRDefault="00E178EF" w:rsidP="00E178EF">
      <w:pPr>
        <w:widowControl/>
        <w:suppressAutoHyphens/>
        <w:adjustRightInd/>
        <w:spacing w:before="120"/>
        <w:jc w:val="center"/>
        <w:rPr>
          <w:rFonts w:eastAsia="Times New Roman" w:cs="Times New Roman"/>
          <w:b/>
          <w:bCs/>
          <w:sz w:val="22"/>
          <w:szCs w:val="24"/>
          <w:lang w:eastAsia="en-US"/>
        </w:rPr>
      </w:pPr>
      <w:r w:rsidRPr="00D12C12">
        <w:rPr>
          <w:rFonts w:eastAsia="Times New Roman" w:cs="Times New Roman"/>
          <w:b/>
          <w:bCs/>
          <w:sz w:val="22"/>
          <w:szCs w:val="24"/>
          <w:lang w:eastAsia="en-US"/>
        </w:rPr>
        <w:t xml:space="preserve">Z POSIEDZENIA ZESPOŁU </w:t>
      </w:r>
      <w:r w:rsidRPr="00D12C12">
        <w:rPr>
          <w:rFonts w:eastAsia="Times New Roman" w:cs="Times New Roman"/>
          <w:b/>
          <w:bCs/>
          <w:sz w:val="22"/>
          <w:szCs w:val="24"/>
          <w:lang w:eastAsia="en-US"/>
        </w:rPr>
        <w:br/>
        <w:t xml:space="preserve">ds. WYJAŚNIENIA ZGŁOSZENIA NARUSZENIA PRAWA </w:t>
      </w:r>
      <w:r>
        <w:rPr>
          <w:rFonts w:eastAsia="Times New Roman" w:cs="Times New Roman"/>
          <w:b/>
          <w:bCs/>
          <w:sz w:val="22"/>
          <w:szCs w:val="24"/>
          <w:lang w:eastAsia="en-US"/>
        </w:rPr>
        <w:br/>
      </w:r>
      <w:r w:rsidRPr="00D12C12">
        <w:rPr>
          <w:rFonts w:eastAsia="Times New Roman" w:cs="Times New Roman"/>
          <w:b/>
          <w:bCs/>
          <w:sz w:val="22"/>
          <w:szCs w:val="24"/>
          <w:lang w:eastAsia="en-US"/>
        </w:rPr>
        <w:t xml:space="preserve">W POWIATOWEJ STACJI SANITARNO-EPIDEMIOLOGICZNEJ W OTWOCKU </w:t>
      </w:r>
    </w:p>
    <w:p w14:paraId="0F36244F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1. Czas i miejsce posiedzenia Zespołu</w:t>
      </w:r>
    </w:p>
    <w:p w14:paraId="2B1B9C87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eastAsia="Times New Roman" w:cs="Times New Roman"/>
          <w:sz w:val="22"/>
          <w:szCs w:val="24"/>
          <w:lang w:eastAsia="en-US"/>
        </w:rPr>
        <w:t>……………………</w:t>
      </w:r>
    </w:p>
    <w:p w14:paraId="5D50B8DD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 xml:space="preserve">2. Skład </w:t>
      </w:r>
      <w:r>
        <w:rPr>
          <w:rFonts w:eastAsia="Times New Roman" w:cs="Times New Roman"/>
          <w:sz w:val="22"/>
          <w:szCs w:val="24"/>
          <w:lang w:eastAsia="en-US"/>
        </w:rPr>
        <w:t>Zespołu:</w:t>
      </w:r>
    </w:p>
    <w:p w14:paraId="7CD0DD9C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 w:rsidRPr="00D12C12">
        <w:rPr>
          <w:rFonts w:eastAsia="Times New Roman" w:cs="Times New Roman"/>
          <w:i/>
          <w:iCs/>
          <w:sz w:val="22"/>
          <w:szCs w:val="24"/>
          <w:lang w:eastAsia="en-US"/>
        </w:rPr>
        <w:t xml:space="preserve"> </w:t>
      </w:r>
      <w:r>
        <w:rPr>
          <w:rFonts w:eastAsia="Times New Roman" w:cs="Times New Roman"/>
          <w:i/>
          <w:iCs/>
          <w:sz w:val="22"/>
          <w:szCs w:val="24"/>
          <w:lang w:eastAsia="en-US"/>
        </w:rPr>
        <w:t>1. ………………………………….</w:t>
      </w:r>
    </w:p>
    <w:p w14:paraId="73D29604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2. …………………………………..</w:t>
      </w:r>
    </w:p>
    <w:p w14:paraId="70D20A77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3. ……………………………………</w:t>
      </w:r>
    </w:p>
    <w:p w14:paraId="44E8708A" w14:textId="77777777" w:rsidR="00E178EF" w:rsidRPr="00D12C12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4. ……………………………………</w:t>
      </w:r>
    </w:p>
    <w:p w14:paraId="24323AF9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3. O</w:t>
      </w:r>
      <w:r w:rsidRPr="00D12C12">
        <w:rPr>
          <w:rFonts w:eastAsia="Times New Roman" w:cs="Times New Roman"/>
          <w:color w:val="000000"/>
          <w:sz w:val="22"/>
          <w:szCs w:val="24"/>
          <w:lang w:eastAsia="en-US"/>
        </w:rPr>
        <w:t xml:space="preserve">pis przedmiotu naruszenia prawa (zgłoszenia) </w:t>
      </w:r>
      <w:r w:rsidRPr="00D12C12">
        <w:rPr>
          <w:rFonts w:eastAsia="Times New Roman" w:cs="Times New Roman"/>
          <w:sz w:val="22"/>
          <w:szCs w:val="24"/>
          <w:lang w:eastAsia="en-US"/>
        </w:rPr>
        <w:t xml:space="preserve"> </w:t>
      </w:r>
    </w:p>
    <w:p w14:paraId="360D17F5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</w:t>
      </w:r>
    </w:p>
    <w:p w14:paraId="2F5CE001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4. O</w:t>
      </w:r>
      <w:r w:rsidRPr="00D12C12">
        <w:rPr>
          <w:rFonts w:eastAsia="Times New Roman" w:cs="Times New Roman"/>
          <w:color w:val="000000"/>
          <w:sz w:val="22"/>
          <w:szCs w:val="24"/>
          <w:lang w:eastAsia="en-US"/>
        </w:rPr>
        <w:t>pis podejmowanych czynności wyjaśniających podejmowanych w toku postępowania</w:t>
      </w:r>
      <w:r>
        <w:rPr>
          <w:rFonts w:eastAsia="Times New Roman" w:cs="Times New Roman"/>
          <w:sz w:val="22"/>
          <w:szCs w:val="24"/>
          <w:lang w:eastAsia="en-US"/>
        </w:rPr>
        <w:t xml:space="preserve"> przez Zespół</w:t>
      </w:r>
    </w:p>
    <w:p w14:paraId="190A6394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</w:t>
      </w:r>
    </w:p>
    <w:p w14:paraId="3E9AD6BE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eastAsia="Times New Roman" w:cs="Times New Roman"/>
          <w:sz w:val="22"/>
          <w:szCs w:val="24"/>
          <w:lang w:eastAsia="en-US"/>
        </w:rPr>
        <w:t>…………………...</w:t>
      </w:r>
    </w:p>
    <w:p w14:paraId="552D16C8" w14:textId="77777777" w:rsidR="00E178EF" w:rsidRPr="00D12C12" w:rsidRDefault="00E178EF" w:rsidP="00E178EF">
      <w:pPr>
        <w:widowControl/>
        <w:suppressAutoHyphens/>
        <w:autoSpaceDE/>
        <w:adjustRightInd/>
        <w:spacing w:before="240"/>
        <w:contextualSpacing/>
        <w:jc w:val="both"/>
        <w:rPr>
          <w:rFonts w:eastAsia="Times New Roman" w:cs="Times New Roman"/>
          <w:sz w:val="22"/>
          <w:szCs w:val="24"/>
        </w:rPr>
      </w:pPr>
      <w:r>
        <w:rPr>
          <w:rFonts w:eastAsia="Times New Roman" w:cs="Times New Roman"/>
          <w:sz w:val="22"/>
          <w:szCs w:val="24"/>
        </w:rPr>
        <w:t>5</w:t>
      </w:r>
      <w:r w:rsidRPr="00D12C12">
        <w:rPr>
          <w:rFonts w:eastAsia="Times New Roman" w:cs="Times New Roman"/>
          <w:sz w:val="22"/>
          <w:szCs w:val="24"/>
        </w:rPr>
        <w:t>. Opis ustalonego stanu faktycznego</w:t>
      </w:r>
    </w:p>
    <w:p w14:paraId="3DCFD5BE" w14:textId="77777777" w:rsidR="00E178EF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…..</w:t>
      </w:r>
    </w:p>
    <w:p w14:paraId="6947A0C1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</w:t>
      </w:r>
    </w:p>
    <w:p w14:paraId="7BEEF7EF" w14:textId="77777777" w:rsidR="00E178EF" w:rsidRPr="00D12C12" w:rsidRDefault="00E178EF" w:rsidP="00E178EF">
      <w:pPr>
        <w:widowControl/>
        <w:suppressAutoHyphens/>
        <w:autoSpaceDE/>
        <w:adjustRightInd/>
        <w:spacing w:before="240"/>
        <w:contextualSpacing/>
        <w:jc w:val="both"/>
        <w:rPr>
          <w:rFonts w:eastAsia="Times New Roman" w:cs="Times New Roman"/>
          <w:sz w:val="22"/>
          <w:szCs w:val="24"/>
        </w:rPr>
      </w:pPr>
      <w:r>
        <w:rPr>
          <w:rFonts w:eastAsia="Times New Roman" w:cs="Times New Roman"/>
          <w:sz w:val="22"/>
          <w:szCs w:val="24"/>
        </w:rPr>
        <w:lastRenderedPageBreak/>
        <w:t>6</w:t>
      </w:r>
      <w:r w:rsidRPr="00D12C12">
        <w:rPr>
          <w:rFonts w:eastAsia="Times New Roman" w:cs="Times New Roman"/>
          <w:sz w:val="22"/>
          <w:szCs w:val="24"/>
        </w:rPr>
        <w:t>. Wnioski z postępowania wyjaśniającego (zgłoszone naruszenie prawa uznano za zasadne / niezasadne / częściowo zasadne)</w:t>
      </w:r>
    </w:p>
    <w:p w14:paraId="19AA7447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eastAsia="Times New Roman" w:cs="Times New Roman"/>
          <w:sz w:val="22"/>
          <w:szCs w:val="24"/>
          <w:lang w:eastAsia="en-US"/>
        </w:rPr>
        <w:t>………………………………</w:t>
      </w:r>
    </w:p>
    <w:p w14:paraId="3B3B835D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</w:t>
      </w:r>
    </w:p>
    <w:p w14:paraId="752B49C5" w14:textId="77777777" w:rsidR="00E178EF" w:rsidRPr="00D12C12" w:rsidRDefault="00E178EF" w:rsidP="00E178EF">
      <w:pPr>
        <w:widowControl/>
        <w:suppressAutoHyphens/>
        <w:autoSpaceDE/>
        <w:adjustRightInd/>
        <w:spacing w:before="240"/>
        <w:contextualSpacing/>
        <w:jc w:val="both"/>
        <w:rPr>
          <w:rFonts w:eastAsia="Times New Roman" w:cs="Times New Roman"/>
          <w:sz w:val="22"/>
          <w:szCs w:val="24"/>
        </w:rPr>
      </w:pPr>
      <w:r>
        <w:rPr>
          <w:rFonts w:eastAsia="Times New Roman" w:cs="Times New Roman"/>
          <w:sz w:val="22"/>
          <w:szCs w:val="24"/>
        </w:rPr>
        <w:t>7</w:t>
      </w:r>
      <w:r w:rsidRPr="00D12C12">
        <w:rPr>
          <w:rFonts w:eastAsia="Times New Roman" w:cs="Times New Roman"/>
          <w:sz w:val="22"/>
          <w:szCs w:val="24"/>
        </w:rPr>
        <w:t>. Rekomendację działań następczych i zapobiegawczych.</w:t>
      </w:r>
    </w:p>
    <w:p w14:paraId="18B9F33E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w:t>
      </w:r>
      <w:r>
        <w:rPr>
          <w:rFonts w:eastAsia="Times New Roman" w:cs="Times New Roman"/>
          <w:sz w:val="22"/>
          <w:szCs w:val="24"/>
          <w:lang w:eastAsia="en-US"/>
        </w:rPr>
        <w:t>………………………………</w:t>
      </w:r>
    </w:p>
    <w:p w14:paraId="30B561EC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……………………………………………………………………………………………………………</w:t>
      </w:r>
    </w:p>
    <w:p w14:paraId="397A70C1" w14:textId="77777777" w:rsidR="00E178EF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>
        <w:rPr>
          <w:rFonts w:eastAsia="Times New Roman" w:cs="Times New Roman"/>
          <w:sz w:val="22"/>
          <w:szCs w:val="24"/>
          <w:lang w:eastAsia="en-US"/>
        </w:rPr>
        <w:t>8</w:t>
      </w:r>
      <w:r w:rsidRPr="00D12C12">
        <w:rPr>
          <w:rFonts w:eastAsia="Times New Roman" w:cs="Times New Roman"/>
          <w:sz w:val="22"/>
          <w:szCs w:val="24"/>
          <w:lang w:eastAsia="en-US"/>
        </w:rPr>
        <w:t xml:space="preserve">. Podpisy członków </w:t>
      </w:r>
      <w:r>
        <w:rPr>
          <w:rFonts w:eastAsia="Times New Roman" w:cs="Times New Roman"/>
          <w:sz w:val="22"/>
          <w:szCs w:val="24"/>
          <w:lang w:eastAsia="en-US"/>
        </w:rPr>
        <w:t>Zespołu</w:t>
      </w:r>
      <w:r w:rsidRPr="00D12C12">
        <w:rPr>
          <w:rFonts w:eastAsia="Times New Roman" w:cs="Times New Roman"/>
          <w:sz w:val="22"/>
          <w:szCs w:val="24"/>
          <w:lang w:eastAsia="en-US"/>
        </w:rPr>
        <w:t xml:space="preserve"> </w:t>
      </w:r>
    </w:p>
    <w:p w14:paraId="294463AC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1. ………………………………….</w:t>
      </w:r>
    </w:p>
    <w:p w14:paraId="3FB082DE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2. …………………………………..</w:t>
      </w:r>
    </w:p>
    <w:p w14:paraId="71996021" w14:textId="77777777" w:rsidR="00E178EF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3. ……………………………………</w:t>
      </w:r>
    </w:p>
    <w:p w14:paraId="2409B7E5" w14:textId="77777777" w:rsidR="00E178EF" w:rsidRPr="00D12C12" w:rsidRDefault="00E178EF" w:rsidP="00E178EF">
      <w:pPr>
        <w:widowControl/>
        <w:suppressAutoHyphens/>
        <w:adjustRightInd/>
        <w:spacing w:before="120"/>
        <w:ind w:left="708"/>
        <w:jc w:val="both"/>
        <w:rPr>
          <w:rFonts w:eastAsia="Times New Roman" w:cs="Times New Roman"/>
          <w:i/>
          <w:iCs/>
          <w:sz w:val="22"/>
          <w:szCs w:val="24"/>
          <w:lang w:eastAsia="en-US"/>
        </w:rPr>
      </w:pPr>
      <w:r>
        <w:rPr>
          <w:rFonts w:eastAsia="Times New Roman" w:cs="Times New Roman"/>
          <w:i/>
          <w:iCs/>
          <w:sz w:val="22"/>
          <w:szCs w:val="24"/>
          <w:lang w:eastAsia="en-US"/>
        </w:rPr>
        <w:t>4. ……………………………………</w:t>
      </w:r>
    </w:p>
    <w:p w14:paraId="23E080DE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</w:p>
    <w:p w14:paraId="76BC92B9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>
        <w:rPr>
          <w:rFonts w:eastAsia="Times New Roman" w:cs="Times New Roman"/>
          <w:sz w:val="22"/>
          <w:szCs w:val="24"/>
          <w:lang w:eastAsia="en-US"/>
        </w:rPr>
        <w:t>9</w:t>
      </w:r>
      <w:r w:rsidRPr="00D12C12">
        <w:rPr>
          <w:rFonts w:eastAsia="Times New Roman" w:cs="Times New Roman"/>
          <w:sz w:val="22"/>
          <w:szCs w:val="24"/>
          <w:lang w:eastAsia="en-US"/>
        </w:rPr>
        <w:t xml:space="preserve">. Załączniki, w szczególności: </w:t>
      </w:r>
    </w:p>
    <w:p w14:paraId="3B55A763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Zał. … –  ………………………………..</w:t>
      </w:r>
    </w:p>
    <w:p w14:paraId="60035542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>Inne…………………..</w:t>
      </w:r>
    </w:p>
    <w:p w14:paraId="7AEAAC13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>
        <w:rPr>
          <w:rFonts w:eastAsia="Times New Roman" w:cs="Times New Roman"/>
          <w:sz w:val="22"/>
          <w:szCs w:val="24"/>
          <w:lang w:eastAsia="en-US"/>
        </w:rPr>
        <w:t>10</w:t>
      </w:r>
      <w:r w:rsidRPr="00D12C12">
        <w:rPr>
          <w:rFonts w:eastAsia="Times New Roman" w:cs="Times New Roman"/>
          <w:sz w:val="22"/>
          <w:szCs w:val="24"/>
          <w:lang w:eastAsia="en-US"/>
        </w:rPr>
        <w:t xml:space="preserve">. Sporządzający, liczba stron: </w:t>
      </w:r>
    </w:p>
    <w:p w14:paraId="17D852B6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  <w:lang w:eastAsia="en-US"/>
        </w:rPr>
      </w:pPr>
      <w:r w:rsidRPr="00D12C12">
        <w:rPr>
          <w:rFonts w:eastAsia="Times New Roman" w:cs="Times New Roman"/>
          <w:sz w:val="22"/>
          <w:szCs w:val="24"/>
          <w:lang w:eastAsia="en-US"/>
        </w:rPr>
        <w:t xml:space="preserve">Protokół sporządził(a): </w:t>
      </w:r>
    </w:p>
    <w:p w14:paraId="60E9C2B1" w14:textId="77777777" w:rsidR="00E178EF" w:rsidRPr="00D12C12" w:rsidRDefault="00E178EF" w:rsidP="00E178EF">
      <w:pPr>
        <w:widowControl/>
        <w:suppressAutoHyphens/>
        <w:adjustRightInd/>
        <w:spacing w:before="120"/>
        <w:jc w:val="both"/>
        <w:rPr>
          <w:rFonts w:eastAsia="Times New Roman" w:cs="Times New Roman"/>
          <w:sz w:val="22"/>
          <w:szCs w:val="24"/>
        </w:rPr>
      </w:pPr>
      <w:r w:rsidRPr="00D12C12">
        <w:rPr>
          <w:rFonts w:eastAsia="Times New Roman" w:cs="Times New Roman"/>
          <w:sz w:val="22"/>
          <w:szCs w:val="24"/>
        </w:rPr>
        <w:t xml:space="preserve">Protokół zawiera … stron ponumerowanych. </w:t>
      </w:r>
    </w:p>
    <w:p w14:paraId="45A2F789" w14:textId="2F22E2CE" w:rsidR="00E178EF" w:rsidRPr="00652626" w:rsidRDefault="00E178EF" w:rsidP="00E178EF">
      <w:pPr>
        <w:rPr>
          <w:rFonts w:eastAsia="Calibri" w:cs="Times New Roman"/>
          <w:bCs/>
        </w:rPr>
      </w:pPr>
    </w:p>
    <w:sectPr w:rsidR="00E178EF" w:rsidRPr="00652626" w:rsidSect="0085028B">
      <w:footnotePr>
        <w:numRestart w:val="eachSect"/>
      </w:footnotePr>
      <w:pgSz w:w="11906" w:h="16838"/>
      <w:pgMar w:top="1560" w:right="1416" w:bottom="1560" w:left="1418" w:header="709" w:footer="709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C5088AF" w14:textId="77777777" w:rsidR="00200BF7" w:rsidRDefault="00200BF7">
      <w:r>
        <w:separator/>
      </w:r>
    </w:p>
  </w:endnote>
  <w:endnote w:type="continuationSeparator" w:id="0">
    <w:p w14:paraId="1D5E9C33" w14:textId="77777777" w:rsidR="00200BF7" w:rsidRDefault="00200BF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Open Sans">
    <w:charset w:val="00"/>
    <w:family w:val="swiss"/>
    <w:pitch w:val="variable"/>
    <w:sig w:usb0="E00002EF" w:usb1="4000205B" w:usb2="00000028" w:usb3="00000000" w:csb0="0000019F" w:csb1="00000000"/>
  </w:font>
  <w:font w:name="Noto Serif">
    <w:charset w:val="00"/>
    <w:family w:val="roman"/>
    <w:pitch w:val="variable"/>
    <w:sig w:usb0="E00002FF" w:usb1="500078FF" w:usb2="00000029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FA6527" w14:textId="77777777" w:rsidR="0085028B" w:rsidRDefault="0085028B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1CEB0E" w14:textId="77777777" w:rsidR="0085028B" w:rsidRDefault="0085028B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36F6BD" w14:textId="77777777" w:rsidR="0085028B" w:rsidRDefault="0085028B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F8CE1A3" w14:textId="77777777" w:rsidR="00200BF7" w:rsidRDefault="00200BF7">
      <w:r>
        <w:separator/>
      </w:r>
    </w:p>
  </w:footnote>
  <w:footnote w:type="continuationSeparator" w:id="0">
    <w:p w14:paraId="3209565E" w14:textId="77777777" w:rsidR="00200BF7" w:rsidRDefault="00200BF7">
      <w:r>
        <w:continuationSeparator/>
      </w:r>
    </w:p>
  </w:footnote>
  <w:footnote w:id="1">
    <w:p w14:paraId="4787DCF8" w14:textId="77777777" w:rsidR="00652626" w:rsidRPr="00FE4FBF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FE4FBF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FE4FBF">
        <w:rPr>
          <w:rFonts w:ascii="Times New Roman" w:hAnsi="Times New Roman"/>
          <w:sz w:val="16"/>
          <w:szCs w:val="16"/>
        </w:rPr>
        <w:t xml:space="preserve"> W przypadku zgłoszenia składanego przez kilka osób, proszę wpisać je wszystkie.</w:t>
      </w:r>
    </w:p>
  </w:footnote>
  <w:footnote w:id="2">
    <w:p w14:paraId="4C1C5791" w14:textId="0C0D5D14" w:rsidR="00FE4FBF" w:rsidRPr="00FE4FBF" w:rsidRDefault="00FE4FBF" w:rsidP="00FE4FBF">
      <w:pPr>
        <w:pStyle w:val="Tekstprzypisudolnego"/>
        <w:rPr>
          <w:sz w:val="16"/>
          <w:szCs w:val="16"/>
        </w:rPr>
      </w:pPr>
      <w:r w:rsidRPr="00FE4FBF">
        <w:rPr>
          <w:rStyle w:val="Odwoanieprzypisudolnego"/>
          <w:sz w:val="16"/>
          <w:szCs w:val="16"/>
        </w:rPr>
        <w:footnoteRef/>
      </w:r>
      <w:r w:rsidRPr="00FE4FBF">
        <w:rPr>
          <w:sz w:val="16"/>
          <w:szCs w:val="16"/>
        </w:rPr>
        <w:t xml:space="preserve"> Należy</w:t>
      </w:r>
      <w:r w:rsidR="00063129">
        <w:rPr>
          <w:sz w:val="16"/>
          <w:szCs w:val="16"/>
        </w:rPr>
        <w:t xml:space="preserve"> przez to rozumieć podmiot prywatny lub podmiot publiczny, o których mowa w art. 2 pkt 11 i 12 ustawy </w:t>
      </w:r>
      <w:r w:rsidR="00063129" w:rsidRPr="00063129">
        <w:rPr>
          <w:sz w:val="16"/>
          <w:szCs w:val="16"/>
        </w:rPr>
        <w:t>z dnia 14 czerwca 2024 r. o ochronie sygnalistów (Dz. U.</w:t>
      </w:r>
      <w:r w:rsidR="00F91E62">
        <w:rPr>
          <w:sz w:val="16"/>
          <w:szCs w:val="16"/>
        </w:rPr>
        <w:t xml:space="preserve"> z 2024</w:t>
      </w:r>
      <w:r w:rsidR="0059333C">
        <w:rPr>
          <w:sz w:val="16"/>
          <w:szCs w:val="16"/>
        </w:rPr>
        <w:t xml:space="preserve"> r.</w:t>
      </w:r>
      <w:r w:rsidR="00063129" w:rsidRPr="00063129">
        <w:rPr>
          <w:sz w:val="16"/>
          <w:szCs w:val="16"/>
        </w:rPr>
        <w:t xml:space="preserve"> poz. 928)</w:t>
      </w:r>
      <w:r w:rsidR="00063129">
        <w:rPr>
          <w:sz w:val="16"/>
          <w:szCs w:val="16"/>
        </w:rPr>
        <w:t xml:space="preserve">. Należy podać nazwę podmiotu oraz jego adres. </w:t>
      </w:r>
    </w:p>
  </w:footnote>
  <w:footnote w:id="3">
    <w:p w14:paraId="795F51F2" w14:textId="0E465E6E" w:rsidR="001B01F1" w:rsidRPr="001746BC" w:rsidRDefault="001B01F1" w:rsidP="001746BC">
      <w:pPr>
        <w:pStyle w:val="Tekstprzypisudolnego"/>
        <w:jc w:val="both"/>
        <w:rPr>
          <w:rFonts w:ascii="Times New Roman" w:hAnsi="Times New Roman"/>
          <w:sz w:val="16"/>
          <w:szCs w:val="16"/>
        </w:rPr>
      </w:pPr>
      <w:r w:rsidRPr="001746BC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1746BC">
        <w:rPr>
          <w:rFonts w:ascii="Times New Roman" w:hAnsi="Times New Roman"/>
          <w:sz w:val="16"/>
          <w:szCs w:val="16"/>
        </w:rPr>
        <w:t xml:space="preserve"> Jeżeli w zgłoszeniu nie podano adresu do kontaktu </w:t>
      </w:r>
      <w:r w:rsidR="001746BC">
        <w:rPr>
          <w:rFonts w:ascii="Times New Roman" w:hAnsi="Times New Roman"/>
          <w:sz w:val="16"/>
          <w:szCs w:val="16"/>
        </w:rPr>
        <w:t>i</w:t>
      </w:r>
      <w:r w:rsidRPr="001746BC">
        <w:rPr>
          <w:rFonts w:ascii="Times New Roman" w:hAnsi="Times New Roman"/>
          <w:sz w:val="16"/>
          <w:szCs w:val="16"/>
        </w:rPr>
        <w:t xml:space="preserve"> nie jest możliwe ustalenie tego adresu na podstawie posiadanych danych</w:t>
      </w:r>
      <w:r w:rsidRPr="001746BC">
        <w:rPr>
          <w:rFonts w:ascii="Times New Roman" w:eastAsiaTheme="minorEastAsia" w:hAnsi="Times New Roman"/>
          <w:color w:val="333333"/>
          <w:sz w:val="16"/>
          <w:szCs w:val="16"/>
          <w:shd w:val="clear" w:color="auto" w:fill="FFFFFF"/>
        </w:rPr>
        <w:t xml:space="preserve"> </w:t>
      </w:r>
      <w:r w:rsidRPr="001746BC">
        <w:rPr>
          <w:rFonts w:ascii="Times New Roman" w:hAnsi="Times New Roman"/>
          <w:sz w:val="16"/>
          <w:szCs w:val="16"/>
        </w:rPr>
        <w:t>organ publiczny nie realizuje obowiązku, o którym mowa w art. 32 ust. 5, art. 37, art. 38, art. 40 ust. 2 zdanie drugie oraz art. 41 ustawy</w:t>
      </w:r>
      <w:r w:rsidRPr="001B01F1">
        <w:rPr>
          <w:rFonts w:ascii="Times New Roman" w:eastAsiaTheme="minorEastAsia" w:hAnsi="Times New Roman" w:cs="Arial"/>
          <w:sz w:val="20"/>
          <w:szCs w:val="20"/>
        </w:rPr>
        <w:t xml:space="preserve"> </w:t>
      </w:r>
      <w:r w:rsidRPr="001B01F1">
        <w:rPr>
          <w:rFonts w:ascii="Times New Roman" w:hAnsi="Times New Roman"/>
          <w:sz w:val="16"/>
          <w:szCs w:val="16"/>
        </w:rPr>
        <w:t>z dnia 14 czerwca 2024</w:t>
      </w:r>
      <w:r w:rsidR="002225CA">
        <w:rPr>
          <w:rFonts w:ascii="Times New Roman" w:hAnsi="Times New Roman"/>
          <w:sz w:val="16"/>
          <w:szCs w:val="16"/>
        </w:rPr>
        <w:t> </w:t>
      </w:r>
      <w:r w:rsidRPr="001B01F1">
        <w:rPr>
          <w:rFonts w:ascii="Times New Roman" w:hAnsi="Times New Roman"/>
          <w:sz w:val="16"/>
          <w:szCs w:val="16"/>
        </w:rPr>
        <w:t>r. o ochronie sygnalistów</w:t>
      </w:r>
      <w:r>
        <w:rPr>
          <w:rFonts w:ascii="Times New Roman" w:hAnsi="Times New Roman"/>
          <w:sz w:val="16"/>
          <w:szCs w:val="16"/>
        </w:rPr>
        <w:t xml:space="preserve"> (podstawa prawna: art. 35 ust. 2 pkt 2 wskazanej ustawy)</w:t>
      </w:r>
      <w:r w:rsidRPr="001746BC">
        <w:rPr>
          <w:rFonts w:ascii="Times New Roman" w:hAnsi="Times New Roman"/>
          <w:sz w:val="16"/>
          <w:szCs w:val="16"/>
        </w:rPr>
        <w:t>.</w:t>
      </w:r>
    </w:p>
  </w:footnote>
  <w:footnote w:id="4">
    <w:p w14:paraId="05BCE04A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FE4FBF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FE4FBF">
        <w:rPr>
          <w:rFonts w:ascii="Times New Roman" w:hAnsi="Times New Roman"/>
          <w:sz w:val="16"/>
          <w:szCs w:val="16"/>
        </w:rPr>
        <w:t xml:space="preserve"> Zgłoszenie może być złożone w swoim imieniu lub jako świadek. Wypełnienie tego pola swoim imieniem i nazwiskiem nie będzie rozumiane jako podanie Twoich danych osobowych jako osoby zgłaszającej.</w:t>
      </w:r>
    </w:p>
  </w:footnote>
  <w:footnote w:id="5">
    <w:p w14:paraId="39F53898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Może dotyczyć także osób spoza organizacji.</w:t>
      </w:r>
    </w:p>
  </w:footnote>
  <w:footnote w:id="6">
    <w:p w14:paraId="0F890486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A8778B7" w14:textId="77777777" w:rsidR="0085028B" w:rsidRDefault="0085028B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84F045" w14:textId="77777777" w:rsidR="00CC3E3D" w:rsidRPr="00B371CC" w:rsidRDefault="00CC3E3D" w:rsidP="00B371CC">
    <w:pPr>
      <w:pStyle w:val="Nagwek"/>
      <w:jc w:val="center"/>
    </w:pPr>
    <w:r>
      <w:t xml:space="preserve">– </w:t>
    </w:r>
    <w:r>
      <w:fldChar w:fldCharType="begin"/>
    </w:r>
    <w:r>
      <w:instrText xml:space="preserve"> PAGE  \* MERGEFORMAT </w:instrText>
    </w:r>
    <w:r>
      <w:fldChar w:fldCharType="separate"/>
    </w:r>
    <w:r>
      <w:rPr>
        <w:noProof/>
      </w:rPr>
      <w:t>3</w:t>
    </w:r>
    <w:r>
      <w:rPr>
        <w:noProof/>
      </w:rPr>
      <w:fldChar w:fldCharType="end"/>
    </w:r>
    <w:r>
      <w:t xml:space="preserve"> –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A61C6E9" w14:textId="77777777" w:rsidR="0085028B" w:rsidRDefault="0085028B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32051F0F"/>
    <w:multiLevelType w:val="hybridMultilevel"/>
    <w:tmpl w:val="F196B83C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7021186"/>
    <w:multiLevelType w:val="hybridMultilevel"/>
    <w:tmpl w:val="1C765EAE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3AD65AFA"/>
    <w:multiLevelType w:val="hybridMultilevel"/>
    <w:tmpl w:val="15581A1C"/>
    <w:lvl w:ilvl="0" w:tplc="04150011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ind w:left="3960" w:hanging="180"/>
      </w:pPr>
    </w:lvl>
    <w:lvl w:ilvl="6" w:tplc="0415000F" w:tentative="1">
      <w:start w:val="1"/>
      <w:numFmt w:val="decimal"/>
      <w:lvlText w:val="%7."/>
      <w:lvlJc w:val="left"/>
      <w:pPr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02628C6"/>
    <w:multiLevelType w:val="hybridMultilevel"/>
    <w:tmpl w:val="AAF4FB0A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64450CC"/>
    <w:multiLevelType w:val="hybridMultilevel"/>
    <w:tmpl w:val="F76A56A0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2D91588"/>
    <w:multiLevelType w:val="hybridMultilevel"/>
    <w:tmpl w:val="845EB25C"/>
    <w:lvl w:ilvl="0" w:tplc="4086D6BC">
      <w:start w:val="1"/>
      <w:numFmt w:val="decimal"/>
      <w:lvlText w:val="%1."/>
      <w:lvlJc w:val="left"/>
      <w:pPr>
        <w:ind w:left="87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590" w:hanging="360"/>
      </w:pPr>
    </w:lvl>
    <w:lvl w:ilvl="2" w:tplc="0415001B" w:tentative="1">
      <w:start w:val="1"/>
      <w:numFmt w:val="lowerRoman"/>
      <w:lvlText w:val="%3."/>
      <w:lvlJc w:val="right"/>
      <w:pPr>
        <w:ind w:left="2310" w:hanging="180"/>
      </w:pPr>
    </w:lvl>
    <w:lvl w:ilvl="3" w:tplc="0415000F" w:tentative="1">
      <w:start w:val="1"/>
      <w:numFmt w:val="decimal"/>
      <w:lvlText w:val="%4."/>
      <w:lvlJc w:val="left"/>
      <w:pPr>
        <w:ind w:left="3030" w:hanging="360"/>
      </w:pPr>
    </w:lvl>
    <w:lvl w:ilvl="4" w:tplc="04150019" w:tentative="1">
      <w:start w:val="1"/>
      <w:numFmt w:val="lowerLetter"/>
      <w:lvlText w:val="%5."/>
      <w:lvlJc w:val="left"/>
      <w:pPr>
        <w:ind w:left="3750" w:hanging="360"/>
      </w:pPr>
    </w:lvl>
    <w:lvl w:ilvl="5" w:tplc="0415001B" w:tentative="1">
      <w:start w:val="1"/>
      <w:numFmt w:val="lowerRoman"/>
      <w:lvlText w:val="%6."/>
      <w:lvlJc w:val="right"/>
      <w:pPr>
        <w:ind w:left="4470" w:hanging="180"/>
      </w:pPr>
    </w:lvl>
    <w:lvl w:ilvl="6" w:tplc="0415000F" w:tentative="1">
      <w:start w:val="1"/>
      <w:numFmt w:val="decimal"/>
      <w:lvlText w:val="%7."/>
      <w:lvlJc w:val="left"/>
      <w:pPr>
        <w:ind w:left="5190" w:hanging="360"/>
      </w:pPr>
    </w:lvl>
    <w:lvl w:ilvl="7" w:tplc="04150019" w:tentative="1">
      <w:start w:val="1"/>
      <w:numFmt w:val="lowerLetter"/>
      <w:lvlText w:val="%8."/>
      <w:lvlJc w:val="left"/>
      <w:pPr>
        <w:ind w:left="5910" w:hanging="360"/>
      </w:pPr>
    </w:lvl>
    <w:lvl w:ilvl="8" w:tplc="0415001B" w:tentative="1">
      <w:start w:val="1"/>
      <w:numFmt w:val="lowerRoman"/>
      <w:lvlText w:val="%9."/>
      <w:lvlJc w:val="right"/>
      <w:pPr>
        <w:ind w:left="6630" w:hanging="180"/>
      </w:pPr>
    </w:lvl>
  </w:abstractNum>
  <w:abstractNum w:abstractNumId="7" w15:restartNumberingAfterBreak="0">
    <w:nsid w:val="636C7352"/>
    <w:multiLevelType w:val="hybridMultilevel"/>
    <w:tmpl w:val="E990C34E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05E1C22"/>
    <w:multiLevelType w:val="hybridMultilevel"/>
    <w:tmpl w:val="7C9CDF1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E700FD6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79774052">
    <w:abstractNumId w:val="0"/>
  </w:num>
  <w:num w:numId="2" w16cid:durableId="506404440">
    <w:abstractNumId w:val="8"/>
  </w:num>
  <w:num w:numId="3" w16cid:durableId="480387220">
    <w:abstractNumId w:val="2"/>
  </w:num>
  <w:num w:numId="4" w16cid:durableId="1913848498">
    <w:abstractNumId w:val="3"/>
  </w:num>
  <w:num w:numId="5" w16cid:durableId="1283995431">
    <w:abstractNumId w:val="6"/>
  </w:num>
  <w:num w:numId="6" w16cid:durableId="1029722467">
    <w:abstractNumId w:val="5"/>
  </w:num>
  <w:num w:numId="7" w16cid:durableId="337735359">
    <w:abstractNumId w:val="7"/>
  </w:num>
  <w:num w:numId="8" w16cid:durableId="1773353325">
    <w:abstractNumId w:val="4"/>
  </w:num>
  <w:num w:numId="9" w16cid:durableId="1475220106">
    <w:abstractNumId w:val="1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proofState w:spelling="clean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hdrShapeDefaults>
    <o:shapedefaults v:ext="edit" spidmax="2050"/>
  </w:hdrShapeDefaults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246E"/>
    <w:rsid w:val="000036B9"/>
    <w:rsid w:val="00003862"/>
    <w:rsid w:val="00011B4D"/>
    <w:rsid w:val="00012A35"/>
    <w:rsid w:val="00016099"/>
    <w:rsid w:val="00017718"/>
    <w:rsid w:val="00017DC2"/>
    <w:rsid w:val="00021105"/>
    <w:rsid w:val="00021522"/>
    <w:rsid w:val="00021E72"/>
    <w:rsid w:val="00023471"/>
    <w:rsid w:val="00023F13"/>
    <w:rsid w:val="00030634"/>
    <w:rsid w:val="000311DF"/>
    <w:rsid w:val="00031352"/>
    <w:rsid w:val="0003165F"/>
    <w:rsid w:val="000319C1"/>
    <w:rsid w:val="00031A8B"/>
    <w:rsid w:val="00031B66"/>
    <w:rsid w:val="00031BCA"/>
    <w:rsid w:val="00032244"/>
    <w:rsid w:val="000324E5"/>
    <w:rsid w:val="000330FA"/>
    <w:rsid w:val="0003362F"/>
    <w:rsid w:val="00034743"/>
    <w:rsid w:val="00036B63"/>
    <w:rsid w:val="00037224"/>
    <w:rsid w:val="00037E1A"/>
    <w:rsid w:val="00040BCD"/>
    <w:rsid w:val="00040E90"/>
    <w:rsid w:val="00042DAB"/>
    <w:rsid w:val="00043495"/>
    <w:rsid w:val="00046A75"/>
    <w:rsid w:val="00047312"/>
    <w:rsid w:val="00047ADF"/>
    <w:rsid w:val="000508BD"/>
    <w:rsid w:val="000508E2"/>
    <w:rsid w:val="00050D5A"/>
    <w:rsid w:val="000517AB"/>
    <w:rsid w:val="00051B1F"/>
    <w:rsid w:val="00052053"/>
    <w:rsid w:val="0005339C"/>
    <w:rsid w:val="0005571B"/>
    <w:rsid w:val="00057158"/>
    <w:rsid w:val="00057AB3"/>
    <w:rsid w:val="00060076"/>
    <w:rsid w:val="00060432"/>
    <w:rsid w:val="00060A5B"/>
    <w:rsid w:val="00060D87"/>
    <w:rsid w:val="0006142A"/>
    <w:rsid w:val="000614D8"/>
    <w:rsid w:val="000615A5"/>
    <w:rsid w:val="00062AEE"/>
    <w:rsid w:val="00062FC4"/>
    <w:rsid w:val="00063129"/>
    <w:rsid w:val="00064E4C"/>
    <w:rsid w:val="00066901"/>
    <w:rsid w:val="00067087"/>
    <w:rsid w:val="000706C7"/>
    <w:rsid w:val="00071BEE"/>
    <w:rsid w:val="00072B01"/>
    <w:rsid w:val="000736CD"/>
    <w:rsid w:val="00074D27"/>
    <w:rsid w:val="0007533B"/>
    <w:rsid w:val="0007545D"/>
    <w:rsid w:val="000760BF"/>
    <w:rsid w:val="0007613E"/>
    <w:rsid w:val="00076BFC"/>
    <w:rsid w:val="000772AE"/>
    <w:rsid w:val="000776CC"/>
    <w:rsid w:val="000814A7"/>
    <w:rsid w:val="0008557B"/>
    <w:rsid w:val="0008579A"/>
    <w:rsid w:val="00085CE7"/>
    <w:rsid w:val="00086852"/>
    <w:rsid w:val="00086E27"/>
    <w:rsid w:val="000906EE"/>
    <w:rsid w:val="00091BA2"/>
    <w:rsid w:val="00091F3D"/>
    <w:rsid w:val="00092CA5"/>
    <w:rsid w:val="000944EF"/>
    <w:rsid w:val="00094519"/>
    <w:rsid w:val="0009732D"/>
    <w:rsid w:val="000973F0"/>
    <w:rsid w:val="000A1296"/>
    <w:rsid w:val="000A1B80"/>
    <w:rsid w:val="000A1C27"/>
    <w:rsid w:val="000A1DAD"/>
    <w:rsid w:val="000A2649"/>
    <w:rsid w:val="000A323B"/>
    <w:rsid w:val="000A3A9D"/>
    <w:rsid w:val="000A4948"/>
    <w:rsid w:val="000A4E18"/>
    <w:rsid w:val="000B1B53"/>
    <w:rsid w:val="000B295C"/>
    <w:rsid w:val="000B298D"/>
    <w:rsid w:val="000B3FD8"/>
    <w:rsid w:val="000B5B2D"/>
    <w:rsid w:val="000B5DCE"/>
    <w:rsid w:val="000B684C"/>
    <w:rsid w:val="000B79B0"/>
    <w:rsid w:val="000C05BA"/>
    <w:rsid w:val="000C0E8F"/>
    <w:rsid w:val="000C49E1"/>
    <w:rsid w:val="000C4BC4"/>
    <w:rsid w:val="000C4FE5"/>
    <w:rsid w:val="000C517D"/>
    <w:rsid w:val="000C6630"/>
    <w:rsid w:val="000D0110"/>
    <w:rsid w:val="000D2468"/>
    <w:rsid w:val="000D27F3"/>
    <w:rsid w:val="000D318A"/>
    <w:rsid w:val="000D6173"/>
    <w:rsid w:val="000D6F83"/>
    <w:rsid w:val="000E25CC"/>
    <w:rsid w:val="000E2974"/>
    <w:rsid w:val="000E3039"/>
    <w:rsid w:val="000E3694"/>
    <w:rsid w:val="000E4573"/>
    <w:rsid w:val="000E490F"/>
    <w:rsid w:val="000E5EF9"/>
    <w:rsid w:val="000E6241"/>
    <w:rsid w:val="000F00A4"/>
    <w:rsid w:val="000F2BE3"/>
    <w:rsid w:val="000F34E0"/>
    <w:rsid w:val="000F3D0D"/>
    <w:rsid w:val="000F4227"/>
    <w:rsid w:val="000F6ED4"/>
    <w:rsid w:val="000F7A6E"/>
    <w:rsid w:val="000F7C60"/>
    <w:rsid w:val="001016A2"/>
    <w:rsid w:val="00101DF1"/>
    <w:rsid w:val="00103BB5"/>
    <w:rsid w:val="00103D26"/>
    <w:rsid w:val="001042BA"/>
    <w:rsid w:val="00105768"/>
    <w:rsid w:val="00106BA6"/>
    <w:rsid w:val="00106D03"/>
    <w:rsid w:val="00107543"/>
    <w:rsid w:val="00110465"/>
    <w:rsid w:val="00110628"/>
    <w:rsid w:val="0011245A"/>
    <w:rsid w:val="00112681"/>
    <w:rsid w:val="001126A7"/>
    <w:rsid w:val="00113EE6"/>
    <w:rsid w:val="0011493E"/>
    <w:rsid w:val="00115B72"/>
    <w:rsid w:val="00115E5B"/>
    <w:rsid w:val="001209EC"/>
    <w:rsid w:val="00120A9E"/>
    <w:rsid w:val="00120C12"/>
    <w:rsid w:val="001249ED"/>
    <w:rsid w:val="0012584A"/>
    <w:rsid w:val="00125A9C"/>
    <w:rsid w:val="001270A2"/>
    <w:rsid w:val="00131237"/>
    <w:rsid w:val="001329AC"/>
    <w:rsid w:val="00133120"/>
    <w:rsid w:val="00134CA0"/>
    <w:rsid w:val="00135C2A"/>
    <w:rsid w:val="0014026F"/>
    <w:rsid w:val="00143C38"/>
    <w:rsid w:val="001453D7"/>
    <w:rsid w:val="001455EE"/>
    <w:rsid w:val="00147A47"/>
    <w:rsid w:val="00147AA1"/>
    <w:rsid w:val="001520CF"/>
    <w:rsid w:val="001535A2"/>
    <w:rsid w:val="00155BCC"/>
    <w:rsid w:val="0015607F"/>
    <w:rsid w:val="0015667C"/>
    <w:rsid w:val="00157110"/>
    <w:rsid w:val="001571BA"/>
    <w:rsid w:val="0015742A"/>
    <w:rsid w:val="00157DA1"/>
    <w:rsid w:val="00163147"/>
    <w:rsid w:val="00164C06"/>
    <w:rsid w:val="00164C57"/>
    <w:rsid w:val="00164C9D"/>
    <w:rsid w:val="001660D5"/>
    <w:rsid w:val="00167E7D"/>
    <w:rsid w:val="001707DE"/>
    <w:rsid w:val="00170EB1"/>
    <w:rsid w:val="00172C6C"/>
    <w:rsid w:val="00172F7A"/>
    <w:rsid w:val="00173150"/>
    <w:rsid w:val="00173390"/>
    <w:rsid w:val="001736F0"/>
    <w:rsid w:val="00173BB3"/>
    <w:rsid w:val="001740D0"/>
    <w:rsid w:val="001746BC"/>
    <w:rsid w:val="00174F2C"/>
    <w:rsid w:val="0017530F"/>
    <w:rsid w:val="00180F2A"/>
    <w:rsid w:val="00181FFF"/>
    <w:rsid w:val="00182319"/>
    <w:rsid w:val="0018232D"/>
    <w:rsid w:val="00184B91"/>
    <w:rsid w:val="00184D4A"/>
    <w:rsid w:val="00186EC1"/>
    <w:rsid w:val="001900C8"/>
    <w:rsid w:val="0019134E"/>
    <w:rsid w:val="00191E1F"/>
    <w:rsid w:val="0019274B"/>
    <w:rsid w:val="0019287B"/>
    <w:rsid w:val="0019473B"/>
    <w:rsid w:val="00194E73"/>
    <w:rsid w:val="001952B1"/>
    <w:rsid w:val="00195391"/>
    <w:rsid w:val="00196E39"/>
    <w:rsid w:val="00197649"/>
    <w:rsid w:val="001A01FB"/>
    <w:rsid w:val="001A10E9"/>
    <w:rsid w:val="001A183D"/>
    <w:rsid w:val="001A2B65"/>
    <w:rsid w:val="001A2B9D"/>
    <w:rsid w:val="001A3917"/>
    <w:rsid w:val="001A3CD3"/>
    <w:rsid w:val="001A484C"/>
    <w:rsid w:val="001A5BEF"/>
    <w:rsid w:val="001A615F"/>
    <w:rsid w:val="001A6D30"/>
    <w:rsid w:val="001A7F15"/>
    <w:rsid w:val="001B01F1"/>
    <w:rsid w:val="001B03D5"/>
    <w:rsid w:val="001B1E95"/>
    <w:rsid w:val="001B2D0D"/>
    <w:rsid w:val="001B2D4A"/>
    <w:rsid w:val="001B342E"/>
    <w:rsid w:val="001B5D56"/>
    <w:rsid w:val="001C1832"/>
    <w:rsid w:val="001C188C"/>
    <w:rsid w:val="001C1ADE"/>
    <w:rsid w:val="001C5CB1"/>
    <w:rsid w:val="001D1783"/>
    <w:rsid w:val="001D326B"/>
    <w:rsid w:val="001D3C0C"/>
    <w:rsid w:val="001D4DE8"/>
    <w:rsid w:val="001D53CD"/>
    <w:rsid w:val="001D55A3"/>
    <w:rsid w:val="001D5AF5"/>
    <w:rsid w:val="001E1E73"/>
    <w:rsid w:val="001E28B4"/>
    <w:rsid w:val="001E4451"/>
    <w:rsid w:val="001E4E0C"/>
    <w:rsid w:val="001E4ED4"/>
    <w:rsid w:val="001E526D"/>
    <w:rsid w:val="001E5655"/>
    <w:rsid w:val="001E695B"/>
    <w:rsid w:val="001F11A2"/>
    <w:rsid w:val="001F1832"/>
    <w:rsid w:val="001F220F"/>
    <w:rsid w:val="001F25B3"/>
    <w:rsid w:val="001F6616"/>
    <w:rsid w:val="00200BF7"/>
    <w:rsid w:val="00202BD4"/>
    <w:rsid w:val="002036D9"/>
    <w:rsid w:val="0020490E"/>
    <w:rsid w:val="00204A97"/>
    <w:rsid w:val="00204B25"/>
    <w:rsid w:val="002052E2"/>
    <w:rsid w:val="00205332"/>
    <w:rsid w:val="002055A1"/>
    <w:rsid w:val="00207FE1"/>
    <w:rsid w:val="002114EF"/>
    <w:rsid w:val="0021407F"/>
    <w:rsid w:val="00214789"/>
    <w:rsid w:val="002166AD"/>
    <w:rsid w:val="00217871"/>
    <w:rsid w:val="00221ED8"/>
    <w:rsid w:val="002225CA"/>
    <w:rsid w:val="002231EA"/>
    <w:rsid w:val="00223FDF"/>
    <w:rsid w:val="002279C0"/>
    <w:rsid w:val="00232B15"/>
    <w:rsid w:val="0023455F"/>
    <w:rsid w:val="0023727E"/>
    <w:rsid w:val="00237DA0"/>
    <w:rsid w:val="00242081"/>
    <w:rsid w:val="00242C01"/>
    <w:rsid w:val="00242D40"/>
    <w:rsid w:val="00243777"/>
    <w:rsid w:val="00244189"/>
    <w:rsid w:val="002441CD"/>
    <w:rsid w:val="0024692F"/>
    <w:rsid w:val="00246FEB"/>
    <w:rsid w:val="00247495"/>
    <w:rsid w:val="002501A3"/>
    <w:rsid w:val="0025166C"/>
    <w:rsid w:val="00252F4A"/>
    <w:rsid w:val="00253787"/>
    <w:rsid w:val="002547D1"/>
    <w:rsid w:val="00254B99"/>
    <w:rsid w:val="002551C2"/>
    <w:rsid w:val="002555D4"/>
    <w:rsid w:val="00255A0C"/>
    <w:rsid w:val="002617F4"/>
    <w:rsid w:val="00261A16"/>
    <w:rsid w:val="00261A45"/>
    <w:rsid w:val="00263522"/>
    <w:rsid w:val="0026388D"/>
    <w:rsid w:val="00264EC6"/>
    <w:rsid w:val="00264F34"/>
    <w:rsid w:val="00266BA8"/>
    <w:rsid w:val="00271013"/>
    <w:rsid w:val="0027116E"/>
    <w:rsid w:val="00273FE4"/>
    <w:rsid w:val="00275B63"/>
    <w:rsid w:val="002765B4"/>
    <w:rsid w:val="00276783"/>
    <w:rsid w:val="00276A94"/>
    <w:rsid w:val="0028243F"/>
    <w:rsid w:val="00286705"/>
    <w:rsid w:val="002869C7"/>
    <w:rsid w:val="0029405D"/>
    <w:rsid w:val="00294652"/>
    <w:rsid w:val="00294FA6"/>
    <w:rsid w:val="00295A6F"/>
    <w:rsid w:val="002A20C4"/>
    <w:rsid w:val="002A23DF"/>
    <w:rsid w:val="002A3261"/>
    <w:rsid w:val="002A570F"/>
    <w:rsid w:val="002A7292"/>
    <w:rsid w:val="002A7358"/>
    <w:rsid w:val="002A7902"/>
    <w:rsid w:val="002B0F6B"/>
    <w:rsid w:val="002B1512"/>
    <w:rsid w:val="002B1D79"/>
    <w:rsid w:val="002B23B8"/>
    <w:rsid w:val="002B4429"/>
    <w:rsid w:val="002B6262"/>
    <w:rsid w:val="002B63E9"/>
    <w:rsid w:val="002B68A6"/>
    <w:rsid w:val="002B7F6E"/>
    <w:rsid w:val="002B7FAF"/>
    <w:rsid w:val="002C0906"/>
    <w:rsid w:val="002C2AA7"/>
    <w:rsid w:val="002D0C4F"/>
    <w:rsid w:val="002D0E9E"/>
    <w:rsid w:val="002D10E5"/>
    <w:rsid w:val="002D1364"/>
    <w:rsid w:val="002D243B"/>
    <w:rsid w:val="002D4D30"/>
    <w:rsid w:val="002D5000"/>
    <w:rsid w:val="002D598D"/>
    <w:rsid w:val="002D5E98"/>
    <w:rsid w:val="002D7188"/>
    <w:rsid w:val="002E09E5"/>
    <w:rsid w:val="002E1DE3"/>
    <w:rsid w:val="002E2AB6"/>
    <w:rsid w:val="002E3F34"/>
    <w:rsid w:val="002E5DD6"/>
    <w:rsid w:val="002E5F79"/>
    <w:rsid w:val="002E64FA"/>
    <w:rsid w:val="002E7F8D"/>
    <w:rsid w:val="002F0A00"/>
    <w:rsid w:val="002F0CFA"/>
    <w:rsid w:val="002F2CB7"/>
    <w:rsid w:val="002F30C0"/>
    <w:rsid w:val="002F6177"/>
    <w:rsid w:val="002F669F"/>
    <w:rsid w:val="003004CD"/>
    <w:rsid w:val="003004DA"/>
    <w:rsid w:val="00301C97"/>
    <w:rsid w:val="00301FC6"/>
    <w:rsid w:val="00305535"/>
    <w:rsid w:val="003064FB"/>
    <w:rsid w:val="0031004C"/>
    <w:rsid w:val="003105F6"/>
    <w:rsid w:val="00310652"/>
    <w:rsid w:val="00311297"/>
    <w:rsid w:val="003113BE"/>
    <w:rsid w:val="003122CA"/>
    <w:rsid w:val="00314048"/>
    <w:rsid w:val="003148FD"/>
    <w:rsid w:val="0031621F"/>
    <w:rsid w:val="00317899"/>
    <w:rsid w:val="00320644"/>
    <w:rsid w:val="00321080"/>
    <w:rsid w:val="00322CFA"/>
    <w:rsid w:val="00322D45"/>
    <w:rsid w:val="0032569A"/>
    <w:rsid w:val="00325A1F"/>
    <w:rsid w:val="003268F9"/>
    <w:rsid w:val="00330BAF"/>
    <w:rsid w:val="003312B2"/>
    <w:rsid w:val="003330BF"/>
    <w:rsid w:val="00334E3A"/>
    <w:rsid w:val="00335081"/>
    <w:rsid w:val="003361DD"/>
    <w:rsid w:val="00337A04"/>
    <w:rsid w:val="00341A6A"/>
    <w:rsid w:val="00345B9C"/>
    <w:rsid w:val="00345EA9"/>
    <w:rsid w:val="0035017E"/>
    <w:rsid w:val="00351B5D"/>
    <w:rsid w:val="00352DAE"/>
    <w:rsid w:val="00354EB9"/>
    <w:rsid w:val="0035765E"/>
    <w:rsid w:val="00357CE6"/>
    <w:rsid w:val="003602AE"/>
    <w:rsid w:val="00360341"/>
    <w:rsid w:val="00360517"/>
    <w:rsid w:val="00360929"/>
    <w:rsid w:val="0036172B"/>
    <w:rsid w:val="003647D5"/>
    <w:rsid w:val="003648F2"/>
    <w:rsid w:val="003674B0"/>
    <w:rsid w:val="00367EF4"/>
    <w:rsid w:val="00370B77"/>
    <w:rsid w:val="00372F92"/>
    <w:rsid w:val="00373C2A"/>
    <w:rsid w:val="003759F3"/>
    <w:rsid w:val="00375F1F"/>
    <w:rsid w:val="00376669"/>
    <w:rsid w:val="00376D81"/>
    <w:rsid w:val="0037727C"/>
    <w:rsid w:val="00377E70"/>
    <w:rsid w:val="00380904"/>
    <w:rsid w:val="003823EE"/>
    <w:rsid w:val="00382960"/>
    <w:rsid w:val="003846F7"/>
    <w:rsid w:val="003851ED"/>
    <w:rsid w:val="00385B39"/>
    <w:rsid w:val="00386785"/>
    <w:rsid w:val="00387DCE"/>
    <w:rsid w:val="00390E89"/>
    <w:rsid w:val="00390FD3"/>
    <w:rsid w:val="00391B1A"/>
    <w:rsid w:val="00394423"/>
    <w:rsid w:val="003965FE"/>
    <w:rsid w:val="003966A6"/>
    <w:rsid w:val="00396942"/>
    <w:rsid w:val="00396B49"/>
    <w:rsid w:val="00396E3E"/>
    <w:rsid w:val="003A0D6A"/>
    <w:rsid w:val="003A19F6"/>
    <w:rsid w:val="003A306E"/>
    <w:rsid w:val="003A590C"/>
    <w:rsid w:val="003A6026"/>
    <w:rsid w:val="003A60DC"/>
    <w:rsid w:val="003A6A46"/>
    <w:rsid w:val="003A7A63"/>
    <w:rsid w:val="003A7F1E"/>
    <w:rsid w:val="003B000C"/>
    <w:rsid w:val="003B0400"/>
    <w:rsid w:val="003B0F1D"/>
    <w:rsid w:val="003B1336"/>
    <w:rsid w:val="003B2121"/>
    <w:rsid w:val="003B24CE"/>
    <w:rsid w:val="003B4A57"/>
    <w:rsid w:val="003B7351"/>
    <w:rsid w:val="003C03EA"/>
    <w:rsid w:val="003C077A"/>
    <w:rsid w:val="003C0AD9"/>
    <w:rsid w:val="003C0E3B"/>
    <w:rsid w:val="003C0ED0"/>
    <w:rsid w:val="003C1D49"/>
    <w:rsid w:val="003C23CD"/>
    <w:rsid w:val="003C35C4"/>
    <w:rsid w:val="003C4F98"/>
    <w:rsid w:val="003C60A0"/>
    <w:rsid w:val="003D11AB"/>
    <w:rsid w:val="003D1288"/>
    <w:rsid w:val="003D12C2"/>
    <w:rsid w:val="003D1678"/>
    <w:rsid w:val="003D261E"/>
    <w:rsid w:val="003D31B9"/>
    <w:rsid w:val="003D3867"/>
    <w:rsid w:val="003D6F3B"/>
    <w:rsid w:val="003E0D1A"/>
    <w:rsid w:val="003E1BBF"/>
    <w:rsid w:val="003E29F8"/>
    <w:rsid w:val="003E2DA3"/>
    <w:rsid w:val="003E4170"/>
    <w:rsid w:val="003E7417"/>
    <w:rsid w:val="003F020D"/>
    <w:rsid w:val="003F03D9"/>
    <w:rsid w:val="003F2FBE"/>
    <w:rsid w:val="003F318D"/>
    <w:rsid w:val="003F5BAE"/>
    <w:rsid w:val="003F6D4F"/>
    <w:rsid w:val="003F6ED7"/>
    <w:rsid w:val="003F75AF"/>
    <w:rsid w:val="003F75E2"/>
    <w:rsid w:val="00401C84"/>
    <w:rsid w:val="00402CA6"/>
    <w:rsid w:val="00403210"/>
    <w:rsid w:val="004035BB"/>
    <w:rsid w:val="004035EB"/>
    <w:rsid w:val="00406899"/>
    <w:rsid w:val="00407332"/>
    <w:rsid w:val="00407828"/>
    <w:rsid w:val="00412BF3"/>
    <w:rsid w:val="00413D8E"/>
    <w:rsid w:val="004140F2"/>
    <w:rsid w:val="00414C21"/>
    <w:rsid w:val="00415DF8"/>
    <w:rsid w:val="00417196"/>
    <w:rsid w:val="00417B22"/>
    <w:rsid w:val="00421085"/>
    <w:rsid w:val="0042465E"/>
    <w:rsid w:val="00424DF7"/>
    <w:rsid w:val="00426FEE"/>
    <w:rsid w:val="00432B76"/>
    <w:rsid w:val="00434C7C"/>
    <w:rsid w:val="00434D01"/>
    <w:rsid w:val="00435D26"/>
    <w:rsid w:val="00437FAD"/>
    <w:rsid w:val="00440139"/>
    <w:rsid w:val="004407B6"/>
    <w:rsid w:val="00440C99"/>
    <w:rsid w:val="004411C2"/>
    <w:rsid w:val="0044172C"/>
    <w:rsid w:val="0044175C"/>
    <w:rsid w:val="00444D9C"/>
    <w:rsid w:val="00445F4D"/>
    <w:rsid w:val="004504C0"/>
    <w:rsid w:val="00451015"/>
    <w:rsid w:val="004544BD"/>
    <w:rsid w:val="004550FB"/>
    <w:rsid w:val="00457CA3"/>
    <w:rsid w:val="0046111A"/>
    <w:rsid w:val="00461F64"/>
    <w:rsid w:val="00462946"/>
    <w:rsid w:val="00463F43"/>
    <w:rsid w:val="00464B94"/>
    <w:rsid w:val="004653A8"/>
    <w:rsid w:val="00465A0B"/>
    <w:rsid w:val="0047077C"/>
    <w:rsid w:val="00470B05"/>
    <w:rsid w:val="0047207C"/>
    <w:rsid w:val="00472CD6"/>
    <w:rsid w:val="00473F13"/>
    <w:rsid w:val="00474E3C"/>
    <w:rsid w:val="004771A5"/>
    <w:rsid w:val="00480A58"/>
    <w:rsid w:val="00482151"/>
    <w:rsid w:val="00482C55"/>
    <w:rsid w:val="00485FAD"/>
    <w:rsid w:val="004874E7"/>
    <w:rsid w:val="00487852"/>
    <w:rsid w:val="00487AED"/>
    <w:rsid w:val="00491EDF"/>
    <w:rsid w:val="00492A3F"/>
    <w:rsid w:val="00493CC2"/>
    <w:rsid w:val="00494A1B"/>
    <w:rsid w:val="00494F62"/>
    <w:rsid w:val="0049778A"/>
    <w:rsid w:val="004A15F9"/>
    <w:rsid w:val="004A2001"/>
    <w:rsid w:val="004A3590"/>
    <w:rsid w:val="004B00A7"/>
    <w:rsid w:val="004B04E5"/>
    <w:rsid w:val="004B25C0"/>
    <w:rsid w:val="004B25E2"/>
    <w:rsid w:val="004B2BE6"/>
    <w:rsid w:val="004B34D7"/>
    <w:rsid w:val="004B45AF"/>
    <w:rsid w:val="004B5037"/>
    <w:rsid w:val="004B5B2F"/>
    <w:rsid w:val="004B626A"/>
    <w:rsid w:val="004B660E"/>
    <w:rsid w:val="004C05BD"/>
    <w:rsid w:val="004C11B5"/>
    <w:rsid w:val="004C195E"/>
    <w:rsid w:val="004C3B06"/>
    <w:rsid w:val="004C3F97"/>
    <w:rsid w:val="004C5C2E"/>
    <w:rsid w:val="004C6D94"/>
    <w:rsid w:val="004C6E5E"/>
    <w:rsid w:val="004C7EE7"/>
    <w:rsid w:val="004D00DD"/>
    <w:rsid w:val="004D0BE4"/>
    <w:rsid w:val="004D28A5"/>
    <w:rsid w:val="004D2DEE"/>
    <w:rsid w:val="004D2E1F"/>
    <w:rsid w:val="004D6FC0"/>
    <w:rsid w:val="004D7FD9"/>
    <w:rsid w:val="004E1324"/>
    <w:rsid w:val="004E19A5"/>
    <w:rsid w:val="004E37E5"/>
    <w:rsid w:val="004E3FDB"/>
    <w:rsid w:val="004E5198"/>
    <w:rsid w:val="004F1F4A"/>
    <w:rsid w:val="004F296D"/>
    <w:rsid w:val="004F4A8D"/>
    <w:rsid w:val="004F508B"/>
    <w:rsid w:val="004F5473"/>
    <w:rsid w:val="004F695F"/>
    <w:rsid w:val="004F6CA4"/>
    <w:rsid w:val="00500752"/>
    <w:rsid w:val="00501A50"/>
    <w:rsid w:val="0050222D"/>
    <w:rsid w:val="00503AF3"/>
    <w:rsid w:val="00503C4F"/>
    <w:rsid w:val="0050696D"/>
    <w:rsid w:val="00506EEA"/>
    <w:rsid w:val="0051094B"/>
    <w:rsid w:val="005110D7"/>
    <w:rsid w:val="00511D99"/>
    <w:rsid w:val="00512017"/>
    <w:rsid w:val="005128D3"/>
    <w:rsid w:val="005147E8"/>
    <w:rsid w:val="005158F2"/>
    <w:rsid w:val="00515F83"/>
    <w:rsid w:val="005211BC"/>
    <w:rsid w:val="0052133A"/>
    <w:rsid w:val="00522DCF"/>
    <w:rsid w:val="00523F46"/>
    <w:rsid w:val="005252B1"/>
    <w:rsid w:val="00526D2C"/>
    <w:rsid w:val="00526DFC"/>
    <w:rsid w:val="00526F43"/>
    <w:rsid w:val="00527651"/>
    <w:rsid w:val="005363AB"/>
    <w:rsid w:val="0053760C"/>
    <w:rsid w:val="00540DCB"/>
    <w:rsid w:val="00541B9D"/>
    <w:rsid w:val="0054371A"/>
    <w:rsid w:val="00544EF4"/>
    <w:rsid w:val="00545089"/>
    <w:rsid w:val="00545E53"/>
    <w:rsid w:val="00546F71"/>
    <w:rsid w:val="005479D9"/>
    <w:rsid w:val="00550133"/>
    <w:rsid w:val="00550B7C"/>
    <w:rsid w:val="00551120"/>
    <w:rsid w:val="005572BD"/>
    <w:rsid w:val="00557A12"/>
    <w:rsid w:val="00560840"/>
    <w:rsid w:val="00560AC7"/>
    <w:rsid w:val="00561AFB"/>
    <w:rsid w:val="00561DE0"/>
    <w:rsid w:val="00561FA8"/>
    <w:rsid w:val="00562A27"/>
    <w:rsid w:val="005635ED"/>
    <w:rsid w:val="00565253"/>
    <w:rsid w:val="005653A7"/>
    <w:rsid w:val="00570191"/>
    <w:rsid w:val="00570570"/>
    <w:rsid w:val="00572512"/>
    <w:rsid w:val="0057321E"/>
    <w:rsid w:val="00573EE6"/>
    <w:rsid w:val="00574737"/>
    <w:rsid w:val="0057547F"/>
    <w:rsid w:val="005754EE"/>
    <w:rsid w:val="0057617E"/>
    <w:rsid w:val="00576497"/>
    <w:rsid w:val="00581150"/>
    <w:rsid w:val="00581FD8"/>
    <w:rsid w:val="0058264C"/>
    <w:rsid w:val="005835E7"/>
    <w:rsid w:val="0058397F"/>
    <w:rsid w:val="00583BF8"/>
    <w:rsid w:val="00583FA1"/>
    <w:rsid w:val="00584357"/>
    <w:rsid w:val="00585F33"/>
    <w:rsid w:val="00586D64"/>
    <w:rsid w:val="00587B90"/>
    <w:rsid w:val="00591124"/>
    <w:rsid w:val="0059333C"/>
    <w:rsid w:val="00597024"/>
    <w:rsid w:val="005A0274"/>
    <w:rsid w:val="005A095C"/>
    <w:rsid w:val="005A17E7"/>
    <w:rsid w:val="005A2285"/>
    <w:rsid w:val="005A4BFB"/>
    <w:rsid w:val="005A5694"/>
    <w:rsid w:val="005A669D"/>
    <w:rsid w:val="005A75D8"/>
    <w:rsid w:val="005B54D9"/>
    <w:rsid w:val="005B5A02"/>
    <w:rsid w:val="005B713E"/>
    <w:rsid w:val="005B75C5"/>
    <w:rsid w:val="005C03B6"/>
    <w:rsid w:val="005C0CF9"/>
    <w:rsid w:val="005C348E"/>
    <w:rsid w:val="005C4691"/>
    <w:rsid w:val="005C68E1"/>
    <w:rsid w:val="005D0A21"/>
    <w:rsid w:val="005D28C1"/>
    <w:rsid w:val="005D3763"/>
    <w:rsid w:val="005D410F"/>
    <w:rsid w:val="005D55E1"/>
    <w:rsid w:val="005D665F"/>
    <w:rsid w:val="005D66A1"/>
    <w:rsid w:val="005D6D57"/>
    <w:rsid w:val="005E19F7"/>
    <w:rsid w:val="005E1ADD"/>
    <w:rsid w:val="005E362C"/>
    <w:rsid w:val="005E4F04"/>
    <w:rsid w:val="005E5E90"/>
    <w:rsid w:val="005E62C2"/>
    <w:rsid w:val="005E6C71"/>
    <w:rsid w:val="005F0963"/>
    <w:rsid w:val="005F2824"/>
    <w:rsid w:val="005F2EBA"/>
    <w:rsid w:val="005F2FEE"/>
    <w:rsid w:val="005F35ED"/>
    <w:rsid w:val="005F3C7A"/>
    <w:rsid w:val="005F3CA8"/>
    <w:rsid w:val="005F7812"/>
    <w:rsid w:val="005F7A88"/>
    <w:rsid w:val="00601D2D"/>
    <w:rsid w:val="0060304F"/>
    <w:rsid w:val="00603359"/>
    <w:rsid w:val="00603A1A"/>
    <w:rsid w:val="006044F8"/>
    <w:rsid w:val="006046D5"/>
    <w:rsid w:val="00604988"/>
    <w:rsid w:val="006055A3"/>
    <w:rsid w:val="00605801"/>
    <w:rsid w:val="00607A93"/>
    <w:rsid w:val="00607B1A"/>
    <w:rsid w:val="00610C08"/>
    <w:rsid w:val="00610F54"/>
    <w:rsid w:val="00611073"/>
    <w:rsid w:val="00611382"/>
    <w:rsid w:val="00611F74"/>
    <w:rsid w:val="00615551"/>
    <w:rsid w:val="00615772"/>
    <w:rsid w:val="00617A83"/>
    <w:rsid w:val="006207B9"/>
    <w:rsid w:val="00621256"/>
    <w:rsid w:val="00621FCC"/>
    <w:rsid w:val="00622E04"/>
    <w:rsid w:val="00622E4B"/>
    <w:rsid w:val="00623F3D"/>
    <w:rsid w:val="006259B2"/>
    <w:rsid w:val="00627A57"/>
    <w:rsid w:val="006333DA"/>
    <w:rsid w:val="00633534"/>
    <w:rsid w:val="00634CC3"/>
    <w:rsid w:val="00635134"/>
    <w:rsid w:val="006356E2"/>
    <w:rsid w:val="00636113"/>
    <w:rsid w:val="00637DF0"/>
    <w:rsid w:val="00642A65"/>
    <w:rsid w:val="0064387D"/>
    <w:rsid w:val="006447B9"/>
    <w:rsid w:val="00645969"/>
    <w:rsid w:val="00645DCE"/>
    <w:rsid w:val="006465AC"/>
    <w:rsid w:val="006465BF"/>
    <w:rsid w:val="0065181F"/>
    <w:rsid w:val="00651CF2"/>
    <w:rsid w:val="00652626"/>
    <w:rsid w:val="006527F2"/>
    <w:rsid w:val="00653B22"/>
    <w:rsid w:val="006565A9"/>
    <w:rsid w:val="00657BF4"/>
    <w:rsid w:val="006603FB"/>
    <w:rsid w:val="006608DF"/>
    <w:rsid w:val="00660B13"/>
    <w:rsid w:val="0066117E"/>
    <w:rsid w:val="006618D2"/>
    <w:rsid w:val="006623AC"/>
    <w:rsid w:val="00665090"/>
    <w:rsid w:val="0066651E"/>
    <w:rsid w:val="006678AF"/>
    <w:rsid w:val="006701EF"/>
    <w:rsid w:val="0067045F"/>
    <w:rsid w:val="00671520"/>
    <w:rsid w:val="00673BA5"/>
    <w:rsid w:val="00676278"/>
    <w:rsid w:val="00676821"/>
    <w:rsid w:val="00677D40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0B45"/>
    <w:rsid w:val="00692637"/>
    <w:rsid w:val="006946BB"/>
    <w:rsid w:val="00695562"/>
    <w:rsid w:val="00695AD4"/>
    <w:rsid w:val="00696715"/>
    <w:rsid w:val="006969FA"/>
    <w:rsid w:val="006A1F78"/>
    <w:rsid w:val="006A2C9F"/>
    <w:rsid w:val="006A35D5"/>
    <w:rsid w:val="006A4BEF"/>
    <w:rsid w:val="006A565C"/>
    <w:rsid w:val="006A5C86"/>
    <w:rsid w:val="006A62D1"/>
    <w:rsid w:val="006A6839"/>
    <w:rsid w:val="006A701F"/>
    <w:rsid w:val="006A748A"/>
    <w:rsid w:val="006B2CDE"/>
    <w:rsid w:val="006C032A"/>
    <w:rsid w:val="006C0E82"/>
    <w:rsid w:val="006C1D51"/>
    <w:rsid w:val="006C419E"/>
    <w:rsid w:val="006C4A31"/>
    <w:rsid w:val="006C5AC2"/>
    <w:rsid w:val="006C5B2C"/>
    <w:rsid w:val="006C6AFB"/>
    <w:rsid w:val="006C6E89"/>
    <w:rsid w:val="006D01C0"/>
    <w:rsid w:val="006D2735"/>
    <w:rsid w:val="006D2837"/>
    <w:rsid w:val="006D45B2"/>
    <w:rsid w:val="006D6454"/>
    <w:rsid w:val="006E038E"/>
    <w:rsid w:val="006E0FCC"/>
    <w:rsid w:val="006E13C8"/>
    <w:rsid w:val="006E1479"/>
    <w:rsid w:val="006E1E96"/>
    <w:rsid w:val="006E39C2"/>
    <w:rsid w:val="006E4242"/>
    <w:rsid w:val="006E5797"/>
    <w:rsid w:val="006E5B84"/>
    <w:rsid w:val="006E5E21"/>
    <w:rsid w:val="006E61E7"/>
    <w:rsid w:val="006E6EC3"/>
    <w:rsid w:val="006E7E75"/>
    <w:rsid w:val="006F1266"/>
    <w:rsid w:val="006F2648"/>
    <w:rsid w:val="006F2F10"/>
    <w:rsid w:val="006F36C6"/>
    <w:rsid w:val="006F482B"/>
    <w:rsid w:val="006F49A8"/>
    <w:rsid w:val="006F6311"/>
    <w:rsid w:val="00701952"/>
    <w:rsid w:val="00702556"/>
    <w:rsid w:val="0070277E"/>
    <w:rsid w:val="007032D9"/>
    <w:rsid w:val="007039D7"/>
    <w:rsid w:val="00704156"/>
    <w:rsid w:val="00705086"/>
    <w:rsid w:val="007069FC"/>
    <w:rsid w:val="00711221"/>
    <w:rsid w:val="00711DE1"/>
    <w:rsid w:val="00712017"/>
    <w:rsid w:val="00712675"/>
    <w:rsid w:val="00713808"/>
    <w:rsid w:val="00714AC3"/>
    <w:rsid w:val="007151B6"/>
    <w:rsid w:val="0071520D"/>
    <w:rsid w:val="00715EDB"/>
    <w:rsid w:val="007160D5"/>
    <w:rsid w:val="007163FB"/>
    <w:rsid w:val="00717C2E"/>
    <w:rsid w:val="007204FA"/>
    <w:rsid w:val="0072132A"/>
    <w:rsid w:val="007213B3"/>
    <w:rsid w:val="00721905"/>
    <w:rsid w:val="007227E3"/>
    <w:rsid w:val="00722E63"/>
    <w:rsid w:val="0072457F"/>
    <w:rsid w:val="00725406"/>
    <w:rsid w:val="0072621B"/>
    <w:rsid w:val="0072795E"/>
    <w:rsid w:val="00730555"/>
    <w:rsid w:val="00730C47"/>
    <w:rsid w:val="007312CC"/>
    <w:rsid w:val="00736462"/>
    <w:rsid w:val="00736A64"/>
    <w:rsid w:val="00737F6A"/>
    <w:rsid w:val="00740992"/>
    <w:rsid w:val="007410B6"/>
    <w:rsid w:val="00744C6F"/>
    <w:rsid w:val="007457F6"/>
    <w:rsid w:val="007459A6"/>
    <w:rsid w:val="00745ABB"/>
    <w:rsid w:val="00746E38"/>
    <w:rsid w:val="007470B7"/>
    <w:rsid w:val="00747CD5"/>
    <w:rsid w:val="00752A4C"/>
    <w:rsid w:val="00753B51"/>
    <w:rsid w:val="007557C4"/>
    <w:rsid w:val="00756629"/>
    <w:rsid w:val="007575D2"/>
    <w:rsid w:val="00757B4F"/>
    <w:rsid w:val="00757B6A"/>
    <w:rsid w:val="007610E0"/>
    <w:rsid w:val="007621AA"/>
    <w:rsid w:val="0076260A"/>
    <w:rsid w:val="00764A67"/>
    <w:rsid w:val="00770F6B"/>
    <w:rsid w:val="00771883"/>
    <w:rsid w:val="00776DC2"/>
    <w:rsid w:val="00777088"/>
    <w:rsid w:val="00780122"/>
    <w:rsid w:val="00780938"/>
    <w:rsid w:val="0078214B"/>
    <w:rsid w:val="00783A92"/>
    <w:rsid w:val="0078498A"/>
    <w:rsid w:val="0078725D"/>
    <w:rsid w:val="007878FE"/>
    <w:rsid w:val="0079106E"/>
    <w:rsid w:val="0079132F"/>
    <w:rsid w:val="00792207"/>
    <w:rsid w:val="00792B64"/>
    <w:rsid w:val="00792E29"/>
    <w:rsid w:val="0079379A"/>
    <w:rsid w:val="00794953"/>
    <w:rsid w:val="00794DAB"/>
    <w:rsid w:val="00795B20"/>
    <w:rsid w:val="00797F5A"/>
    <w:rsid w:val="007A1F2F"/>
    <w:rsid w:val="007A2A5C"/>
    <w:rsid w:val="007A5150"/>
    <w:rsid w:val="007A5373"/>
    <w:rsid w:val="007A6A83"/>
    <w:rsid w:val="007A789F"/>
    <w:rsid w:val="007B1E5D"/>
    <w:rsid w:val="007B243D"/>
    <w:rsid w:val="007B2B26"/>
    <w:rsid w:val="007B2F39"/>
    <w:rsid w:val="007B3C14"/>
    <w:rsid w:val="007B5D41"/>
    <w:rsid w:val="007B7191"/>
    <w:rsid w:val="007B75BC"/>
    <w:rsid w:val="007C0BD6"/>
    <w:rsid w:val="007C1EC5"/>
    <w:rsid w:val="007C3806"/>
    <w:rsid w:val="007C3FAB"/>
    <w:rsid w:val="007C4832"/>
    <w:rsid w:val="007C5BB7"/>
    <w:rsid w:val="007D07D5"/>
    <w:rsid w:val="007D0FBD"/>
    <w:rsid w:val="007D1C64"/>
    <w:rsid w:val="007D32DD"/>
    <w:rsid w:val="007D3A32"/>
    <w:rsid w:val="007D48C6"/>
    <w:rsid w:val="007D6DCE"/>
    <w:rsid w:val="007D72C4"/>
    <w:rsid w:val="007E2CFE"/>
    <w:rsid w:val="007E4402"/>
    <w:rsid w:val="007E59C9"/>
    <w:rsid w:val="007F0072"/>
    <w:rsid w:val="007F1E3F"/>
    <w:rsid w:val="007F2EB6"/>
    <w:rsid w:val="007F54C3"/>
    <w:rsid w:val="00800D75"/>
    <w:rsid w:val="00801A48"/>
    <w:rsid w:val="00802949"/>
    <w:rsid w:val="0080301E"/>
    <w:rsid w:val="0080365F"/>
    <w:rsid w:val="00804A7D"/>
    <w:rsid w:val="00806E52"/>
    <w:rsid w:val="00812BE5"/>
    <w:rsid w:val="00813ECC"/>
    <w:rsid w:val="00817113"/>
    <w:rsid w:val="00817429"/>
    <w:rsid w:val="0082005C"/>
    <w:rsid w:val="00820C69"/>
    <w:rsid w:val="00821514"/>
    <w:rsid w:val="00821E35"/>
    <w:rsid w:val="00824591"/>
    <w:rsid w:val="00824AED"/>
    <w:rsid w:val="0082560F"/>
    <w:rsid w:val="00827820"/>
    <w:rsid w:val="00831B8B"/>
    <w:rsid w:val="0083405D"/>
    <w:rsid w:val="008352D4"/>
    <w:rsid w:val="008360F1"/>
    <w:rsid w:val="00836DB9"/>
    <w:rsid w:val="00836F16"/>
    <w:rsid w:val="00837C67"/>
    <w:rsid w:val="008415B0"/>
    <w:rsid w:val="00842028"/>
    <w:rsid w:val="008436B8"/>
    <w:rsid w:val="00844617"/>
    <w:rsid w:val="008448CE"/>
    <w:rsid w:val="008460B6"/>
    <w:rsid w:val="0085028B"/>
    <w:rsid w:val="00850599"/>
    <w:rsid w:val="00850C9D"/>
    <w:rsid w:val="00852B59"/>
    <w:rsid w:val="00855BB7"/>
    <w:rsid w:val="00856272"/>
    <w:rsid w:val="008563FF"/>
    <w:rsid w:val="008572B5"/>
    <w:rsid w:val="0086018B"/>
    <w:rsid w:val="008611DD"/>
    <w:rsid w:val="00861546"/>
    <w:rsid w:val="008620DE"/>
    <w:rsid w:val="00866867"/>
    <w:rsid w:val="00872257"/>
    <w:rsid w:val="00873BCF"/>
    <w:rsid w:val="00873C65"/>
    <w:rsid w:val="00874171"/>
    <w:rsid w:val="00874477"/>
    <w:rsid w:val="008753E6"/>
    <w:rsid w:val="00876398"/>
    <w:rsid w:val="00876ED1"/>
    <w:rsid w:val="0087738C"/>
    <w:rsid w:val="008802AF"/>
    <w:rsid w:val="00880680"/>
    <w:rsid w:val="008814C3"/>
    <w:rsid w:val="00881926"/>
    <w:rsid w:val="0088318F"/>
    <w:rsid w:val="0088331D"/>
    <w:rsid w:val="00883489"/>
    <w:rsid w:val="008843B3"/>
    <w:rsid w:val="008852B0"/>
    <w:rsid w:val="00885AE7"/>
    <w:rsid w:val="00886B60"/>
    <w:rsid w:val="00887373"/>
    <w:rsid w:val="008876D1"/>
    <w:rsid w:val="00887889"/>
    <w:rsid w:val="0089121F"/>
    <w:rsid w:val="008920FF"/>
    <w:rsid w:val="008926E8"/>
    <w:rsid w:val="00894B92"/>
    <w:rsid w:val="00894F19"/>
    <w:rsid w:val="00896A10"/>
    <w:rsid w:val="008971B5"/>
    <w:rsid w:val="008A01A4"/>
    <w:rsid w:val="008A0771"/>
    <w:rsid w:val="008A5D26"/>
    <w:rsid w:val="008A6B13"/>
    <w:rsid w:val="008A6ECB"/>
    <w:rsid w:val="008B09CA"/>
    <w:rsid w:val="008B0BF9"/>
    <w:rsid w:val="008B1374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1BC1"/>
    <w:rsid w:val="008C22D7"/>
    <w:rsid w:val="008C3524"/>
    <w:rsid w:val="008C3FA7"/>
    <w:rsid w:val="008C4061"/>
    <w:rsid w:val="008C4229"/>
    <w:rsid w:val="008C5BE0"/>
    <w:rsid w:val="008C7233"/>
    <w:rsid w:val="008C769B"/>
    <w:rsid w:val="008D0220"/>
    <w:rsid w:val="008D2211"/>
    <w:rsid w:val="008D2434"/>
    <w:rsid w:val="008D4689"/>
    <w:rsid w:val="008D67B6"/>
    <w:rsid w:val="008E01B9"/>
    <w:rsid w:val="008E171D"/>
    <w:rsid w:val="008E2785"/>
    <w:rsid w:val="008E568D"/>
    <w:rsid w:val="008E78A3"/>
    <w:rsid w:val="008E7ADB"/>
    <w:rsid w:val="008F0654"/>
    <w:rsid w:val="008F06CB"/>
    <w:rsid w:val="008F25BF"/>
    <w:rsid w:val="008F2E83"/>
    <w:rsid w:val="008F41DA"/>
    <w:rsid w:val="008F4FE2"/>
    <w:rsid w:val="008F612A"/>
    <w:rsid w:val="009000AA"/>
    <w:rsid w:val="00902116"/>
    <w:rsid w:val="0090255F"/>
    <w:rsid w:val="0090293D"/>
    <w:rsid w:val="009034DE"/>
    <w:rsid w:val="00904408"/>
    <w:rsid w:val="00904721"/>
    <w:rsid w:val="009051DD"/>
    <w:rsid w:val="00905396"/>
    <w:rsid w:val="00906005"/>
    <w:rsid w:val="0090605D"/>
    <w:rsid w:val="00906419"/>
    <w:rsid w:val="00907F73"/>
    <w:rsid w:val="00912889"/>
    <w:rsid w:val="00913A42"/>
    <w:rsid w:val="00914167"/>
    <w:rsid w:val="009143DB"/>
    <w:rsid w:val="00915065"/>
    <w:rsid w:val="00917C8E"/>
    <w:rsid w:val="00917CE5"/>
    <w:rsid w:val="009217C0"/>
    <w:rsid w:val="009227E6"/>
    <w:rsid w:val="00922863"/>
    <w:rsid w:val="00925241"/>
    <w:rsid w:val="00925CEC"/>
    <w:rsid w:val="00926A3F"/>
    <w:rsid w:val="009271F9"/>
    <w:rsid w:val="0092794E"/>
    <w:rsid w:val="00930D30"/>
    <w:rsid w:val="00930ECF"/>
    <w:rsid w:val="009332A2"/>
    <w:rsid w:val="00935C44"/>
    <w:rsid w:val="00937598"/>
    <w:rsid w:val="0093790B"/>
    <w:rsid w:val="009405D0"/>
    <w:rsid w:val="00943751"/>
    <w:rsid w:val="0094444D"/>
    <w:rsid w:val="00946DD0"/>
    <w:rsid w:val="00947027"/>
    <w:rsid w:val="009509E6"/>
    <w:rsid w:val="00952018"/>
    <w:rsid w:val="00952800"/>
    <w:rsid w:val="0095300D"/>
    <w:rsid w:val="00953D1B"/>
    <w:rsid w:val="00953F06"/>
    <w:rsid w:val="00956812"/>
    <w:rsid w:val="0095719A"/>
    <w:rsid w:val="00961692"/>
    <w:rsid w:val="00961EB4"/>
    <w:rsid w:val="009623E9"/>
    <w:rsid w:val="00963EEB"/>
    <w:rsid w:val="009643AD"/>
    <w:rsid w:val="009646E4"/>
    <w:rsid w:val="009648BC"/>
    <w:rsid w:val="00964C2F"/>
    <w:rsid w:val="00965DC3"/>
    <w:rsid w:val="00965F88"/>
    <w:rsid w:val="00966789"/>
    <w:rsid w:val="009721C9"/>
    <w:rsid w:val="00974D25"/>
    <w:rsid w:val="00982E44"/>
    <w:rsid w:val="00984A89"/>
    <w:rsid w:val="00984E03"/>
    <w:rsid w:val="00987884"/>
    <w:rsid w:val="00987E85"/>
    <w:rsid w:val="0099151F"/>
    <w:rsid w:val="00992323"/>
    <w:rsid w:val="00992B0F"/>
    <w:rsid w:val="00994D2C"/>
    <w:rsid w:val="00997394"/>
    <w:rsid w:val="009A0D12"/>
    <w:rsid w:val="009A1987"/>
    <w:rsid w:val="009A2BEE"/>
    <w:rsid w:val="009A3DE3"/>
    <w:rsid w:val="009A5289"/>
    <w:rsid w:val="009A5C8F"/>
    <w:rsid w:val="009A7A53"/>
    <w:rsid w:val="009B0402"/>
    <w:rsid w:val="009B0B75"/>
    <w:rsid w:val="009B138F"/>
    <w:rsid w:val="009B16DF"/>
    <w:rsid w:val="009B4CB2"/>
    <w:rsid w:val="009B6701"/>
    <w:rsid w:val="009B6EF7"/>
    <w:rsid w:val="009B7000"/>
    <w:rsid w:val="009B739C"/>
    <w:rsid w:val="009C04EC"/>
    <w:rsid w:val="009C328C"/>
    <w:rsid w:val="009C3636"/>
    <w:rsid w:val="009C383C"/>
    <w:rsid w:val="009C3C8E"/>
    <w:rsid w:val="009C4444"/>
    <w:rsid w:val="009C648C"/>
    <w:rsid w:val="009C6520"/>
    <w:rsid w:val="009C79AD"/>
    <w:rsid w:val="009C7CA6"/>
    <w:rsid w:val="009D0B8A"/>
    <w:rsid w:val="009D1395"/>
    <w:rsid w:val="009D3316"/>
    <w:rsid w:val="009D545A"/>
    <w:rsid w:val="009D55AA"/>
    <w:rsid w:val="009D7CBC"/>
    <w:rsid w:val="009E2CE9"/>
    <w:rsid w:val="009E2CED"/>
    <w:rsid w:val="009E2F49"/>
    <w:rsid w:val="009E3E77"/>
    <w:rsid w:val="009E3FAB"/>
    <w:rsid w:val="009E5B3F"/>
    <w:rsid w:val="009E76CE"/>
    <w:rsid w:val="009E7D90"/>
    <w:rsid w:val="009F087C"/>
    <w:rsid w:val="009F08EB"/>
    <w:rsid w:val="009F16D3"/>
    <w:rsid w:val="009F1AB0"/>
    <w:rsid w:val="009F2043"/>
    <w:rsid w:val="009F20A9"/>
    <w:rsid w:val="009F501D"/>
    <w:rsid w:val="00A00E62"/>
    <w:rsid w:val="00A0294D"/>
    <w:rsid w:val="00A039D5"/>
    <w:rsid w:val="00A046AD"/>
    <w:rsid w:val="00A04B24"/>
    <w:rsid w:val="00A079C1"/>
    <w:rsid w:val="00A07C0E"/>
    <w:rsid w:val="00A123EA"/>
    <w:rsid w:val="00A12520"/>
    <w:rsid w:val="00A130FD"/>
    <w:rsid w:val="00A13D6D"/>
    <w:rsid w:val="00A14769"/>
    <w:rsid w:val="00A15CE6"/>
    <w:rsid w:val="00A16151"/>
    <w:rsid w:val="00A16626"/>
    <w:rsid w:val="00A16EC6"/>
    <w:rsid w:val="00A17C06"/>
    <w:rsid w:val="00A2032C"/>
    <w:rsid w:val="00A2126E"/>
    <w:rsid w:val="00A21706"/>
    <w:rsid w:val="00A24FCC"/>
    <w:rsid w:val="00A257DA"/>
    <w:rsid w:val="00A26A90"/>
    <w:rsid w:val="00A26B27"/>
    <w:rsid w:val="00A26B32"/>
    <w:rsid w:val="00A30E4F"/>
    <w:rsid w:val="00A32253"/>
    <w:rsid w:val="00A32937"/>
    <w:rsid w:val="00A3310E"/>
    <w:rsid w:val="00A333A0"/>
    <w:rsid w:val="00A37E70"/>
    <w:rsid w:val="00A42E82"/>
    <w:rsid w:val="00A437E1"/>
    <w:rsid w:val="00A43A12"/>
    <w:rsid w:val="00A44176"/>
    <w:rsid w:val="00A4685E"/>
    <w:rsid w:val="00A50270"/>
    <w:rsid w:val="00A50451"/>
    <w:rsid w:val="00A50CD4"/>
    <w:rsid w:val="00A51191"/>
    <w:rsid w:val="00A5170A"/>
    <w:rsid w:val="00A51A5C"/>
    <w:rsid w:val="00A53A48"/>
    <w:rsid w:val="00A5673A"/>
    <w:rsid w:val="00A56D62"/>
    <w:rsid w:val="00A56F07"/>
    <w:rsid w:val="00A5762C"/>
    <w:rsid w:val="00A600FC"/>
    <w:rsid w:val="00A603F3"/>
    <w:rsid w:val="00A60BCA"/>
    <w:rsid w:val="00A6234D"/>
    <w:rsid w:val="00A638DA"/>
    <w:rsid w:val="00A6394F"/>
    <w:rsid w:val="00A65B41"/>
    <w:rsid w:val="00A65E00"/>
    <w:rsid w:val="00A669AF"/>
    <w:rsid w:val="00A66A78"/>
    <w:rsid w:val="00A66E48"/>
    <w:rsid w:val="00A66EE8"/>
    <w:rsid w:val="00A67E5F"/>
    <w:rsid w:val="00A7436E"/>
    <w:rsid w:val="00A747C8"/>
    <w:rsid w:val="00A74E96"/>
    <w:rsid w:val="00A75A8E"/>
    <w:rsid w:val="00A76027"/>
    <w:rsid w:val="00A76A52"/>
    <w:rsid w:val="00A81737"/>
    <w:rsid w:val="00A824DD"/>
    <w:rsid w:val="00A8273D"/>
    <w:rsid w:val="00A83676"/>
    <w:rsid w:val="00A83B7B"/>
    <w:rsid w:val="00A83E2F"/>
    <w:rsid w:val="00A84274"/>
    <w:rsid w:val="00A850F3"/>
    <w:rsid w:val="00A85121"/>
    <w:rsid w:val="00A864E3"/>
    <w:rsid w:val="00A872F2"/>
    <w:rsid w:val="00A90418"/>
    <w:rsid w:val="00A94574"/>
    <w:rsid w:val="00A9564D"/>
    <w:rsid w:val="00A95936"/>
    <w:rsid w:val="00A95B8D"/>
    <w:rsid w:val="00A96265"/>
    <w:rsid w:val="00A97084"/>
    <w:rsid w:val="00AA1C2C"/>
    <w:rsid w:val="00AA35F6"/>
    <w:rsid w:val="00AA5BD0"/>
    <w:rsid w:val="00AA667C"/>
    <w:rsid w:val="00AA6CBD"/>
    <w:rsid w:val="00AA6E91"/>
    <w:rsid w:val="00AA7439"/>
    <w:rsid w:val="00AB047E"/>
    <w:rsid w:val="00AB0B0A"/>
    <w:rsid w:val="00AB0BB7"/>
    <w:rsid w:val="00AB22C6"/>
    <w:rsid w:val="00AB2AD0"/>
    <w:rsid w:val="00AB32CF"/>
    <w:rsid w:val="00AB368E"/>
    <w:rsid w:val="00AB5AB7"/>
    <w:rsid w:val="00AB67FC"/>
    <w:rsid w:val="00AC00F2"/>
    <w:rsid w:val="00AC0F8A"/>
    <w:rsid w:val="00AC31B5"/>
    <w:rsid w:val="00AC3C9D"/>
    <w:rsid w:val="00AC4EA1"/>
    <w:rsid w:val="00AC5381"/>
    <w:rsid w:val="00AC5920"/>
    <w:rsid w:val="00AC6CF1"/>
    <w:rsid w:val="00AD0E65"/>
    <w:rsid w:val="00AD0FE0"/>
    <w:rsid w:val="00AD155E"/>
    <w:rsid w:val="00AD2BF2"/>
    <w:rsid w:val="00AD4E90"/>
    <w:rsid w:val="00AD5422"/>
    <w:rsid w:val="00AD5A16"/>
    <w:rsid w:val="00AD6411"/>
    <w:rsid w:val="00AE0FBD"/>
    <w:rsid w:val="00AE12FA"/>
    <w:rsid w:val="00AE2DA9"/>
    <w:rsid w:val="00AE3FBE"/>
    <w:rsid w:val="00AE4179"/>
    <w:rsid w:val="00AE4425"/>
    <w:rsid w:val="00AE4C5A"/>
    <w:rsid w:val="00AE4FBE"/>
    <w:rsid w:val="00AE57AD"/>
    <w:rsid w:val="00AE650F"/>
    <w:rsid w:val="00AE6555"/>
    <w:rsid w:val="00AE65B6"/>
    <w:rsid w:val="00AE7D16"/>
    <w:rsid w:val="00AF03C3"/>
    <w:rsid w:val="00AF1140"/>
    <w:rsid w:val="00AF2CAB"/>
    <w:rsid w:val="00AF4CAA"/>
    <w:rsid w:val="00AF546F"/>
    <w:rsid w:val="00AF56CE"/>
    <w:rsid w:val="00AF571A"/>
    <w:rsid w:val="00AF5FAC"/>
    <w:rsid w:val="00AF60A0"/>
    <w:rsid w:val="00AF67FC"/>
    <w:rsid w:val="00AF6A8C"/>
    <w:rsid w:val="00AF7DF5"/>
    <w:rsid w:val="00B006E5"/>
    <w:rsid w:val="00B01996"/>
    <w:rsid w:val="00B024C2"/>
    <w:rsid w:val="00B042A7"/>
    <w:rsid w:val="00B07700"/>
    <w:rsid w:val="00B10432"/>
    <w:rsid w:val="00B1050B"/>
    <w:rsid w:val="00B11850"/>
    <w:rsid w:val="00B13038"/>
    <w:rsid w:val="00B13921"/>
    <w:rsid w:val="00B1528C"/>
    <w:rsid w:val="00B16ACD"/>
    <w:rsid w:val="00B20312"/>
    <w:rsid w:val="00B20D56"/>
    <w:rsid w:val="00B21487"/>
    <w:rsid w:val="00B226BC"/>
    <w:rsid w:val="00B232D1"/>
    <w:rsid w:val="00B23536"/>
    <w:rsid w:val="00B24DB5"/>
    <w:rsid w:val="00B26318"/>
    <w:rsid w:val="00B31F9E"/>
    <w:rsid w:val="00B3268F"/>
    <w:rsid w:val="00B32C2C"/>
    <w:rsid w:val="00B33A1A"/>
    <w:rsid w:val="00B33E6C"/>
    <w:rsid w:val="00B3535E"/>
    <w:rsid w:val="00B36400"/>
    <w:rsid w:val="00B371CC"/>
    <w:rsid w:val="00B410CA"/>
    <w:rsid w:val="00B41CD9"/>
    <w:rsid w:val="00B427E6"/>
    <w:rsid w:val="00B428A6"/>
    <w:rsid w:val="00B43A16"/>
    <w:rsid w:val="00B43E1F"/>
    <w:rsid w:val="00B45FBC"/>
    <w:rsid w:val="00B5011D"/>
    <w:rsid w:val="00B51A7D"/>
    <w:rsid w:val="00B52C0F"/>
    <w:rsid w:val="00B535C2"/>
    <w:rsid w:val="00B55544"/>
    <w:rsid w:val="00B570BE"/>
    <w:rsid w:val="00B57BC7"/>
    <w:rsid w:val="00B6150F"/>
    <w:rsid w:val="00B642FC"/>
    <w:rsid w:val="00B64D26"/>
    <w:rsid w:val="00B64FBB"/>
    <w:rsid w:val="00B663D0"/>
    <w:rsid w:val="00B70E22"/>
    <w:rsid w:val="00B7641F"/>
    <w:rsid w:val="00B774CB"/>
    <w:rsid w:val="00B774CC"/>
    <w:rsid w:val="00B80402"/>
    <w:rsid w:val="00B80B9A"/>
    <w:rsid w:val="00B82E26"/>
    <w:rsid w:val="00B830B7"/>
    <w:rsid w:val="00B83DD4"/>
    <w:rsid w:val="00B840B0"/>
    <w:rsid w:val="00B848EA"/>
    <w:rsid w:val="00B84B2B"/>
    <w:rsid w:val="00B90500"/>
    <w:rsid w:val="00B90F02"/>
    <w:rsid w:val="00B9126F"/>
    <w:rsid w:val="00B9176C"/>
    <w:rsid w:val="00B935A4"/>
    <w:rsid w:val="00B97777"/>
    <w:rsid w:val="00BA520F"/>
    <w:rsid w:val="00BA561A"/>
    <w:rsid w:val="00BA733C"/>
    <w:rsid w:val="00BB01A7"/>
    <w:rsid w:val="00BB0BA2"/>
    <w:rsid w:val="00BB0DC6"/>
    <w:rsid w:val="00BB15E4"/>
    <w:rsid w:val="00BB1E19"/>
    <w:rsid w:val="00BB21D1"/>
    <w:rsid w:val="00BB32F2"/>
    <w:rsid w:val="00BB36A1"/>
    <w:rsid w:val="00BB4338"/>
    <w:rsid w:val="00BB5A1E"/>
    <w:rsid w:val="00BB6B44"/>
    <w:rsid w:val="00BB6C0E"/>
    <w:rsid w:val="00BB7B38"/>
    <w:rsid w:val="00BC0238"/>
    <w:rsid w:val="00BC11E5"/>
    <w:rsid w:val="00BC169D"/>
    <w:rsid w:val="00BC3F40"/>
    <w:rsid w:val="00BC4182"/>
    <w:rsid w:val="00BC4BC6"/>
    <w:rsid w:val="00BC52FD"/>
    <w:rsid w:val="00BC6E62"/>
    <w:rsid w:val="00BC7443"/>
    <w:rsid w:val="00BD0519"/>
    <w:rsid w:val="00BD0648"/>
    <w:rsid w:val="00BD1040"/>
    <w:rsid w:val="00BD34AA"/>
    <w:rsid w:val="00BD44B2"/>
    <w:rsid w:val="00BD6CF1"/>
    <w:rsid w:val="00BE0C44"/>
    <w:rsid w:val="00BE10C9"/>
    <w:rsid w:val="00BE1B8B"/>
    <w:rsid w:val="00BE1D4F"/>
    <w:rsid w:val="00BE2A18"/>
    <w:rsid w:val="00BE2C01"/>
    <w:rsid w:val="00BE3585"/>
    <w:rsid w:val="00BE41EC"/>
    <w:rsid w:val="00BE56FB"/>
    <w:rsid w:val="00BE627F"/>
    <w:rsid w:val="00BF3DDE"/>
    <w:rsid w:val="00BF6589"/>
    <w:rsid w:val="00BF6F7F"/>
    <w:rsid w:val="00BF715B"/>
    <w:rsid w:val="00C0037E"/>
    <w:rsid w:val="00C00647"/>
    <w:rsid w:val="00C025C3"/>
    <w:rsid w:val="00C02764"/>
    <w:rsid w:val="00C030A2"/>
    <w:rsid w:val="00C04CEF"/>
    <w:rsid w:val="00C05647"/>
    <w:rsid w:val="00C0662F"/>
    <w:rsid w:val="00C10F22"/>
    <w:rsid w:val="00C11943"/>
    <w:rsid w:val="00C12955"/>
    <w:rsid w:val="00C12E96"/>
    <w:rsid w:val="00C14763"/>
    <w:rsid w:val="00C15DC5"/>
    <w:rsid w:val="00C16141"/>
    <w:rsid w:val="00C166E7"/>
    <w:rsid w:val="00C22EF7"/>
    <w:rsid w:val="00C233E3"/>
    <w:rsid w:val="00C2363F"/>
    <w:rsid w:val="00C236C8"/>
    <w:rsid w:val="00C260B1"/>
    <w:rsid w:val="00C26E56"/>
    <w:rsid w:val="00C31406"/>
    <w:rsid w:val="00C31DF0"/>
    <w:rsid w:val="00C33DFB"/>
    <w:rsid w:val="00C340A2"/>
    <w:rsid w:val="00C3591F"/>
    <w:rsid w:val="00C35DFA"/>
    <w:rsid w:val="00C3616B"/>
    <w:rsid w:val="00C37194"/>
    <w:rsid w:val="00C4015B"/>
    <w:rsid w:val="00C40637"/>
    <w:rsid w:val="00C40F6C"/>
    <w:rsid w:val="00C41F46"/>
    <w:rsid w:val="00C44426"/>
    <w:rsid w:val="00C44530"/>
    <w:rsid w:val="00C445F3"/>
    <w:rsid w:val="00C44E68"/>
    <w:rsid w:val="00C451F4"/>
    <w:rsid w:val="00C45EB1"/>
    <w:rsid w:val="00C45F91"/>
    <w:rsid w:val="00C478D4"/>
    <w:rsid w:val="00C51B71"/>
    <w:rsid w:val="00C54A3A"/>
    <w:rsid w:val="00C55566"/>
    <w:rsid w:val="00C55741"/>
    <w:rsid w:val="00C56448"/>
    <w:rsid w:val="00C57F82"/>
    <w:rsid w:val="00C654E5"/>
    <w:rsid w:val="00C667BE"/>
    <w:rsid w:val="00C6766B"/>
    <w:rsid w:val="00C67914"/>
    <w:rsid w:val="00C71D24"/>
    <w:rsid w:val="00C72223"/>
    <w:rsid w:val="00C7380C"/>
    <w:rsid w:val="00C7482C"/>
    <w:rsid w:val="00C7587F"/>
    <w:rsid w:val="00C76417"/>
    <w:rsid w:val="00C7726F"/>
    <w:rsid w:val="00C77288"/>
    <w:rsid w:val="00C77DF2"/>
    <w:rsid w:val="00C8013D"/>
    <w:rsid w:val="00C823DA"/>
    <w:rsid w:val="00C8259F"/>
    <w:rsid w:val="00C82746"/>
    <w:rsid w:val="00C8312F"/>
    <w:rsid w:val="00C840BD"/>
    <w:rsid w:val="00C84C47"/>
    <w:rsid w:val="00C84CF4"/>
    <w:rsid w:val="00C858A4"/>
    <w:rsid w:val="00C86AFA"/>
    <w:rsid w:val="00C92F83"/>
    <w:rsid w:val="00C93E77"/>
    <w:rsid w:val="00CA1D98"/>
    <w:rsid w:val="00CA36A9"/>
    <w:rsid w:val="00CB18D0"/>
    <w:rsid w:val="00CB1C8A"/>
    <w:rsid w:val="00CB201A"/>
    <w:rsid w:val="00CB24F5"/>
    <w:rsid w:val="00CB2663"/>
    <w:rsid w:val="00CB26AA"/>
    <w:rsid w:val="00CB39FE"/>
    <w:rsid w:val="00CB3A02"/>
    <w:rsid w:val="00CB3BBE"/>
    <w:rsid w:val="00CB59E9"/>
    <w:rsid w:val="00CB65CD"/>
    <w:rsid w:val="00CC0D6A"/>
    <w:rsid w:val="00CC3831"/>
    <w:rsid w:val="00CC3ABA"/>
    <w:rsid w:val="00CC3E3D"/>
    <w:rsid w:val="00CC4AAC"/>
    <w:rsid w:val="00CC519B"/>
    <w:rsid w:val="00CD12C1"/>
    <w:rsid w:val="00CD214E"/>
    <w:rsid w:val="00CD23EE"/>
    <w:rsid w:val="00CD33EE"/>
    <w:rsid w:val="00CD46FA"/>
    <w:rsid w:val="00CD5973"/>
    <w:rsid w:val="00CE18C5"/>
    <w:rsid w:val="00CE31A6"/>
    <w:rsid w:val="00CE367F"/>
    <w:rsid w:val="00CE3A23"/>
    <w:rsid w:val="00CE5329"/>
    <w:rsid w:val="00CE751C"/>
    <w:rsid w:val="00CE7ED2"/>
    <w:rsid w:val="00CF09AA"/>
    <w:rsid w:val="00CF4813"/>
    <w:rsid w:val="00CF5233"/>
    <w:rsid w:val="00CF6F1E"/>
    <w:rsid w:val="00D010EB"/>
    <w:rsid w:val="00D01B3D"/>
    <w:rsid w:val="00D029B8"/>
    <w:rsid w:val="00D02F60"/>
    <w:rsid w:val="00D0464E"/>
    <w:rsid w:val="00D04A96"/>
    <w:rsid w:val="00D07A7B"/>
    <w:rsid w:val="00D10844"/>
    <w:rsid w:val="00D10E06"/>
    <w:rsid w:val="00D12CCA"/>
    <w:rsid w:val="00D131AA"/>
    <w:rsid w:val="00D15197"/>
    <w:rsid w:val="00D16820"/>
    <w:rsid w:val="00D169C8"/>
    <w:rsid w:val="00D16F55"/>
    <w:rsid w:val="00D17140"/>
    <w:rsid w:val="00D1793F"/>
    <w:rsid w:val="00D22AF5"/>
    <w:rsid w:val="00D235EA"/>
    <w:rsid w:val="00D247A9"/>
    <w:rsid w:val="00D31838"/>
    <w:rsid w:val="00D324AC"/>
    <w:rsid w:val="00D32721"/>
    <w:rsid w:val="00D328DC"/>
    <w:rsid w:val="00D33387"/>
    <w:rsid w:val="00D34C9C"/>
    <w:rsid w:val="00D370EA"/>
    <w:rsid w:val="00D37DCD"/>
    <w:rsid w:val="00D4012B"/>
    <w:rsid w:val="00D402FB"/>
    <w:rsid w:val="00D42E01"/>
    <w:rsid w:val="00D45079"/>
    <w:rsid w:val="00D47D7A"/>
    <w:rsid w:val="00D505C3"/>
    <w:rsid w:val="00D50ABD"/>
    <w:rsid w:val="00D55290"/>
    <w:rsid w:val="00D55B48"/>
    <w:rsid w:val="00D56018"/>
    <w:rsid w:val="00D57791"/>
    <w:rsid w:val="00D6046A"/>
    <w:rsid w:val="00D62870"/>
    <w:rsid w:val="00D655D9"/>
    <w:rsid w:val="00D65872"/>
    <w:rsid w:val="00D676F3"/>
    <w:rsid w:val="00D70EF5"/>
    <w:rsid w:val="00D71024"/>
    <w:rsid w:val="00D717FE"/>
    <w:rsid w:val="00D71A25"/>
    <w:rsid w:val="00D71FCF"/>
    <w:rsid w:val="00D72092"/>
    <w:rsid w:val="00D72A54"/>
    <w:rsid w:val="00D72CC1"/>
    <w:rsid w:val="00D7324D"/>
    <w:rsid w:val="00D752B6"/>
    <w:rsid w:val="00D76EC9"/>
    <w:rsid w:val="00D77AD9"/>
    <w:rsid w:val="00D80E7D"/>
    <w:rsid w:val="00D81397"/>
    <w:rsid w:val="00D82F12"/>
    <w:rsid w:val="00D848B9"/>
    <w:rsid w:val="00D8603C"/>
    <w:rsid w:val="00D90E69"/>
    <w:rsid w:val="00D91368"/>
    <w:rsid w:val="00D915EB"/>
    <w:rsid w:val="00D93106"/>
    <w:rsid w:val="00D933E9"/>
    <w:rsid w:val="00D94897"/>
    <w:rsid w:val="00D9505D"/>
    <w:rsid w:val="00D953D0"/>
    <w:rsid w:val="00D959F5"/>
    <w:rsid w:val="00D96884"/>
    <w:rsid w:val="00D96A37"/>
    <w:rsid w:val="00DA34BF"/>
    <w:rsid w:val="00DA3C23"/>
    <w:rsid w:val="00DA3FDD"/>
    <w:rsid w:val="00DA499D"/>
    <w:rsid w:val="00DA7017"/>
    <w:rsid w:val="00DA7028"/>
    <w:rsid w:val="00DA74BA"/>
    <w:rsid w:val="00DB0FFB"/>
    <w:rsid w:val="00DB1AD2"/>
    <w:rsid w:val="00DB2B58"/>
    <w:rsid w:val="00DB2D03"/>
    <w:rsid w:val="00DB5206"/>
    <w:rsid w:val="00DB6276"/>
    <w:rsid w:val="00DB63F5"/>
    <w:rsid w:val="00DC1C6B"/>
    <w:rsid w:val="00DC1F1F"/>
    <w:rsid w:val="00DC2C2E"/>
    <w:rsid w:val="00DC3708"/>
    <w:rsid w:val="00DC3943"/>
    <w:rsid w:val="00DC4AF0"/>
    <w:rsid w:val="00DC6109"/>
    <w:rsid w:val="00DC7886"/>
    <w:rsid w:val="00DD0CF2"/>
    <w:rsid w:val="00DD11B7"/>
    <w:rsid w:val="00DD2A66"/>
    <w:rsid w:val="00DD6513"/>
    <w:rsid w:val="00DD68E0"/>
    <w:rsid w:val="00DE1275"/>
    <w:rsid w:val="00DE1554"/>
    <w:rsid w:val="00DE20A1"/>
    <w:rsid w:val="00DE2901"/>
    <w:rsid w:val="00DE590F"/>
    <w:rsid w:val="00DE6765"/>
    <w:rsid w:val="00DE7DC1"/>
    <w:rsid w:val="00DF093A"/>
    <w:rsid w:val="00DF1DAB"/>
    <w:rsid w:val="00DF3F7E"/>
    <w:rsid w:val="00DF5B31"/>
    <w:rsid w:val="00DF7648"/>
    <w:rsid w:val="00E00E29"/>
    <w:rsid w:val="00E02B87"/>
    <w:rsid w:val="00E02BAB"/>
    <w:rsid w:val="00E02CDA"/>
    <w:rsid w:val="00E02D9E"/>
    <w:rsid w:val="00E04CEB"/>
    <w:rsid w:val="00E0522F"/>
    <w:rsid w:val="00E060BC"/>
    <w:rsid w:val="00E075E3"/>
    <w:rsid w:val="00E11420"/>
    <w:rsid w:val="00E12D84"/>
    <w:rsid w:val="00E132FB"/>
    <w:rsid w:val="00E154C1"/>
    <w:rsid w:val="00E170B7"/>
    <w:rsid w:val="00E177DD"/>
    <w:rsid w:val="00E178EF"/>
    <w:rsid w:val="00E20900"/>
    <w:rsid w:val="00E20C7F"/>
    <w:rsid w:val="00E22AA4"/>
    <w:rsid w:val="00E22AD7"/>
    <w:rsid w:val="00E2396E"/>
    <w:rsid w:val="00E23E22"/>
    <w:rsid w:val="00E23EEE"/>
    <w:rsid w:val="00E24728"/>
    <w:rsid w:val="00E25739"/>
    <w:rsid w:val="00E276AC"/>
    <w:rsid w:val="00E27EED"/>
    <w:rsid w:val="00E31520"/>
    <w:rsid w:val="00E34A35"/>
    <w:rsid w:val="00E34CB2"/>
    <w:rsid w:val="00E37C2F"/>
    <w:rsid w:val="00E40F44"/>
    <w:rsid w:val="00E41BDE"/>
    <w:rsid w:val="00E41C28"/>
    <w:rsid w:val="00E4372A"/>
    <w:rsid w:val="00E438CD"/>
    <w:rsid w:val="00E4593A"/>
    <w:rsid w:val="00E45D20"/>
    <w:rsid w:val="00E46308"/>
    <w:rsid w:val="00E51E17"/>
    <w:rsid w:val="00E52D5A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0DF"/>
    <w:rsid w:val="00E6317C"/>
    <w:rsid w:val="00E636FA"/>
    <w:rsid w:val="00E64DE2"/>
    <w:rsid w:val="00E66C50"/>
    <w:rsid w:val="00E679D3"/>
    <w:rsid w:val="00E70BB7"/>
    <w:rsid w:val="00E710C8"/>
    <w:rsid w:val="00E71208"/>
    <w:rsid w:val="00E71444"/>
    <w:rsid w:val="00E71C91"/>
    <w:rsid w:val="00E720A1"/>
    <w:rsid w:val="00E721AE"/>
    <w:rsid w:val="00E7275D"/>
    <w:rsid w:val="00E73536"/>
    <w:rsid w:val="00E73AC9"/>
    <w:rsid w:val="00E747D8"/>
    <w:rsid w:val="00E7527C"/>
    <w:rsid w:val="00E75DDA"/>
    <w:rsid w:val="00E773E8"/>
    <w:rsid w:val="00E8136E"/>
    <w:rsid w:val="00E81C69"/>
    <w:rsid w:val="00E83ADD"/>
    <w:rsid w:val="00E84F38"/>
    <w:rsid w:val="00E85623"/>
    <w:rsid w:val="00E87441"/>
    <w:rsid w:val="00E87DE6"/>
    <w:rsid w:val="00E91092"/>
    <w:rsid w:val="00E91A8A"/>
    <w:rsid w:val="00E91FAE"/>
    <w:rsid w:val="00E93268"/>
    <w:rsid w:val="00E94F52"/>
    <w:rsid w:val="00E96A0A"/>
    <w:rsid w:val="00E96E3F"/>
    <w:rsid w:val="00EA270C"/>
    <w:rsid w:val="00EA27EF"/>
    <w:rsid w:val="00EA4974"/>
    <w:rsid w:val="00EA532E"/>
    <w:rsid w:val="00EB0003"/>
    <w:rsid w:val="00EB0650"/>
    <w:rsid w:val="00EB06D9"/>
    <w:rsid w:val="00EB192B"/>
    <w:rsid w:val="00EB19ED"/>
    <w:rsid w:val="00EB1CAB"/>
    <w:rsid w:val="00EB2D00"/>
    <w:rsid w:val="00EB2F02"/>
    <w:rsid w:val="00EB7B20"/>
    <w:rsid w:val="00EC0A90"/>
    <w:rsid w:val="00EC0F5A"/>
    <w:rsid w:val="00EC3A46"/>
    <w:rsid w:val="00EC4265"/>
    <w:rsid w:val="00EC4CEB"/>
    <w:rsid w:val="00EC659E"/>
    <w:rsid w:val="00EC705F"/>
    <w:rsid w:val="00ED2072"/>
    <w:rsid w:val="00ED2AE0"/>
    <w:rsid w:val="00ED38C6"/>
    <w:rsid w:val="00ED5553"/>
    <w:rsid w:val="00ED5E36"/>
    <w:rsid w:val="00ED6961"/>
    <w:rsid w:val="00ED7B8F"/>
    <w:rsid w:val="00EE4B83"/>
    <w:rsid w:val="00EF0B96"/>
    <w:rsid w:val="00EF1034"/>
    <w:rsid w:val="00EF2B87"/>
    <w:rsid w:val="00EF3486"/>
    <w:rsid w:val="00EF47AF"/>
    <w:rsid w:val="00EF53B6"/>
    <w:rsid w:val="00F00B73"/>
    <w:rsid w:val="00F04522"/>
    <w:rsid w:val="00F07172"/>
    <w:rsid w:val="00F115CA"/>
    <w:rsid w:val="00F12C70"/>
    <w:rsid w:val="00F14817"/>
    <w:rsid w:val="00F14EBA"/>
    <w:rsid w:val="00F1510F"/>
    <w:rsid w:val="00F1533A"/>
    <w:rsid w:val="00F15E5A"/>
    <w:rsid w:val="00F17F0A"/>
    <w:rsid w:val="00F25585"/>
    <w:rsid w:val="00F2668F"/>
    <w:rsid w:val="00F2742F"/>
    <w:rsid w:val="00F2753B"/>
    <w:rsid w:val="00F33F8B"/>
    <w:rsid w:val="00F340B2"/>
    <w:rsid w:val="00F428AA"/>
    <w:rsid w:val="00F43390"/>
    <w:rsid w:val="00F443B2"/>
    <w:rsid w:val="00F450B5"/>
    <w:rsid w:val="00F458D8"/>
    <w:rsid w:val="00F46D66"/>
    <w:rsid w:val="00F50237"/>
    <w:rsid w:val="00F526AE"/>
    <w:rsid w:val="00F53596"/>
    <w:rsid w:val="00F53902"/>
    <w:rsid w:val="00F53B0F"/>
    <w:rsid w:val="00F54033"/>
    <w:rsid w:val="00F553CF"/>
    <w:rsid w:val="00F55BA8"/>
    <w:rsid w:val="00F55DB1"/>
    <w:rsid w:val="00F5661F"/>
    <w:rsid w:val="00F56ACA"/>
    <w:rsid w:val="00F600FE"/>
    <w:rsid w:val="00F62E4D"/>
    <w:rsid w:val="00F6351A"/>
    <w:rsid w:val="00F63577"/>
    <w:rsid w:val="00F648AF"/>
    <w:rsid w:val="00F66B34"/>
    <w:rsid w:val="00F675B9"/>
    <w:rsid w:val="00F67658"/>
    <w:rsid w:val="00F711C9"/>
    <w:rsid w:val="00F71488"/>
    <w:rsid w:val="00F72400"/>
    <w:rsid w:val="00F734BF"/>
    <w:rsid w:val="00F74434"/>
    <w:rsid w:val="00F74C59"/>
    <w:rsid w:val="00F753F4"/>
    <w:rsid w:val="00F75C3A"/>
    <w:rsid w:val="00F82E30"/>
    <w:rsid w:val="00F831CB"/>
    <w:rsid w:val="00F84201"/>
    <w:rsid w:val="00F848A3"/>
    <w:rsid w:val="00F84ACF"/>
    <w:rsid w:val="00F85742"/>
    <w:rsid w:val="00F85BF8"/>
    <w:rsid w:val="00F87032"/>
    <w:rsid w:val="00F871CE"/>
    <w:rsid w:val="00F87802"/>
    <w:rsid w:val="00F87C77"/>
    <w:rsid w:val="00F87F83"/>
    <w:rsid w:val="00F91E62"/>
    <w:rsid w:val="00F92C0A"/>
    <w:rsid w:val="00F9415B"/>
    <w:rsid w:val="00F961A5"/>
    <w:rsid w:val="00F973A0"/>
    <w:rsid w:val="00F9752A"/>
    <w:rsid w:val="00FA13C2"/>
    <w:rsid w:val="00FA2B07"/>
    <w:rsid w:val="00FA50D7"/>
    <w:rsid w:val="00FA7F91"/>
    <w:rsid w:val="00FB025F"/>
    <w:rsid w:val="00FB121C"/>
    <w:rsid w:val="00FB1AD7"/>
    <w:rsid w:val="00FB1CDD"/>
    <w:rsid w:val="00FB2C2F"/>
    <w:rsid w:val="00FB305C"/>
    <w:rsid w:val="00FB4B83"/>
    <w:rsid w:val="00FB4DFB"/>
    <w:rsid w:val="00FB559D"/>
    <w:rsid w:val="00FC2E3D"/>
    <w:rsid w:val="00FC36FB"/>
    <w:rsid w:val="00FC3BDE"/>
    <w:rsid w:val="00FD1DBE"/>
    <w:rsid w:val="00FD25A7"/>
    <w:rsid w:val="00FD27B6"/>
    <w:rsid w:val="00FD3689"/>
    <w:rsid w:val="00FD42A3"/>
    <w:rsid w:val="00FD4B6C"/>
    <w:rsid w:val="00FD7444"/>
    <w:rsid w:val="00FD7468"/>
    <w:rsid w:val="00FD7CE0"/>
    <w:rsid w:val="00FE0B3B"/>
    <w:rsid w:val="00FE1BE2"/>
    <w:rsid w:val="00FE1DBD"/>
    <w:rsid w:val="00FE2617"/>
    <w:rsid w:val="00FE4FBF"/>
    <w:rsid w:val="00FE5280"/>
    <w:rsid w:val="00FE7309"/>
    <w:rsid w:val="00FE730A"/>
    <w:rsid w:val="00FF03EE"/>
    <w:rsid w:val="00FF0F63"/>
    <w:rsid w:val="00FF1DD7"/>
    <w:rsid w:val="00FF20D8"/>
    <w:rsid w:val="00FF38B9"/>
    <w:rsid w:val="00FF4453"/>
    <w:rsid w:val="00FF6889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semiHidden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semiHidden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semiHidden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semiHidden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974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1183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0417303">
          <w:marLeft w:val="0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0698745">
          <w:marLeft w:val="0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094578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670306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6630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31172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0658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054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pl.wikipedia.org/wiki/Kodeks_karny_(1997)" TargetMode="Externa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styles" Target="styles.xml"/><Relationship Id="rId12" Type="http://schemas.openxmlformats.org/officeDocument/2006/relationships/hyperlink" Target="https://sip.lex.pl/" TargetMode="Externa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mailto:sekretariat.psse.otwock@sanepid.gov.pl" TargetMode="External"/><Relationship Id="rId23" Type="http://schemas.openxmlformats.org/officeDocument/2006/relationships/glossaryDocument" Target="glossary/document.xml"/><Relationship Id="rId10" Type="http://schemas.openxmlformats.org/officeDocument/2006/relationships/footnotes" Target="foot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mailto:sekretariat.psse.otwock@sanepid.gov.pl" TargetMode="External"/><Relationship Id="rId22" Type="http://schemas.openxmlformats.org/officeDocument/2006/relationships/fontTable" Target="fontTable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iba\AppData\Roaming\Microsoft\Templates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7773D3551F343AA9353E960D37AA06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AD1F9F9-F060-4ABF-A7DB-691BA5546E21}"/>
      </w:docPartPr>
      <w:docPartBody>
        <w:p w:rsidR="000F4D1A" w:rsidRDefault="00E92A56" w:rsidP="00E92A56">
          <w:pPr>
            <w:pStyle w:val="F7773D3551F343AA9353E960D37AA067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1CAE8178A60428BB475FB62EFCD86B6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153D192-A872-4BE0-B1E7-78149C1AAFB9}"/>
      </w:docPartPr>
      <w:docPartBody>
        <w:p w:rsidR="000F4D1A" w:rsidRDefault="00E92A56" w:rsidP="00E92A56">
          <w:pPr>
            <w:pStyle w:val="B1CAE8178A60428BB475FB62EFCD86B6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30B176969F14FFD9B04161D6289A3B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3B9FBA5-56BA-4590-9C1C-D5215813A949}"/>
      </w:docPartPr>
      <w:docPartBody>
        <w:p w:rsidR="000F4D1A" w:rsidRDefault="00E92A56" w:rsidP="00E92A56">
          <w:pPr>
            <w:pStyle w:val="830B176969F14FFD9B04161D6289A3B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CCFFDB372048F89BF5A0CA7C8DD7D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EE12864-6749-46C1-91D2-2ED526FC592D}"/>
      </w:docPartPr>
      <w:docPartBody>
        <w:p w:rsidR="000F4D1A" w:rsidRDefault="00E92A56" w:rsidP="00E92A56">
          <w:pPr>
            <w:pStyle w:val="21CCFFDB372048F89BF5A0CA7C8DD7DE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EB82A3D218874BD28CC968C10A32329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8238F2E-D72E-44BB-A175-4D7138BDC687}"/>
      </w:docPartPr>
      <w:docPartBody>
        <w:p w:rsidR="000F4D1A" w:rsidRDefault="00E92A56" w:rsidP="00E92A56">
          <w:pPr>
            <w:pStyle w:val="EB82A3D218874BD28CC968C10A32329E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6CC12A9EF9493CAEE6042F697F278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B4BC97F-E76A-45BB-BA5E-453B32F1D83B}"/>
      </w:docPartPr>
      <w:docPartBody>
        <w:p w:rsidR="000F4D1A" w:rsidRDefault="00E92A56" w:rsidP="00E92A56">
          <w:pPr>
            <w:pStyle w:val="8E6CC12A9EF9493CAEE6042F697F2789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91B1CABC464430905288B7EEF98BC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0408DA8E-FB21-4DD3-819B-0EAB4AD7186B}"/>
      </w:docPartPr>
      <w:docPartBody>
        <w:p w:rsidR="000F4D1A" w:rsidRDefault="00E92A56" w:rsidP="00E92A56">
          <w:pPr>
            <w:pStyle w:val="2191B1CABC464430905288B7EEF98BC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B216BCDB7E24B409219F23106BBFC7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832618-D263-4CBA-A970-D46AA0B8A94C}"/>
      </w:docPartPr>
      <w:docPartBody>
        <w:p w:rsidR="000F4D1A" w:rsidRDefault="00E92A56" w:rsidP="00E92A56">
          <w:pPr>
            <w:pStyle w:val="1B216BCDB7E24B409219F23106BBFC7A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DD34FF253BEC4A5B8FFDDC89A599386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BC9C990D-2D5F-4FD2-AE70-CFA9C8F84FED}"/>
      </w:docPartPr>
      <w:docPartBody>
        <w:p w:rsidR="00C22545" w:rsidRDefault="0099239B" w:rsidP="0099239B">
          <w:pPr>
            <w:pStyle w:val="DD34FF253BEC4A5B8FFDDC89A599386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Open Sans">
    <w:charset w:val="00"/>
    <w:family w:val="swiss"/>
    <w:pitch w:val="variable"/>
    <w:sig w:usb0="E00002EF" w:usb1="4000205B" w:usb2="00000028" w:usb3="00000000" w:csb0="0000019F" w:csb1="00000000"/>
  </w:font>
  <w:font w:name="Noto Serif">
    <w:charset w:val="00"/>
    <w:family w:val="roman"/>
    <w:pitch w:val="variable"/>
    <w:sig w:usb0="E00002FF" w:usb1="500078FF" w:usb2="00000029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92A56"/>
    <w:rsid w:val="000311DF"/>
    <w:rsid w:val="000322C5"/>
    <w:rsid w:val="000614D8"/>
    <w:rsid w:val="0008162E"/>
    <w:rsid w:val="000A4E18"/>
    <w:rsid w:val="000A78C8"/>
    <w:rsid w:val="000B684C"/>
    <w:rsid w:val="000C49E1"/>
    <w:rsid w:val="000F092C"/>
    <w:rsid w:val="000F4D1A"/>
    <w:rsid w:val="00122DE5"/>
    <w:rsid w:val="001329F9"/>
    <w:rsid w:val="0015226A"/>
    <w:rsid w:val="001571BA"/>
    <w:rsid w:val="0017753A"/>
    <w:rsid w:val="00184E2F"/>
    <w:rsid w:val="001A6C54"/>
    <w:rsid w:val="001B03C5"/>
    <w:rsid w:val="001B085F"/>
    <w:rsid w:val="001B1E1D"/>
    <w:rsid w:val="001D74AF"/>
    <w:rsid w:val="001F09BB"/>
    <w:rsid w:val="001F64D0"/>
    <w:rsid w:val="001F7D6F"/>
    <w:rsid w:val="002055A1"/>
    <w:rsid w:val="002154B2"/>
    <w:rsid w:val="00264F34"/>
    <w:rsid w:val="0027116E"/>
    <w:rsid w:val="002A3BA8"/>
    <w:rsid w:val="002C7B2C"/>
    <w:rsid w:val="003312B2"/>
    <w:rsid w:val="00357A7D"/>
    <w:rsid w:val="00367DC5"/>
    <w:rsid w:val="00374640"/>
    <w:rsid w:val="00395ABE"/>
    <w:rsid w:val="003A6026"/>
    <w:rsid w:val="003B5D88"/>
    <w:rsid w:val="00400EBB"/>
    <w:rsid w:val="0040203A"/>
    <w:rsid w:val="00402CA6"/>
    <w:rsid w:val="00414C21"/>
    <w:rsid w:val="004153B7"/>
    <w:rsid w:val="0043791B"/>
    <w:rsid w:val="00437FAD"/>
    <w:rsid w:val="00461F64"/>
    <w:rsid w:val="004823F2"/>
    <w:rsid w:val="004A15F9"/>
    <w:rsid w:val="004B2BE6"/>
    <w:rsid w:val="004D0BE4"/>
    <w:rsid w:val="004E2D8F"/>
    <w:rsid w:val="004E5198"/>
    <w:rsid w:val="005252B1"/>
    <w:rsid w:val="0053760C"/>
    <w:rsid w:val="00541006"/>
    <w:rsid w:val="00544FD8"/>
    <w:rsid w:val="00561DE0"/>
    <w:rsid w:val="0058264C"/>
    <w:rsid w:val="00583016"/>
    <w:rsid w:val="00586B4A"/>
    <w:rsid w:val="005901CE"/>
    <w:rsid w:val="005942FB"/>
    <w:rsid w:val="005974C3"/>
    <w:rsid w:val="005A2285"/>
    <w:rsid w:val="005D7553"/>
    <w:rsid w:val="005E5E90"/>
    <w:rsid w:val="006055A3"/>
    <w:rsid w:val="00607B1A"/>
    <w:rsid w:val="00611073"/>
    <w:rsid w:val="00621811"/>
    <w:rsid w:val="00622E04"/>
    <w:rsid w:val="00633534"/>
    <w:rsid w:val="0064387D"/>
    <w:rsid w:val="00651ABC"/>
    <w:rsid w:val="0069227C"/>
    <w:rsid w:val="006A1F78"/>
    <w:rsid w:val="006A4BEF"/>
    <w:rsid w:val="006C0E82"/>
    <w:rsid w:val="006E6EC3"/>
    <w:rsid w:val="00725758"/>
    <w:rsid w:val="0072795E"/>
    <w:rsid w:val="00740992"/>
    <w:rsid w:val="0077348B"/>
    <w:rsid w:val="007B5E2C"/>
    <w:rsid w:val="007B6B85"/>
    <w:rsid w:val="007E4402"/>
    <w:rsid w:val="008360F1"/>
    <w:rsid w:val="00854FC9"/>
    <w:rsid w:val="008715DA"/>
    <w:rsid w:val="00876ED1"/>
    <w:rsid w:val="008876D1"/>
    <w:rsid w:val="008B09CA"/>
    <w:rsid w:val="008C1BC1"/>
    <w:rsid w:val="008E01B9"/>
    <w:rsid w:val="008F13CF"/>
    <w:rsid w:val="00904408"/>
    <w:rsid w:val="00914EA8"/>
    <w:rsid w:val="0099239B"/>
    <w:rsid w:val="009A36C9"/>
    <w:rsid w:val="009A5C8F"/>
    <w:rsid w:val="009C7353"/>
    <w:rsid w:val="009D1395"/>
    <w:rsid w:val="009E76CE"/>
    <w:rsid w:val="009F16D3"/>
    <w:rsid w:val="00A07C0E"/>
    <w:rsid w:val="00A2032C"/>
    <w:rsid w:val="00A40C71"/>
    <w:rsid w:val="00A42E82"/>
    <w:rsid w:val="00A46CBF"/>
    <w:rsid w:val="00A51EC5"/>
    <w:rsid w:val="00A52888"/>
    <w:rsid w:val="00A56FC7"/>
    <w:rsid w:val="00A6735A"/>
    <w:rsid w:val="00A67E5F"/>
    <w:rsid w:val="00A7539A"/>
    <w:rsid w:val="00A84EBF"/>
    <w:rsid w:val="00A9006F"/>
    <w:rsid w:val="00A95B8D"/>
    <w:rsid w:val="00AE3FBE"/>
    <w:rsid w:val="00AF1140"/>
    <w:rsid w:val="00B10432"/>
    <w:rsid w:val="00B1276B"/>
    <w:rsid w:val="00B32F54"/>
    <w:rsid w:val="00B62D8B"/>
    <w:rsid w:val="00B670CA"/>
    <w:rsid w:val="00B90F02"/>
    <w:rsid w:val="00B95E32"/>
    <w:rsid w:val="00BD2C17"/>
    <w:rsid w:val="00BE0817"/>
    <w:rsid w:val="00BF53E7"/>
    <w:rsid w:val="00C064D6"/>
    <w:rsid w:val="00C22545"/>
    <w:rsid w:val="00C33AA7"/>
    <w:rsid w:val="00C44E68"/>
    <w:rsid w:val="00C462B8"/>
    <w:rsid w:val="00C519B1"/>
    <w:rsid w:val="00C54CD5"/>
    <w:rsid w:val="00C565A9"/>
    <w:rsid w:val="00C67614"/>
    <w:rsid w:val="00C7482C"/>
    <w:rsid w:val="00C8013D"/>
    <w:rsid w:val="00C840BD"/>
    <w:rsid w:val="00C93E77"/>
    <w:rsid w:val="00C95655"/>
    <w:rsid w:val="00CA09DF"/>
    <w:rsid w:val="00CA1D98"/>
    <w:rsid w:val="00CB3A02"/>
    <w:rsid w:val="00CC3CE7"/>
    <w:rsid w:val="00CD7745"/>
    <w:rsid w:val="00CE09D6"/>
    <w:rsid w:val="00CE5EEB"/>
    <w:rsid w:val="00CF6F1E"/>
    <w:rsid w:val="00D2031A"/>
    <w:rsid w:val="00D37DCD"/>
    <w:rsid w:val="00D433D1"/>
    <w:rsid w:val="00D505C3"/>
    <w:rsid w:val="00D72092"/>
    <w:rsid w:val="00DA27A7"/>
    <w:rsid w:val="00E22AA4"/>
    <w:rsid w:val="00E23EEE"/>
    <w:rsid w:val="00E257D1"/>
    <w:rsid w:val="00E27C25"/>
    <w:rsid w:val="00E3369F"/>
    <w:rsid w:val="00E50A87"/>
    <w:rsid w:val="00E710C8"/>
    <w:rsid w:val="00E92A56"/>
    <w:rsid w:val="00E96A0A"/>
    <w:rsid w:val="00EA1756"/>
    <w:rsid w:val="00F0303A"/>
    <w:rsid w:val="00F10284"/>
    <w:rsid w:val="00F13EB8"/>
    <w:rsid w:val="00F248A8"/>
    <w:rsid w:val="00F25585"/>
    <w:rsid w:val="00F37D60"/>
    <w:rsid w:val="00F42B22"/>
    <w:rsid w:val="00F53B0F"/>
    <w:rsid w:val="00F648AF"/>
    <w:rsid w:val="00F753F4"/>
    <w:rsid w:val="00F87032"/>
    <w:rsid w:val="00F87F83"/>
    <w:rsid w:val="00FA34C6"/>
    <w:rsid w:val="00FB025F"/>
    <w:rsid w:val="00FB6711"/>
    <w:rsid w:val="00FD3F31"/>
    <w:rsid w:val="00FD5B38"/>
    <w:rsid w:val="00FF4E1E"/>
    <w:rsid w:val="00FF688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99239B"/>
    <w:rPr>
      <w:color w:val="666666"/>
    </w:rPr>
  </w:style>
  <w:style w:type="paragraph" w:customStyle="1" w:styleId="F7773D3551F343AA9353E960D37AA067">
    <w:name w:val="F7773D3551F343AA9353E960D37AA067"/>
    <w:rsid w:val="00E92A56"/>
  </w:style>
  <w:style w:type="paragraph" w:customStyle="1" w:styleId="B1CAE8178A60428BB475FB62EFCD86B6">
    <w:name w:val="B1CAE8178A60428BB475FB62EFCD86B6"/>
    <w:rsid w:val="00E92A56"/>
  </w:style>
  <w:style w:type="paragraph" w:customStyle="1" w:styleId="830B176969F14FFD9B04161D6289A3BA">
    <w:name w:val="830B176969F14FFD9B04161D6289A3BA"/>
    <w:rsid w:val="00E92A56"/>
  </w:style>
  <w:style w:type="paragraph" w:customStyle="1" w:styleId="21CCFFDB372048F89BF5A0CA7C8DD7DE">
    <w:name w:val="21CCFFDB372048F89BF5A0CA7C8DD7DE"/>
    <w:rsid w:val="00E92A56"/>
  </w:style>
  <w:style w:type="paragraph" w:customStyle="1" w:styleId="EB82A3D218874BD28CC968C10A32329E">
    <w:name w:val="EB82A3D218874BD28CC968C10A32329E"/>
    <w:rsid w:val="00E92A56"/>
  </w:style>
  <w:style w:type="paragraph" w:customStyle="1" w:styleId="8E6CC12A9EF9493CAEE6042F697F2789">
    <w:name w:val="8E6CC12A9EF9493CAEE6042F697F2789"/>
    <w:rsid w:val="00E92A56"/>
  </w:style>
  <w:style w:type="paragraph" w:customStyle="1" w:styleId="2191B1CABC464430905288B7EEF98BC9">
    <w:name w:val="2191B1CABC464430905288B7EEF98BC9"/>
    <w:rsid w:val="00E92A56"/>
  </w:style>
  <w:style w:type="paragraph" w:customStyle="1" w:styleId="1B216BCDB7E24B409219F23106BBFC7A">
    <w:name w:val="1B216BCDB7E24B409219F23106BBFC7A"/>
    <w:rsid w:val="00E92A56"/>
  </w:style>
  <w:style w:type="paragraph" w:customStyle="1" w:styleId="DD34FF253BEC4A5B8FFDDC89A599386A">
    <w:name w:val="DD34FF253BEC4A5B8FFDDC89A599386A"/>
    <w:rsid w:val="0099239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</Template>
  <TotalTime>4</TotalTime>
  <Pages>29</Pages>
  <Words>7124</Words>
  <Characters>42744</Characters>
  <Application>Microsoft Office Word</Application>
  <DocSecurity>0</DocSecurity>
  <Lines>356</Lines>
  <Paragraphs>99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49769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Otwock - Anna Popis</cp:lastModifiedBy>
  <cp:revision>7</cp:revision>
  <cp:lastPrinted>2012-04-23T06:39:00Z</cp:lastPrinted>
  <dcterms:created xsi:type="dcterms:W3CDTF">2024-12-27T09:47:00Z</dcterms:created>
  <dcterms:modified xsi:type="dcterms:W3CDTF">2024-12-30T07:20:00Z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