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72" r:id="rId4"/>
    <p:sldId id="276" r:id="rId5"/>
    <p:sldId id="277" r:id="rId6"/>
    <p:sldId id="273" r:id="rId7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4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Styl jasny 2 — Ak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2485" autoAdjust="0"/>
  </p:normalViewPr>
  <p:slideViewPr>
    <p:cSldViewPr>
      <p:cViewPr varScale="1">
        <p:scale>
          <a:sx n="82" d="100"/>
          <a:sy n="82" d="100"/>
        </p:scale>
        <p:origin x="1656" y="67"/>
      </p:cViewPr>
      <p:guideLst>
        <p:guide orient="horz" pos="2160"/>
        <p:guide pos="14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23.05.2019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25400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46609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23.05.2019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23.05.2019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23.05.2019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812727" y="1151930"/>
            <a:ext cx="5518547" cy="2321719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dirty="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20918048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851612874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zy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2656678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2516069958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quarter" idx="13"/>
          </p:nvPr>
        </p:nvSpPr>
        <p:spPr>
          <a:xfrm>
            <a:off x="4685853" y="1830586"/>
            <a:ext cx="2812852" cy="442019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Title 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quarter" idx="1"/>
          </p:nvPr>
        </p:nvSpPr>
        <p:spPr>
          <a:xfrm>
            <a:off x="1645295" y="1830586"/>
            <a:ext cx="2812852" cy="4420196"/>
          </a:xfrm>
          <a:prstGeom prst="rect">
            <a:avLst/>
          </a:prstGeom>
        </p:spPr>
        <p:txBody>
          <a:bodyPr/>
          <a:lstStyle>
            <a:lvl1pPr marL="174512" indent="-174512">
              <a:spcBef>
                <a:spcPts val="1688"/>
              </a:spcBef>
              <a:defRPr sz="1425"/>
            </a:lvl1pPr>
            <a:lvl2pPr marL="303099" indent="-174512">
              <a:spcBef>
                <a:spcPts val="1688"/>
              </a:spcBef>
              <a:defRPr sz="1425"/>
            </a:lvl2pPr>
            <a:lvl3pPr marL="431687" indent="-174512">
              <a:spcBef>
                <a:spcPts val="1688"/>
              </a:spcBef>
              <a:defRPr sz="1425"/>
            </a:lvl3pPr>
            <a:lvl4pPr marL="560274" indent="-174512">
              <a:spcBef>
                <a:spcPts val="1688"/>
              </a:spcBef>
              <a:defRPr sz="1425"/>
            </a:lvl4pPr>
            <a:lvl5pPr marL="688862" indent="-174512">
              <a:spcBef>
                <a:spcPts val="1688"/>
              </a:spcBef>
              <a:defRPr sz="1425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2154406887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4685853" y="3580805"/>
            <a:ext cx="2812852" cy="265211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 dirty="0"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4689133" y="625078"/>
            <a:ext cx="2812852" cy="265211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1645295" y="625078"/>
            <a:ext cx="2812852" cy="560784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65067295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y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812727" y="4473773"/>
            <a:ext cx="5518547" cy="330399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1200"/>
            </a:lvl1pPr>
          </a:lstStyle>
          <a:p>
            <a:r>
              <a:rPr dirty="0"/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 hasCustomPrompt="1"/>
          </p:nvPr>
        </p:nvSpPr>
        <p:spPr>
          <a:xfrm>
            <a:off x="1812727" y="3019302"/>
            <a:ext cx="5518547" cy="44435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1950"/>
            </a:lvl1pPr>
          </a:lstStyle>
          <a:p>
            <a:r>
              <a:rPr lang="pl-PL" dirty="0" smtClean="0"/>
              <a:t>„</a:t>
            </a:r>
            <a:r>
              <a:rPr dirty="0" smtClean="0"/>
              <a:t>Type </a:t>
            </a:r>
            <a:r>
              <a:rPr dirty="0"/>
              <a:t>a quote here.” </a:t>
            </a:r>
          </a:p>
        </p:txBody>
      </p:sp>
    </p:spTree>
    <p:extLst>
      <p:ext uri="{BB962C8B-B14F-4D97-AF65-F5344CB8AC3E}">
        <p14:creationId xmlns:p14="http://schemas.microsoft.com/office/powerpoint/2010/main" val="1449527147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ajd agen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/>
        </p:nvSpPr>
        <p:spPr>
          <a:xfrm>
            <a:off x="571501" y="6357940"/>
            <a:ext cx="2143125" cy="365125"/>
          </a:xfrm>
          <a:prstGeom prst="rect">
            <a:avLst/>
          </a:prstGeom>
        </p:spPr>
        <p:txBody>
          <a:bodyPr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>
                    <a:tint val="75000"/>
                  </a:schemeClr>
                </a:solidFill>
                <a:latin typeface="Verdana" pitchFamily="34" charset="0"/>
              </a:defRPr>
            </a:lvl1pPr>
          </a:lstStyle>
          <a:p>
            <a:pPr algn="l" defTabSz="308074" hangingPunct="0">
              <a:defRPr/>
            </a:pPr>
            <a:fld id="{7589F7CD-3479-46A9-9BCC-E0660404AFE2}" type="slidenum">
              <a:rPr lang="pl-PL" sz="825" kern="0">
                <a:solidFill>
                  <a:srgbClr val="FF5100">
                    <a:tint val="75000"/>
                  </a:srgbClr>
                </a:solidFill>
                <a:sym typeface="Bebas Neue Bold"/>
              </a:rPr>
              <a:pPr algn="l" defTabSz="308074" hangingPunct="0">
                <a:defRPr/>
              </a:pPr>
              <a:t>‹#›</a:t>
            </a:fld>
            <a:endParaRPr lang="pl-PL" sz="825" kern="0" dirty="0">
              <a:solidFill>
                <a:srgbClr val="FF5100">
                  <a:tint val="75000"/>
                </a:srgbClr>
              </a:solidFill>
              <a:sym typeface="Bebas Neue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77" y="1785926"/>
            <a:ext cx="6929486" cy="428628"/>
          </a:xfrm>
        </p:spPr>
        <p:txBody>
          <a:bodyPr/>
          <a:lstStyle>
            <a:lvl1pPr algn="l">
              <a:buNone/>
              <a:defRPr sz="1500"/>
            </a:lvl1pPr>
            <a:lvl2pPr algn="l">
              <a:buNone/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1142977" y="2571744"/>
            <a:ext cx="6929486" cy="3429024"/>
          </a:xfrm>
        </p:spPr>
        <p:txBody>
          <a:bodyPr>
            <a:normAutofit/>
          </a:bodyPr>
          <a:lstStyle>
            <a:lvl1pPr algn="l">
              <a:buNone/>
              <a:defRPr sz="1050"/>
            </a:lvl1pPr>
            <a:lvl2pPr algn="l">
              <a:buNone/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825">
                <a:solidFill>
                  <a:schemeClr val="tx1">
                    <a:tint val="75000"/>
                  </a:schemeClr>
                </a:solidFill>
                <a:latin typeface="Verdana" pitchFamily="34" charset="0"/>
              </a:defRPr>
            </a:lvl1pPr>
          </a:lstStyle>
          <a:p>
            <a:pPr defTabSz="308074" hangingPunct="0">
              <a:defRPr/>
            </a:pPr>
            <a:endParaRPr lang="pl-PL" kern="0">
              <a:solidFill>
                <a:srgbClr val="FF5100">
                  <a:tint val="75000"/>
                </a:srgbClr>
              </a:solidFill>
              <a:sym typeface="Bebas Neue Bold"/>
            </a:endParaRPr>
          </a:p>
        </p:txBody>
      </p:sp>
    </p:spTree>
    <p:extLst>
      <p:ext uri="{BB962C8B-B14F-4D97-AF65-F5344CB8AC3E}">
        <p14:creationId xmlns:p14="http://schemas.microsoft.com/office/powerpoint/2010/main" val="34673134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23.05.2019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23.05.2019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23.05.2019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23.05.2019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23.05.2019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23.05.2019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23.05.2019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23.05.2019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23.05.2019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645295" y="312539"/>
            <a:ext cx="5853410" cy="15180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645295" y="1830586"/>
            <a:ext cx="5853410" cy="44201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5519" y="6451216"/>
            <a:ext cx="1218481" cy="40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6600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ransition spd="med"/>
  <p:timing>
    <p:tnLst>
      <p:par>
        <p:cTn id="1" dur="indefinite" restart="never" nodeType="tmRoot"/>
      </p:par>
    </p:tnLst>
  </p:timing>
  <p:txStyles>
    <p:titleStyle>
      <a:lvl1pPr marL="0" marR="0" indent="0" algn="l" defTabSz="30807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85725" algn="ctr" defTabSz="30807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171450" algn="ctr" defTabSz="30807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257175" algn="ctr" defTabSz="30807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342900" algn="ctr" defTabSz="30807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428625" algn="ctr" defTabSz="30807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514350" algn="ctr" defTabSz="30807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600075" algn="ctr" defTabSz="30807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685800" algn="ctr" defTabSz="30807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231510" marR="0" indent="-231510" algn="l" defTabSz="308074" rtl="0" latinLnBrk="0">
        <a:lnSpc>
          <a:spcPct val="100000"/>
        </a:lnSpc>
        <a:spcBef>
          <a:spcPts val="2213"/>
        </a:spcBef>
        <a:spcAft>
          <a:spcPts val="0"/>
        </a:spcAft>
        <a:buClrTx/>
        <a:buSzPct val="75000"/>
        <a:buFontTx/>
        <a:buChar char="•"/>
        <a:tabLst/>
        <a:defRPr sz="18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 panose="020F0502020204030204" pitchFamily="34" charset="0"/>
          <a:ea typeface="+mn-ea"/>
          <a:cs typeface="Calibri" panose="020F0502020204030204" pitchFamily="34" charset="0"/>
          <a:sym typeface="Helvetica Light"/>
        </a:defRPr>
      </a:lvl1pPr>
      <a:lvl2pPr marL="398198" marR="0" indent="-231510" algn="l" defTabSz="308074" rtl="0" latinLnBrk="0">
        <a:lnSpc>
          <a:spcPct val="100000"/>
        </a:lnSpc>
        <a:spcBef>
          <a:spcPts val="2213"/>
        </a:spcBef>
        <a:spcAft>
          <a:spcPts val="0"/>
        </a:spcAft>
        <a:buClrTx/>
        <a:buSzPct val="75000"/>
        <a:buFont typeface="Calibri" panose="020F0502020204030204" pitchFamily="34" charset="0"/>
        <a:buChar char="−"/>
        <a:tabLst/>
        <a:defRPr sz="18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 panose="020F0502020204030204" pitchFamily="34" charset="0"/>
          <a:ea typeface="+mn-ea"/>
          <a:cs typeface="Calibri" panose="020F0502020204030204" pitchFamily="34" charset="0"/>
          <a:sym typeface="Helvetica Light"/>
        </a:defRPr>
      </a:lvl2pPr>
      <a:lvl3pPr marL="564885" marR="0" indent="-231510" algn="l" defTabSz="308074" rtl="0" latinLnBrk="0">
        <a:lnSpc>
          <a:spcPct val="100000"/>
        </a:lnSpc>
        <a:spcBef>
          <a:spcPts val="2213"/>
        </a:spcBef>
        <a:spcAft>
          <a:spcPts val="0"/>
        </a:spcAft>
        <a:buClrTx/>
        <a:buSzPct val="75000"/>
        <a:buFontTx/>
        <a:buChar char="•"/>
        <a:tabLst/>
        <a:defRPr sz="18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 panose="020F0502020204030204" pitchFamily="34" charset="0"/>
          <a:ea typeface="+mn-ea"/>
          <a:cs typeface="Calibri" panose="020F0502020204030204" pitchFamily="34" charset="0"/>
          <a:sym typeface="Helvetica Light"/>
        </a:defRPr>
      </a:lvl3pPr>
      <a:lvl4pPr marL="731573" marR="0" indent="-231510" algn="l" defTabSz="308074" rtl="0" latinLnBrk="0">
        <a:lnSpc>
          <a:spcPct val="100000"/>
        </a:lnSpc>
        <a:spcBef>
          <a:spcPts val="2213"/>
        </a:spcBef>
        <a:spcAft>
          <a:spcPts val="0"/>
        </a:spcAft>
        <a:buClrTx/>
        <a:buSzPct val="75000"/>
        <a:buFont typeface="Calibri" panose="020F0502020204030204" pitchFamily="34" charset="0"/>
        <a:buChar char="−"/>
        <a:tabLst/>
        <a:defRPr sz="18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 panose="020F0502020204030204" pitchFamily="34" charset="0"/>
          <a:ea typeface="+mn-ea"/>
          <a:cs typeface="Calibri" panose="020F0502020204030204" pitchFamily="34" charset="0"/>
          <a:sym typeface="Helvetica Light"/>
        </a:defRPr>
      </a:lvl4pPr>
      <a:lvl5pPr marL="898260" marR="0" indent="-231510" algn="l" defTabSz="308074" rtl="0" latinLnBrk="0">
        <a:lnSpc>
          <a:spcPct val="100000"/>
        </a:lnSpc>
        <a:spcBef>
          <a:spcPts val="2213"/>
        </a:spcBef>
        <a:spcAft>
          <a:spcPts val="0"/>
        </a:spcAft>
        <a:buClrTx/>
        <a:buSzPct val="75000"/>
        <a:buFontTx/>
        <a:buChar char="•"/>
        <a:tabLst/>
        <a:defRPr sz="18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 panose="020F0502020204030204" pitchFamily="34" charset="0"/>
          <a:ea typeface="+mn-ea"/>
          <a:cs typeface="Calibri" panose="020F0502020204030204" pitchFamily="34" charset="0"/>
          <a:sym typeface="Helvetica Light"/>
        </a:defRPr>
      </a:lvl5pPr>
      <a:lvl6pPr marL="1064948" marR="0" indent="-231510" algn="l" defTabSz="308074" rtl="0" latinLnBrk="0">
        <a:lnSpc>
          <a:spcPct val="100000"/>
        </a:lnSpc>
        <a:spcBef>
          <a:spcPts val="2213"/>
        </a:spcBef>
        <a:spcAft>
          <a:spcPts val="0"/>
        </a:spcAft>
        <a:buClrTx/>
        <a:buSzPct val="75000"/>
        <a:buFontTx/>
        <a:buChar char="•"/>
        <a:tabLst/>
        <a:defRPr sz="187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1231635" marR="0" indent="-231510" algn="l" defTabSz="308074" rtl="0" latinLnBrk="0">
        <a:lnSpc>
          <a:spcPct val="100000"/>
        </a:lnSpc>
        <a:spcBef>
          <a:spcPts val="2213"/>
        </a:spcBef>
        <a:spcAft>
          <a:spcPts val="0"/>
        </a:spcAft>
        <a:buClrTx/>
        <a:buSzPct val="75000"/>
        <a:buFontTx/>
        <a:buChar char="•"/>
        <a:tabLst/>
        <a:defRPr sz="187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1398323" marR="0" indent="-231510" algn="l" defTabSz="308074" rtl="0" latinLnBrk="0">
        <a:lnSpc>
          <a:spcPct val="100000"/>
        </a:lnSpc>
        <a:spcBef>
          <a:spcPts val="2213"/>
        </a:spcBef>
        <a:spcAft>
          <a:spcPts val="0"/>
        </a:spcAft>
        <a:buClrTx/>
        <a:buSzPct val="75000"/>
        <a:buFontTx/>
        <a:buChar char="•"/>
        <a:tabLst/>
        <a:defRPr sz="187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1565010" marR="0" indent="-231510" algn="l" defTabSz="308074" rtl="0" latinLnBrk="0">
        <a:lnSpc>
          <a:spcPct val="100000"/>
        </a:lnSpc>
        <a:spcBef>
          <a:spcPts val="2213"/>
        </a:spcBef>
        <a:spcAft>
          <a:spcPts val="0"/>
        </a:spcAft>
        <a:buClrTx/>
        <a:buSzPct val="75000"/>
        <a:buFontTx/>
        <a:buChar char="•"/>
        <a:tabLst/>
        <a:defRPr sz="187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30807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85725" algn="ctr" defTabSz="30807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171450" algn="ctr" defTabSz="30807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257175" algn="ctr" defTabSz="30807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342900" algn="ctr" defTabSz="30807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428625" algn="ctr" defTabSz="30807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514350" algn="ctr" defTabSz="30807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600075" algn="ctr" defTabSz="30807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685800" algn="ctr" defTabSz="30807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72415" y="1285736"/>
            <a:ext cx="8509677" cy="5256584"/>
          </a:xfrm>
        </p:spPr>
        <p:txBody>
          <a:bodyPr>
            <a:normAutofit fontScale="40000" lnSpcReduction="20000"/>
          </a:bodyPr>
          <a:lstStyle/>
          <a:p>
            <a:pPr>
              <a:spcAft>
                <a:spcPts val="1200"/>
              </a:spcAft>
            </a:pPr>
            <a:r>
              <a:rPr lang="pl-PL" sz="96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„e-Doręczenia – usługa rejestrowanego doręczenia elektronicznego w Polsce”</a:t>
            </a:r>
          </a:p>
          <a:p>
            <a:endParaRPr lang="pl-PL" i="1" dirty="0" smtClean="0"/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Wnioskodawca – Ministerstwo Cyfryzacji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Beneficjent </a:t>
            </a:r>
            <a:r>
              <a:rPr lang="pl-PL" sz="49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- Ministerstwo Cyfryzacji</a:t>
            </a:r>
            <a:endParaRPr lang="pl-PL" sz="49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Partnerzy – Ministerstwo Przedsiębiorczości i Technologii,</a:t>
            </a:r>
          </a:p>
          <a:p>
            <a:pPr algn="l">
              <a:spcBef>
                <a:spcPts val="800"/>
              </a:spcBef>
            </a:pPr>
            <a:r>
              <a:rPr lang="pl-PL" sz="49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Urząd Komunikacji Elektronicznej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Źródło finansowania – Środki UE, budżet państwa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Całkowity koszt projektu </a:t>
            </a:r>
            <a:r>
              <a:rPr lang="pl-PL" sz="4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- 79 063 881,12 zł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Planowany okres realizacji projektu – 06/2019 r. – 05/2022 r.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92" y="112251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4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kąt 3"/>
          <p:cNvSpPr/>
          <p:nvPr/>
        </p:nvSpPr>
        <p:spPr>
          <a:xfrm>
            <a:off x="152400" y="2157379"/>
            <a:ext cx="8672041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wdrożenie standardu i narzędzia tj. usługi bazowej A2A do realizacji usług A2B A2C, </a:t>
            </a:r>
            <a:b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</a:b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umożliwiających podmiotom publicznych, obywatelom i przedsiębiorcom </a:t>
            </a:r>
            <a:r>
              <a:rPr lang="pl-PL" sz="2000" i="1" dirty="0">
                <a:solidFill>
                  <a:srgbClr val="0070C0"/>
                </a:solidFill>
                <a:ea typeface="Times New Roman" panose="02020603050405020304" pitchFamily="18" charset="0"/>
              </a:rPr>
              <a:t/>
            </a:r>
            <a:br>
              <a:rPr lang="pl-PL" sz="2000" i="1" dirty="0">
                <a:solidFill>
                  <a:srgbClr val="0070C0"/>
                </a:solidFill>
                <a:ea typeface="Times New Roman" panose="02020603050405020304" pitchFamily="18" charset="0"/>
              </a:rPr>
            </a:br>
            <a:r>
              <a:rPr lang="pl-PL" sz="2400" i="1" cap="small" dirty="0">
                <a:solidFill>
                  <a:srgbClr val="0070C0"/>
                </a:solidFill>
                <a:ea typeface="Times New Roman" panose="02020603050405020304" pitchFamily="18" charset="0"/>
              </a:rPr>
              <a:t>– </a:t>
            </a:r>
            <a:r>
              <a:rPr lang="pl-PL" sz="2400" b="1" i="1" cap="small" dirty="0">
                <a:solidFill>
                  <a:srgbClr val="0070C0"/>
                </a:solidFill>
                <a:ea typeface="Times New Roman" panose="02020603050405020304" pitchFamily="18" charset="0"/>
              </a:rPr>
              <a:t>przyjazne i bezpieczne doręczenie elektroniczne, </a:t>
            </a:r>
            <a:br>
              <a:rPr lang="pl-PL" sz="2400" b="1" i="1" cap="small" dirty="0">
                <a:solidFill>
                  <a:srgbClr val="0070C0"/>
                </a:solidFill>
                <a:ea typeface="Times New Roman" panose="02020603050405020304" pitchFamily="18" charset="0"/>
              </a:rPr>
            </a:br>
            <a:r>
              <a:rPr lang="pl-PL" sz="2400" b="1" i="1" cap="small" dirty="0">
                <a:solidFill>
                  <a:srgbClr val="0070C0"/>
                </a:solidFill>
                <a:ea typeface="Times New Roman" panose="02020603050405020304" pitchFamily="18" charset="0"/>
              </a:rPr>
              <a:t>równoważne prawnie z tradycyjną przesyłką poleconą </a:t>
            </a:r>
            <a:br>
              <a:rPr lang="pl-PL" sz="2400" b="1" i="1" cap="small" dirty="0">
                <a:solidFill>
                  <a:srgbClr val="0070C0"/>
                </a:solidFill>
                <a:ea typeface="Times New Roman" panose="02020603050405020304" pitchFamily="18" charset="0"/>
              </a:rPr>
            </a:br>
            <a:r>
              <a:rPr lang="pl-PL" sz="2400" b="1" i="1" cap="small" dirty="0">
                <a:solidFill>
                  <a:srgbClr val="0070C0"/>
                </a:solidFill>
                <a:ea typeface="Times New Roman" panose="02020603050405020304" pitchFamily="18" charset="0"/>
              </a:rPr>
              <a:t>za potwierdzeniem odbioru, </a:t>
            </a:r>
            <a:br>
              <a:rPr lang="pl-PL" sz="2400" b="1" i="1" cap="small" dirty="0">
                <a:solidFill>
                  <a:srgbClr val="0070C0"/>
                </a:solidFill>
                <a:ea typeface="Times New Roman" panose="02020603050405020304" pitchFamily="18" charset="0"/>
              </a:rPr>
            </a:br>
            <a:r>
              <a:rPr lang="pl-PL" sz="2400" b="1" i="1" cap="small" dirty="0">
                <a:solidFill>
                  <a:srgbClr val="0070C0"/>
                </a:solidFill>
                <a:ea typeface="Times New Roman" panose="02020603050405020304" pitchFamily="18" charset="0"/>
              </a:rPr>
              <a:t>zachowujące jednocześnie zgodność budowanego rozwiązania z obowiązkami nałożonymi na państwa członkowskie UE</a:t>
            </a:r>
            <a:r>
              <a:rPr lang="pl-PL" sz="2400" i="1" cap="small" dirty="0">
                <a:solidFill>
                  <a:srgbClr val="0070C0"/>
                </a:solidFill>
                <a:ea typeface="Times New Roman" panose="02020603050405020304" pitchFamily="18" charset="0"/>
              </a:rPr>
              <a:t>,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/>
            </a:r>
            <a:b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</a:b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w szczególności 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zgodnego:</a:t>
            </a:r>
          </a:p>
          <a:p>
            <a:pPr marL="285750" indent="-28575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z wymogami kwalifikowanych usług rejestrowanego doręczenia elektronicznego </a:t>
            </a:r>
            <a:b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</a:b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z rozporządzenia e-IDAS, </a:t>
            </a:r>
          </a:p>
          <a:p>
            <a:pPr marL="285750" indent="-285750" algn="ctr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z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ustaleniami Tallinn </a:t>
            </a:r>
            <a:r>
              <a:rPr lang="pl-PL" i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Declaration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 on </a:t>
            </a:r>
            <a:r>
              <a:rPr lang="pl-PL" i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eGovernment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 - domyślna cyfrowość i powszechność, jednorazowość, niezawodność i bezpieczeństwo, otwartość i przejrzystość, domyślna interoperacyjność, horyzontalność.</a:t>
            </a:r>
          </a:p>
          <a:p>
            <a:endParaRPr lang="pl-PL" i="1" dirty="0">
              <a:solidFill>
                <a:srgbClr val="0070C0"/>
              </a:solidFill>
            </a:endParaRPr>
          </a:p>
          <a:p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9615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odtytuł 2"/>
          <p:cNvSpPr txBox="1">
            <a:spLocks/>
          </p:cNvSpPr>
          <p:nvPr/>
        </p:nvSpPr>
        <p:spPr>
          <a:xfrm>
            <a:off x="621747" y="1256500"/>
            <a:ext cx="8509677" cy="5256584"/>
          </a:xfrm>
          <a:prstGeom prst="rect">
            <a:avLst/>
          </a:prstGeom>
        </p:spPr>
        <p:txBody>
          <a:bodyPr>
            <a:normAutofit/>
          </a:bodyPr>
          <a:lstStyle>
            <a:lvl1pPr marL="231510" marR="0" indent="-231510" algn="l" defTabSz="308074" rtl="0" latinLnBrk="0">
              <a:lnSpc>
                <a:spcPct val="100000"/>
              </a:lnSpc>
              <a:spcBef>
                <a:spcPts val="2213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18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Helvetica Light"/>
              </a:defRPr>
            </a:lvl1pPr>
            <a:lvl2pPr marL="398198" marR="0" indent="-231510" algn="l" defTabSz="308074" rtl="0" latinLnBrk="0">
              <a:lnSpc>
                <a:spcPct val="100000"/>
              </a:lnSpc>
              <a:spcBef>
                <a:spcPts val="2213"/>
              </a:spcBef>
              <a:spcAft>
                <a:spcPts val="0"/>
              </a:spcAft>
              <a:buClrTx/>
              <a:buSzPct val="75000"/>
              <a:buFont typeface="Calibri" panose="020F0502020204030204" pitchFamily="34" charset="0"/>
              <a:buChar char="−"/>
              <a:tabLst/>
              <a:defRPr sz="18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Helvetica Light"/>
              </a:defRPr>
            </a:lvl2pPr>
            <a:lvl3pPr marL="564885" marR="0" indent="-231510" algn="l" defTabSz="308074" rtl="0" latinLnBrk="0">
              <a:lnSpc>
                <a:spcPct val="100000"/>
              </a:lnSpc>
              <a:spcBef>
                <a:spcPts val="2213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18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Helvetica Light"/>
              </a:defRPr>
            </a:lvl3pPr>
            <a:lvl4pPr marL="731573" marR="0" indent="-231510" algn="l" defTabSz="308074" rtl="0" latinLnBrk="0">
              <a:lnSpc>
                <a:spcPct val="100000"/>
              </a:lnSpc>
              <a:spcBef>
                <a:spcPts val="2213"/>
              </a:spcBef>
              <a:spcAft>
                <a:spcPts val="0"/>
              </a:spcAft>
              <a:buClrTx/>
              <a:buSzPct val="75000"/>
              <a:buFont typeface="Calibri" panose="020F0502020204030204" pitchFamily="34" charset="0"/>
              <a:buChar char="−"/>
              <a:tabLst/>
              <a:defRPr sz="18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Helvetica Light"/>
              </a:defRPr>
            </a:lvl4pPr>
            <a:lvl5pPr marL="898260" marR="0" indent="-231510" algn="l" defTabSz="308074" rtl="0" latinLnBrk="0">
              <a:lnSpc>
                <a:spcPct val="100000"/>
              </a:lnSpc>
              <a:spcBef>
                <a:spcPts val="2213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18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Helvetica Light"/>
              </a:defRPr>
            </a:lvl5pPr>
            <a:lvl6pPr marL="1064948" marR="0" indent="-231510" algn="l" defTabSz="308074" rtl="0" latinLnBrk="0">
              <a:lnSpc>
                <a:spcPct val="100000"/>
              </a:lnSpc>
              <a:spcBef>
                <a:spcPts val="2213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18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1231635" marR="0" indent="-231510" algn="l" defTabSz="308074" rtl="0" latinLnBrk="0">
              <a:lnSpc>
                <a:spcPct val="100000"/>
              </a:lnSpc>
              <a:spcBef>
                <a:spcPts val="2213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18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1398323" marR="0" indent="-231510" algn="l" defTabSz="308074" rtl="0" latinLnBrk="0">
              <a:lnSpc>
                <a:spcPct val="100000"/>
              </a:lnSpc>
              <a:spcBef>
                <a:spcPts val="2213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18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1565010" marR="0" indent="-231510" algn="l" defTabSz="308074" rtl="0" latinLnBrk="0">
              <a:lnSpc>
                <a:spcPct val="100000"/>
              </a:lnSpc>
              <a:spcBef>
                <a:spcPts val="2213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18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sz="4000" b="1" kern="0" dirty="0" smtClean="0">
                <a:solidFill>
                  <a:srgbClr val="002060"/>
                </a:solidFill>
                <a:cs typeface="Times New Roman" pitchFamily="18" charset="0"/>
              </a:rPr>
              <a:t>MAPOWANIE NA CELE STRATEGICZNE</a:t>
            </a:r>
            <a:endParaRPr lang="pl-PL" kern="0" dirty="0" smtClean="0"/>
          </a:p>
          <a:p>
            <a:endParaRPr lang="pl-PL" kern="0" dirty="0" smtClean="0"/>
          </a:p>
          <a:p>
            <a:endParaRPr lang="pl-PL" kern="0" dirty="0" smtClean="0"/>
          </a:p>
          <a:p>
            <a:endParaRPr lang="pl-PL" kern="0" dirty="0" smtClean="0"/>
          </a:p>
          <a:p>
            <a:endParaRPr lang="pl-PL" kern="0" dirty="0" smtClean="0"/>
          </a:p>
          <a:p>
            <a:endParaRPr lang="pl-PL" kern="0" dirty="0" smtClean="0"/>
          </a:p>
          <a:p>
            <a:endParaRPr lang="pl-PL" kern="0" dirty="0" smtClean="0"/>
          </a:p>
          <a:p>
            <a:endParaRPr lang="pl-PL" kern="0" dirty="0" smtClean="0"/>
          </a:p>
          <a:p>
            <a:endParaRPr lang="pl-PL" kern="0" dirty="0" smtClean="0"/>
          </a:p>
          <a:p>
            <a:endParaRPr lang="pl-PL" kern="0" dirty="0" smtClean="0"/>
          </a:p>
          <a:p>
            <a:endParaRPr lang="pl-PL" kern="0" dirty="0" smtClean="0"/>
          </a:p>
          <a:p>
            <a:endParaRPr lang="pl-PL" kern="0" dirty="0" smtClean="0"/>
          </a:p>
          <a:p>
            <a:endParaRPr lang="pl-PL" kern="0" dirty="0" smtClean="0"/>
          </a:p>
          <a:p>
            <a:endParaRPr lang="pl-PL" kern="0" dirty="0" smtClean="0"/>
          </a:p>
          <a:p>
            <a:endParaRPr lang="pl-PL" kern="0" dirty="0"/>
          </a:p>
        </p:txBody>
      </p:sp>
      <p:sp>
        <p:nvSpPr>
          <p:cNvPr id="4" name="Shape 124"/>
          <p:cNvSpPr/>
          <p:nvPr/>
        </p:nvSpPr>
        <p:spPr>
          <a:xfrm>
            <a:off x="765871" y="2340028"/>
            <a:ext cx="8378129" cy="14876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6789" tIns="26789" rIns="26789" bIns="26789" anchor="ctr">
            <a:spAutoFit/>
          </a:bodyPr>
          <a:lstStyle/>
          <a:p>
            <a:pPr marL="214313" indent="-214313" defTabSz="308074" hangingPunct="0">
              <a:lnSpc>
                <a:spcPct val="120000"/>
              </a:lnSpc>
              <a:buSzPct val="75000"/>
              <a:buFont typeface="Arial" panose="020B0604020202020204" pitchFamily="34" charset="0"/>
              <a:buChar char="•"/>
              <a:defRPr sz="4700">
                <a:solidFill>
                  <a:srgbClr val="53585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endParaRPr lang="pl-PL" sz="1500" kern="0" dirty="0">
              <a:solidFill>
                <a:srgbClr val="53585F"/>
              </a:solidFill>
              <a:latin typeface="Calibri" panose="020F0502020204030204" pitchFamily="34" charset="0"/>
              <a:ea typeface="Roboto Medium"/>
              <a:cs typeface="Calibri" panose="020F0502020204030204" pitchFamily="34" charset="0"/>
              <a:sym typeface="Roboto Medium"/>
            </a:endParaRPr>
          </a:p>
          <a:p>
            <a:pPr defTabSz="308074" hangingPunct="0">
              <a:lnSpc>
                <a:spcPct val="120000"/>
              </a:lnSpc>
              <a:buSzPct val="75000"/>
              <a:defRPr sz="4700">
                <a:solidFill>
                  <a:srgbClr val="53585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endParaRPr lang="pl-PL" sz="1500" kern="0" dirty="0">
              <a:solidFill>
                <a:srgbClr val="53585F"/>
              </a:solidFill>
              <a:latin typeface="Calibri" panose="020F0502020204030204" pitchFamily="34" charset="0"/>
              <a:ea typeface="Roboto Medium"/>
              <a:cs typeface="Calibri" panose="020F0502020204030204" pitchFamily="34" charset="0"/>
              <a:sym typeface="Roboto Medium"/>
            </a:endParaRPr>
          </a:p>
          <a:p>
            <a:pPr defTabSz="308074" hangingPunct="0">
              <a:lnSpc>
                <a:spcPct val="120000"/>
              </a:lnSpc>
              <a:buSzPct val="75000"/>
              <a:defRPr sz="4700">
                <a:solidFill>
                  <a:srgbClr val="53585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endParaRPr lang="pl-PL" sz="1500" kern="0" dirty="0">
              <a:solidFill>
                <a:srgbClr val="53585F"/>
              </a:solidFill>
              <a:latin typeface="Calibri" panose="020F0502020204030204" pitchFamily="34" charset="0"/>
              <a:ea typeface="Roboto Medium"/>
              <a:cs typeface="Calibri" panose="020F0502020204030204" pitchFamily="34" charset="0"/>
              <a:sym typeface="Roboto Medium"/>
            </a:endParaRPr>
          </a:p>
          <a:p>
            <a:pPr defTabSz="308074" hangingPunct="0">
              <a:lnSpc>
                <a:spcPct val="120000"/>
              </a:lnSpc>
              <a:buSzPct val="75000"/>
              <a:defRPr sz="4700">
                <a:solidFill>
                  <a:srgbClr val="53585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endParaRPr lang="pl-PL" sz="1500" kern="0" dirty="0">
              <a:solidFill>
                <a:srgbClr val="53585F"/>
              </a:solidFill>
              <a:latin typeface="Calibri" panose="020F0502020204030204" pitchFamily="34" charset="0"/>
              <a:ea typeface="Roboto Medium"/>
              <a:cs typeface="Calibri" panose="020F0502020204030204" pitchFamily="34" charset="0"/>
              <a:sym typeface="Roboto Medium"/>
            </a:endParaRPr>
          </a:p>
          <a:p>
            <a:pPr marL="214313" indent="-214313" defTabSz="308074" hangingPunct="0">
              <a:lnSpc>
                <a:spcPct val="120000"/>
              </a:lnSpc>
              <a:buSzPct val="75000"/>
              <a:buFont typeface="Arial" panose="020B0604020202020204" pitchFamily="34" charset="0"/>
              <a:buChar char="•"/>
              <a:defRPr sz="4700">
                <a:solidFill>
                  <a:srgbClr val="53585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endParaRPr lang="pl-PL" sz="1763" kern="0" dirty="0">
              <a:solidFill>
                <a:srgbClr val="53585F"/>
              </a:solidFill>
              <a:latin typeface="Calibri" panose="020F0502020204030204" pitchFamily="34" charset="0"/>
              <a:ea typeface="Roboto Medium"/>
              <a:cs typeface="Calibri" panose="020F0502020204030204" pitchFamily="34" charset="0"/>
              <a:sym typeface="Roboto Medium"/>
            </a:endParaRPr>
          </a:p>
        </p:txBody>
      </p:sp>
      <p:grpSp>
        <p:nvGrpSpPr>
          <p:cNvPr id="8" name="Grupa 7"/>
          <p:cNvGrpSpPr/>
          <p:nvPr/>
        </p:nvGrpSpPr>
        <p:grpSpPr>
          <a:xfrm>
            <a:off x="293023" y="1999914"/>
            <a:ext cx="8192850" cy="4568296"/>
            <a:chOff x="69533" y="2198133"/>
            <a:chExt cx="8192850" cy="4568296"/>
          </a:xfrm>
        </p:grpSpPr>
        <p:grpSp>
          <p:nvGrpSpPr>
            <p:cNvPr id="19" name="Grupa 18"/>
            <p:cNvGrpSpPr/>
            <p:nvPr/>
          </p:nvGrpSpPr>
          <p:grpSpPr>
            <a:xfrm>
              <a:off x="69533" y="2198133"/>
              <a:ext cx="8192850" cy="4568296"/>
              <a:chOff x="61984" y="3165447"/>
              <a:chExt cx="21847600" cy="12182125"/>
            </a:xfrm>
          </p:grpSpPr>
          <p:sp>
            <p:nvSpPr>
              <p:cNvPr id="5" name="Prostokąt zaokrąglony 4"/>
              <p:cNvSpPr/>
              <p:nvPr/>
            </p:nvSpPr>
            <p:spPr>
              <a:xfrm>
                <a:off x="169587" y="3165447"/>
                <a:ext cx="21606501" cy="1612499"/>
              </a:xfrm>
              <a:prstGeom prst="round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12700" cap="flat">
                <a:noFill/>
                <a:miter lim="400000"/>
              </a:ln>
              <a:effectLst>
                <a:outerShdw blurRad="508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26789" tIns="26789" rIns="26789" bIns="26789" numCol="1" spcCol="38100" rtlCol="0" anchor="ctr">
                <a:spAutoFit/>
              </a:bodyPr>
              <a:lstStyle/>
              <a:p>
                <a:pPr algn="just" defTabSz="308074" hangingPunct="0"/>
                <a:r>
                  <a:rPr lang="pl-PL" sz="1600" b="1" kern="0" cap="small" dirty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Roboto Medium"/>
                  </a:rPr>
                  <a:t>Zapewnienie skutecznej, jednorodnej i równoważnej prawnie z przesyłką poleconą </a:t>
                </a:r>
                <a:r>
                  <a:rPr lang="pl-PL" sz="1600" b="1" kern="0" cap="small" dirty="0" smtClean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Roboto Medium"/>
                  </a:rPr>
                  <a:t/>
                </a:r>
                <a:br>
                  <a:rPr lang="pl-PL" sz="1600" b="1" kern="0" cap="small" dirty="0" smtClean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Roboto Medium"/>
                  </a:rPr>
                </a:br>
                <a:r>
                  <a:rPr lang="pl-PL" sz="1600" b="1" kern="0" cap="small" dirty="0" smtClean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Roboto Medium"/>
                  </a:rPr>
                  <a:t>za </a:t>
                </a:r>
                <a:r>
                  <a:rPr lang="pl-PL" sz="1600" b="1" kern="0" cap="small" dirty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Roboto Medium"/>
                  </a:rPr>
                  <a:t>potwierdzeniem odbioru obsługi korespondencji drogą elektroniczną</a:t>
                </a:r>
                <a:endParaRPr lang="pl-PL" sz="1600" b="1" kern="0" cap="small" dirty="0">
                  <a:solidFill>
                    <a:srgbClr val="53585F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Helvetica Light"/>
                </a:endParaRPr>
              </a:p>
            </p:txBody>
          </p:sp>
          <p:sp>
            <p:nvSpPr>
              <p:cNvPr id="6" name="Prostokąt zaokrąglony 5"/>
              <p:cNvSpPr/>
              <p:nvPr/>
            </p:nvSpPr>
            <p:spPr>
              <a:xfrm>
                <a:off x="61984" y="9397713"/>
                <a:ext cx="21821707" cy="1612499"/>
              </a:xfrm>
              <a:prstGeom prst="round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12700" cap="flat">
                <a:noFill/>
                <a:miter lim="400000"/>
              </a:ln>
              <a:effectLst>
                <a:outerShdw blurRad="508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26789" tIns="26789" rIns="26789" bIns="26789" numCol="1" spcCol="38100" rtlCol="0" anchor="ctr">
                <a:spAutoFit/>
              </a:bodyPr>
              <a:lstStyle/>
              <a:p>
                <a:pPr algn="just" defTabSz="308074" hangingPunct="0"/>
                <a:r>
                  <a:rPr lang="pl-PL" sz="1600" b="1" kern="0" cap="small" dirty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Roboto Medium"/>
                  </a:rPr>
                  <a:t>Wdrożenie jednolitych zasad i standardów tworzenia, bądź modyfikacji usług obsługujących doręczenie elektroniczne działających w oparciu o </a:t>
                </a:r>
                <a:r>
                  <a:rPr lang="pl-PL" sz="1600" b="1" kern="0" cap="small" dirty="0" err="1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Roboto Medium"/>
                  </a:rPr>
                  <a:t>interoperacyjne</a:t>
                </a:r>
                <a:r>
                  <a:rPr lang="pl-PL" sz="1600" b="1" kern="0" cap="small" dirty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Roboto Medium"/>
                  </a:rPr>
                  <a:t> systemy i </a:t>
                </a:r>
                <a:r>
                  <a:rPr lang="pl-PL" sz="1600" b="1" kern="0" cap="small" dirty="0" smtClean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Roboto Medium"/>
                  </a:rPr>
                  <a:t>usługi</a:t>
                </a:r>
                <a:endParaRPr lang="pl-PL" sz="1600" b="1" kern="0" cap="small" dirty="0">
                  <a:solidFill>
                    <a:srgbClr val="53585F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Helvetica Light"/>
                </a:endParaRPr>
              </a:p>
            </p:txBody>
          </p:sp>
          <p:sp>
            <p:nvSpPr>
              <p:cNvPr id="7" name="Prostokąt zaokrąglony 6"/>
              <p:cNvSpPr/>
              <p:nvPr/>
            </p:nvSpPr>
            <p:spPr>
              <a:xfrm>
                <a:off x="169587" y="4960269"/>
                <a:ext cx="21606501" cy="415503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>
                <a:noFill/>
                <a:miter lim="400000"/>
              </a:ln>
              <a:effectLst>
                <a:outerShdw blurRad="508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26789" tIns="26789" rIns="26789" bIns="26789" numCol="1" spcCol="38100" rtlCol="0" anchor="ctr">
                <a:spAutoFit/>
              </a:bodyPr>
              <a:lstStyle/>
              <a:p>
                <a:pPr defTabSz="308074" hangingPunct="0"/>
                <a:r>
                  <a:rPr lang="pl-PL" sz="1600" b="1" i="1" u="sng" kern="0" cap="small" dirty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Bebas Neue Bold"/>
                  </a:rPr>
                  <a:t>Strategia na rzecz Odpowiedzialnego </a:t>
                </a:r>
                <a:r>
                  <a:rPr lang="pl-PL" sz="1600" b="1" i="1" u="sng" kern="0" cap="small" dirty="0" smtClean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Bebas Neue Bold"/>
                  </a:rPr>
                  <a:t>Rozwoju:</a:t>
                </a:r>
                <a:r>
                  <a:rPr lang="pl-PL" sz="1000" i="1" kern="0" dirty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Bebas Neue Bold"/>
                  </a:rPr>
                  <a:t/>
                </a:r>
                <a:br>
                  <a:rPr lang="pl-PL" sz="1000" i="1" kern="0" dirty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Bebas Neue Bold"/>
                  </a:rPr>
                </a:br>
                <a:r>
                  <a:rPr lang="pl-PL" sz="1200" i="1" kern="0" dirty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Bebas Neue Bold"/>
                  </a:rPr>
                  <a:t>Cel III: Skuteczne państwo i instytucje służące wzrostowi oraz włączeniu społecznemu i gospodarczemu</a:t>
                </a:r>
                <a:br>
                  <a:rPr lang="pl-PL" sz="1200" i="1" kern="0" dirty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Bebas Neue Bold"/>
                  </a:rPr>
                </a:br>
                <a:r>
                  <a:rPr lang="pl-PL" sz="1200" i="1" kern="0" dirty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Bebas Neue Bold"/>
                  </a:rPr>
                  <a:t>Obszar: E-Państwo</a:t>
                </a:r>
                <a:br>
                  <a:rPr lang="pl-PL" sz="1200" i="1" kern="0" dirty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Bebas Neue Bold"/>
                  </a:rPr>
                </a:br>
                <a:r>
                  <a:rPr lang="pl-PL" sz="1200" i="1" kern="0" dirty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Bebas Neue Bold"/>
                  </a:rPr>
                  <a:t>Cel: Cyfrowe państwo usługowe poprzez </a:t>
                </a:r>
                <a:r>
                  <a:rPr lang="pl-PL" sz="1200" b="1" i="1" kern="0" dirty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Bebas Neue Bold"/>
                  </a:rPr>
                  <a:t>zapewnienie dominującego udziału elektronicznego obiegu dokumentów </a:t>
                </a:r>
                <a:r>
                  <a:rPr lang="pl-PL" sz="1200" b="1" i="1" kern="0" dirty="0" smtClean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Bebas Neue Bold"/>
                  </a:rPr>
                  <a:t/>
                </a:r>
                <a:br>
                  <a:rPr lang="pl-PL" sz="1200" b="1" i="1" kern="0" dirty="0" smtClean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Bebas Neue Bold"/>
                  </a:rPr>
                </a:br>
                <a:r>
                  <a:rPr lang="pl-PL" sz="1200" b="1" i="1" kern="0" dirty="0" smtClean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Bebas Neue Bold"/>
                  </a:rPr>
                  <a:t>w </a:t>
                </a:r>
                <a:r>
                  <a:rPr lang="pl-PL" sz="1200" b="1" i="1" kern="0" dirty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Bebas Neue Bold"/>
                  </a:rPr>
                  <a:t>administracji i obrocie gospodarczym</a:t>
                </a:r>
                <a:r>
                  <a:rPr lang="pl-PL" sz="1200" i="1" kern="0" dirty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Bebas Neue Bold"/>
                  </a:rPr>
                  <a:t>; Zintegrowanie infrastruktury przetwarzania danych e administracji i rozwój Systemów Rejestrów Państwowych;</a:t>
                </a:r>
              </a:p>
              <a:p>
                <a:pPr defTabSz="308074" hangingPunct="0"/>
                <a:r>
                  <a:rPr lang="pl-PL" sz="1200" i="1" kern="0" dirty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Bebas Neue Bold"/>
                  </a:rPr>
                  <a:t>Realizacja projektu strategicznego SOR - Poczta Polska jako strategiczny filar państwa w rozwoju e-</a:t>
                </a:r>
                <a:r>
                  <a:rPr lang="pl-PL" sz="1200" i="1" kern="0" dirty="0" err="1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Bebas Neue Bold"/>
                  </a:rPr>
                  <a:t>government</a:t>
                </a:r>
                <a:endParaRPr lang="pl-PL" sz="1200" i="1" kern="0" dirty="0">
                  <a:solidFill>
                    <a:srgbClr val="53585F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Helvetica Light"/>
                </a:endParaRPr>
              </a:p>
            </p:txBody>
          </p:sp>
          <p:sp>
            <p:nvSpPr>
              <p:cNvPr id="17" name="Prostokąt zaokrąglony 16"/>
              <p:cNvSpPr/>
              <p:nvPr/>
            </p:nvSpPr>
            <p:spPr>
              <a:xfrm>
                <a:off x="137787" y="11192534"/>
                <a:ext cx="21771797" cy="415503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>
                <a:noFill/>
                <a:miter lim="400000"/>
              </a:ln>
              <a:effectLst>
                <a:outerShdw blurRad="50800" dist="25400" dir="5400000" rotWithShape="0">
                  <a:srgbClr val="000000">
                    <a:alpha val="50000"/>
                  </a:srgbClr>
                </a:outerShdw>
              </a:effectLst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26789" tIns="26789" rIns="26789" bIns="26789" numCol="1" spcCol="38100" rtlCol="0" anchor="ctr">
                <a:spAutoFit/>
              </a:bodyPr>
              <a:lstStyle/>
              <a:p>
                <a:pPr defTabSz="308074" hangingPunct="0"/>
                <a:r>
                  <a:rPr lang="pl-PL" sz="1600" b="1" i="1" u="sng" kern="0" cap="small" dirty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Bebas Neue Bold"/>
                  </a:rPr>
                  <a:t>Program Zintegrowanej Informatyzacji Państwa:</a:t>
                </a:r>
              </a:p>
              <a:p>
                <a:pPr defTabSz="308074" hangingPunct="0"/>
                <a:r>
                  <a:rPr lang="pl-PL" sz="1200" i="1" kern="0" dirty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Bebas Neue Bold"/>
                  </a:rPr>
                  <a:t>Cel: wprowadzenie spójnej strategii zarządzania informacją oraz jednolitych zasad, standardów budowy i eksploatacji budowy rozwiązań IT w </a:t>
                </a:r>
                <a:r>
                  <a:rPr lang="pl-PL" sz="1200" i="1" kern="0" dirty="0" smtClean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Bebas Neue Bold"/>
                  </a:rPr>
                  <a:t>administracji (e-administracja</a:t>
                </a:r>
                <a:r>
                  <a:rPr lang="pl-PL" sz="1200" i="1" kern="0" dirty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Bebas Neue Bold"/>
                  </a:rPr>
                  <a:t>) oraz zwiększenie zarówno podaży oczekiwanych przez społeczeństwo wysokiej jakości publicznych e-usług w Polsce, </a:t>
                </a:r>
                <a:r>
                  <a:rPr lang="pl-PL" sz="1200" i="1" kern="0" dirty="0" smtClean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Bebas Neue Bold"/>
                  </a:rPr>
                  <a:t/>
                </a:r>
                <a:br>
                  <a:rPr lang="pl-PL" sz="1200" i="1" kern="0" dirty="0" smtClean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Bebas Neue Bold"/>
                  </a:rPr>
                </a:br>
                <a:r>
                  <a:rPr lang="pl-PL" sz="1200" i="1" kern="0" dirty="0" smtClean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Bebas Neue Bold"/>
                  </a:rPr>
                  <a:t>jak </a:t>
                </a:r>
                <a:r>
                  <a:rPr lang="pl-PL" sz="1200" i="1" kern="0" dirty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Bebas Neue Bold"/>
                  </a:rPr>
                  <a:t>i poziomu ich wykorzystania mierzonego odsetkiem obywateli i przedsiębiorców, korzystających z Internetu w relacjach z administracją publiczną, zgodnie z celami strategii Sprawne Państwo;</a:t>
                </a:r>
              </a:p>
              <a:p>
                <a:pPr defTabSz="308074" hangingPunct="0"/>
                <a:r>
                  <a:rPr lang="pl-PL" sz="1200" i="1" kern="0" dirty="0">
                    <a:solidFill>
                      <a:srgbClr val="53585F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Bebas Neue Bold"/>
                  </a:rPr>
                  <a:t>Działanie: Wyznaczanie standardów i tworzenie warunków dla efektywnej i bezpiecznej e-Administracji, Informatyzacja urzędów;</a:t>
                </a:r>
                <a:endParaRPr lang="pl-PL" sz="1200" i="1" kern="0" dirty="0">
                  <a:solidFill>
                    <a:srgbClr val="53585F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Helvetica Light"/>
                </a:endParaRPr>
              </a:p>
            </p:txBody>
          </p:sp>
          <p:cxnSp>
            <p:nvCxnSpPr>
              <p:cNvPr id="18" name="Łącznik łamany 17"/>
              <p:cNvCxnSpPr/>
              <p:nvPr/>
            </p:nvCxnSpPr>
            <p:spPr>
              <a:xfrm>
                <a:off x="21896880" y="10196590"/>
                <a:ext cx="12701" cy="2273054"/>
              </a:xfrm>
              <a:prstGeom prst="bentConnector4">
                <a:avLst>
                  <a:gd name="adj1" fmla="val 6350945"/>
                  <a:gd name="adj2" fmla="val 97896"/>
                </a:avLst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</p:grpSp>
        <p:cxnSp>
          <p:nvCxnSpPr>
            <p:cNvPr id="14" name="Łącznik łamany 13"/>
            <p:cNvCxnSpPr/>
            <p:nvPr/>
          </p:nvCxnSpPr>
          <p:spPr>
            <a:xfrm>
              <a:off x="8212322" y="2652630"/>
              <a:ext cx="4763" cy="852395"/>
            </a:xfrm>
            <a:prstGeom prst="bentConnector4">
              <a:avLst>
                <a:gd name="adj1" fmla="val 6350945"/>
                <a:gd name="adj2" fmla="val 98991"/>
              </a:avLst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25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601041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odtytuł 2"/>
          <p:cNvSpPr txBox="1">
            <a:spLocks/>
          </p:cNvSpPr>
          <p:nvPr/>
        </p:nvSpPr>
        <p:spPr>
          <a:xfrm>
            <a:off x="333375" y="1256500"/>
            <a:ext cx="8798049" cy="5256584"/>
          </a:xfrm>
          <a:prstGeom prst="rect">
            <a:avLst/>
          </a:prstGeom>
        </p:spPr>
        <p:txBody>
          <a:bodyPr>
            <a:normAutofit/>
          </a:bodyPr>
          <a:lstStyle>
            <a:lvl1pPr marL="231510" marR="0" indent="-231510" algn="l" defTabSz="308074" rtl="0" latinLnBrk="0">
              <a:lnSpc>
                <a:spcPct val="100000"/>
              </a:lnSpc>
              <a:spcBef>
                <a:spcPts val="2213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18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Helvetica Light"/>
              </a:defRPr>
            </a:lvl1pPr>
            <a:lvl2pPr marL="398198" marR="0" indent="-231510" algn="l" defTabSz="308074" rtl="0" latinLnBrk="0">
              <a:lnSpc>
                <a:spcPct val="100000"/>
              </a:lnSpc>
              <a:spcBef>
                <a:spcPts val="2213"/>
              </a:spcBef>
              <a:spcAft>
                <a:spcPts val="0"/>
              </a:spcAft>
              <a:buClrTx/>
              <a:buSzPct val="75000"/>
              <a:buFont typeface="Calibri" panose="020F0502020204030204" pitchFamily="34" charset="0"/>
              <a:buChar char="−"/>
              <a:tabLst/>
              <a:defRPr sz="18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Helvetica Light"/>
              </a:defRPr>
            </a:lvl2pPr>
            <a:lvl3pPr marL="564885" marR="0" indent="-231510" algn="l" defTabSz="308074" rtl="0" latinLnBrk="0">
              <a:lnSpc>
                <a:spcPct val="100000"/>
              </a:lnSpc>
              <a:spcBef>
                <a:spcPts val="2213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18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Helvetica Light"/>
              </a:defRPr>
            </a:lvl3pPr>
            <a:lvl4pPr marL="731573" marR="0" indent="-231510" algn="l" defTabSz="308074" rtl="0" latinLnBrk="0">
              <a:lnSpc>
                <a:spcPct val="100000"/>
              </a:lnSpc>
              <a:spcBef>
                <a:spcPts val="2213"/>
              </a:spcBef>
              <a:spcAft>
                <a:spcPts val="0"/>
              </a:spcAft>
              <a:buClrTx/>
              <a:buSzPct val="75000"/>
              <a:buFont typeface="Calibri" panose="020F0502020204030204" pitchFamily="34" charset="0"/>
              <a:buChar char="−"/>
              <a:tabLst/>
              <a:defRPr sz="18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Helvetica Light"/>
              </a:defRPr>
            </a:lvl4pPr>
            <a:lvl5pPr marL="898260" marR="0" indent="-231510" algn="l" defTabSz="308074" rtl="0" latinLnBrk="0">
              <a:lnSpc>
                <a:spcPct val="100000"/>
              </a:lnSpc>
              <a:spcBef>
                <a:spcPts val="2213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18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Helvetica Light"/>
              </a:defRPr>
            </a:lvl5pPr>
            <a:lvl6pPr marL="1064948" marR="0" indent="-231510" algn="l" defTabSz="308074" rtl="0" latinLnBrk="0">
              <a:lnSpc>
                <a:spcPct val="100000"/>
              </a:lnSpc>
              <a:spcBef>
                <a:spcPts val="2213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18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1231635" marR="0" indent="-231510" algn="l" defTabSz="308074" rtl="0" latinLnBrk="0">
              <a:lnSpc>
                <a:spcPct val="100000"/>
              </a:lnSpc>
              <a:spcBef>
                <a:spcPts val="2213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18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1398323" marR="0" indent="-231510" algn="l" defTabSz="308074" rtl="0" latinLnBrk="0">
              <a:lnSpc>
                <a:spcPct val="100000"/>
              </a:lnSpc>
              <a:spcBef>
                <a:spcPts val="2213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18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1565010" marR="0" indent="-231510" algn="l" defTabSz="308074" rtl="0" latinLnBrk="0">
              <a:lnSpc>
                <a:spcPct val="100000"/>
              </a:lnSpc>
              <a:spcBef>
                <a:spcPts val="2213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18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sz="3600" b="1" kern="0" dirty="0" smtClean="0">
                <a:solidFill>
                  <a:srgbClr val="002060"/>
                </a:solidFill>
                <a:cs typeface="Times New Roman" pitchFamily="18" charset="0"/>
              </a:rPr>
              <a:t>ZASADY FUNKCJIONOWANIA E-DORĘCZEŃ</a:t>
            </a:r>
            <a:endParaRPr lang="pl-PL" sz="1800" kern="0" dirty="0" smtClean="0"/>
          </a:p>
          <a:p>
            <a:endParaRPr lang="pl-PL" sz="1800" kern="0" dirty="0" smtClean="0"/>
          </a:p>
          <a:p>
            <a:endParaRPr lang="pl-PL" sz="1800" kern="0" dirty="0" smtClean="0"/>
          </a:p>
          <a:p>
            <a:endParaRPr lang="pl-PL" sz="1800" kern="0" dirty="0" smtClean="0"/>
          </a:p>
          <a:p>
            <a:endParaRPr lang="pl-PL" sz="1800" kern="0" dirty="0" smtClean="0"/>
          </a:p>
          <a:p>
            <a:endParaRPr lang="pl-PL" sz="1800" kern="0" dirty="0" smtClean="0"/>
          </a:p>
          <a:p>
            <a:endParaRPr lang="pl-PL" sz="1800" kern="0" dirty="0" smtClean="0"/>
          </a:p>
          <a:p>
            <a:endParaRPr lang="pl-PL" sz="1800" kern="0" dirty="0" smtClean="0"/>
          </a:p>
          <a:p>
            <a:endParaRPr lang="pl-PL" sz="1800" kern="0" dirty="0" smtClean="0"/>
          </a:p>
          <a:p>
            <a:endParaRPr lang="pl-PL" sz="1800" kern="0" dirty="0" smtClean="0"/>
          </a:p>
          <a:p>
            <a:endParaRPr lang="pl-PL" sz="1800" kern="0" dirty="0"/>
          </a:p>
        </p:txBody>
      </p:sp>
      <p:sp>
        <p:nvSpPr>
          <p:cNvPr id="4" name="Shape 124"/>
          <p:cNvSpPr/>
          <p:nvPr/>
        </p:nvSpPr>
        <p:spPr>
          <a:xfrm>
            <a:off x="765871" y="2340028"/>
            <a:ext cx="8378129" cy="14876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6789" tIns="26789" rIns="26789" bIns="26789" anchor="ctr">
            <a:spAutoFit/>
          </a:bodyPr>
          <a:lstStyle/>
          <a:p>
            <a:pPr marL="214313" indent="-214313" defTabSz="308074" hangingPunct="0">
              <a:lnSpc>
                <a:spcPct val="120000"/>
              </a:lnSpc>
              <a:buSzPct val="75000"/>
              <a:buFont typeface="Arial" panose="020B0604020202020204" pitchFamily="34" charset="0"/>
              <a:buChar char="•"/>
              <a:defRPr sz="4700">
                <a:solidFill>
                  <a:srgbClr val="53585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endParaRPr lang="pl-PL" sz="1500" kern="0" dirty="0">
              <a:solidFill>
                <a:srgbClr val="53585F"/>
              </a:solidFill>
              <a:latin typeface="Calibri" panose="020F0502020204030204" pitchFamily="34" charset="0"/>
              <a:ea typeface="Roboto Medium"/>
              <a:cs typeface="Calibri" panose="020F0502020204030204" pitchFamily="34" charset="0"/>
              <a:sym typeface="Roboto Medium"/>
            </a:endParaRPr>
          </a:p>
          <a:p>
            <a:pPr defTabSz="308074" hangingPunct="0">
              <a:lnSpc>
                <a:spcPct val="120000"/>
              </a:lnSpc>
              <a:buSzPct val="75000"/>
              <a:defRPr sz="4700">
                <a:solidFill>
                  <a:srgbClr val="53585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endParaRPr lang="pl-PL" sz="1500" kern="0" dirty="0">
              <a:solidFill>
                <a:srgbClr val="53585F"/>
              </a:solidFill>
              <a:latin typeface="Calibri" panose="020F0502020204030204" pitchFamily="34" charset="0"/>
              <a:ea typeface="Roboto Medium"/>
              <a:cs typeface="Calibri" panose="020F0502020204030204" pitchFamily="34" charset="0"/>
              <a:sym typeface="Roboto Medium"/>
            </a:endParaRPr>
          </a:p>
          <a:p>
            <a:pPr defTabSz="308074" hangingPunct="0">
              <a:lnSpc>
                <a:spcPct val="120000"/>
              </a:lnSpc>
              <a:buSzPct val="75000"/>
              <a:defRPr sz="4700">
                <a:solidFill>
                  <a:srgbClr val="53585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endParaRPr lang="pl-PL" sz="1500" kern="0" dirty="0">
              <a:solidFill>
                <a:srgbClr val="53585F"/>
              </a:solidFill>
              <a:latin typeface="Calibri" panose="020F0502020204030204" pitchFamily="34" charset="0"/>
              <a:ea typeface="Roboto Medium"/>
              <a:cs typeface="Calibri" panose="020F0502020204030204" pitchFamily="34" charset="0"/>
              <a:sym typeface="Roboto Medium"/>
            </a:endParaRPr>
          </a:p>
          <a:p>
            <a:pPr defTabSz="308074" hangingPunct="0">
              <a:lnSpc>
                <a:spcPct val="120000"/>
              </a:lnSpc>
              <a:buSzPct val="75000"/>
              <a:defRPr sz="4700">
                <a:solidFill>
                  <a:srgbClr val="53585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endParaRPr lang="pl-PL" sz="1500" kern="0" dirty="0">
              <a:solidFill>
                <a:srgbClr val="53585F"/>
              </a:solidFill>
              <a:latin typeface="Calibri" panose="020F0502020204030204" pitchFamily="34" charset="0"/>
              <a:ea typeface="Roboto Medium"/>
              <a:cs typeface="Calibri" panose="020F0502020204030204" pitchFamily="34" charset="0"/>
              <a:sym typeface="Roboto Medium"/>
            </a:endParaRPr>
          </a:p>
          <a:p>
            <a:pPr marL="214313" indent="-214313" defTabSz="308074" hangingPunct="0">
              <a:lnSpc>
                <a:spcPct val="120000"/>
              </a:lnSpc>
              <a:buSzPct val="75000"/>
              <a:buFont typeface="Arial" panose="020B0604020202020204" pitchFamily="34" charset="0"/>
              <a:buChar char="•"/>
              <a:defRPr sz="4700">
                <a:solidFill>
                  <a:srgbClr val="53585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endParaRPr lang="pl-PL" sz="1763" kern="0" dirty="0">
              <a:solidFill>
                <a:srgbClr val="53585F"/>
              </a:solidFill>
              <a:latin typeface="Calibri" panose="020F0502020204030204" pitchFamily="34" charset="0"/>
              <a:ea typeface="Roboto Medium"/>
              <a:cs typeface="Calibri" panose="020F0502020204030204" pitchFamily="34" charset="0"/>
              <a:sym typeface="Roboto Medium"/>
            </a:endParaRPr>
          </a:p>
        </p:txBody>
      </p:sp>
      <p:sp>
        <p:nvSpPr>
          <p:cNvPr id="25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Prostokąt 15"/>
          <p:cNvSpPr/>
          <p:nvPr/>
        </p:nvSpPr>
        <p:spPr>
          <a:xfrm>
            <a:off x="-252536" y="1860732"/>
            <a:ext cx="9157749" cy="480131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685800" indent="-180000" algn="l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Ustawa o elektronizacji doręczeń </a:t>
            </a:r>
            <a:r>
              <a:rPr lang="pl-PL" sz="1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(przekazana do KRMC) określa zasady </a:t>
            </a:r>
            <a:r>
              <a:rPr lang="pl-PL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świadczenia usługi rejestrowanego doręczenia elektronicznego oraz publicznej usługi hybrydowej (usługa pocztowa</a:t>
            </a:r>
            <a:r>
              <a:rPr lang="pl-PL" sz="1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pPr marL="685800" indent="-180000" algn="l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Docelowo </a:t>
            </a:r>
            <a:r>
              <a:rPr lang="pl-PL" sz="1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korespondencja podmiotów publicznych nadawana będzie w postaci </a:t>
            </a:r>
            <a:r>
              <a:rPr lang="pl-PL" sz="1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elektronicznej – </a:t>
            </a:r>
            <a:r>
              <a:rPr lang="pl-PL" sz="1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przy pomocy publicznej usługi rejestrowanego doręczenia elektronicznego lub publicznej usługi hybrydowej świadczonej przez operatora wyznaczonego (do 2025 r. Poczta Polska)</a:t>
            </a:r>
          </a:p>
          <a:p>
            <a:pPr marL="685800" indent="-180000" algn="l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sz="1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Usługa e-Doręczeń – usługa zaufania </a:t>
            </a:r>
            <a:r>
              <a:rPr lang="pl-PL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świadczona przez </a:t>
            </a:r>
            <a:r>
              <a:rPr lang="pl-PL" sz="1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zaufaną trzecią stronę</a:t>
            </a:r>
          </a:p>
          <a:p>
            <a:pPr marL="685800" indent="-180000" algn="l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sz="1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Skuteczne </a:t>
            </a:r>
            <a:r>
              <a:rPr lang="pl-PL" sz="1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dowody </a:t>
            </a:r>
            <a:r>
              <a:rPr lang="pl-PL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wysłania i odebrania korespondencji</a:t>
            </a:r>
          </a:p>
          <a:p>
            <a:pPr marL="685800" indent="-180000" algn="l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 e-Doręczeń oparty na </a:t>
            </a:r>
            <a:r>
              <a:rPr lang="pl-PL" sz="1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modelu czterostronnym</a:t>
            </a:r>
          </a:p>
          <a:p>
            <a:pPr marL="685800" indent="-180000" algn="l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sz="1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Podmiot </a:t>
            </a:r>
            <a:r>
              <a:rPr lang="pl-PL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Publiczny i Przedsiębiorca </a:t>
            </a:r>
            <a:r>
              <a:rPr lang="pl-PL" sz="1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 obowiązek</a:t>
            </a:r>
            <a:r>
              <a:rPr lang="pl-PL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posiadania Adresu do doręczeń elektronicznych</a:t>
            </a:r>
            <a:endParaRPr lang="pl-PL" sz="16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-180000" algn="l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sz="1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Obywatel </a:t>
            </a:r>
            <a:r>
              <a:rPr lang="pl-PL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przedsiębiorca </a:t>
            </a:r>
            <a:r>
              <a:rPr lang="pl-PL" sz="1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 </a:t>
            </a:r>
            <a:r>
              <a:rPr lang="pl-PL" sz="1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swobodę </a:t>
            </a:r>
            <a:r>
              <a:rPr lang="pl-PL" sz="1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wyboru dostawcy adresu</a:t>
            </a:r>
            <a:r>
              <a:rPr lang="pl-PL" sz="1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885600" indent="-1800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pl-PL" sz="1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Państwowy Dostawca (nieodpłatna realizacja usługi e-Doręczenia do podmiotu publicznego) </a:t>
            </a:r>
          </a:p>
          <a:p>
            <a:pPr marL="885600" indent="-1800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pl-PL" sz="1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Kwalifikowany Dostawca Usług Zaufania</a:t>
            </a:r>
            <a:endParaRPr lang="pl-PL" sz="16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-180000" algn="l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sz="1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Łatwe wyszukanie jednorodnego adresu</a:t>
            </a:r>
            <a:r>
              <a:rPr lang="pl-PL" sz="1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 doręczeń </a:t>
            </a:r>
          </a:p>
          <a:p>
            <a:pPr marL="685800" indent="-180000" algn="l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sz="1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Wykorzystanie </a:t>
            </a:r>
            <a:r>
              <a:rPr lang="pl-PL" sz="1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1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każdym procesie </a:t>
            </a:r>
            <a:r>
              <a:rPr lang="pl-PL" sz="1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administracyjnym, sądowym i </a:t>
            </a:r>
            <a:r>
              <a:rPr lang="pl-PL" sz="1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cywilnym </a:t>
            </a:r>
            <a:r>
              <a:rPr lang="pl-PL" sz="1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(realizacja standardu usługi e-Doręczenia w systemach: dziedzinowych oraz klasy EZD, e-usługach)</a:t>
            </a:r>
            <a:endParaRPr lang="pl-PL" sz="16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1600" b="1" cap="small" dirty="0">
              <a:solidFill>
                <a:schemeClr val="tx2">
                  <a:lumMod val="10000"/>
                </a:scheme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606045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804" y="1304399"/>
            <a:ext cx="8534391" cy="2664296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ARCHITEKTURA – widok kooperacji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5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1917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1628800"/>
            <a:ext cx="6398318" cy="509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36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FFFFFF"/>
      </a:dk1>
      <a:lt1>
        <a:srgbClr val="FF5100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635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000" b="0" i="0" u="none" strike="noStrike" cap="none" spc="0" normalizeH="0" baseline="0">
            <a:ln>
              <a:noFill/>
            </a:ln>
            <a:solidFill>
              <a:srgbClr val="FF5100"/>
            </a:solidFill>
            <a:effectLst/>
            <a:uFillTx/>
            <a:latin typeface="Bebas Neue Bold"/>
            <a:ea typeface="Bebas Neue Bold"/>
            <a:cs typeface="Bebas Neue Bold"/>
            <a:sym typeface="Bebas Neue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1231</TotalTime>
  <Words>268</Words>
  <Application>Microsoft Office PowerPoint</Application>
  <PresentationFormat>Pokaz na ekranie (4:3)</PresentationFormat>
  <Paragraphs>113</Paragraphs>
  <Slides>5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9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5</vt:i4>
      </vt:variant>
    </vt:vector>
  </HeadingPairs>
  <TitlesOfParts>
    <vt:vector size="16" baseType="lpstr">
      <vt:lpstr>Arial</vt:lpstr>
      <vt:lpstr>Bebas Neue Bold</vt:lpstr>
      <vt:lpstr>Calibri</vt:lpstr>
      <vt:lpstr>Courier New</vt:lpstr>
      <vt:lpstr>Helvetica Light</vt:lpstr>
      <vt:lpstr>Roboto Medium</vt:lpstr>
      <vt:lpstr>Times New Roman</vt:lpstr>
      <vt:lpstr>Verdana</vt:lpstr>
      <vt:lpstr>Wingdings</vt:lpstr>
      <vt:lpstr>Motyw pakietu Office</vt:lpstr>
      <vt:lpstr>White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Stępniewska Aneta</dc:creator>
  <cp:lastModifiedBy>Ministerstwo Cyfryzacji</cp:lastModifiedBy>
  <cp:revision>147</cp:revision>
  <cp:lastPrinted>2014-01-14T19:52:29Z</cp:lastPrinted>
  <dcterms:created xsi:type="dcterms:W3CDTF">2014-01-14T15:20:07Z</dcterms:created>
  <dcterms:modified xsi:type="dcterms:W3CDTF">2019-05-23T13:35:15Z</dcterms:modified>
</cp:coreProperties>
</file>