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316" r:id="rId18"/>
    <p:sldId id="317" r:id="rId19"/>
    <p:sldId id="318" r:id="rId20"/>
    <p:sldId id="322" r:id="rId21"/>
    <p:sldId id="324" r:id="rId22"/>
    <p:sldId id="325" r:id="rId23"/>
    <p:sldId id="283" r:id="rId24"/>
    <p:sldId id="284" r:id="rId25"/>
    <p:sldId id="285" r:id="rId26"/>
    <p:sldId id="286" r:id="rId27"/>
    <p:sldId id="287" r:id="rId28"/>
    <p:sldId id="290" r:id="rId29"/>
    <p:sldId id="291" r:id="rId30"/>
    <p:sldId id="292" r:id="rId31"/>
    <p:sldId id="310" r:id="rId32"/>
    <p:sldId id="326" r:id="rId33"/>
    <p:sldId id="327" r:id="rId34"/>
    <p:sldId id="293" r:id="rId35"/>
    <p:sldId id="328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12" r:id="rId49"/>
    <p:sldId id="313" r:id="rId50"/>
    <p:sldId id="306" r:id="rId51"/>
    <p:sldId id="307" r:id="rId52"/>
    <p:sldId id="314" r:id="rId53"/>
    <p:sldId id="315" r:id="rId54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53BA9-87C9-4F8E-B391-F302F7898E88}" type="datetimeFigureOut">
              <a:rPr lang="pl-PL" smtClean="0"/>
              <a:t>04.11.2019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839CB9-0988-446C-86EA-C74234B7022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15989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53D30-1555-41F6-A49B-EA730F3BDB4E}" type="slidenum">
              <a:rPr lang="pl-PL" smtClean="0"/>
              <a:t>43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8587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emf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emf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emf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04.11.2019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04.11.2019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04.11.2019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3" descr="KDN-prezetacja-tlo-0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41"/>
            <a:ext cx="9144000" cy="6842760"/>
          </a:xfrm>
          <a:prstGeom prst="rect">
            <a:avLst/>
          </a:prstGeom>
        </p:spPr>
      </p:pic>
      <p:cxnSp>
        <p:nvCxnSpPr>
          <p:cNvPr id="9" name="Łącznik prosty 5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upa 1"/>
          <p:cNvGrpSpPr/>
          <p:nvPr userDrawn="1"/>
        </p:nvGrpSpPr>
        <p:grpSpPr>
          <a:xfrm>
            <a:off x="506949" y="1573863"/>
            <a:ext cx="8127974" cy="4298213"/>
            <a:chOff x="506949" y="1573863"/>
            <a:chExt cx="8127974" cy="4298213"/>
          </a:xfrm>
        </p:grpSpPr>
        <p:pic>
          <p:nvPicPr>
            <p:cNvPr id="13" name="Obraz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6949" y="1573863"/>
              <a:ext cx="431800" cy="571500"/>
            </a:xfrm>
            <a:prstGeom prst="rect">
              <a:avLst/>
            </a:prstGeom>
          </p:spPr>
        </p:pic>
        <p:pic>
          <p:nvPicPr>
            <p:cNvPr id="14" name="Obraz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8203123" y="5300576"/>
              <a:ext cx="431800" cy="571500"/>
            </a:xfrm>
            <a:prstGeom prst="rect">
              <a:avLst/>
            </a:prstGeom>
          </p:spPr>
        </p:pic>
      </p:grpSp>
      <p:pic>
        <p:nvPicPr>
          <p:cNvPr id="16" name="Picture 15" descr="MNiSW-bia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19" y="6477786"/>
            <a:ext cx="1272727" cy="252000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72E27C34-8A55-DF4B-BDCF-62301F2C96A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25139" y="527147"/>
            <a:ext cx="1309783" cy="192987"/>
          </a:xfrm>
          <a:prstGeom prst="rect">
            <a:avLst/>
          </a:prstGeom>
        </p:spPr>
      </p:pic>
      <p:sp>
        <p:nvSpPr>
          <p:cNvPr id="10" name="Symbol zastępczy numeru slajdu 5">
            <a:extLst>
              <a:ext uri="{FF2B5EF4-FFF2-40B4-BE49-F238E27FC236}">
                <a16:creationId xmlns:a16="http://schemas.microsoft.com/office/drawing/2014/main" id="{06187E90-6287-B444-93B0-CC54FC7369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53E0C11-EF55-6545-89EC-E302494CA4FA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54598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wa elementy zawartości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Łącznik prosty 7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rgbClr val="B4B4B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ytuł 1"/>
          <p:cNvSpPr>
            <a:spLocks noGrp="1"/>
          </p:cNvSpPr>
          <p:nvPr>
            <p:ph type="title"/>
          </p:nvPr>
        </p:nvSpPr>
        <p:spPr>
          <a:xfrm>
            <a:off x="506949" y="455328"/>
            <a:ext cx="6621421" cy="412087"/>
          </a:xfrm>
        </p:spPr>
        <p:txBody>
          <a:bodyPr anchor="b">
            <a:noAutofit/>
          </a:bodyPr>
          <a:lstStyle>
            <a:lvl1pPr algn="l">
              <a:defRPr sz="2600" b="1">
                <a:solidFill>
                  <a:srgbClr val="040404"/>
                </a:solidFill>
                <a:latin typeface="Helvetica"/>
                <a:cs typeface="Helvetica"/>
              </a:defRPr>
            </a:lvl1pPr>
          </a:lstStyle>
          <a:p>
            <a:r>
              <a:rPr lang="pl-PL" dirty="0"/>
              <a:t>Kliknij, aby </a:t>
            </a:r>
            <a:r>
              <a:rPr lang="pl-PL" dirty="0" err="1"/>
              <a:t>edyt</a:t>
            </a:r>
            <a:r>
              <a:rPr lang="pl-PL" dirty="0"/>
              <a:t>. styl wz. tyt.</a:t>
            </a:r>
          </a:p>
        </p:txBody>
      </p:sp>
      <p:sp>
        <p:nvSpPr>
          <p:cNvPr id="1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1161636" y="2261475"/>
            <a:ext cx="6737480" cy="2911203"/>
          </a:xfrm>
        </p:spPr>
        <p:txBody>
          <a:bodyPr>
            <a:normAutofit/>
          </a:bodyPr>
          <a:lstStyle>
            <a:lvl1pPr marL="284400" indent="-285750">
              <a:lnSpc>
                <a:spcPct val="120000"/>
              </a:lnSpc>
              <a:spcAft>
                <a:spcPts val="1000"/>
              </a:spcAft>
              <a:buSzPct val="60000"/>
              <a:buFontTx/>
              <a:buBlip>
                <a:blip r:embed="rId3"/>
              </a:buBlip>
              <a:defRPr sz="2100">
                <a:solidFill>
                  <a:srgbClr val="040404"/>
                </a:solidFill>
                <a:latin typeface="Helvetica Light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pic>
        <p:nvPicPr>
          <p:cNvPr id="21" name="Obraz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0800000">
            <a:off x="8150315" y="4956979"/>
            <a:ext cx="431800" cy="571500"/>
          </a:xfrm>
          <a:prstGeom prst="rect">
            <a:avLst/>
          </a:prstGeom>
        </p:spPr>
      </p:pic>
      <p:pic>
        <p:nvPicPr>
          <p:cNvPr id="15" name="Obraz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6949" y="1925489"/>
            <a:ext cx="431800" cy="571500"/>
          </a:xfrm>
          <a:prstGeom prst="rect">
            <a:avLst/>
          </a:prstGeom>
        </p:spPr>
      </p:pic>
      <p:pic>
        <p:nvPicPr>
          <p:cNvPr id="12" name="Picture 11" descr="MNiSW-kolor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36" y="6459558"/>
            <a:ext cx="1272727" cy="252000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3B5051D9-0C29-FC4F-875C-F475C146D24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325139" y="527147"/>
            <a:ext cx="1309783" cy="192987"/>
          </a:xfrm>
          <a:prstGeom prst="rect">
            <a:avLst/>
          </a:prstGeom>
        </p:spPr>
      </p:pic>
      <p:sp>
        <p:nvSpPr>
          <p:cNvPr id="9" name="Symbol zastępczy numeru slajdu 5">
            <a:extLst>
              <a:ext uri="{FF2B5EF4-FFF2-40B4-BE49-F238E27FC236}">
                <a16:creationId xmlns:a16="http://schemas.microsoft.com/office/drawing/2014/main" id="{FB969277-FB96-5A43-9AE8-352A1DABFB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E0C11-EF55-6545-89EC-E302494CA4F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461719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3" descr="KDN-prezetacja-tlo-0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41"/>
            <a:ext cx="9144000" cy="6842760"/>
          </a:xfrm>
          <a:prstGeom prst="rect">
            <a:avLst/>
          </a:prstGeom>
        </p:spPr>
      </p:pic>
      <p:cxnSp>
        <p:nvCxnSpPr>
          <p:cNvPr id="9" name="Łącznik prosty 5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upa 1"/>
          <p:cNvGrpSpPr/>
          <p:nvPr userDrawn="1"/>
        </p:nvGrpSpPr>
        <p:grpSpPr>
          <a:xfrm>
            <a:off x="506949" y="1573863"/>
            <a:ext cx="8127974" cy="4298213"/>
            <a:chOff x="506949" y="1573863"/>
            <a:chExt cx="8127974" cy="4298213"/>
          </a:xfrm>
        </p:grpSpPr>
        <p:pic>
          <p:nvPicPr>
            <p:cNvPr id="13" name="Obraz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6949" y="1573863"/>
              <a:ext cx="431800" cy="571500"/>
            </a:xfrm>
            <a:prstGeom prst="rect">
              <a:avLst/>
            </a:prstGeom>
          </p:spPr>
        </p:pic>
        <p:pic>
          <p:nvPicPr>
            <p:cNvPr id="14" name="Obraz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8203123" y="5300576"/>
              <a:ext cx="431800" cy="571500"/>
            </a:xfrm>
            <a:prstGeom prst="rect">
              <a:avLst/>
            </a:prstGeom>
          </p:spPr>
        </p:pic>
      </p:grpSp>
      <p:pic>
        <p:nvPicPr>
          <p:cNvPr id="16" name="Picture 15" descr="MNiSW-bia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19" y="6477786"/>
            <a:ext cx="1272727" cy="252000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72E27C34-8A55-DF4B-BDCF-62301F2C96A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25139" y="527147"/>
            <a:ext cx="1309783" cy="192987"/>
          </a:xfrm>
          <a:prstGeom prst="rect">
            <a:avLst/>
          </a:prstGeom>
        </p:spPr>
      </p:pic>
      <p:sp>
        <p:nvSpPr>
          <p:cNvPr id="10" name="Symbol zastępczy numeru slajdu 5">
            <a:extLst>
              <a:ext uri="{FF2B5EF4-FFF2-40B4-BE49-F238E27FC236}">
                <a16:creationId xmlns:a16="http://schemas.microsoft.com/office/drawing/2014/main" id="{06187E90-6287-B444-93B0-CC54FC7369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53E0C11-EF55-6545-89EC-E302494CA4FA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309073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wa elementy zawartości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Łącznik prosty 7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rgbClr val="B4B4B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ytuł 1"/>
          <p:cNvSpPr>
            <a:spLocks noGrp="1"/>
          </p:cNvSpPr>
          <p:nvPr>
            <p:ph type="title"/>
          </p:nvPr>
        </p:nvSpPr>
        <p:spPr>
          <a:xfrm>
            <a:off x="506949" y="455328"/>
            <a:ext cx="6621421" cy="412087"/>
          </a:xfrm>
        </p:spPr>
        <p:txBody>
          <a:bodyPr anchor="b">
            <a:noAutofit/>
          </a:bodyPr>
          <a:lstStyle>
            <a:lvl1pPr algn="l">
              <a:defRPr sz="2600" b="1">
                <a:solidFill>
                  <a:srgbClr val="040404"/>
                </a:solidFill>
                <a:latin typeface="Helvetica"/>
                <a:cs typeface="Helvetica"/>
              </a:defRPr>
            </a:lvl1pPr>
          </a:lstStyle>
          <a:p>
            <a:r>
              <a:rPr lang="pl-PL" dirty="0"/>
              <a:t>Kliknij, aby </a:t>
            </a:r>
            <a:r>
              <a:rPr lang="pl-PL" dirty="0" err="1"/>
              <a:t>edyt</a:t>
            </a:r>
            <a:r>
              <a:rPr lang="pl-PL" dirty="0"/>
              <a:t>. styl wz. tyt.</a:t>
            </a:r>
          </a:p>
        </p:txBody>
      </p:sp>
      <p:pic>
        <p:nvPicPr>
          <p:cNvPr id="15" name="Obraz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06949" y="1925489"/>
            <a:ext cx="431800" cy="571500"/>
          </a:xfrm>
          <a:prstGeom prst="rect">
            <a:avLst/>
          </a:prstGeom>
        </p:spPr>
      </p:pic>
      <p:grpSp>
        <p:nvGrpSpPr>
          <p:cNvPr id="3" name="Group 2"/>
          <p:cNvGrpSpPr/>
          <p:nvPr userDrawn="1"/>
        </p:nvGrpSpPr>
        <p:grpSpPr>
          <a:xfrm>
            <a:off x="8114116" y="5420479"/>
            <a:ext cx="467999" cy="108000"/>
            <a:chOff x="8132793" y="5607219"/>
            <a:chExt cx="427917" cy="108000"/>
          </a:xfrm>
        </p:grpSpPr>
        <p:sp>
          <p:nvSpPr>
            <p:cNvPr id="2" name="Rectangle 1"/>
            <p:cNvSpPr/>
            <p:nvPr userDrawn="1"/>
          </p:nvSpPr>
          <p:spPr>
            <a:xfrm>
              <a:off x="8132793" y="5607219"/>
              <a:ext cx="92931" cy="108000"/>
            </a:xfrm>
            <a:prstGeom prst="rect">
              <a:avLst/>
            </a:prstGeom>
            <a:solidFill>
              <a:srgbClr val="E81B29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8298853" y="5607219"/>
              <a:ext cx="92931" cy="108000"/>
            </a:xfrm>
            <a:prstGeom prst="rect">
              <a:avLst/>
            </a:prstGeom>
            <a:solidFill>
              <a:srgbClr val="E81B29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8467779" y="5607219"/>
              <a:ext cx="92931" cy="108000"/>
            </a:xfrm>
            <a:prstGeom prst="rect">
              <a:avLst/>
            </a:prstGeom>
            <a:solidFill>
              <a:srgbClr val="E81B29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1161636" y="2261475"/>
            <a:ext cx="6737480" cy="2911203"/>
          </a:xfrm>
        </p:spPr>
        <p:txBody>
          <a:bodyPr>
            <a:normAutofit/>
          </a:bodyPr>
          <a:lstStyle>
            <a:lvl1pPr marL="284400" indent="-285750">
              <a:lnSpc>
                <a:spcPct val="120000"/>
              </a:lnSpc>
              <a:spcAft>
                <a:spcPts val="1000"/>
              </a:spcAft>
              <a:buSzPct val="60000"/>
              <a:buFontTx/>
              <a:buBlip>
                <a:blip r:embed="rId4"/>
              </a:buBlip>
              <a:defRPr sz="2100">
                <a:solidFill>
                  <a:srgbClr val="040404"/>
                </a:solidFill>
                <a:latin typeface="Helvetica Light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pic>
        <p:nvPicPr>
          <p:cNvPr id="13" name="Picture 12" descr="MNiSW-kolor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36" y="6459558"/>
            <a:ext cx="1272727" cy="252000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E63559DB-B485-784D-990B-2E4A2BC401A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325139" y="527147"/>
            <a:ext cx="1309783" cy="192987"/>
          </a:xfrm>
          <a:prstGeom prst="rect">
            <a:avLst/>
          </a:prstGeom>
        </p:spPr>
      </p:pic>
      <p:sp>
        <p:nvSpPr>
          <p:cNvPr id="14" name="Symbol zastępczy numeru slajdu 5">
            <a:extLst>
              <a:ext uri="{FF2B5EF4-FFF2-40B4-BE49-F238E27FC236}">
                <a16:creationId xmlns:a16="http://schemas.microsoft.com/office/drawing/2014/main" id="{DEDD77BF-BB22-2146-827B-7A1250FB84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E0C11-EF55-6545-89EC-E302494CA4F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88265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wa elementy zawartości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Łącznik prosty 7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rgbClr val="B4B4B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ytuł 1"/>
          <p:cNvSpPr>
            <a:spLocks noGrp="1"/>
          </p:cNvSpPr>
          <p:nvPr>
            <p:ph type="title"/>
          </p:nvPr>
        </p:nvSpPr>
        <p:spPr>
          <a:xfrm>
            <a:off x="506949" y="455328"/>
            <a:ext cx="6621421" cy="412087"/>
          </a:xfrm>
        </p:spPr>
        <p:txBody>
          <a:bodyPr anchor="b">
            <a:noAutofit/>
          </a:bodyPr>
          <a:lstStyle>
            <a:lvl1pPr algn="l">
              <a:defRPr sz="2600" b="1">
                <a:solidFill>
                  <a:srgbClr val="040404"/>
                </a:solidFill>
                <a:latin typeface="Helvetica"/>
                <a:cs typeface="Helvetica"/>
              </a:defRPr>
            </a:lvl1pPr>
          </a:lstStyle>
          <a:p>
            <a:r>
              <a:rPr lang="pl-PL" dirty="0"/>
              <a:t>Kliknij, aby </a:t>
            </a:r>
            <a:r>
              <a:rPr lang="pl-PL" dirty="0" err="1"/>
              <a:t>edyt</a:t>
            </a:r>
            <a:r>
              <a:rPr lang="pl-PL" dirty="0"/>
              <a:t>. styl wz. tyt.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502474" y="1925489"/>
            <a:ext cx="467999" cy="108000"/>
            <a:chOff x="8132793" y="5607219"/>
            <a:chExt cx="427917" cy="108000"/>
          </a:xfrm>
        </p:grpSpPr>
        <p:sp>
          <p:nvSpPr>
            <p:cNvPr id="13" name="Rectangle 12"/>
            <p:cNvSpPr/>
            <p:nvPr userDrawn="1"/>
          </p:nvSpPr>
          <p:spPr>
            <a:xfrm>
              <a:off x="8132793" y="5607219"/>
              <a:ext cx="92931" cy="108000"/>
            </a:xfrm>
            <a:prstGeom prst="rect">
              <a:avLst/>
            </a:prstGeom>
            <a:solidFill>
              <a:srgbClr val="E81B29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8298853" y="5607219"/>
              <a:ext cx="92931" cy="108000"/>
            </a:xfrm>
            <a:prstGeom prst="rect">
              <a:avLst/>
            </a:prstGeom>
            <a:solidFill>
              <a:srgbClr val="E81B29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8467779" y="5607219"/>
              <a:ext cx="92931" cy="108000"/>
            </a:xfrm>
            <a:prstGeom prst="rect">
              <a:avLst/>
            </a:prstGeom>
            <a:solidFill>
              <a:srgbClr val="E81B29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1" name="Obraz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0800000">
            <a:off x="8150315" y="4956979"/>
            <a:ext cx="431800" cy="571500"/>
          </a:xfrm>
          <a:prstGeom prst="rect">
            <a:avLst/>
          </a:prstGeom>
        </p:spPr>
      </p:pic>
      <p:sp>
        <p:nvSpPr>
          <p:cNvPr id="22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1161636" y="2261475"/>
            <a:ext cx="6737480" cy="2911203"/>
          </a:xfrm>
        </p:spPr>
        <p:txBody>
          <a:bodyPr>
            <a:normAutofit/>
          </a:bodyPr>
          <a:lstStyle>
            <a:lvl1pPr marL="284400" indent="-285750">
              <a:lnSpc>
                <a:spcPct val="120000"/>
              </a:lnSpc>
              <a:spcAft>
                <a:spcPts val="1000"/>
              </a:spcAft>
              <a:buSzPct val="60000"/>
              <a:buFontTx/>
              <a:buBlip>
                <a:blip r:embed="rId4"/>
              </a:buBlip>
              <a:defRPr sz="2100">
                <a:solidFill>
                  <a:srgbClr val="040404"/>
                </a:solidFill>
                <a:latin typeface="Helvetica Light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pic>
        <p:nvPicPr>
          <p:cNvPr id="15" name="Picture 14" descr="MNiSW-kolor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36" y="6459558"/>
            <a:ext cx="1272727" cy="25200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A55D8B5E-3EDA-224E-9EEF-8B5F239FF5D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325139" y="527147"/>
            <a:ext cx="1309783" cy="192987"/>
          </a:xfrm>
          <a:prstGeom prst="rect">
            <a:avLst/>
          </a:prstGeom>
        </p:spPr>
      </p:pic>
      <p:sp>
        <p:nvSpPr>
          <p:cNvPr id="16" name="Symbol zastępczy numeru slajdu 5">
            <a:extLst>
              <a:ext uri="{FF2B5EF4-FFF2-40B4-BE49-F238E27FC236}">
                <a16:creationId xmlns:a16="http://schemas.microsoft.com/office/drawing/2014/main" id="{00043BD1-5EA3-1442-B10B-98B7D2D73B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E0C11-EF55-6545-89EC-E302494CA4F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10681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3" descr="KDN-prezetacja-tlo-0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41"/>
            <a:ext cx="9144000" cy="6842760"/>
          </a:xfrm>
          <a:prstGeom prst="rect">
            <a:avLst/>
          </a:prstGeom>
        </p:spPr>
      </p:pic>
      <p:cxnSp>
        <p:nvCxnSpPr>
          <p:cNvPr id="9" name="Łącznik prosty 5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upa 1"/>
          <p:cNvGrpSpPr/>
          <p:nvPr userDrawn="1"/>
        </p:nvGrpSpPr>
        <p:grpSpPr>
          <a:xfrm>
            <a:off x="506949" y="1573863"/>
            <a:ext cx="8127974" cy="4298213"/>
            <a:chOff x="506949" y="1573863"/>
            <a:chExt cx="8127974" cy="4298213"/>
          </a:xfrm>
        </p:grpSpPr>
        <p:pic>
          <p:nvPicPr>
            <p:cNvPr id="13" name="Obraz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6949" y="1573863"/>
              <a:ext cx="431800" cy="571500"/>
            </a:xfrm>
            <a:prstGeom prst="rect">
              <a:avLst/>
            </a:prstGeom>
          </p:spPr>
        </p:pic>
        <p:pic>
          <p:nvPicPr>
            <p:cNvPr id="14" name="Obraz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8203123" y="5300576"/>
              <a:ext cx="431800" cy="571500"/>
            </a:xfrm>
            <a:prstGeom prst="rect">
              <a:avLst/>
            </a:prstGeom>
          </p:spPr>
        </p:pic>
      </p:grpSp>
      <p:pic>
        <p:nvPicPr>
          <p:cNvPr id="16" name="Picture 15" descr="MNiSW-bia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19" y="6477786"/>
            <a:ext cx="1272727" cy="252000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72E27C34-8A55-DF4B-BDCF-62301F2C96A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25139" y="527147"/>
            <a:ext cx="1309783" cy="192987"/>
          </a:xfrm>
          <a:prstGeom prst="rect">
            <a:avLst/>
          </a:prstGeom>
        </p:spPr>
      </p:pic>
      <p:sp>
        <p:nvSpPr>
          <p:cNvPr id="10" name="Symbol zastępczy numeru slajdu 5">
            <a:extLst>
              <a:ext uri="{FF2B5EF4-FFF2-40B4-BE49-F238E27FC236}">
                <a16:creationId xmlns:a16="http://schemas.microsoft.com/office/drawing/2014/main" id="{06187E90-6287-B444-93B0-CC54FC7369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53E0C11-EF55-6545-89EC-E302494CA4FA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179724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Porównani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ytuł 1"/>
          <p:cNvSpPr>
            <a:spLocks noGrp="1"/>
          </p:cNvSpPr>
          <p:nvPr>
            <p:ph type="title"/>
          </p:nvPr>
        </p:nvSpPr>
        <p:spPr>
          <a:xfrm>
            <a:off x="506949" y="1999895"/>
            <a:ext cx="8127974" cy="1143000"/>
          </a:xfrm>
        </p:spPr>
        <p:txBody>
          <a:bodyPr>
            <a:noAutofit/>
          </a:bodyPr>
          <a:lstStyle>
            <a:lvl1pPr algn="ctr">
              <a:defRPr sz="4000" b="1">
                <a:solidFill>
                  <a:srgbClr val="040404"/>
                </a:solidFill>
                <a:latin typeface="Helvetica"/>
                <a:cs typeface="Helvetica"/>
              </a:defRPr>
            </a:lvl1pPr>
          </a:lstStyle>
          <a:p>
            <a:r>
              <a:rPr lang="pl-PL" dirty="0"/>
              <a:t>Kliknij, aby </a:t>
            </a:r>
            <a:r>
              <a:rPr lang="pl-PL" dirty="0" err="1"/>
              <a:t>edyt</a:t>
            </a:r>
            <a:r>
              <a:rPr lang="pl-PL" dirty="0"/>
              <a:t>. styl wz. tyt.</a:t>
            </a:r>
          </a:p>
        </p:txBody>
      </p:sp>
      <p:cxnSp>
        <p:nvCxnSpPr>
          <p:cNvPr id="17" name="Łącznik prosty 7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rgbClr val="B4B4B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06949" y="4305305"/>
            <a:ext cx="8127974" cy="1420813"/>
          </a:xfrm>
        </p:spPr>
        <p:txBody>
          <a:bodyPr>
            <a:normAutofit/>
          </a:bodyPr>
          <a:lstStyle>
            <a:lvl1pPr marL="0" indent="0" algn="ctr">
              <a:buNone/>
              <a:defRPr sz="1000">
                <a:latin typeface="Helvetica Light"/>
                <a:cs typeface="Helvetica Light"/>
              </a:defRPr>
            </a:lvl1pPr>
            <a:lvl2pPr marL="457200" indent="0" algn="ctr">
              <a:buNone/>
              <a:defRPr sz="1000">
                <a:latin typeface="Helvetica Light"/>
                <a:cs typeface="Helvetica Light"/>
              </a:defRPr>
            </a:lvl2pPr>
            <a:lvl3pPr marL="914400" indent="0" algn="ctr">
              <a:buNone/>
              <a:defRPr sz="1000">
                <a:latin typeface="Helvetica Light"/>
                <a:cs typeface="Helvetica Light"/>
              </a:defRPr>
            </a:lvl3pPr>
            <a:lvl4pPr marL="1371600" indent="0" algn="ctr">
              <a:buNone/>
              <a:defRPr sz="1000">
                <a:latin typeface="Helvetica Light"/>
                <a:cs typeface="Helvetica Light"/>
              </a:defRPr>
            </a:lvl4pPr>
            <a:lvl5pPr marL="1828800" indent="0" algn="ctr">
              <a:buNone/>
              <a:defRPr sz="1000">
                <a:latin typeface="Helvetica Light"/>
                <a:cs typeface="Helvetica Light"/>
              </a:defRPr>
            </a:lvl5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15" name="PoleTekstowe 12"/>
          <p:cNvSpPr txBox="1"/>
          <p:nvPr userDrawn="1"/>
        </p:nvSpPr>
        <p:spPr>
          <a:xfrm>
            <a:off x="438260" y="6400144"/>
            <a:ext cx="1713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err="1">
                <a:solidFill>
                  <a:srgbClr val="828282"/>
                </a:solidFill>
              </a:rPr>
              <a:t>www.facebook.com</a:t>
            </a:r>
            <a:r>
              <a:rPr lang="pl-PL" sz="1000" dirty="0">
                <a:solidFill>
                  <a:srgbClr val="E81B29"/>
                </a:solidFill>
              </a:rPr>
              <a:t>/</a:t>
            </a:r>
            <a:r>
              <a:rPr lang="pl-PL" sz="1000" dirty="0" err="1">
                <a:solidFill>
                  <a:srgbClr val="E81B29"/>
                </a:solidFill>
              </a:rPr>
              <a:t>MNiSW</a:t>
            </a:r>
            <a:endParaRPr lang="pl-PL" sz="1000" dirty="0">
              <a:solidFill>
                <a:srgbClr val="E81B29"/>
              </a:solidFill>
            </a:endParaRPr>
          </a:p>
        </p:txBody>
      </p:sp>
      <p:pic>
        <p:nvPicPr>
          <p:cNvPr id="8" name="Picture 7" descr="MNiSW-kolo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196" y="6451245"/>
            <a:ext cx="1272727" cy="252000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D41947CC-51A8-024E-92D5-CE98ECDB009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912223" y="3856817"/>
            <a:ext cx="1309783" cy="19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539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04.11.2019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04.11.2019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04.11.2019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04.11.2019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04.11.2019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04.11.2019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04.11.2019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04.11.2019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7FA3B-C404-4317-B0BC-953931111309}" type="datetimeFigureOut">
              <a:rPr lang="pl-PL" smtClean="0"/>
              <a:t>04.11.2019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hyperlink" Target="mailto:konstytucjadlanauki@mnisw.gov.pl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4594C2E9-45AF-D245-89CF-61EBDFE4DF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pPr/>
              <a:t>1</a:t>
            </a:fld>
            <a:endParaRPr lang="pl-PL" dirty="0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2133C313-EBAB-4E47-875C-7F575CC167A9}"/>
              </a:ext>
            </a:extLst>
          </p:cNvPr>
          <p:cNvSpPr txBox="1"/>
          <p:nvPr/>
        </p:nvSpPr>
        <p:spPr>
          <a:xfrm>
            <a:off x="761999" y="2074817"/>
            <a:ext cx="756557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sz="4000" dirty="0">
              <a:solidFill>
                <a:schemeClr val="bg1"/>
              </a:solidFill>
              <a:latin typeface="Montserrat" pitchFamily="2" charset="0"/>
            </a:endParaRPr>
          </a:p>
          <a:p>
            <a:pPr algn="ctr"/>
            <a:endParaRPr lang="pl-PL" sz="4000" dirty="0">
              <a:solidFill>
                <a:schemeClr val="bg1"/>
              </a:solidFill>
              <a:latin typeface="Montserrat" pitchFamily="2" charset="0"/>
            </a:endParaRPr>
          </a:p>
          <a:p>
            <a:pPr algn="ctr"/>
            <a:r>
              <a:rPr lang="pl-PL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 I SPRAWY STUDENCKIE</a:t>
            </a:r>
            <a:endParaRPr lang="pl-PL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35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sz="2400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 i sprawy studenckie</a:t>
            </a:r>
            <a:endParaRPr lang="en-US" sz="2400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683568" y="2686756"/>
            <a:ext cx="7776864" cy="2902484"/>
          </a:xfrm>
        </p:spPr>
        <p:txBody>
          <a:bodyPr anchor="t">
            <a:noAutofit/>
          </a:bodyPr>
          <a:lstStyle/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r>
              <a:rPr lang="pl-PL" sz="18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Efekty uczenia się mogą być potwierdzane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8550" lvl="1">
              <a:buFont typeface="Courier New" panose="02070309020205020404" pitchFamily="49" charset="0"/>
              <a:buChar char="o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na  studiach drugiego stopnia -  osobom posiadającym kwalifikację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pełną na poziomie 6 PRK i co najmniej 3 lata doświadczenia zawodowego po ukończeniu studiów pierwszego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stopnia;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8550" lvl="1">
              <a:buFont typeface="Courier New" panose="02070309020205020404" pitchFamily="49" charset="0"/>
              <a:buChar char="o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kolejnych studiach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pierwszego stopnia lub drugiego stopnia lub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jednolitych studiach magisterskich – osobom posiadającym kwalifikację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pełną na poziomie 7 PRK i co najmniej 2 lata doświadczenia zawodowego po ukończeniu studiów drugiego stopnia albo jednolitych studiów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magisterskich.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10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2158999"/>
            <a:ext cx="5954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Przyjęcie na studia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55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sz="2400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 i sprawy studenckie</a:t>
            </a:r>
            <a:endParaRPr lang="en-US" sz="2400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1088484" y="2686756"/>
            <a:ext cx="7155924" cy="2902484"/>
          </a:xfrm>
        </p:spPr>
        <p:txBody>
          <a:bodyPr anchor="t">
            <a:noAutofit/>
          </a:bodyPr>
          <a:lstStyle/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r>
              <a:rPr lang="pl-PL" dirty="0" smtClean="0"/>
              <a:t>postępowanie </a:t>
            </a:r>
            <a:r>
              <a:rPr lang="pl-PL" dirty="0"/>
              <a:t>w sprawie przyjęcia na studia może prowadzić </a:t>
            </a:r>
            <a:r>
              <a:rPr lang="pl-PL" dirty="0" smtClean="0"/>
              <a:t>komisja (wpis </a:t>
            </a:r>
            <a:r>
              <a:rPr lang="pl-PL" dirty="0"/>
              <a:t>na listę </a:t>
            </a:r>
            <a:r>
              <a:rPr lang="pl-PL" dirty="0" smtClean="0"/>
              <a:t>studentów)</a:t>
            </a:r>
            <a:endParaRPr lang="pl-PL" dirty="0"/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r>
              <a:rPr lang="pl-PL" dirty="0"/>
              <a:t>o</a:t>
            </a:r>
            <a:r>
              <a:rPr lang="pl-PL" dirty="0" smtClean="0"/>
              <a:t>dmowa </a:t>
            </a:r>
            <a:r>
              <a:rPr lang="pl-PL" dirty="0"/>
              <a:t>przyjęcia na studia </a:t>
            </a:r>
            <a:r>
              <a:rPr lang="pl-PL" dirty="0" smtClean="0"/>
              <a:t>- decyzja administracyjna (podpisuje </a:t>
            </a:r>
            <a:r>
              <a:rPr lang="pl-PL" dirty="0"/>
              <a:t>przewodniczący </a:t>
            </a:r>
            <a:r>
              <a:rPr lang="pl-PL" dirty="0" smtClean="0"/>
              <a:t>komisji)</a:t>
            </a:r>
            <a:endParaRPr lang="pl-PL" dirty="0"/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r>
              <a:rPr lang="pl-PL" dirty="0" smtClean="0"/>
              <a:t> </a:t>
            </a:r>
            <a:r>
              <a:rPr lang="pl-PL" dirty="0"/>
              <a:t>odwołanie do </a:t>
            </a:r>
            <a:r>
              <a:rPr lang="pl-PL" dirty="0" smtClean="0"/>
              <a:t>rektora</a:t>
            </a:r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r>
              <a:rPr lang="pl-PL" dirty="0"/>
              <a:t>w</a:t>
            </a:r>
            <a:r>
              <a:rPr lang="pl-PL" dirty="0" smtClean="0"/>
              <a:t>yniki </a:t>
            </a:r>
            <a:r>
              <a:rPr lang="pl-PL" dirty="0"/>
              <a:t>postępowania w sprawie przyjęcia na studia są jawne.</a:t>
            </a:r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11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2158999"/>
            <a:ext cx="5954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Przyjęcie na studia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77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sz="2400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 i sprawy studenckie</a:t>
            </a:r>
            <a:endParaRPr lang="en-US" sz="2400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1088484" y="2686756"/>
            <a:ext cx="7155924" cy="2902484"/>
          </a:xfrm>
        </p:spPr>
        <p:txBody>
          <a:bodyPr anchor="t">
            <a:noAutofit/>
          </a:bodyPr>
          <a:lstStyle/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r>
              <a:rPr lang="pl-PL" dirty="0" smtClean="0"/>
              <a:t>osoba </a:t>
            </a:r>
            <a:r>
              <a:rPr lang="pl-PL" dirty="0"/>
              <a:t>przyjęta na studia rozpoczyna studia i nabywa prawa studenta z chwilą złożenia ślubowania </a:t>
            </a:r>
            <a:endParaRPr lang="pl-PL" dirty="0" smtClean="0"/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r>
              <a:rPr lang="pl-PL" dirty="0" smtClean="0"/>
              <a:t>student </a:t>
            </a:r>
            <a:r>
              <a:rPr lang="pl-PL" dirty="0"/>
              <a:t>ma prawo do przeszkolenia w zakresie praw i obowiązków studenta </a:t>
            </a:r>
            <a:endParaRPr lang="pl-PL" dirty="0" smtClean="0"/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r>
              <a:rPr lang="pl-PL" dirty="0" smtClean="0"/>
              <a:t>szkolenia </a:t>
            </a:r>
            <a:r>
              <a:rPr lang="pl-PL" dirty="0"/>
              <a:t>prowadzi samorząd studencki we współpracy z </a:t>
            </a:r>
            <a:r>
              <a:rPr lang="pl-PL" dirty="0" smtClean="0"/>
              <a:t>PSRP, </a:t>
            </a:r>
            <a:r>
              <a:rPr lang="pl-PL" dirty="0"/>
              <a:t>który zapewnia przedstawicielom samorządów studenckich przygotowanie do prowadzenia szkoleń oraz podejmuje działania promocyjne dotyczące praw i obowiązków </a:t>
            </a:r>
            <a:r>
              <a:rPr lang="pl-PL" dirty="0" smtClean="0"/>
              <a:t>studenta</a:t>
            </a:r>
            <a:endParaRPr lang="pl-PL" dirty="0"/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12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2158999"/>
            <a:ext cx="5954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Przyjęcie na studia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01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sz="2400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 i sprawy studenckie</a:t>
            </a:r>
            <a:endParaRPr lang="en-US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1088484" y="2548834"/>
            <a:ext cx="7155924" cy="2902484"/>
          </a:xfrm>
        </p:spPr>
        <p:txBody>
          <a:bodyPr anchor="t">
            <a:noAutofit/>
          </a:bodyPr>
          <a:lstStyle/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r>
              <a:rPr lang="pl-PL" dirty="0" smtClean="0"/>
              <a:t>organizację </a:t>
            </a:r>
            <a:r>
              <a:rPr lang="pl-PL" dirty="0"/>
              <a:t>studiów oraz związane z nimi prawa i obowiązki studenta określa regulamin </a:t>
            </a:r>
            <a:r>
              <a:rPr lang="pl-PL" dirty="0" smtClean="0"/>
              <a:t>studiów</a:t>
            </a:r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r>
              <a:rPr lang="pl-PL" dirty="0"/>
              <a:t>r</a:t>
            </a:r>
            <a:r>
              <a:rPr lang="pl-PL" dirty="0" smtClean="0"/>
              <a:t>egulamin </a:t>
            </a:r>
            <a:r>
              <a:rPr lang="pl-PL" dirty="0"/>
              <a:t>studiów jest uchwalany co najmniej na 5 miesięcy przed rozpoczęciem roku </a:t>
            </a:r>
            <a:r>
              <a:rPr lang="pl-PL" dirty="0" smtClean="0"/>
              <a:t>akademickiego i wymaga </a:t>
            </a:r>
            <a:r>
              <a:rPr lang="pl-PL" dirty="0"/>
              <a:t>uzgodnienia z samorządem </a:t>
            </a:r>
            <a:r>
              <a:rPr lang="pl-PL" dirty="0" smtClean="0"/>
              <a:t>studenckim. </a:t>
            </a:r>
            <a:r>
              <a:rPr lang="pl-PL" dirty="0" smtClean="0"/>
              <a:t>Przy braku porozumienia </a:t>
            </a:r>
            <a:r>
              <a:rPr lang="pl-PL" dirty="0"/>
              <a:t>w sprawie </a:t>
            </a:r>
            <a:r>
              <a:rPr lang="pl-PL" dirty="0" smtClean="0"/>
              <a:t>treści</a:t>
            </a:r>
            <a:r>
              <a:rPr lang="pl-PL" dirty="0"/>
              <a:t>, regulamin wchodzi w życie na mocy ponownej uchwały senatu podjętej większością co najmniej 2/3 </a:t>
            </a:r>
            <a:r>
              <a:rPr lang="pl-PL" dirty="0" smtClean="0"/>
              <a:t>głosów</a:t>
            </a:r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r>
              <a:rPr lang="pl-PL" dirty="0" smtClean="0"/>
              <a:t>regulamin </a:t>
            </a:r>
            <a:r>
              <a:rPr lang="pl-PL" dirty="0"/>
              <a:t>studiów wchodzi w życie z początkiem roku </a:t>
            </a:r>
            <a:r>
              <a:rPr lang="pl-PL" dirty="0" smtClean="0"/>
              <a:t>akademickiego</a:t>
            </a:r>
            <a:endParaRPr lang="pl-PL" dirty="0"/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13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2077487"/>
            <a:ext cx="5954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Regulamin studiów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37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sz="2400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 i sprawy studenckie</a:t>
            </a:r>
            <a:endParaRPr lang="en-US" sz="2400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1088484" y="2548834"/>
            <a:ext cx="7155924" cy="2902484"/>
          </a:xfrm>
        </p:spPr>
        <p:txBody>
          <a:bodyPr anchor="t">
            <a:noAutofit/>
          </a:bodyPr>
          <a:lstStyle/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r>
              <a:rPr lang="pl-PL" dirty="0"/>
              <a:t>na zasadach określonych w regulaminie studiów </a:t>
            </a:r>
            <a:r>
              <a:rPr lang="pl-PL" dirty="0" smtClean="0"/>
              <a:t>student </a:t>
            </a:r>
            <a:r>
              <a:rPr lang="pl-PL" dirty="0"/>
              <a:t>ma prawo </a:t>
            </a:r>
            <a:r>
              <a:rPr lang="pl-PL" dirty="0" smtClean="0"/>
              <a:t>do:</a:t>
            </a:r>
          </a:p>
          <a:p>
            <a:pPr marL="60325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Courier New" panose="02070309020205020404" pitchFamily="49" charset="0"/>
              <a:buChar char="o"/>
            </a:pPr>
            <a:r>
              <a:rPr lang="pl-PL" dirty="0" smtClean="0"/>
              <a:t>przenoszenia </a:t>
            </a:r>
            <a:r>
              <a:rPr lang="pl-PL" dirty="0"/>
              <a:t>i uznawania punktów </a:t>
            </a:r>
            <a:r>
              <a:rPr lang="pl-PL" dirty="0" smtClean="0"/>
              <a:t>ECTS,</a:t>
            </a:r>
          </a:p>
          <a:p>
            <a:pPr marL="60325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Courier New" panose="02070309020205020404" pitchFamily="49" charset="0"/>
              <a:buChar char="o"/>
            </a:pPr>
            <a:r>
              <a:rPr lang="pl-PL" dirty="0" smtClean="0"/>
              <a:t>odbywania </a:t>
            </a:r>
            <a:r>
              <a:rPr lang="pl-PL" dirty="0"/>
              <a:t>studiów według indywidualnej organizacji </a:t>
            </a:r>
            <a:r>
              <a:rPr lang="pl-PL" dirty="0" smtClean="0"/>
              <a:t>studiów,</a:t>
            </a:r>
          </a:p>
          <a:p>
            <a:pPr marL="60325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Courier New" panose="02070309020205020404" pitchFamily="49" charset="0"/>
              <a:buChar char="o"/>
            </a:pPr>
            <a:r>
              <a:rPr lang="pl-PL" dirty="0" smtClean="0"/>
              <a:t>usprawiedliwiania </a:t>
            </a:r>
            <a:r>
              <a:rPr lang="pl-PL" dirty="0"/>
              <a:t>nieobecności na zajęciach, </a:t>
            </a:r>
            <a:endParaRPr lang="pl-PL" dirty="0" smtClean="0"/>
          </a:p>
          <a:p>
            <a:pPr marL="60325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Courier New" panose="02070309020205020404" pitchFamily="49" charset="0"/>
              <a:buChar char="o"/>
            </a:pPr>
            <a:r>
              <a:rPr lang="pl-PL" dirty="0" smtClean="0"/>
              <a:t>urlopów </a:t>
            </a:r>
            <a:r>
              <a:rPr lang="pl-PL" dirty="0"/>
              <a:t>od zajęć oraz urlopów od zajęć z możliwością przystąpienia do weryfikacji uzyskanych efektów uczenia się określonych w programie </a:t>
            </a:r>
            <a:r>
              <a:rPr lang="pl-PL" dirty="0" smtClean="0"/>
              <a:t>studiów,</a:t>
            </a: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14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2077487"/>
            <a:ext cx="5954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Regulamin </a:t>
            </a:r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studiów treść 1/2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45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sz="2400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 i sprawy studenckie</a:t>
            </a:r>
            <a:endParaRPr lang="en-US" sz="2400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1088484" y="2548834"/>
            <a:ext cx="7155924" cy="2902484"/>
          </a:xfrm>
        </p:spPr>
        <p:txBody>
          <a:bodyPr anchor="t">
            <a:noAutofit/>
          </a:bodyPr>
          <a:lstStyle/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r>
              <a:rPr lang="pl-PL" dirty="0"/>
              <a:t>na zasadach określonych w regulaminie studiów </a:t>
            </a:r>
            <a:r>
              <a:rPr lang="pl-PL" dirty="0" smtClean="0"/>
              <a:t>student </a:t>
            </a:r>
            <a:r>
              <a:rPr lang="pl-PL" dirty="0"/>
              <a:t>ma prawo </a:t>
            </a:r>
            <a:r>
              <a:rPr lang="pl-PL" dirty="0" smtClean="0"/>
              <a:t>do:</a:t>
            </a:r>
          </a:p>
          <a:p>
            <a:pPr marL="60325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Courier New" panose="02070309020205020404" pitchFamily="49" charset="0"/>
              <a:buChar char="o"/>
            </a:pPr>
            <a:r>
              <a:rPr lang="pl-PL" dirty="0"/>
              <a:t>zmiany kierunku studiów,</a:t>
            </a:r>
          </a:p>
          <a:p>
            <a:pPr marL="60325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Courier New" panose="02070309020205020404" pitchFamily="49" charset="0"/>
              <a:buChar char="o"/>
            </a:pPr>
            <a:r>
              <a:rPr lang="pl-PL" dirty="0"/>
              <a:t>przeniesienia na studia stacjonarne albo niestacjonarne,</a:t>
            </a:r>
          </a:p>
          <a:p>
            <a:pPr marL="60325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Courier New" panose="02070309020205020404" pitchFamily="49" charset="0"/>
              <a:buChar char="o"/>
            </a:pPr>
            <a:r>
              <a:rPr lang="pl-PL" dirty="0"/>
              <a:t>przystąpienia do egzaminu komisyjnego przy udziale wskazanego przez niego obserwatora,</a:t>
            </a:r>
          </a:p>
          <a:p>
            <a:pPr marL="60325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Courier New" panose="02070309020205020404" pitchFamily="49" charset="0"/>
              <a:buChar char="o"/>
            </a:pPr>
            <a:r>
              <a:rPr lang="pl-PL" dirty="0"/>
              <a:t>powtarzania określonych zajęć z powodu niezadowalających wyników w </a:t>
            </a:r>
            <a:r>
              <a:rPr lang="pl-PL" dirty="0" smtClean="0"/>
              <a:t>nauce.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15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2077487"/>
            <a:ext cx="5954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Regulamin </a:t>
            </a:r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studiów treść 2/2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35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sz="2400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 i sprawy studenckie</a:t>
            </a:r>
            <a:endParaRPr lang="en-US" sz="2400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1088484" y="2548834"/>
            <a:ext cx="7155924" cy="2902484"/>
          </a:xfrm>
        </p:spPr>
        <p:txBody>
          <a:bodyPr anchor="t">
            <a:noAutofit/>
          </a:bodyPr>
          <a:lstStyle/>
          <a:p>
            <a:pPr marL="26035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r>
              <a:rPr lang="pl-PL" sz="18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Wznawianie studiów</a:t>
            </a:r>
          </a:p>
          <a:p>
            <a:pPr marL="26035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Prawa studentów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 zostały ograniczone wyłącznie do katalogu wskazanego w ustawie i mogą być odpowiednio rozszerzone w regulaminie studiów.</a:t>
            </a:r>
            <a:endParaRPr lang="pl-PL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035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takich zagadnień należy np. procedura wznawiania studiów.</a:t>
            </a:r>
          </a:p>
          <a:p>
            <a:pPr marL="26035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Wznowienie studiów powinno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być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stosowane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jedynie w szczególnie uzasadnionych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przypadkach. Przywrócenie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 prawach studenta jest niemożliwe w 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przypadku,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gdy w uczelni nie jest już prowadzony dany kierunek studiów i takie zastrzeżenie powinno zostać zapisane w regulaminie studiów. Wznowienie studiów odbywa się na konkretny kierunek studiów i realizowany w chwili wznowienia program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studiów (wszyscy absolwenci osiągają takie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efekty uczenia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się).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16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2077487"/>
            <a:ext cx="5954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Regulamin studiów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70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sz="2400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 i sprawy studenckie</a:t>
            </a:r>
            <a:endParaRPr lang="en-US" sz="2400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1088484" y="2548834"/>
            <a:ext cx="7155924" cy="2902484"/>
          </a:xfrm>
        </p:spPr>
        <p:txBody>
          <a:bodyPr anchor="t">
            <a:noAutofit/>
          </a:bodyPr>
          <a:lstStyle/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r>
              <a:rPr lang="pl-PL" dirty="0" smtClean="0"/>
              <a:t>studentka </a:t>
            </a:r>
            <a:r>
              <a:rPr lang="pl-PL" dirty="0"/>
              <a:t>w ciąży i </a:t>
            </a:r>
            <a:r>
              <a:rPr lang="pl-PL" dirty="0" smtClean="0"/>
              <a:t>student będący </a:t>
            </a:r>
            <a:r>
              <a:rPr lang="pl-PL" dirty="0"/>
              <a:t>rodzicem </a:t>
            </a:r>
            <a:r>
              <a:rPr lang="pl-PL" dirty="0" smtClean="0"/>
              <a:t>ma zapewnione prawo do:</a:t>
            </a:r>
          </a:p>
          <a:p>
            <a:pPr marL="60325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Courier New" panose="02070309020205020404" pitchFamily="49" charset="0"/>
              <a:buChar char="o"/>
            </a:pPr>
            <a:r>
              <a:rPr lang="pl-PL" dirty="0" smtClean="0"/>
              <a:t>odbywania </a:t>
            </a:r>
            <a:r>
              <a:rPr lang="pl-PL" dirty="0"/>
              <a:t>studiów </a:t>
            </a:r>
            <a:r>
              <a:rPr lang="pl-PL" dirty="0" smtClean="0"/>
              <a:t>według </a:t>
            </a:r>
            <a:r>
              <a:rPr lang="pl-PL" dirty="0"/>
              <a:t>indywidualnej organizacji studiów do czasu ich ukończenia – w przypadku studiów stacjonarnych</a:t>
            </a:r>
            <a:r>
              <a:rPr lang="pl-PL" dirty="0" smtClean="0"/>
              <a:t>,</a:t>
            </a:r>
            <a:endParaRPr lang="pl-PL" dirty="0"/>
          </a:p>
          <a:p>
            <a:pPr marL="60325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Courier New" panose="02070309020205020404" pitchFamily="49" charset="0"/>
              <a:buChar char="o"/>
            </a:pPr>
            <a:r>
              <a:rPr lang="pl-PL" dirty="0"/>
              <a:t>urlopów od zajęć oraz urlopów od zajęć z możliwością przystąpienia do weryfikacji uzyskanych efektów uczenia </a:t>
            </a:r>
            <a:r>
              <a:rPr lang="pl-PL" dirty="0" smtClean="0"/>
              <a:t>się</a:t>
            </a: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17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2077487"/>
            <a:ext cx="5954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Uprawnienia rodzicielskie studentów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4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sz="2400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 i sprawy studenckie</a:t>
            </a:r>
            <a:endParaRPr lang="en-US" sz="2400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1088484" y="2548834"/>
            <a:ext cx="7155924" cy="2902484"/>
          </a:xfrm>
        </p:spPr>
        <p:txBody>
          <a:bodyPr anchor="t">
            <a:noAutofit/>
          </a:bodyPr>
          <a:lstStyle/>
          <a:p>
            <a:pPr marL="60325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dirty="0" smtClean="0"/>
              <a:t>wniosek o urlop należy złożyć w okresie 1 roku od dnia urodzenia dziecka</a:t>
            </a:r>
          </a:p>
          <a:p>
            <a:pPr marL="60325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dirty="0" smtClean="0"/>
              <a:t>urlopu dla studentki w ciąży udziela się na okres do dnia urodzenia dziecka, a dla studenta będącego rodzicem udziela się na okres do 1 roku, z tym że jeżeli koniec urlopu przypada w trakcie semestru, urlop może być przedłużony do końca tego semestru.</a:t>
            </a:r>
          </a:p>
          <a:p>
            <a:pPr marL="60325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dirty="0"/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18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2077487"/>
            <a:ext cx="5954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Uprawnienia rodzicielskie studentów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24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sz="2400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 i sprawy studenckie</a:t>
            </a:r>
            <a:endParaRPr lang="en-US" sz="2400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1088484" y="2548834"/>
            <a:ext cx="7155924" cy="2902484"/>
          </a:xfrm>
        </p:spPr>
        <p:txBody>
          <a:bodyPr anchor="t">
            <a:noAutofit/>
          </a:bodyPr>
          <a:lstStyle/>
          <a:p>
            <a:pPr marL="60325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dirty="0" smtClean="0"/>
              <a:t>studenci </a:t>
            </a:r>
            <a:r>
              <a:rPr lang="pl-PL" dirty="0"/>
              <a:t>w uczelni tworzą samorząd </a:t>
            </a:r>
            <a:r>
              <a:rPr lang="pl-PL" dirty="0" smtClean="0"/>
              <a:t>studencki</a:t>
            </a:r>
          </a:p>
          <a:p>
            <a:pPr marL="60325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dirty="0" smtClean="0"/>
              <a:t>organy samorządu (przewodniczący, organ uchwałodawczy)</a:t>
            </a:r>
          </a:p>
          <a:p>
            <a:pPr marL="60325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dirty="0" smtClean="0"/>
              <a:t>samorząd </a:t>
            </a:r>
            <a:r>
              <a:rPr lang="pl-PL" dirty="0"/>
              <a:t>studencki jest wyłącznym reprezentantem ogółu studentów </a:t>
            </a:r>
            <a:r>
              <a:rPr lang="pl-PL" dirty="0" smtClean="0"/>
              <a:t>uczelni</a:t>
            </a:r>
          </a:p>
          <a:p>
            <a:pPr marL="60325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dirty="0"/>
              <a:t>s</a:t>
            </a:r>
            <a:r>
              <a:rPr lang="pl-PL" dirty="0" smtClean="0"/>
              <a:t>amorząd </a:t>
            </a:r>
            <a:r>
              <a:rPr lang="pl-PL" dirty="0"/>
              <a:t>studencki prowadzi w uczelni działalność w zakresie spraw studenckich, w tym socjalno-bytowych i </a:t>
            </a:r>
            <a:r>
              <a:rPr lang="pl-PL" dirty="0" smtClean="0"/>
              <a:t>kulturalnych</a:t>
            </a:r>
          </a:p>
          <a:p>
            <a:pPr marL="60325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dirty="0" smtClean="0"/>
          </a:p>
          <a:p>
            <a:pPr marL="60325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dirty="0"/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19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2077487"/>
            <a:ext cx="7083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Samorząd studencki i organizacje studenckie</a:t>
            </a:r>
          </a:p>
        </p:txBody>
      </p:sp>
    </p:spTree>
    <p:extLst>
      <p:ext uri="{BB962C8B-B14F-4D97-AF65-F5344CB8AC3E}">
        <p14:creationId xmlns:p14="http://schemas.microsoft.com/office/powerpoint/2010/main" val="212037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949" y="455328"/>
            <a:ext cx="6873363" cy="412087"/>
          </a:xfrm>
        </p:spPr>
        <p:txBody>
          <a:bodyPr anchor="t"/>
          <a:lstStyle/>
          <a:p>
            <a:r>
              <a:rPr lang="pl-PL" sz="2400" dirty="0" smtClean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 i sprawy studenckie</a:t>
            </a:r>
            <a:endParaRPr lang="en-US" sz="2400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1088484" y="2686756"/>
            <a:ext cx="7155924" cy="2902484"/>
          </a:xfrm>
        </p:spPr>
        <p:txBody>
          <a:bodyPr anchor="t">
            <a:noAutofit/>
          </a:bodyPr>
          <a:lstStyle/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przyjęcie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na studia następuje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przez:</a:t>
            </a:r>
          </a:p>
          <a:p>
            <a:pPr marL="1004650" lvl="1" indent="-285750" algn="just">
              <a:spcBef>
                <a:spcPts val="0"/>
              </a:spcBef>
              <a:buClr>
                <a:srgbClr val="E81B29"/>
              </a:buClr>
              <a:buSzPct val="100000"/>
              <a:buFont typeface="Courier New" panose="02070309020205020404" pitchFamily="49" charset="0"/>
              <a:buChar char="o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rekrutację</a:t>
            </a:r>
          </a:p>
          <a:p>
            <a:pPr marL="1004650" lvl="1" indent="-285750" algn="just">
              <a:spcBef>
                <a:spcPts val="0"/>
              </a:spcBef>
              <a:buClr>
                <a:srgbClr val="E81B29"/>
              </a:buClr>
              <a:buSzPct val="100000"/>
              <a:buFont typeface="Courier New" panose="02070309020205020404" pitchFamily="49" charset="0"/>
              <a:buChar char="o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potwierdzenie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efektów uczenia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się</a:t>
            </a:r>
          </a:p>
          <a:p>
            <a:pPr marL="1004650" lvl="1" indent="-285750" algn="just">
              <a:spcBef>
                <a:spcPts val="0"/>
              </a:spcBef>
              <a:buClr>
                <a:srgbClr val="E81B29"/>
              </a:buClr>
              <a:buSzPct val="100000"/>
              <a:buFont typeface="Courier New" panose="02070309020205020404" pitchFamily="49" charset="0"/>
              <a:buChar char="o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przeniesienie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z innej uczelni lub uczelni zagranicznej</a:t>
            </a:r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warunki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, tryb oraz termin rozpoczęcia i zakończenia rekrutacji oraz sposób jej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przeprowadzenia – udostępnienie nie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później niż do dnia 30 czerwca roku poprzedzającego rok akademicki, w którym ma się odbyć rekrutacja, a w przypadku utworzenia uczelni lub studiów na określonym kierunku, poziomie i profilu – niezwłocznie.</a:t>
            </a:r>
          </a:p>
          <a:p>
            <a:pPr marL="5461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2158999"/>
            <a:ext cx="5954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Przyjęcie na studia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15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sz="2400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 i sprawy studenckie</a:t>
            </a:r>
            <a:endParaRPr lang="en-US" sz="2400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683568" y="2548834"/>
            <a:ext cx="7560840" cy="2902484"/>
          </a:xfrm>
        </p:spPr>
        <p:txBody>
          <a:bodyPr anchor="t">
            <a:noAutofit/>
          </a:bodyPr>
          <a:lstStyle/>
          <a:p>
            <a:pPr marL="60325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dirty="0"/>
              <a:t>s</a:t>
            </a:r>
            <a:r>
              <a:rPr lang="pl-PL" dirty="0" smtClean="0"/>
              <a:t>tudenci </a:t>
            </a:r>
            <a:r>
              <a:rPr lang="pl-PL" dirty="0"/>
              <a:t>mają prawo zrzeszania się w uczelnianych organizacjach </a:t>
            </a:r>
            <a:r>
              <a:rPr lang="pl-PL" dirty="0" smtClean="0"/>
              <a:t>studenckich</a:t>
            </a:r>
          </a:p>
          <a:p>
            <a:pPr marL="60325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dirty="0"/>
              <a:t>o</a:t>
            </a:r>
            <a:r>
              <a:rPr lang="pl-PL" dirty="0" smtClean="0"/>
              <a:t> powstaniu </a:t>
            </a:r>
            <a:r>
              <a:rPr lang="pl-PL" dirty="0"/>
              <a:t>uczelnianej organizacji studenckiej jej organ niezwłocznie informuje </a:t>
            </a:r>
            <a:r>
              <a:rPr lang="pl-PL" dirty="0" smtClean="0"/>
              <a:t>rektora</a:t>
            </a:r>
          </a:p>
          <a:p>
            <a:pPr marL="60325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dirty="0" smtClean="0"/>
              <a:t>rektor </a:t>
            </a:r>
            <a:r>
              <a:rPr lang="pl-PL" dirty="0"/>
              <a:t>uchyla akt organu uczelnianej organizacji studenckiej niezgodny z przepisami prawa powszechnie obowiązującego, statutem uczelni, regulaminem studiów lub regulaminem tej </a:t>
            </a:r>
            <a:r>
              <a:rPr lang="pl-PL" dirty="0" smtClean="0"/>
              <a:t>organizacji</a:t>
            </a: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20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2077487"/>
            <a:ext cx="7083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Samorząd studencki i organizacje studenckie</a:t>
            </a:r>
          </a:p>
        </p:txBody>
      </p:sp>
    </p:spTree>
    <p:extLst>
      <p:ext uri="{BB962C8B-B14F-4D97-AF65-F5344CB8AC3E}">
        <p14:creationId xmlns:p14="http://schemas.microsoft.com/office/powerpoint/2010/main" val="417586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sz="2400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 i sprawy studenckie</a:t>
            </a:r>
            <a:endParaRPr lang="en-US" sz="2400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1088484" y="2686756"/>
            <a:ext cx="6737480" cy="2652888"/>
          </a:xfrm>
        </p:spPr>
        <p:txBody>
          <a:bodyPr anchor="t">
            <a:noAutofit/>
          </a:bodyPr>
          <a:lstStyle/>
          <a:p>
            <a:pPr marL="5461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r>
              <a:rPr lang="pl-PL" dirty="0" smtClean="0"/>
              <a:t>rektor </a:t>
            </a:r>
            <a:r>
              <a:rPr lang="pl-PL" dirty="0"/>
              <a:t>zapewnia bezpieczne i higieniczne warunki pracy i kształcenia </a:t>
            </a:r>
            <a:endParaRPr lang="pl-PL" dirty="0" smtClean="0"/>
          </a:p>
          <a:p>
            <a:pPr marL="5461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r>
              <a:rPr lang="pl-PL" dirty="0" smtClean="0"/>
              <a:t>zasady organizacji imprez rozrywkowych (innych niż imprezy masowe) na terenie uczelni</a:t>
            </a:r>
          </a:p>
          <a:p>
            <a:pPr marL="5461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endParaRPr lang="pl-PL" dirty="0"/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21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971600" y="2191256"/>
            <a:ext cx="6071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Bezpieczeństwo i higiena kształcenia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2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sz="2400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 i sprawy studenckie</a:t>
            </a:r>
            <a:endParaRPr lang="en-US" sz="2400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971600" y="2686756"/>
            <a:ext cx="7560840" cy="2652888"/>
          </a:xfrm>
        </p:spPr>
        <p:txBody>
          <a:bodyPr anchor="t">
            <a:noAutofit/>
          </a:bodyPr>
          <a:lstStyle/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r>
              <a:rPr lang="pl-PL" dirty="0"/>
              <a:t>p</a:t>
            </a:r>
            <a:r>
              <a:rPr lang="pl-PL" dirty="0" smtClean="0"/>
              <a:t>rawo do zgromadzeń (w</a:t>
            </a:r>
            <a:r>
              <a:rPr lang="pl-PL" dirty="0"/>
              <a:t> lokalu </a:t>
            </a:r>
            <a:r>
              <a:rPr lang="pl-PL" dirty="0" smtClean="0"/>
              <a:t>uczelni - zgoda rektora)</a:t>
            </a:r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r>
              <a:rPr lang="pl-PL" dirty="0" smtClean="0"/>
              <a:t>zawiadomienie rektora min. 24h </a:t>
            </a:r>
            <a:r>
              <a:rPr lang="pl-PL" dirty="0"/>
              <a:t>przed </a:t>
            </a:r>
            <a:r>
              <a:rPr lang="pl-PL" dirty="0" smtClean="0"/>
              <a:t> zgromadzeniem</a:t>
            </a:r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r>
              <a:rPr lang="pl-PL" dirty="0" smtClean="0"/>
              <a:t>odmowa zgody lub zakaz zgromadzenia - cel </a:t>
            </a:r>
            <a:r>
              <a:rPr lang="pl-PL" dirty="0"/>
              <a:t>lub program naruszają </a:t>
            </a:r>
            <a:r>
              <a:rPr lang="pl-PL" dirty="0" smtClean="0"/>
              <a:t>prawo</a:t>
            </a:r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r>
              <a:rPr lang="pl-PL" dirty="0" smtClean="0"/>
              <a:t>odpowiedzialność za przebieg – organizatorzy</a:t>
            </a:r>
            <a:endParaRPr lang="pl-PL" dirty="0"/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r>
              <a:rPr lang="pl-PL" dirty="0" smtClean="0"/>
              <a:t>rozwiązanie zgromadzenia – rektor albo przedstawiciel uczestniczący w zgromadzeniu – przebieg z</a:t>
            </a:r>
            <a:r>
              <a:rPr lang="pl-PL" dirty="0"/>
              <a:t> naruszeniem przepisów </a:t>
            </a:r>
            <a:r>
              <a:rPr lang="pl-PL" dirty="0" smtClean="0"/>
              <a:t>prawa (po uprzedzeniu organizatora)</a:t>
            </a:r>
            <a:endParaRPr lang="pl-PL" dirty="0"/>
          </a:p>
          <a:p>
            <a:pPr marL="715963" indent="-28257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Courier New" panose="02070309020205020404" pitchFamily="49" charset="0"/>
              <a:buChar char="o"/>
            </a:pP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22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971600" y="2191256"/>
            <a:ext cx="6071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Zgromadzenia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65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Tekstowe 1"/>
          <p:cNvSpPr txBox="1"/>
          <p:nvPr/>
        </p:nvSpPr>
        <p:spPr>
          <a:xfrm>
            <a:off x="1706682" y="3342306"/>
            <a:ext cx="5847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Przebieg studiów</a:t>
            </a:r>
            <a:endParaRPr lang="pl-PL" sz="3600" b="1" dirty="0">
              <a:solidFill>
                <a:schemeClr val="bg1"/>
              </a:solidFill>
              <a:latin typeface="Arial" panose="020B0604020202020204" pitchFamily="34" charset="0"/>
              <a:ea typeface="Helvetica" charset="0"/>
              <a:cs typeface="Arial" panose="020B060402020202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pPr/>
              <a:t>23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1343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Przebieg studiów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893188" y="2080051"/>
            <a:ext cx="6737480" cy="4953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Opłaty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161636" y="2731910"/>
            <a:ext cx="6966364" cy="30926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Uczelnia publiczna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może pobierać opłaty za usługi edukacyjne związane z: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kształceniem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na studiach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niestacjonarnych;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powtarzaniem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określonych zajęć na studiach stacjonarnych z powodu niezadowalających wyników w 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nauce;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kształceniem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na studiach w języku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obcym;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prowadzeniem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zajęć nieobjętych programem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studiów;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kształceniem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cudzoziemców na studiach stacjonarnych w języku polskim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7738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Przebieg studiów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893188" y="2080051"/>
            <a:ext cx="6737480" cy="4953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Opłaty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187624" y="2541140"/>
            <a:ext cx="6966364" cy="3092627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Uczelnia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publiczna może pobierać opłaty również za: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przeprowadzenie rekrutacji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przeprowadzenie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potwierdzania efektów uczenia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się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wydanie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indeksu i legitymacji studenckiej oraz duplikatów tych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dokumentów;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wydanie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odpisu w języku obcym dyplomu ukończenia studiów i suplementu do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dyplomu (innych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niż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podstawie art.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77)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wydanie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duplikatu dyplomu ukończenia studiów i suplementu do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dyplomu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korzystanie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z domów studenckich i stołówek studenckich.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Uczelnia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publiczna ustala warunki i tryb zwalniania z opłat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9359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Przebieg studiów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893188" y="2080051"/>
            <a:ext cx="6737480" cy="4953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Opłaty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187624" y="2575420"/>
            <a:ext cx="6966364" cy="3301852"/>
          </a:xfrm>
        </p:spPr>
        <p:txBody>
          <a:bodyPr>
            <a:normAutofit fontScale="47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pl-PL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wysokość </a:t>
            </a:r>
            <a:r>
              <a:rPr lang="pl-PL" sz="3800" dirty="0">
                <a:latin typeface="Arial" panose="020B0604020202020204" pitchFamily="34" charset="0"/>
                <a:cs typeface="Arial" panose="020B0604020202020204" pitchFamily="34" charset="0"/>
              </a:rPr>
              <a:t>opłat za usługi edukacyjne nie może przekraczać kosztów niezbędnych do utworzenia i prowadzenia studiów oraz przygotowania i wdrażania strategii </a:t>
            </a:r>
            <a:r>
              <a:rPr lang="pl-PL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uczelni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pl-PL" sz="38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pl-PL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rzed </a:t>
            </a:r>
            <a:r>
              <a:rPr lang="pl-PL" sz="3800" dirty="0">
                <a:latin typeface="Arial" panose="020B0604020202020204" pitchFamily="34" charset="0"/>
                <a:cs typeface="Arial" panose="020B0604020202020204" pitchFamily="34" charset="0"/>
              </a:rPr>
              <a:t>rozpoczęciem </a:t>
            </a:r>
            <a:r>
              <a:rPr lang="pl-PL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rekrutacji uczelnia </a:t>
            </a:r>
            <a:r>
              <a:rPr lang="pl-PL" sz="3800" dirty="0">
                <a:latin typeface="Arial" panose="020B0604020202020204" pitchFamily="34" charset="0"/>
                <a:cs typeface="Arial" panose="020B0604020202020204" pitchFamily="34" charset="0"/>
              </a:rPr>
              <a:t>ustala opłaty pobierane od studentów oraz ich </a:t>
            </a:r>
            <a:r>
              <a:rPr lang="pl-PL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wysokość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pl-PL" sz="38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pl-PL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stalenie </a:t>
            </a:r>
            <a:r>
              <a:rPr lang="pl-PL" sz="3800" dirty="0">
                <a:latin typeface="Arial" panose="020B0604020202020204" pitchFamily="34" charset="0"/>
                <a:cs typeface="Arial" panose="020B0604020202020204" pitchFamily="34" charset="0"/>
              </a:rPr>
              <a:t>opłat wymaga zasięgnięcia opinii samorządu </a:t>
            </a:r>
            <a:r>
              <a:rPr lang="pl-PL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studenckiego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pl-PL" sz="38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pl-PL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pl-PL" sz="3800" dirty="0">
                <a:latin typeface="Arial" panose="020B0604020202020204" pitchFamily="34" charset="0"/>
                <a:cs typeface="Arial" panose="020B0604020202020204" pitchFamily="34" charset="0"/>
              </a:rPr>
              <a:t>czasu ukończenia studiów przez osoby przyjęte na studia na dany rok akademicki, uczelnia nie może zwiększyć wysokości ustalonych dla nich opłat ani wprowadzić nowych </a:t>
            </a:r>
            <a:r>
              <a:rPr lang="pl-PL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opłat </a:t>
            </a:r>
            <a:r>
              <a:rPr lang="pl-PL" sz="3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(nie </a:t>
            </a:r>
            <a:r>
              <a:rPr lang="pl-PL" sz="3800" i="1" dirty="0">
                <a:latin typeface="Arial" panose="020B0604020202020204" pitchFamily="34" charset="0"/>
                <a:cs typeface="Arial" panose="020B0604020202020204" pitchFamily="34" charset="0"/>
              </a:rPr>
              <a:t>dotyczy </a:t>
            </a:r>
            <a:r>
              <a:rPr lang="pl-PL" sz="3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zwiększania </a:t>
            </a:r>
            <a:r>
              <a:rPr lang="pl-PL" sz="3800" i="1" dirty="0">
                <a:latin typeface="Arial" panose="020B0604020202020204" pitchFamily="34" charset="0"/>
                <a:cs typeface="Arial" panose="020B0604020202020204" pitchFamily="34" charset="0"/>
              </a:rPr>
              <a:t>wysokości opłat za prowadzenie zajęć nieobjętych programem studiów oraz za korzystanie z domów studenckich i stołówek </a:t>
            </a:r>
            <a:r>
              <a:rPr lang="pl-PL" sz="3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studenckich</a:t>
            </a:r>
            <a:r>
              <a:rPr lang="pl-PL" sz="3800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4154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Przebieg studiów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893188" y="2080051"/>
            <a:ext cx="6737480" cy="4953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Opłaty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187624" y="2575420"/>
            <a:ext cx="6966364" cy="330185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Informację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o wysokości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opłat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uczelnia niezwłocznie udostępnia w Biuletynie Informacji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Publicznej na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swojej stronie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podmiotowej.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Uczelnia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nie pobiera opłat za czynności związane z weryfikacją efektów uczenia się określonych w programie studiów oraz za wydanie dokumentów związanych z przebiegiem studiów innych niż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określone w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 art. 79 ust. 2 pkt 3–5.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829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Przebieg studiów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884799" y="2102629"/>
            <a:ext cx="6737480" cy="44866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Ukończenie studiów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161636" y="2650920"/>
            <a:ext cx="7226788" cy="288063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uzyskanie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efektów uczenia się określonych w programie studiów, którym przypisano co najmniej: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180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 punktów ECTS –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studia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pierwszego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stopnia,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90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 punktów ECTS –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studia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drugiego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stopnia,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 punktów ECTS –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JSM - 9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 albo 10 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semestrów,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360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 punktów ECTS –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JSM -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11 albo 12 semestrów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złożenie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egzaminu dyplomowego;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pozytywna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ocena pracy dyplomowej – w przypadku studiów drugiego stopnia i 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JSM (w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przypadku studiów pierwszego stopnia, o ile przewiduje to program studiów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9035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Przebieg studiów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910694" y="1993587"/>
            <a:ext cx="6737480" cy="55989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Proces dyplomowania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115616" y="2420888"/>
            <a:ext cx="7200800" cy="311520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praca dyplomowa - samodzielne opracowanie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zagadnienia naukowego, artystycznego lub praktycznego albo dokonaniem technicznym lub artystycznym, prezentującym ogólną wiedzę i umiejętności studenta związane ze studiami na danym kierunku, poziomie i profilu oraz umiejętności samodzielnego analizowania i 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wnioskowania (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zrezygnowano ze wskazywania, co w szczególności może stanowić pracę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dyplomową)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0892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sz="2400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 i sprawy studenckie</a:t>
            </a:r>
            <a:endParaRPr lang="en-US" sz="2400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1088484" y="2686756"/>
            <a:ext cx="7155924" cy="2902484"/>
          </a:xfrm>
        </p:spPr>
        <p:txBody>
          <a:bodyPr anchor="t">
            <a:noAutofit/>
          </a:bodyPr>
          <a:lstStyle/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podstawą przyjęcia na studia pierwszego stopnia lub jednolite studia magisterskie są wyniki:</a:t>
            </a:r>
          </a:p>
          <a:p>
            <a:pPr marL="718900" lvl="1" algn="just">
              <a:spcBef>
                <a:spcPts val="0"/>
              </a:spcBef>
              <a:buClr>
                <a:srgbClr val="E81B29"/>
              </a:buClr>
              <a:buSzPct val="100000"/>
              <a:buFontTx/>
              <a:buChar char="-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egzaminu dojrzałości lub egzaminu maturalnego;</a:t>
            </a:r>
          </a:p>
          <a:p>
            <a:pPr marL="718900" lvl="1" algn="just">
              <a:spcBef>
                <a:spcPts val="0"/>
              </a:spcBef>
              <a:buClr>
                <a:srgbClr val="E81B29"/>
              </a:buClr>
              <a:buSzPct val="100000"/>
              <a:buFontTx/>
              <a:buChar char="-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(od 1 stycznia 2022 r.) egzaminu dojrzałości lub egzaminu maturalnego i egzaminu lub egzaminów potwierdzających kwalifikacje w zawodzie;</a:t>
            </a:r>
          </a:p>
          <a:p>
            <a:pPr marL="718900" lvl="1" algn="just">
              <a:spcBef>
                <a:spcPts val="0"/>
              </a:spcBef>
              <a:buClr>
                <a:srgbClr val="E81B29"/>
              </a:buClr>
              <a:buSzPct val="100000"/>
              <a:buFontTx/>
              <a:buChar char="-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od 1 stycznia 2022 r.) egzaminu dojrzałości lub egzaminu maturalnego i egzaminu lub egzaminów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zawodowych.</a:t>
            </a:r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podstawą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przyjęcia na studia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drugiego stopnia jest dyplom ukończenia studiów.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035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endParaRPr lang="pl-PL" sz="1800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Tx/>
              <a:buChar char="-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Tx/>
              <a:buChar char="-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Tx/>
              <a:buChar char="-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Tx/>
              <a:buChar char="-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endParaRPr lang="pl-PL" sz="1800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2158999"/>
            <a:ext cx="5954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Przyjęcie na studia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Przebieg studiów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910694" y="1993587"/>
            <a:ext cx="6737480" cy="55989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Proces dyplomowania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115616" y="2420888"/>
            <a:ext cx="7200800" cy="311520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 typeface="Wingdings" panose="05000000000000000000" pitchFamily="2" charset="2"/>
              <a:buChar char="v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praca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dyplomowa:</a:t>
            </a:r>
          </a:p>
          <a:p>
            <a:pPr marL="715963" lvl="0" indent="-357188">
              <a:spcBef>
                <a:spcPts val="0"/>
              </a:spcBef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przygotowywana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pod kierunkiem osoby, która posiada co najmniej stopień doktora (studia drugiego stopnia i jednolite studia magisterskie)</a:t>
            </a:r>
          </a:p>
          <a:p>
            <a:pPr marL="715963" lvl="0" indent="-357188">
              <a:spcBef>
                <a:spcPts val="0"/>
              </a:spcBef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praca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dyplomowa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- praca pisemna - uczelnia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sprawdza ją przed egzaminem dyplomowym z wykorzystaniem Jednolitego Systemu </a:t>
            </a:r>
            <a:r>
              <a:rPr lang="pl-PL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Antyplagiatowego</a:t>
            </a: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5963" lvl="0" indent="-357188">
              <a:spcBef>
                <a:spcPts val="0"/>
              </a:spcBef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recenzje jawne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5789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Tekstowe 1"/>
          <p:cNvSpPr txBox="1"/>
          <p:nvPr/>
        </p:nvSpPr>
        <p:spPr>
          <a:xfrm>
            <a:off x="1706682" y="3342306"/>
            <a:ext cx="5847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</a:t>
            </a:r>
            <a:endParaRPr lang="pl-PL" sz="3600" b="1" dirty="0">
              <a:solidFill>
                <a:schemeClr val="bg1"/>
              </a:solidFill>
              <a:latin typeface="Arial" panose="020B0604020202020204" pitchFamily="34" charset="0"/>
              <a:ea typeface="Helvetica" charset="0"/>
              <a:cs typeface="Arial" panose="020B060402020202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pPr/>
              <a:t>31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1159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893188" y="2080051"/>
            <a:ext cx="6737480" cy="4953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Teczka akt osobowych studenta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161636" y="2731910"/>
            <a:ext cx="6966364" cy="3092627"/>
          </a:xfrm>
        </p:spPr>
        <p:txBody>
          <a:bodyPr>
            <a:normAutofit lnSpcReduction="10000"/>
          </a:bodyPr>
          <a:lstStyle/>
          <a:p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dokumenty wymagane od kandydata na studia, w tym: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kopia dokumentu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stanowiącego podstawę ubiegania się o przyjęcie na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studia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(świadectwo maturalne lub dyplomu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ukończenia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studiów),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ankieta osobowa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dokumenty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stanowiące podstawę przyjęcia na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studia,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podpisany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przez studenta akt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ślubowania,</a:t>
            </a:r>
          </a:p>
          <a:p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potwierdzenie odbioru legitymacji studenckiej i indeksu (oraz duplikatów),</a:t>
            </a:r>
          </a:p>
          <a:p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karty okresowych osiągnięć studenta,</a:t>
            </a:r>
          </a:p>
          <a:p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637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893188" y="2080051"/>
            <a:ext cx="6737480" cy="4953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Teczka akt osobowych studenta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161636" y="2731910"/>
            <a:ext cx="6966364" cy="3092627"/>
          </a:xfrm>
        </p:spPr>
        <p:txBody>
          <a:bodyPr>
            <a:noAutofit/>
          </a:bodyPr>
          <a:lstStyle/>
          <a:p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decyzje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dotyczące przebiegu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studiów,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pracę dyplomową,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recenzję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pracy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dyplomowej,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protokół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egzaminu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dyplomowego,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dyplom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ukończenia studiów - egzemplarz do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akt,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suplement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do dyplomu - egzemplarz do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akt,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potwierdzenie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odbioru dyplomu ukończenia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studiów,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suplementu do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dyplomu (odpisów, duplikatów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albo te dokumenty w przypadku ich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nieodebrania).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5963" lvl="0" indent="-357188"/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342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893188" y="2080051"/>
            <a:ext cx="6737480" cy="4953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Dokumentacja studiów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161636" y="2731910"/>
            <a:ext cx="6966364" cy="3092627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ü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zmiany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zawartości teczki akt osobowych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studenta: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5963" lvl="0" indent="-357188">
              <a:buFont typeface="Wingdings" panose="05000000000000000000" pitchFamily="2" charset="2"/>
              <a:buChar char="q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brak kopii dokumentu potwierdzającego tożsamość kandydata</a:t>
            </a:r>
          </a:p>
          <a:p>
            <a:pPr marL="715963" lvl="0" indent="-357188">
              <a:buFont typeface="Wingdings" panose="05000000000000000000" pitchFamily="2" charset="2"/>
              <a:buChar char="q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uzupełniona treść ankiety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osobowej - zdjęcie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5963" indent="-357188">
              <a:buFont typeface="Wingdings" panose="05000000000000000000" pitchFamily="2" charset="2"/>
              <a:buChar char="q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decyzja o przyjęciu na studia zastąpiona wpisem na listę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studentów</a:t>
            </a:r>
          </a:p>
          <a:p>
            <a:pPr marL="644525" indent="-285750"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znikają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informacje o nazwie podstawowej jednostki, a także pieczęć imienna i podpis jej kierownika na dyplomie </a:t>
            </a:r>
          </a:p>
          <a:p>
            <a:pPr marL="715963" lvl="0" indent="-357188"/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0507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</a:t>
            </a:r>
            <a:endParaRPr lang="en-US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539552" y="2321443"/>
            <a:ext cx="8136904" cy="3760664"/>
          </a:xfrm>
        </p:spPr>
        <p:txBody>
          <a:bodyPr anchor="t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Dokumenty gromadzone w teczce są określone w rozporządzeniu </a:t>
            </a:r>
            <a:r>
              <a:rPr lang="pl-PL" sz="1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MNiSW</a:t>
            </a:r>
            <a:endParaRPr lang="pl-PL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sprawie studiów.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r>
              <a:rPr lang="pl-PL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Brak podstaw do:</a:t>
            </a: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porządzania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umieszczania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teczce kserokopii dowodu tożsamości. uczelnia może jedynie zażądać przedłożenia (okazania) dokumentu tożsamości w celu weryfikacji tożsamości kandydata/studenta. Analogicznie należy postępować w przypadku informacji o posiadaniu Karty Polaka.</a:t>
            </a: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mieszczania w teczce decyzji dotyczących przyznanej studentowi pomocy materialnej. Do teczki trafiają tylko decyzje dotyczące przebiegu studiów: </a:t>
            </a:r>
            <a:r>
              <a:rPr lang="pl-PL" sz="1800" dirty="0"/>
              <a:t>decyzja ministra, decyzja dyrektora NAWA, czy decyzja rektora o zwolnieniu cudzoziemca z opłat za </a:t>
            </a:r>
            <a:r>
              <a:rPr lang="pl-PL" sz="1800" dirty="0" smtClean="0"/>
              <a:t>kształcenie.</a:t>
            </a: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mieszczania w teczce </a:t>
            </a:r>
            <a:r>
              <a:rPr lang="pl-PL" sz="1800" dirty="0" smtClean="0"/>
              <a:t>dokumentu </a:t>
            </a:r>
            <a:r>
              <a:rPr lang="pl-PL" sz="1800" dirty="0"/>
              <a:t>potwierdzającego sprawdzenie pracy dyplomowej w Jednolitym Systemie </a:t>
            </a:r>
            <a:r>
              <a:rPr lang="pl-PL" sz="1800" dirty="0" err="1" smtClean="0"/>
              <a:t>Antyplagiatowym</a:t>
            </a:r>
            <a:r>
              <a:rPr lang="pl-PL" sz="1800" dirty="0" smtClean="0"/>
              <a:t> </a:t>
            </a:r>
            <a:r>
              <a:rPr lang="pl-PL" sz="1800" dirty="0"/>
              <a:t>(JSA</a:t>
            </a:r>
            <a:r>
              <a:rPr lang="pl-PL" sz="1800" dirty="0" smtClean="0"/>
              <a:t>).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35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1916832"/>
            <a:ext cx="7152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Zawartość teczki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78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884799" y="2102629"/>
            <a:ext cx="6737480" cy="44866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Dokumentacja studiów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161636" y="2650920"/>
            <a:ext cx="6966364" cy="3226352"/>
          </a:xfrm>
        </p:spPr>
        <p:txBody>
          <a:bodyPr>
            <a:noAutofit/>
          </a:bodyPr>
          <a:lstStyle/>
          <a:p>
            <a:pPr marL="9525" indent="0">
              <a:spcBef>
                <a:spcPts val="0"/>
              </a:spcBef>
              <a:buNone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5275" indent="-285750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część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dokumentów wyłączona z obowiązku przechowywania 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legitymacja studencka wyłącznie w formie elektronicznej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– hologramy na legitymacjach drukami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ścisłego zarachowania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(trzycyfrowy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kod uczelni przypisany uczelniom w Systemie POL-on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zmiana postępowania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z dokumentacją w przypadku likwidacji uczelni (przechowanie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l-PL" sz="1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Dodanie </a:t>
            </a:r>
            <a:r>
              <a:rPr lang="pl-PL" sz="1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adresu poczty elektronicznej kandydata na studia.</a:t>
            </a:r>
            <a:endParaRPr lang="pl-PL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7600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884799" y="2102629"/>
            <a:ext cx="6737480" cy="44866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KPA w sprawach </a:t>
            </a:r>
            <a:r>
              <a:rPr lang="pl-PL" sz="2400" b="1" smtClean="0">
                <a:latin typeface="Arial" panose="020B0604020202020204" pitchFamily="34" charset="0"/>
                <a:cs typeface="Arial" panose="020B0604020202020204" pitchFamily="34" charset="0"/>
              </a:rPr>
              <a:t>studenckich - zmiany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161636" y="2650920"/>
            <a:ext cx="7442812" cy="3226352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1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świetle obowiązujących przepisów uczelnie </a:t>
            </a:r>
            <a:r>
              <a:rPr lang="pl-PL" sz="1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powinny wprost stosować </a:t>
            </a:r>
            <a:r>
              <a:rPr lang="pl-PL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przepisy </a:t>
            </a:r>
            <a:r>
              <a:rPr lang="pl-PL" sz="1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KPA z </a:t>
            </a:r>
            <a:r>
              <a:rPr lang="pl-PL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uwzględnieniem wszystkich konsekwencji z tego </a:t>
            </a:r>
            <a:r>
              <a:rPr lang="pl-PL" sz="1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wynikających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pl-PL" sz="1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 wyłączenia </a:t>
            </a:r>
            <a:r>
              <a:rPr lang="pl-PL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stosowania niektórych przepisów </a:t>
            </a:r>
            <a:r>
              <a:rPr lang="pl-PL" sz="1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KPA w </a:t>
            </a:r>
            <a:r>
              <a:rPr lang="pl-PL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postępowaniach. Propozycje stosownych zmian do ustawy o szkolnictwie wyższym i nauce zostały zawarte w </a:t>
            </a:r>
            <a:r>
              <a:rPr lang="pl-PL" sz="18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projekcie ustawy o zmianie niektórych ustaw w celu ograniczenia obciążeń regulacyjnych</a:t>
            </a:r>
            <a:r>
              <a:rPr lang="pl-PL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która w chwili obecnej jest znajduje się na etapie prac rządowych 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946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</a:t>
            </a:r>
            <a:endParaRPr lang="en-US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611560" y="2620664"/>
            <a:ext cx="7848873" cy="3256608"/>
          </a:xfrm>
        </p:spPr>
        <p:txBody>
          <a:bodyPr anchor="t">
            <a:noAutofit/>
          </a:bodyPr>
          <a:lstStyle/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przypadku decyzji uczelni o prowadzeniu teczek akt osobowych studentów w postaci elektronicznej – wszystkie dokumenty są gromadzone w systemie teleinformatycznym uczelni.</a:t>
            </a: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endParaRPr lang="pl-PL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okument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który został sporządzony w postaci papierowej jest odwzorowany cyfrowo w formacie PDF (wersja czytelna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 możliwości stworzenia dwóch części teczki akt osobowych studenta – papierowej i elektronicznej.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endParaRPr lang="pl-PL" sz="18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r>
              <a:rPr lang="pl-PL" sz="1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Cyfrowe </a:t>
            </a:r>
            <a:r>
              <a:rPr lang="pl-PL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odwzorowanie jest opatrzone kwalifikowanym podpisem elektronicznym pracownika lub kwalifikowaną pieczęcią urzędową uczelni.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38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2158999"/>
            <a:ext cx="7152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Teczka akt osobowych studenta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25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</a:t>
            </a:r>
            <a:endParaRPr lang="en-US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611560" y="2620664"/>
            <a:ext cx="7848873" cy="3256608"/>
          </a:xfrm>
        </p:spPr>
        <p:txBody>
          <a:bodyPr anchor="t">
            <a:noAutofit/>
          </a:bodyPr>
          <a:lstStyle/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przypadku prowadzenia elektronicznej teczki – odpisy do akt dyplomu i suplementu mają postać cyfrowego odwzorowania sporządzonych oryginałów (przed ich przekazaniem absolwentowi).</a:t>
            </a: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czelnia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 sporządza papierowych odpisów do akt tych dokumentów, aby je następnie zbrakować.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endParaRPr lang="pl-PL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39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2158999"/>
            <a:ext cx="7152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Teczka akt osobowych studenta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22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7" y="455328"/>
            <a:ext cx="6732834" cy="412087"/>
          </a:xfrm>
        </p:spPr>
        <p:txBody>
          <a:bodyPr anchor="t"/>
          <a:lstStyle/>
          <a:p>
            <a:r>
              <a:rPr lang="pl-PL" sz="2400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 i sprawy studenckie</a:t>
            </a:r>
            <a:endParaRPr lang="en-US" sz="2400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683568" y="2686756"/>
            <a:ext cx="7560840" cy="2902484"/>
          </a:xfrm>
        </p:spPr>
        <p:txBody>
          <a:bodyPr anchor="t">
            <a:noAutofit/>
          </a:bodyPr>
          <a:lstStyle/>
          <a:p>
            <a:pPr marL="26035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Dla kandydatów posiadających </a:t>
            </a:r>
            <a:r>
              <a:rPr lang="pl-PL" sz="18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polskie świadectwo dojrzałości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035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uczelnia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może przeprowadzić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egzaminy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wstępne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przypadku konieczności sprawdzenia uzdolnień artystycznych, sprawności fizycznej lub szczególnych predyspozycji do podejmowania studiów niesprawdzanych w trybie egzaminu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maturalnego (lub egzaminu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zawodowego albo egzaminu potwierdzającego kwalifikacje w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zawodzie – po 1 stycznia 2022 r.).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Egzaminy te </a:t>
            </a:r>
            <a:r>
              <a:rPr lang="pl-PL" sz="18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 mogą dotyczyć przedmiotów objętych egzaminem maturalnym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(lub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kwalifikacji objętej egzaminem zawodowym lub egzaminem potwierdzającym kwalifikacje w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zawodzie). Wyniki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egzaminu wstępnego sprawdzającego uzdolnienia artystyczne lub sprawność fizyczną mogą stanowić do 100% łącznego wyniku możliwego do uzyskania przez kandydata w toku rekrutacji.</a:t>
            </a:r>
            <a:endParaRPr lang="pl-PL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Tx/>
              <a:buChar char="-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Tx/>
              <a:buChar char="-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Tx/>
              <a:buChar char="-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Tx/>
              <a:buChar char="-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endParaRPr lang="pl-PL" sz="1800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4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2158999"/>
            <a:ext cx="5954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Egzaminy wstępne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49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</a:t>
            </a:r>
            <a:endParaRPr lang="en-US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611560" y="2620664"/>
            <a:ext cx="7848873" cy="3256608"/>
          </a:xfrm>
        </p:spPr>
        <p:txBody>
          <a:bodyPr anchor="t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r>
              <a:rPr lang="pl-PL" sz="1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przypadku prowadzenia kart okresowych osiągnięć studenta w postaci elektronicznej, podpisy osób mogą być zastąpione </a:t>
            </a:r>
            <a:r>
              <a:rPr lang="pl-PL" sz="1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autoryzacją</a:t>
            </a:r>
            <a:r>
              <a:rPr lang="pl-PL" sz="1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tych osób w systemie teleinformatycznym, zgodnie z zasadami działania tego systemu w uczelni.</a:t>
            </a:r>
            <a:endParaRPr lang="pl-PL" sz="1600" dirty="0">
              <a:solidFill>
                <a:srgbClr val="0070C0"/>
              </a:solidFill>
              <a:latin typeface="Montserrat Medium" pitchFamily="2" charset="0"/>
            </a:endParaRP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40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2158999"/>
            <a:ext cx="7152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Karta okresowych osiągnięć studenta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38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</a:t>
            </a:r>
            <a:endParaRPr lang="en-US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611560" y="2989996"/>
            <a:ext cx="7848873" cy="2887276"/>
          </a:xfrm>
        </p:spPr>
        <p:txBody>
          <a:bodyPr anchor="t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endParaRPr lang="pl-PL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Zasady brakowania dokumentów określa uczelnia.</a:t>
            </a: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Brakowaniu nie podlegają żadne oryginały dokumentów, których posiadaczem jest student/absolwent. 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endParaRPr lang="pl-PL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r>
              <a:rPr lang="pl-PL" sz="1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Określenie sposobu  zabezpieczenia dokumentacji przebiegu studiów prowadzonej i przechowywanej w postaci elektronicznej.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41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2158999"/>
            <a:ext cx="71520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Zabezpieczenia dokumentów elektronicznych oraz brakowanie dokumentów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52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4594C2E9-45AF-D245-89CF-61EBDFE4DF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pPr/>
              <a:t>42</a:t>
            </a:fld>
            <a:endParaRPr lang="pl-PL" dirty="0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2133C313-EBAB-4E47-875C-7F575CC167A9}"/>
              </a:ext>
            </a:extLst>
          </p:cNvPr>
          <p:cNvSpPr txBox="1"/>
          <p:nvPr/>
        </p:nvSpPr>
        <p:spPr>
          <a:xfrm>
            <a:off x="761999" y="2089098"/>
            <a:ext cx="756557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sz="4000" dirty="0">
              <a:solidFill>
                <a:schemeClr val="bg1"/>
              </a:solidFill>
              <a:latin typeface="Montserrat" pitchFamily="2" charset="0"/>
            </a:endParaRPr>
          </a:p>
          <a:p>
            <a:pPr algn="ctr"/>
            <a:endParaRPr lang="pl-PL" sz="4000" dirty="0">
              <a:solidFill>
                <a:schemeClr val="bg1"/>
              </a:solidFill>
              <a:latin typeface="Montserrat" pitchFamily="2" charset="0"/>
            </a:endParaRPr>
          </a:p>
          <a:p>
            <a:pPr algn="ctr"/>
            <a:r>
              <a:rPr lang="pl-PL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Dyplom i suplement</a:t>
            </a:r>
            <a:endParaRPr lang="pl-PL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32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 smtClean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Dyplom i suplement</a:t>
            </a:r>
            <a:endParaRPr lang="pl-PL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611560" y="3010317"/>
            <a:ext cx="7488832" cy="2580050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/>
              <a:t>w</a:t>
            </a:r>
            <a:r>
              <a:rPr lang="pl-PL" sz="1800" dirty="0" smtClean="0"/>
              <a:t> </a:t>
            </a:r>
            <a:r>
              <a:rPr lang="pl-PL" sz="1800" dirty="0"/>
              <a:t>terminie 30 dni od dnia ukończenia studiów uczelnia wydaje absolwentowi dyplom ukończenia studiów wraz z suplementem do dyplomu oraz ich 2 odpisy, w tym na wniosek absolwenta – ich odpis w języku </a:t>
            </a:r>
            <a:r>
              <a:rPr lang="pl-PL" sz="1800" dirty="0" smtClean="0"/>
              <a:t>obcym.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rgbClr val="FF0000"/>
                </a:solidFill>
              </a:rPr>
              <a:t>w</a:t>
            </a:r>
            <a:r>
              <a:rPr lang="pl-PL" sz="1800" dirty="0" smtClean="0">
                <a:solidFill>
                  <a:srgbClr val="FF0000"/>
                </a:solidFill>
              </a:rPr>
              <a:t> przypadku złożenia wniosku o odpis w języku obcym termin 30 dni liczy się od dnia złożenia takiego wniosku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pl-PL" sz="1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miany - projekt </a:t>
            </a:r>
            <a:r>
              <a:rPr lang="pl-PL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ustawy o zmianie niektórych ustaw w celu ograniczenia obciążeń regulacyjnych</a:t>
            </a:r>
            <a:endParaRPr lang="pl-PL" sz="18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43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Termin wydania dyplomu, suplementu oraz odpisów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52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Dyplom i suplement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679164"/>
            <a:ext cx="7023056" cy="2911203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Nowe dyplomy będą wydawane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od 1 października 2019 r.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Oznacza to, że po tej dacie uczelnie mogą wydawać </a:t>
            </a:r>
            <a:r>
              <a:rPr lang="pl-PL" sz="1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wszystkim absolwentom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tylko dyplomy zgodne z rozporządzeniem </a:t>
            </a:r>
            <a:r>
              <a:rPr lang="pl-PL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MNiSW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w sprawie studiów.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Zasady organizacji kształcenia: studenci kończą studia co do zasady w ostatnim semestrze (do 30 czerwca, a w uzasadnionych przypadkach do 30 września).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Przeprowadzanie obron prac dyplomowych w listopadzie – </a:t>
            </a:r>
            <a:b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z wyjątkiem sporadycznych sytuacji – jest nieuzasadnione.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44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Dyplom </a:t>
            </a:r>
            <a:r>
              <a:rPr lang="pl-PL" sz="2400" b="1" smtClean="0">
                <a:latin typeface="Arial" panose="020B0604020202020204" pitchFamily="34" charset="0"/>
                <a:cs typeface="Arial" panose="020B0604020202020204" pitchFamily="34" charset="0"/>
              </a:rPr>
              <a:t>- jaki </a:t>
            </a:r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wzór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15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Dyplom i suplement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679164"/>
            <a:ext cx="7023056" cy="2911203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 smtClean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Uczelnia </a:t>
            </a:r>
            <a:r>
              <a:rPr lang="pl-PL" sz="1800" u="sng" dirty="0">
                <a:latin typeface="Arial" panose="020B0604020202020204" pitchFamily="34" charset="0"/>
                <a:cs typeface="Arial" panose="020B0604020202020204" pitchFamily="34" charset="0"/>
              </a:rPr>
              <a:t>wydaje wszystkim absolwentom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dyplom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suplement,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do tego dwa odpisy dyplomu w języku polskim oraz dwa odpisy suplementu w języku polskim. Na wniosek absolwenta jeden odpis dyplomu lub jeden odpis suplementu może być wydany w języku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obcym.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Taki </a:t>
            </a:r>
            <a:r>
              <a:rPr lang="pl-PL" sz="1800" u="sng" dirty="0">
                <a:latin typeface="Arial" panose="020B0604020202020204" pitchFamily="34" charset="0"/>
                <a:cs typeface="Arial" panose="020B0604020202020204" pitchFamily="34" charset="0"/>
              </a:rPr>
              <a:t>komplet dokumentów jest bezpłatny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dla osób, które rozpoczną studia począwszy od roku </a:t>
            </a:r>
            <a:r>
              <a:rPr lang="pl-PL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akad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2019/2020. </a:t>
            </a: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 smtClean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45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Jaki komplet, opłaty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54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Dyplom i suplement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679164"/>
            <a:ext cx="7023056" cy="2911203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dirty="0" smtClean="0">
                <a:solidFill>
                  <a:srgbClr val="0070C0"/>
                </a:solidFill>
              </a:rPr>
              <a:t>po zmianie rozporządzenia </a:t>
            </a:r>
            <a:r>
              <a:rPr lang="pl-PL" dirty="0">
                <a:solidFill>
                  <a:srgbClr val="0070C0"/>
                </a:solidFill>
              </a:rPr>
              <a:t>z katalogu niezbędnych elementów dyplomu </a:t>
            </a:r>
            <a:r>
              <a:rPr lang="pl-PL" dirty="0" smtClean="0">
                <a:solidFill>
                  <a:srgbClr val="0070C0"/>
                </a:solidFill>
              </a:rPr>
              <a:t>usunięto </a:t>
            </a:r>
            <a:r>
              <a:rPr lang="pl-PL" b="1" dirty="0">
                <a:solidFill>
                  <a:srgbClr val="0070C0"/>
                </a:solidFill>
              </a:rPr>
              <a:t>fotografię </a:t>
            </a:r>
            <a:r>
              <a:rPr lang="pl-PL" dirty="0">
                <a:solidFill>
                  <a:srgbClr val="0070C0"/>
                </a:solidFill>
              </a:rPr>
              <a:t>absolwenta. 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46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Dyplom - fotografia na dyplomie 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64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Dyplom i suplement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679164"/>
            <a:ext cx="7023056" cy="2911203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Uczelnia do </a:t>
            </a:r>
            <a:r>
              <a:rPr lang="pl-PL" sz="1800" dirty="0"/>
              <a:t>dnia 30 </a:t>
            </a:r>
            <a:r>
              <a:rPr lang="pl-PL" sz="1800" dirty="0" smtClean="0"/>
              <a:t>IX </a:t>
            </a:r>
            <a:r>
              <a:rPr lang="pl-PL" sz="1800" dirty="0"/>
              <a:t>2019 r. </a:t>
            </a:r>
            <a:r>
              <a:rPr lang="pl-PL" sz="1800" dirty="0" smtClean="0"/>
              <a:t>przyporządkuje </a:t>
            </a:r>
            <a:r>
              <a:rPr lang="pl-PL" sz="1800" dirty="0"/>
              <a:t>kierunki </a:t>
            </a:r>
            <a:r>
              <a:rPr lang="pl-PL" sz="1800" dirty="0" smtClean="0"/>
              <a:t>do </a:t>
            </a:r>
            <a:r>
              <a:rPr lang="pl-PL" sz="1800" b="1" dirty="0"/>
              <a:t>dyscyplin</a:t>
            </a:r>
            <a:r>
              <a:rPr lang="pl-PL" sz="1800" dirty="0"/>
              <a:t> naukowych lub artystycznych. </a:t>
            </a:r>
            <a:r>
              <a:rPr lang="pl-PL" sz="1800" dirty="0" smtClean="0"/>
              <a:t>Uczelnia </a:t>
            </a:r>
            <a:r>
              <a:rPr lang="pl-PL" sz="1800" dirty="0"/>
              <a:t>umieszczą na dyplomach wydawanych po dniu 1 </a:t>
            </a:r>
            <a:r>
              <a:rPr lang="pl-PL" sz="1800" dirty="0" smtClean="0"/>
              <a:t>X 2019 r. </a:t>
            </a:r>
            <a:r>
              <a:rPr lang="pl-PL" sz="1800" dirty="0"/>
              <a:t>dyscyplinę (dyscyplinę wiodącą), zgodnie z dokonanym </a:t>
            </a:r>
            <a:r>
              <a:rPr lang="pl-PL" sz="1800" dirty="0" smtClean="0"/>
              <a:t>przyporządkowaniem</a:t>
            </a:r>
            <a:r>
              <a:rPr lang="pl-PL" sz="1800" dirty="0" smtClean="0">
                <a:solidFill>
                  <a:schemeClr val="accent1"/>
                </a:solidFill>
              </a:rPr>
              <a:t> </a:t>
            </a:r>
            <a:r>
              <a:rPr lang="pl-PL" sz="1800" dirty="0">
                <a:solidFill>
                  <a:schemeClr val="accent1"/>
                </a:solidFill>
              </a:rPr>
              <a:t>(uwaga zmiana)</a:t>
            </a:r>
            <a:r>
              <a:rPr lang="pl-PL" sz="1800" dirty="0"/>
              <a:t>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None/>
            </a:pPr>
            <a:endParaRPr lang="pl-PL" dirty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47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Dyplom - dyscyplina na dyplomie 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50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Dyplom i suplement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69872" y="2640985"/>
            <a:ext cx="7023056" cy="3452311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Druk</a:t>
            </a:r>
            <a:r>
              <a:rPr lang="pl-PL" sz="1800" dirty="0"/>
              <a:t>: zgodny ze wzorem obowiązującym w dacie wystawienia oryginału albo druk przygotowany przez uczelnię (druk odzwierciedlający treść</a:t>
            </a:r>
            <a:r>
              <a:rPr lang="pl-PL" sz="1800" dirty="0" smtClean="0"/>
              <a:t>).</a:t>
            </a:r>
            <a:endParaRPr lang="pl-PL" sz="1800" dirty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Termin: bez </a:t>
            </a:r>
            <a:r>
              <a:rPr lang="pl-PL" sz="1800" dirty="0"/>
              <a:t>zbędnej </a:t>
            </a:r>
            <a:r>
              <a:rPr lang="pl-PL" sz="1800" dirty="0" smtClean="0"/>
              <a:t>zwłoki.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Opłata: zgodnie z przepisami </a:t>
            </a:r>
            <a:r>
              <a:rPr lang="pl-PL" sz="1800" dirty="0"/>
              <a:t>obowiązujących w dacie złożenia </a:t>
            </a:r>
            <a:r>
              <a:rPr lang="pl-PL" sz="1800" dirty="0" smtClean="0"/>
              <a:t>wniosku.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None/>
            </a:pPr>
            <a:endParaRPr lang="pl-PL" sz="1800" dirty="0" smtClean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48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77439" y="2047793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Duplikat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44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Dyplom i suplement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69872" y="2640985"/>
            <a:ext cx="7023056" cy="3524319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/>
              <a:t>Wymiana polega na wydaniu (sporządzeniu) nowego </a:t>
            </a:r>
            <a:r>
              <a:rPr lang="pl-PL" sz="1800" dirty="0" smtClean="0"/>
              <a:t>dyplomu/suplementu/odpisu </a:t>
            </a:r>
            <a:r>
              <a:rPr lang="pl-PL" sz="1800" b="1" dirty="0"/>
              <a:t>na obecnie obowiązującym w uczelni </a:t>
            </a:r>
            <a:r>
              <a:rPr lang="pl-PL" sz="1800" b="1" dirty="0" smtClean="0"/>
              <a:t>wzorze</a:t>
            </a:r>
            <a:r>
              <a:rPr lang="pl-PL" sz="1800" dirty="0" smtClean="0"/>
              <a:t>. 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/>
              <a:t>Wydany obecnie dyplom </a:t>
            </a:r>
            <a:r>
              <a:rPr lang="pl-PL" sz="1800" dirty="0" smtClean="0"/>
              <a:t>powinien </a:t>
            </a:r>
            <a:r>
              <a:rPr lang="pl-PL" sz="1800" u="sng" dirty="0"/>
              <a:t>odwzorować treść pierwotnego dyplom</a:t>
            </a:r>
            <a:r>
              <a:rPr lang="pl-PL" sz="1800" dirty="0"/>
              <a:t>u </a:t>
            </a:r>
            <a:r>
              <a:rPr lang="pl-PL" sz="1800" dirty="0" smtClean="0"/>
              <a:t>(nazwa kierunku, tytuł zawodowy, data </a:t>
            </a:r>
            <a:r>
              <a:rPr lang="pl-PL" sz="1800" dirty="0"/>
              <a:t>jego uzyskania) oraz zawierać: </a:t>
            </a:r>
            <a:r>
              <a:rPr lang="pl-PL" sz="1800" u="sng" dirty="0" smtClean="0"/>
              <a:t>aktualne:</a:t>
            </a:r>
            <a:r>
              <a:rPr lang="pl-PL" sz="1800" dirty="0" smtClean="0"/>
              <a:t> </a:t>
            </a:r>
            <a:r>
              <a:rPr lang="pl-PL" sz="1800" dirty="0"/>
              <a:t>zdjęcie, </a:t>
            </a:r>
            <a:r>
              <a:rPr lang="pl-PL" sz="1800" dirty="0" smtClean="0"/>
              <a:t>pieczęcie </a:t>
            </a:r>
            <a:r>
              <a:rPr lang="pl-PL" sz="1800" dirty="0"/>
              <a:t>uczelni, podpisy i pieczęcie aktualnych </a:t>
            </a:r>
            <a:r>
              <a:rPr lang="pl-PL" sz="1800" dirty="0" smtClean="0"/>
              <a:t>władz (albo tylko rektor), datą </a:t>
            </a:r>
            <a:r>
              <a:rPr lang="pl-PL" sz="1800" dirty="0"/>
              <a:t>wydania</a:t>
            </a:r>
            <a:r>
              <a:rPr lang="pl-PL" sz="1800" dirty="0" smtClean="0"/>
              <a:t>. Bez informacji o trybie wydania (tj. wymiany).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u="sng" dirty="0"/>
              <a:t>W przypadku absolwentów, którzy nie studiowali </a:t>
            </a:r>
            <a:r>
              <a:rPr lang="pl-PL" sz="1800" u="sng" dirty="0" smtClean="0"/>
              <a:t>na </a:t>
            </a:r>
            <a:r>
              <a:rPr lang="pl-PL" sz="1800" u="sng" dirty="0"/>
              <a:t>KRK</a:t>
            </a:r>
            <a:r>
              <a:rPr lang="pl-PL" sz="1800" dirty="0"/>
              <a:t>, na dyplomie w miejscu obszaru i profilu </a:t>
            </a:r>
            <a:r>
              <a:rPr lang="pl-PL" sz="1800" dirty="0" smtClean="0"/>
              <a:t>- pozioma kreska. 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Termin</a:t>
            </a:r>
            <a:r>
              <a:rPr lang="pl-PL" sz="1800" dirty="0"/>
              <a:t>: bez zbędnej zwłoki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 smtClean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49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Wymiana – jaki druk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54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sz="2400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 i sprawy studenckie</a:t>
            </a:r>
            <a:endParaRPr lang="en-US" sz="2400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611560" y="2686756"/>
            <a:ext cx="7632848" cy="2902484"/>
          </a:xfrm>
        </p:spPr>
        <p:txBody>
          <a:bodyPr anchor="t">
            <a:noAutofit/>
          </a:bodyPr>
          <a:lstStyle/>
          <a:p>
            <a:pPr marL="26035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Dla kandydatów posiadających </a:t>
            </a:r>
            <a:r>
              <a:rPr lang="pl-PL" sz="18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zagraniczny dokument uprawniający do podjęcia studiów w Polsce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 uczelnia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może przeprowadzić egzaminy wstępne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przypadku konieczności sprawdzenia uzdolnień artystycznych, sprawności fizycznej lub szczególnych predyspozycji do podejmowania studiów lub </a:t>
            </a:r>
            <a:r>
              <a:rPr lang="pl-PL" sz="18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zakresie nieobjętym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wynikami egzaminu zagranicznego lub wynikami kształcenia ujętymi </a:t>
            </a:r>
            <a:r>
              <a:rPr lang="pl-PL" sz="18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tym </a:t>
            </a:r>
            <a:r>
              <a:rPr lang="pl-PL" sz="18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dokumencie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Wyniki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egzaminu wstępnego sprawdzającego uzdolnienia artystyczne lub sprawność fizyczną mogą stanowić do 100% łącznego wyniku możliwego do uzyskania przez kandydata w toku rekrutacji.</a:t>
            </a:r>
            <a:endParaRPr lang="pl-PL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Tx/>
              <a:buChar char="-"/>
            </a:pPr>
            <a:endParaRPr lang="pl-PL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Tx/>
              <a:buChar char="-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Tx/>
              <a:buChar char="-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Tx/>
              <a:buChar char="-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endParaRPr lang="pl-PL" sz="1800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5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2158999"/>
            <a:ext cx="5954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Egzaminy wstępne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6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Dyplom i suplement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69872" y="2640985"/>
            <a:ext cx="7023056" cy="3812351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Absolwent </a:t>
            </a:r>
            <a:r>
              <a:rPr lang="pl-PL" sz="1800" dirty="0"/>
              <a:t>może wnioskować w uczelni, w każdym czasie </a:t>
            </a:r>
            <a:r>
              <a:rPr lang="pl-PL" sz="1800" dirty="0" smtClean="0"/>
              <a:t>o </a:t>
            </a:r>
            <a:r>
              <a:rPr lang="pl-PL" sz="1800" dirty="0"/>
              <a:t>wydanie odpisu dyplomu i suplementu w każdym języku </a:t>
            </a:r>
            <a:r>
              <a:rPr lang="pl-PL" sz="1800" dirty="0" smtClean="0"/>
              <a:t>obcym.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Na </a:t>
            </a:r>
            <a:r>
              <a:rPr lang="pl-PL" sz="1800" dirty="0"/>
              <a:t>druku zgodnym z oryginałem dyplomu. </a:t>
            </a:r>
            <a:r>
              <a:rPr lang="pl-PL" sz="1800" dirty="0" smtClean="0"/>
              <a:t>Jeżeli brak druku  – dodrukowanie. W przypadku braku: druku i możliwości dodrukowania</a:t>
            </a:r>
            <a:r>
              <a:rPr lang="pl-PL" sz="1800" dirty="0"/>
              <a:t> lub </a:t>
            </a:r>
            <a:r>
              <a:rPr lang="pl-PL" sz="1800" dirty="0" smtClean="0"/>
              <a:t>niemożliwe </a:t>
            </a:r>
            <a:r>
              <a:rPr lang="pl-PL" sz="1800" dirty="0"/>
              <a:t>jest </a:t>
            </a:r>
            <a:r>
              <a:rPr lang="pl-PL" sz="1800" dirty="0" smtClean="0"/>
              <a:t>jego użycie ze </a:t>
            </a:r>
            <a:r>
              <a:rPr lang="pl-PL" sz="1800" dirty="0"/>
              <a:t>względu na zmiany organizacyjne </a:t>
            </a:r>
            <a:r>
              <a:rPr lang="pl-PL" sz="1800" dirty="0" smtClean="0"/>
              <a:t>- odpis sporządza się na </a:t>
            </a:r>
            <a:r>
              <a:rPr lang="pl-PL" sz="1800" dirty="0"/>
              <a:t>przygotowanym przez uczelnię </a:t>
            </a:r>
            <a:r>
              <a:rPr lang="pl-PL" sz="1800" dirty="0" smtClean="0"/>
              <a:t>druku </a:t>
            </a:r>
            <a:r>
              <a:rPr lang="pl-PL" sz="1800" dirty="0"/>
              <a:t>zgodnym z treścią oryginału dyplomu  - </a:t>
            </a:r>
            <a:r>
              <a:rPr lang="pl-PL" sz="1800" dirty="0" smtClean="0"/>
              <a:t>jak duplikat (bez nazwy</a:t>
            </a:r>
            <a:r>
              <a:rPr lang="pl-PL" sz="1800" dirty="0"/>
              <a:t>: duplikat). </a:t>
            </a:r>
            <a:endParaRPr lang="pl-PL" sz="1800" dirty="0" smtClean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Odpis odzwierciedla </a:t>
            </a:r>
            <a:r>
              <a:rPr lang="pl-PL" sz="1800" dirty="0"/>
              <a:t>oryginał </a:t>
            </a:r>
            <a:r>
              <a:rPr lang="pl-PL" sz="1800" dirty="0" smtClean="0"/>
              <a:t>co </a:t>
            </a:r>
            <a:r>
              <a:rPr lang="pl-PL" sz="1800" dirty="0"/>
              <a:t>do </a:t>
            </a:r>
            <a:r>
              <a:rPr lang="pl-PL" sz="1800" dirty="0" smtClean="0"/>
              <a:t>treści; aktualne: data wydania, podpisy i pieczęcie władz, pieczęć uczelni, fotografia.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Opłata: zgodnie z przepisami obowiązującymi w chwili  </a:t>
            </a:r>
            <a:r>
              <a:rPr lang="pl-PL" sz="1800" dirty="0"/>
              <a:t>składania wniosku o wydanie </a:t>
            </a:r>
            <a:r>
              <a:rPr lang="pl-PL" sz="1800" dirty="0" smtClean="0"/>
              <a:t>odpisu</a:t>
            </a:r>
            <a:r>
              <a:rPr lang="pl-PL" sz="1800" dirty="0"/>
              <a:t>.</a:t>
            </a:r>
            <a:r>
              <a:rPr lang="pl-PL" sz="1800" dirty="0" smtClean="0"/>
              <a:t> </a:t>
            </a:r>
            <a:endParaRPr lang="pl-PL" sz="1800" dirty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 smtClean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 smtClean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 smtClean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50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69872" y="2225486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Odpis dyplomu w języku obcym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9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Dyplom i suplement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3048496"/>
            <a:ext cx="7023056" cy="2541871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Ze </a:t>
            </a:r>
            <a:r>
              <a:rPr lang="pl-PL" sz="1800" dirty="0"/>
              <a:t>względu na rangę </a:t>
            </a:r>
            <a:r>
              <a:rPr lang="pl-PL" sz="1800" dirty="0" smtClean="0"/>
              <a:t>tych dokumentów, w </a:t>
            </a:r>
            <a:r>
              <a:rPr lang="pl-PL" sz="1800" dirty="0"/>
              <a:t>rozporządzeniu </a:t>
            </a:r>
            <a:r>
              <a:rPr lang="pl-PL" sz="1800" i="1" dirty="0" smtClean="0"/>
              <a:t>w </a:t>
            </a:r>
            <a:r>
              <a:rPr lang="pl-PL" sz="1800" i="1" dirty="0"/>
              <a:t>sprawie studiów</a:t>
            </a:r>
            <a:r>
              <a:rPr lang="pl-PL" sz="1800" dirty="0"/>
              <a:t> określono, że </a:t>
            </a:r>
            <a:r>
              <a:rPr lang="pl-PL" sz="1800" dirty="0" smtClean="0"/>
              <a:t>podpisuje je wyłącznie </a:t>
            </a:r>
            <a:r>
              <a:rPr lang="pl-PL" sz="1800" dirty="0"/>
              <a:t>rektor albo upoważniona przez niego osoba pełniąca w uczelni funkcję kierowniczą. </a:t>
            </a:r>
            <a:endParaRPr lang="pl-PL" sz="1800" dirty="0" smtClean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W </a:t>
            </a:r>
            <a:r>
              <a:rPr lang="pl-PL" sz="1800" dirty="0"/>
              <a:t>odniesieniu do innych dokumentów </a:t>
            </a:r>
            <a:r>
              <a:rPr lang="pl-PL" sz="1800" dirty="0" smtClean="0"/>
              <a:t>ww. rozporządzenie </a:t>
            </a:r>
            <a:r>
              <a:rPr lang="pl-PL" sz="1800" dirty="0"/>
              <a:t>nie wprowadza żadnych ograniczeń, a zatem rektor może upoważnić do ich podpisywania również inną osobę niż osoba pełniąca funkcję kierowniczą.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51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933320" y="2217499"/>
            <a:ext cx="683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Dyplom, suplement, odpis, duplikat - podpisywanie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05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Dyplom i suplement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564904"/>
            <a:ext cx="7023056" cy="3888432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Co </a:t>
            </a:r>
            <a:r>
              <a:rPr lang="pl-PL" sz="1800" dirty="0"/>
              <a:t>do zasady odbierane </a:t>
            </a:r>
            <a:r>
              <a:rPr lang="pl-PL" sz="1800" b="1" dirty="0"/>
              <a:t>osobiście </a:t>
            </a:r>
            <a:r>
              <a:rPr lang="pl-PL" sz="1800" dirty="0"/>
              <a:t>przez </a:t>
            </a:r>
            <a:r>
              <a:rPr lang="pl-PL" sz="1800" dirty="0" smtClean="0"/>
              <a:t>absolwenta.</a:t>
            </a:r>
            <a:r>
              <a:rPr lang="pl-PL" dirty="0" smtClean="0"/>
              <a:t> </a:t>
            </a:r>
            <a:endParaRPr lang="pl-PL" sz="1800" dirty="0" smtClean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Uczelnia </a:t>
            </a:r>
            <a:r>
              <a:rPr lang="pl-PL" sz="1800" dirty="0"/>
              <a:t>może </a:t>
            </a:r>
            <a:r>
              <a:rPr lang="pl-PL" sz="1800" dirty="0" smtClean="0"/>
              <a:t>wydać na </a:t>
            </a:r>
            <a:r>
              <a:rPr lang="pl-PL" sz="1800" dirty="0"/>
              <a:t>podstawie </a:t>
            </a:r>
            <a:r>
              <a:rPr lang="pl-PL" sz="1800" b="1" dirty="0"/>
              <a:t>pełnomocnictwa</a:t>
            </a:r>
            <a:r>
              <a:rPr lang="pl-PL" sz="1800" dirty="0"/>
              <a:t> udzielonego przez absolwenta - zastosowanie mają przepisy ogólne dotyczące pełnomocnictw </a:t>
            </a:r>
            <a:r>
              <a:rPr lang="pl-PL" sz="1800" dirty="0" smtClean="0"/>
              <a:t>(Kpa</a:t>
            </a:r>
            <a:r>
              <a:rPr lang="pl-PL" sz="1800" dirty="0"/>
              <a:t>), nie wyłącza się także możliwości przedłożenia </a:t>
            </a:r>
            <a:r>
              <a:rPr lang="pl-PL" sz="1800" b="1" dirty="0"/>
              <a:t>upoważnienia </a:t>
            </a:r>
            <a:r>
              <a:rPr lang="pl-PL" sz="1800" dirty="0"/>
              <a:t>poświadczonego notarialnie</a:t>
            </a:r>
            <a:r>
              <a:rPr lang="pl-PL" sz="1800" i="1" dirty="0"/>
              <a:t> </a:t>
            </a:r>
            <a:r>
              <a:rPr lang="pl-PL" sz="1800" dirty="0"/>
              <a:t>(</a:t>
            </a:r>
            <a:r>
              <a:rPr lang="pl-PL" sz="1800" dirty="0" err="1"/>
              <a:t>Kc</a:t>
            </a:r>
            <a:r>
              <a:rPr lang="pl-PL" sz="1800" dirty="0"/>
              <a:t>). </a:t>
            </a:r>
            <a:endParaRPr lang="pl-PL" sz="1800" dirty="0" smtClean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Przepisy </a:t>
            </a:r>
            <a:r>
              <a:rPr lang="pl-PL" sz="1800" dirty="0"/>
              <a:t>nie przewidują obowiązku uczelni wysyłania </a:t>
            </a:r>
            <a:r>
              <a:rPr lang="pl-PL" sz="1800" b="1" dirty="0" smtClean="0"/>
              <a:t>pocztą</a:t>
            </a:r>
            <a:r>
              <a:rPr lang="pl-PL" sz="1800" dirty="0" smtClean="0"/>
              <a:t> </a:t>
            </a:r>
            <a:r>
              <a:rPr lang="pl-PL" sz="1800" dirty="0"/>
              <a:t>na wskazany </a:t>
            </a:r>
            <a:r>
              <a:rPr lang="pl-PL" sz="1800" dirty="0" smtClean="0"/>
              <a:t>adres – jeżeli uczelnia wysyła, to z zachowaniem zasady staranności i pewności doręczenia 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Zasady, w tym co </a:t>
            </a:r>
            <a:r>
              <a:rPr lang="pl-PL" sz="1800" dirty="0"/>
              <a:t>do wymaganej formy udzielonego pełnomocnictwa i </a:t>
            </a:r>
            <a:r>
              <a:rPr lang="pl-PL" sz="1800" dirty="0" smtClean="0"/>
              <a:t>upoważnienia,  </a:t>
            </a:r>
            <a:r>
              <a:rPr lang="pl-PL" sz="1800" dirty="0"/>
              <a:t>opracowuje uczelnia, w sposób wskazany przez radcę prawnego </a:t>
            </a:r>
            <a:r>
              <a:rPr lang="pl-PL" sz="1800" dirty="0" smtClean="0"/>
              <a:t>uczelni.</a:t>
            </a:r>
            <a:endParaRPr lang="pl-PL" sz="1800" dirty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52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Dyplom, suplement, odpisy - odbiór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80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949" y="1999894"/>
            <a:ext cx="8127974" cy="1645129"/>
          </a:xfrm>
        </p:spPr>
        <p:txBody>
          <a:bodyPr>
            <a:normAutofit/>
          </a:bodyPr>
          <a:lstStyle/>
          <a:p>
            <a:r>
              <a:rPr lang="pl-PL" sz="3600" noProof="1" smtClean="0">
                <a:latin typeface="Arial" panose="020B0604020202020204" pitchFamily="34" charset="0"/>
                <a:cs typeface="Arial" panose="020B0604020202020204" pitchFamily="34" charset="0"/>
              </a:rPr>
              <a:t>Dziękuję </a:t>
            </a:r>
            <a:r>
              <a:rPr lang="pl-PL" sz="3600" noProof="1">
                <a:latin typeface="Arial" panose="020B0604020202020204" pitchFamily="34" charset="0"/>
                <a:cs typeface="Arial" panose="020B0604020202020204" pitchFamily="34" charset="0"/>
              </a:rPr>
              <a:t>za </a:t>
            </a:r>
            <a:r>
              <a:rPr lang="pl-PL" sz="3600" noProof="1" smtClean="0">
                <a:latin typeface="Arial" panose="020B0604020202020204" pitchFamily="34" charset="0"/>
                <a:cs typeface="Arial" panose="020B0604020202020204" pitchFamily="34" charset="0"/>
              </a:rPr>
              <a:t>uwagę</a:t>
            </a:r>
            <a:br>
              <a:rPr lang="pl-PL" sz="3600" noProof="1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noProof="1" smtClean="0">
                <a:latin typeface="Arial" panose="020B0604020202020204" pitchFamily="34" charset="0"/>
                <a:cs typeface="Arial" panose="020B0604020202020204" pitchFamily="34" charset="0"/>
              </a:rPr>
              <a:t>ewentualne pytania prosimy kierować na adres </a:t>
            </a:r>
            <a:r>
              <a:rPr lang="pl-PL" sz="2200" noProof="1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konstytucjadlanauki@mnisw.gov.pl</a:t>
            </a:r>
            <a:r>
              <a:rPr lang="pl-PL" sz="2200" noProof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l-PL" sz="22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06949" y="4365104"/>
            <a:ext cx="8127974" cy="1361014"/>
          </a:xfrm>
        </p:spPr>
        <p:txBody>
          <a:bodyPr/>
          <a:lstStyle/>
          <a:p>
            <a:r>
              <a:rPr lang="en-US" dirty="0" err="1"/>
              <a:t>ul</a:t>
            </a:r>
            <a:r>
              <a:rPr lang="en-US" dirty="0"/>
              <a:t>. </a:t>
            </a:r>
            <a:r>
              <a:rPr lang="en-US" dirty="0" err="1"/>
              <a:t>Hoża</a:t>
            </a:r>
            <a:r>
              <a:rPr lang="en-US" dirty="0"/>
              <a:t> 20, </a:t>
            </a:r>
            <a:r>
              <a:rPr lang="en-US" dirty="0" err="1"/>
              <a:t>ul</a:t>
            </a:r>
            <a:r>
              <a:rPr lang="en-US" dirty="0"/>
              <a:t>. Wspólna1/3</a:t>
            </a:r>
          </a:p>
          <a:p>
            <a:r>
              <a:rPr lang="en-US" dirty="0"/>
              <a:t>00-529 Warszawa</a:t>
            </a:r>
          </a:p>
          <a:p>
            <a:endParaRPr lang="en-US" dirty="0"/>
          </a:p>
          <a:p>
            <a:r>
              <a:rPr lang="en-US" dirty="0"/>
              <a:t>tel. +48 (22) 529 27 18</a:t>
            </a:r>
          </a:p>
          <a:p>
            <a:r>
              <a:rPr lang="en-US" dirty="0"/>
              <a:t>fax +48 (22) 628 09 22</a:t>
            </a:r>
          </a:p>
        </p:txBody>
      </p:sp>
      <p:pic>
        <p:nvPicPr>
          <p:cNvPr id="5" name="Obraz 7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642126" y="5488019"/>
            <a:ext cx="1980000" cy="287999"/>
          </a:xfrm>
          <a:prstGeom prst="rect">
            <a:avLst/>
          </a:prstGeom>
        </p:spPr>
      </p:pic>
      <p:sp>
        <p:nvSpPr>
          <p:cNvPr id="4" name="PoleTekstowe 13"/>
          <p:cNvSpPr txBox="1"/>
          <p:nvPr/>
        </p:nvSpPr>
        <p:spPr>
          <a:xfrm>
            <a:off x="3050087" y="5507419"/>
            <a:ext cx="3244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900" noProof="1">
                <a:solidFill>
                  <a:schemeClr val="bg1"/>
                </a:solidFill>
                <a:latin typeface="Helvetica"/>
                <a:cs typeface="Helvetica"/>
              </a:rPr>
              <a:t>www.konstytucjadlanauki.gov.pl</a:t>
            </a:r>
          </a:p>
        </p:txBody>
      </p:sp>
      <p:pic>
        <p:nvPicPr>
          <p:cNvPr id="14" name="Obraz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1597" y="1951530"/>
            <a:ext cx="431800" cy="571500"/>
          </a:xfrm>
          <a:prstGeom prst="rect">
            <a:avLst/>
          </a:prstGeom>
        </p:spPr>
      </p:pic>
      <p:pic>
        <p:nvPicPr>
          <p:cNvPr id="15" name="Obraz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7468284" y="2924944"/>
            <a:ext cx="4318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85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sz="2400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 i sprawy studenckie</a:t>
            </a:r>
            <a:endParaRPr lang="en-US" sz="2400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1088484" y="2686756"/>
            <a:ext cx="7155924" cy="2902484"/>
          </a:xfrm>
        </p:spPr>
        <p:txBody>
          <a:bodyPr anchor="t">
            <a:noAutofit/>
          </a:bodyPr>
          <a:lstStyle/>
          <a:p>
            <a:pPr marL="26035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r>
              <a:rPr lang="pl-PL" sz="18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Opłaty na studiach </a:t>
            </a:r>
          </a:p>
          <a:p>
            <a:pPr marL="26035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endParaRPr lang="pl-PL" sz="1800" u="sng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035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 roku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akademickiego 2019/2020 uczelnie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będą ustalać </a:t>
            </a:r>
            <a:r>
              <a:rPr lang="pl-PL" sz="18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opłaty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pobierane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 studentów oraz ich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wysokość </a:t>
            </a:r>
            <a:r>
              <a:rPr lang="pl-PL" sz="18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przed rozpoczęciem </a:t>
            </a:r>
            <a:r>
              <a:rPr lang="pl-PL" sz="18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rekrutacji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Informacje będą zamieszczane w</a:t>
            </a:r>
            <a:r>
              <a:rPr lang="pl-PL" sz="18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8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BIP na swojej stronie podmiotowej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pl-PL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035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czasu ukończenia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studiów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uczelnia nie będzie mogła zwiększyć wysokości ustalonych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opłat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ani wprowadzić nowych opłat (z wyjątkiem zwiększenia opłat za prowadzenie zajęć nieobjętych programem studiów oraz za korzystanie z domów studenckich i stołówek studenckich).</a:t>
            </a:r>
          </a:p>
          <a:p>
            <a:pPr marL="5461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itchFamily="2" charset="2"/>
              <a:buChar char="Ø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6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2158999"/>
            <a:ext cx="5954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Przyjęcie na studia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46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sz="2400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 i sprawy studenckie</a:t>
            </a:r>
            <a:endParaRPr lang="en-US" sz="2400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1088484" y="2686756"/>
            <a:ext cx="7155924" cy="2902484"/>
          </a:xfrm>
        </p:spPr>
        <p:txBody>
          <a:bodyPr anchor="t">
            <a:no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pl-PL" sz="18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Umowy – po raz ostatni w roku akademickim 2018/2019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Nowe regulacje dotyczące ustalania opłat za studia obowiązują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rekrutacji na rok akademicki 2019/2020.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Zgodnie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przepisami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przejściowym,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osobami rozpoczynającymi studia w roku akademickim </a:t>
            </a:r>
            <a:r>
              <a:rPr lang="pl-PL" sz="18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2018/2019 </a:t>
            </a:r>
            <a:r>
              <a:rPr lang="pl-PL" sz="18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uczelnie zawierają umowy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określające warunki pobierania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opłat,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także wysokość tych opłat, </a:t>
            </a:r>
            <a:r>
              <a:rPr lang="pl-PL" sz="18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zasadach </a:t>
            </a:r>
            <a:r>
              <a:rPr lang="pl-PL" sz="18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dotychczasowych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7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2158999"/>
            <a:ext cx="5954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Przyjęcie na studia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01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sz="2400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 i sprawy studenckie</a:t>
            </a:r>
            <a:endParaRPr lang="pl-PL" sz="2400" dirty="0" smtClean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1088484" y="2686756"/>
            <a:ext cx="7155924" cy="2902484"/>
          </a:xfrm>
        </p:spPr>
        <p:txBody>
          <a:bodyPr anchor="t">
            <a:noAutofit/>
          </a:bodyPr>
          <a:lstStyle/>
          <a:p>
            <a:pPr marL="26035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r>
              <a:rPr lang="pl-PL" sz="18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Efekty </a:t>
            </a:r>
            <a:r>
              <a:rPr lang="pl-PL" sz="18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uczenia się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035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035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Uczelnia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może </a:t>
            </a:r>
            <a:r>
              <a:rPr lang="pl-PL" sz="18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potwierdzić efekty uczenia się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uzyskane w procesie uczenia się </a:t>
            </a:r>
            <a:r>
              <a:rPr lang="pl-PL" sz="18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poza systemem studiów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osobom ubiegającym się o przyjęcie na studia na określonym kierunku, poziomie i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profilu.</a:t>
            </a:r>
          </a:p>
          <a:p>
            <a:pPr marL="26035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wyniku potwierdzenia efektów uczenia się można zaliczyć </a:t>
            </a:r>
            <a:r>
              <a:rPr lang="pl-PL" sz="18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 więcej niż 50% punktów ECTS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przypisanych do zajęć objętych programem studiów.</a:t>
            </a:r>
            <a:endParaRPr lang="pl-PL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8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2158999"/>
            <a:ext cx="5954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Przyjęcie na studia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36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sz="2400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Dokumentacja studiów i sprawy studenckie</a:t>
            </a:r>
            <a:endParaRPr lang="en-US" sz="2400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1088484" y="2686756"/>
            <a:ext cx="7155924" cy="2902484"/>
          </a:xfrm>
        </p:spPr>
        <p:txBody>
          <a:bodyPr anchor="t">
            <a:no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pl-PL" sz="18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Efekty </a:t>
            </a:r>
            <a:r>
              <a:rPr lang="pl-PL" sz="18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uczenia się mogą </a:t>
            </a:r>
            <a:r>
              <a:rPr lang="pl-PL" sz="18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być potwierdzane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algn="just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 studiach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pierwszego stopnia lub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jednolitych studiach magisterskich:</a:t>
            </a:r>
          </a:p>
          <a:p>
            <a:pPr marL="0" indent="0" algn="just">
              <a:lnSpc>
                <a:spcPct val="100000"/>
              </a:lnSpc>
              <a:spcAft>
                <a:spcPts val="600"/>
              </a:spcAft>
              <a:buNone/>
            </a:pPr>
            <a:r>
              <a:rPr lang="pl-PL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osobom posiadającym świadectwo dojrzałości i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najmniej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lat doświadczenia zawodowego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lub</a:t>
            </a:r>
          </a:p>
          <a:p>
            <a:pPr marL="0" indent="0" algn="just">
              <a:lnSpc>
                <a:spcPct val="100000"/>
              </a:lnSpc>
              <a:spcAft>
                <a:spcPts val="600"/>
              </a:spcAft>
              <a:buNone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osobom  posiadającym kwalifikację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pełną na poziomie 5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PRK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albo kwalifikację nadaną w ramach zagranicznego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systemu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szkolnictwa wyższego odpowiadającą poziomowi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5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europejskich ram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kwalifikacji;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9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2158999"/>
            <a:ext cx="5954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Przyjęcie na studia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38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2259</Words>
  <Application>Microsoft Office PowerPoint</Application>
  <PresentationFormat>Pokaz na ekranie (4:3)</PresentationFormat>
  <Paragraphs>366</Paragraphs>
  <Slides>53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53</vt:i4>
      </vt:variant>
    </vt:vector>
  </HeadingPairs>
  <TitlesOfParts>
    <vt:vector size="62" baseType="lpstr">
      <vt:lpstr>Arial</vt:lpstr>
      <vt:lpstr>Calibri</vt:lpstr>
      <vt:lpstr>Courier New</vt:lpstr>
      <vt:lpstr>Helvetica</vt:lpstr>
      <vt:lpstr>Helvetica Light</vt:lpstr>
      <vt:lpstr>Montserrat</vt:lpstr>
      <vt:lpstr>Montserrat Medium</vt:lpstr>
      <vt:lpstr>Wingdings</vt:lpstr>
      <vt:lpstr>Motyw pakietu Office</vt:lpstr>
      <vt:lpstr>Prezentacja programu PowerPoint</vt:lpstr>
      <vt:lpstr>Dokumentacja studiów i sprawy studenckie</vt:lpstr>
      <vt:lpstr>Dokumentacja studiów i sprawy studenckie</vt:lpstr>
      <vt:lpstr>Dokumentacja studiów i sprawy studenckie</vt:lpstr>
      <vt:lpstr>Dokumentacja studiów i sprawy studenckie</vt:lpstr>
      <vt:lpstr>Dokumentacja studiów i sprawy studenckie</vt:lpstr>
      <vt:lpstr>Dokumentacja studiów i sprawy studenckie</vt:lpstr>
      <vt:lpstr>Dokumentacja studiów i sprawy studenckie</vt:lpstr>
      <vt:lpstr>Dokumentacja studiów i sprawy studenckie</vt:lpstr>
      <vt:lpstr>Dokumentacja studiów i sprawy studenckie</vt:lpstr>
      <vt:lpstr>Dokumentacja studiów i sprawy studenckie</vt:lpstr>
      <vt:lpstr>Dokumentacja studiów i sprawy studenckie</vt:lpstr>
      <vt:lpstr>Dokumentacja studiów i sprawy studenckie</vt:lpstr>
      <vt:lpstr>Dokumentacja studiów i sprawy studenckie</vt:lpstr>
      <vt:lpstr>Dokumentacja studiów i sprawy studenckie</vt:lpstr>
      <vt:lpstr>Dokumentacja studiów i sprawy studenckie</vt:lpstr>
      <vt:lpstr>Dokumentacja studiów i sprawy studenckie</vt:lpstr>
      <vt:lpstr>Dokumentacja studiów i sprawy studenckie</vt:lpstr>
      <vt:lpstr>Dokumentacja studiów i sprawy studenckie</vt:lpstr>
      <vt:lpstr>Dokumentacja studiów i sprawy studenckie</vt:lpstr>
      <vt:lpstr>Dokumentacja studiów i sprawy studenckie</vt:lpstr>
      <vt:lpstr>Dokumentacja studiów i sprawy studenckie</vt:lpstr>
      <vt:lpstr>Prezentacja programu PowerPoint</vt:lpstr>
      <vt:lpstr>Przebieg studiów</vt:lpstr>
      <vt:lpstr>Przebieg studiów</vt:lpstr>
      <vt:lpstr>Przebieg studiów</vt:lpstr>
      <vt:lpstr>Przebieg studiów</vt:lpstr>
      <vt:lpstr>Przebieg studiów</vt:lpstr>
      <vt:lpstr>Przebieg studiów</vt:lpstr>
      <vt:lpstr>Przebieg studiów</vt:lpstr>
      <vt:lpstr>Prezentacja programu PowerPoint</vt:lpstr>
      <vt:lpstr>Dokumentacja studiów</vt:lpstr>
      <vt:lpstr>Dokumentacja studiów</vt:lpstr>
      <vt:lpstr>Dokumentacja studiów</vt:lpstr>
      <vt:lpstr>Dokumentacja studiów</vt:lpstr>
      <vt:lpstr>Dokumentacja studiów</vt:lpstr>
      <vt:lpstr>Dokumentacja studiów</vt:lpstr>
      <vt:lpstr>Dokumentacja studiów</vt:lpstr>
      <vt:lpstr>Dokumentacja studiów</vt:lpstr>
      <vt:lpstr>Dokumentacja studiów</vt:lpstr>
      <vt:lpstr>Dokumentacja studiów</vt:lpstr>
      <vt:lpstr>Prezentacja programu PowerPoint</vt:lpstr>
      <vt:lpstr>Dyplom i suplement</vt:lpstr>
      <vt:lpstr>Dyplom i suplement</vt:lpstr>
      <vt:lpstr>Dyplom i suplement</vt:lpstr>
      <vt:lpstr>Dyplom i suplement</vt:lpstr>
      <vt:lpstr>Dyplom i suplement</vt:lpstr>
      <vt:lpstr>Dyplom i suplement</vt:lpstr>
      <vt:lpstr>Dyplom i suplement</vt:lpstr>
      <vt:lpstr>Dyplom i suplement</vt:lpstr>
      <vt:lpstr>Dyplom i suplement</vt:lpstr>
      <vt:lpstr>Dyplom i suplement</vt:lpstr>
      <vt:lpstr>Dziękuję za uwagę ewentualne pytania prosimy kierować na adres konstytucjadlanauki@mnisw.gov.pl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Czaja Marcin</dc:creator>
  <cp:lastModifiedBy>Czaja Marcin</cp:lastModifiedBy>
  <cp:revision>13</cp:revision>
  <dcterms:created xsi:type="dcterms:W3CDTF">2019-11-02T14:44:45Z</dcterms:created>
  <dcterms:modified xsi:type="dcterms:W3CDTF">2019-11-04T10:30:44Z</dcterms:modified>
</cp:coreProperties>
</file>