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86" r:id="rId4"/>
    <p:sldId id="287" r:id="rId5"/>
    <p:sldId id="288" r:id="rId6"/>
    <p:sldId id="289" r:id="rId7"/>
    <p:sldId id="290" r:id="rId8"/>
    <p:sldId id="291" r:id="rId9"/>
    <p:sldId id="280" r:id="rId10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309" autoAdjust="0"/>
    <p:restoredTop sz="94434" autoAdjust="0"/>
  </p:normalViewPr>
  <p:slideViewPr>
    <p:cSldViewPr snapToGrid="0">
      <p:cViewPr varScale="1">
        <p:scale>
          <a:sx n="102" d="100"/>
          <a:sy n="102" d="100"/>
        </p:scale>
        <p:origin x="16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7BBB9C-6D5E-4531-8CA3-7B760E325BDD}" type="datetimeFigureOut">
              <a:rPr lang="pl-PL" smtClean="0"/>
              <a:t>05.11.2019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1D1555-D6B1-4C42-9905-5396D98BE58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72731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3DED772D-F6A8-4FFA-B1BA-5ABE15D89EF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814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AS</a:t>
            </a:r>
          </a:p>
        </p:txBody>
      </p:sp>
    </p:spTree>
    <p:extLst>
      <p:ext uri="{BB962C8B-B14F-4D97-AF65-F5344CB8AC3E}">
        <p14:creationId xmlns:p14="http://schemas.microsoft.com/office/powerpoint/2010/main" val="3110406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5500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AS</a:t>
            </a:r>
          </a:p>
        </p:txBody>
      </p:sp>
    </p:spTree>
    <p:extLst>
      <p:ext uri="{BB962C8B-B14F-4D97-AF65-F5344CB8AC3E}">
        <p14:creationId xmlns:p14="http://schemas.microsoft.com/office/powerpoint/2010/main" val="34350358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AS</a:t>
            </a:r>
          </a:p>
        </p:txBody>
      </p:sp>
    </p:spTree>
    <p:extLst>
      <p:ext uri="{BB962C8B-B14F-4D97-AF65-F5344CB8AC3E}">
        <p14:creationId xmlns:p14="http://schemas.microsoft.com/office/powerpoint/2010/main" val="2222882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3DED772D-F6A8-4FFA-B1BA-5ABE15D89EF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491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CCCF-7894-401C-BAAF-983C5F03A95D}" type="datetimeFigureOut">
              <a:rPr lang="pl-PL" smtClean="0"/>
              <a:t>05.11.2019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3E6C-CDE9-42FD-A1E4-B6EF4D89DDE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76312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CCCF-7894-401C-BAAF-983C5F03A95D}" type="datetimeFigureOut">
              <a:rPr lang="pl-PL" smtClean="0"/>
              <a:t>05.11.2019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3E6C-CDE9-42FD-A1E4-B6EF4D89DDE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7186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CCCF-7894-401C-BAAF-983C5F03A95D}" type="datetimeFigureOut">
              <a:rPr lang="pl-PL" smtClean="0"/>
              <a:t>05.11.2019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3E6C-CDE9-42FD-A1E4-B6EF4D89DDE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647705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djęcie na cał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902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CCCF-7894-401C-BAAF-983C5F03A95D}" type="datetimeFigureOut">
              <a:rPr lang="pl-PL" smtClean="0"/>
              <a:t>05.11.2019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3E6C-CDE9-42FD-A1E4-B6EF4D89DDE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76333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CCCF-7894-401C-BAAF-983C5F03A95D}" type="datetimeFigureOut">
              <a:rPr lang="pl-PL" smtClean="0"/>
              <a:t>05.11.2019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3E6C-CDE9-42FD-A1E4-B6EF4D89DDE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39473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CCCF-7894-401C-BAAF-983C5F03A95D}" type="datetimeFigureOut">
              <a:rPr lang="pl-PL" smtClean="0"/>
              <a:t>05.11.2019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3E6C-CDE9-42FD-A1E4-B6EF4D89DDE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53867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CCCF-7894-401C-BAAF-983C5F03A95D}" type="datetimeFigureOut">
              <a:rPr lang="pl-PL" smtClean="0"/>
              <a:t>05.11.2019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3E6C-CDE9-42FD-A1E4-B6EF4D89DDE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9541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CCCF-7894-401C-BAAF-983C5F03A95D}" type="datetimeFigureOut">
              <a:rPr lang="pl-PL" smtClean="0"/>
              <a:t>05.11.2019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3E6C-CDE9-42FD-A1E4-B6EF4D89DDE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75019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CCCF-7894-401C-BAAF-983C5F03A95D}" type="datetimeFigureOut">
              <a:rPr lang="pl-PL" smtClean="0"/>
              <a:t>05.11.2019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3E6C-CDE9-42FD-A1E4-B6EF4D89DDE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1399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CCCF-7894-401C-BAAF-983C5F03A95D}" type="datetimeFigureOut">
              <a:rPr lang="pl-PL" smtClean="0"/>
              <a:t>05.11.2019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3E6C-CDE9-42FD-A1E4-B6EF4D89DDE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4453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CCCF-7894-401C-BAAF-983C5F03A95D}" type="datetimeFigureOut">
              <a:rPr lang="pl-PL" smtClean="0"/>
              <a:t>05.11.2019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3E6C-CDE9-42FD-A1E4-B6EF4D89DDE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96384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FCCCF-7894-401C-BAAF-983C5F03A95D}" type="datetimeFigureOut">
              <a:rPr lang="pl-PL" smtClean="0"/>
              <a:t>05.11.2019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43E6C-CDE9-42FD-A1E4-B6EF4D89DDE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29892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t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3.tif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.tif"/><Relationship Id="rId7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tif"/><Relationship Id="rId7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9474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32"/>
          <a:stretch/>
        </p:blipFill>
        <p:spPr>
          <a:xfrm>
            <a:off x="-60960" y="0"/>
            <a:ext cx="12252960" cy="6859207"/>
          </a:xfrm>
          <a:prstGeom prst="rect">
            <a:avLst/>
          </a:prstGeom>
        </p:spPr>
      </p:pic>
      <p:sp>
        <p:nvSpPr>
          <p:cNvPr id="11" name="Prostokąt 10"/>
          <p:cNvSpPr/>
          <p:nvPr/>
        </p:nvSpPr>
        <p:spPr>
          <a:xfrm>
            <a:off x="-61158" y="0"/>
            <a:ext cx="12267248" cy="6858000"/>
          </a:xfrm>
          <a:prstGeom prst="rect">
            <a:avLst/>
          </a:prstGeom>
          <a:gradFill>
            <a:gsLst>
              <a:gs pos="0">
                <a:srgbClr val="F1F3F2">
                  <a:alpha val="0"/>
                </a:srgbClr>
              </a:gs>
              <a:gs pos="42000">
                <a:schemeClr val="bg1">
                  <a:alpha val="68000"/>
                </a:schemeClr>
              </a:gs>
              <a:gs pos="79000">
                <a:schemeClr val="bg1">
                  <a:alpha val="83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0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08568" y="215737"/>
            <a:ext cx="10515600" cy="1089602"/>
          </a:xfrm>
        </p:spPr>
        <p:txBody>
          <a:bodyPr>
            <a:normAutofit fontScale="90000"/>
          </a:bodyPr>
          <a:lstStyle/>
          <a:p>
            <a:r>
              <a:rPr lang="pl-PL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Publiczna Aplikacja Mobilna - mObywatel</a:t>
            </a:r>
            <a:endParaRPr lang="pl-PL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6437" y="1349306"/>
            <a:ext cx="11254154" cy="5248441"/>
          </a:xfrm>
        </p:spPr>
        <p:txBody>
          <a:bodyPr>
            <a:noAutofit/>
          </a:bodyPr>
          <a:lstStyle/>
          <a:p>
            <a:pPr marL="0" indent="0" algn="ctr">
              <a:lnSpc>
                <a:spcPct val="110000"/>
              </a:lnSpc>
              <a:buNone/>
            </a:pPr>
            <a:endParaRPr lang="pl-PL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pl-PL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mLegitymacja studencka</a:t>
            </a:r>
            <a:endParaRPr lang="pl-PL" sz="3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05.11.2019</a:t>
            </a:r>
            <a:endParaRPr lang="pl-PL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buNone/>
            </a:pPr>
            <a:endParaRPr lang="pl-PL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buNone/>
            </a:pPr>
            <a:endParaRPr lang="pl-PL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buNone/>
            </a:pPr>
            <a:endParaRPr lang="pl-PL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pl-PL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Katarzyna Koszalska</a:t>
            </a:r>
            <a:r>
              <a:rPr lang="pl-PL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pl-PL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Kierownik </a:t>
            </a:r>
            <a:r>
              <a:rPr lang="pl-PL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Projektów</a:t>
            </a:r>
            <a:endParaRPr lang="pl-PL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pl-PL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Ministerstwo </a:t>
            </a:r>
            <a:r>
              <a:rPr lang="pl-PL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Cyfryzacji</a:t>
            </a:r>
            <a:endParaRPr lang="pl-PL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pl-PL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endParaRPr lang="pl-PL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3712422" y="339707"/>
            <a:ext cx="4372795" cy="61122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9700983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32"/>
          <a:stretch/>
        </p:blipFill>
        <p:spPr>
          <a:xfrm>
            <a:off x="-60960" y="0"/>
            <a:ext cx="12252960" cy="6859207"/>
          </a:xfrm>
          <a:prstGeom prst="rect">
            <a:avLst/>
          </a:prstGeom>
        </p:spPr>
      </p:pic>
      <p:sp>
        <p:nvSpPr>
          <p:cNvPr id="15" name="Prostokąt 14"/>
          <p:cNvSpPr/>
          <p:nvPr/>
        </p:nvSpPr>
        <p:spPr>
          <a:xfrm>
            <a:off x="-75248" y="-1207"/>
            <a:ext cx="12267248" cy="6859207"/>
          </a:xfrm>
          <a:prstGeom prst="rect">
            <a:avLst/>
          </a:prstGeom>
          <a:gradFill>
            <a:gsLst>
              <a:gs pos="0">
                <a:srgbClr val="F1F3F2">
                  <a:alpha val="0"/>
                </a:srgbClr>
              </a:gs>
              <a:gs pos="42000">
                <a:schemeClr val="bg1">
                  <a:alpha val="68000"/>
                </a:schemeClr>
              </a:gs>
              <a:gs pos="79000">
                <a:schemeClr val="bg1">
                  <a:alpha val="83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0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42797" y="190285"/>
            <a:ext cx="11038348" cy="1089602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Usługi dostępne w aplikacji mObywatel</a:t>
            </a:r>
            <a:endParaRPr lang="pl-PL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xmlns="" id="{9947432A-C416-4524-90B9-35F4B5D22311}"/>
              </a:ext>
            </a:extLst>
          </p:cNvPr>
          <p:cNvSpPr txBox="1"/>
          <p:nvPr/>
        </p:nvSpPr>
        <p:spPr>
          <a:xfrm>
            <a:off x="942797" y="1496926"/>
            <a:ext cx="731811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lvl="8" indent="-571500" defTabSz="410766" hangingPunct="0">
              <a:buSzPct val="80000"/>
              <a:buFont typeface="Wingdings" panose="05000000000000000000" pitchFamily="2" charset="2"/>
              <a:buChar char="§"/>
              <a:defRPr/>
            </a:pPr>
            <a:r>
              <a:rPr lang="pl-PL" sz="2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Bebas Neue Bold"/>
              </a:rPr>
              <a:t>mTożsamość (Android, iOS)</a:t>
            </a:r>
            <a:endParaRPr lang="pl-PL" sz="2400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Bebas Neue Bold"/>
            </a:endParaRPr>
          </a:p>
          <a:p>
            <a:pPr marL="571500" lvl="8" indent="-571500" defTabSz="410766" hangingPunct="0">
              <a:buSzPct val="80000"/>
              <a:buFont typeface="Wingdings" panose="05000000000000000000" pitchFamily="2" charset="2"/>
              <a:buChar char="§"/>
              <a:defRPr/>
            </a:pPr>
            <a:r>
              <a:rPr lang="pl-PL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Bebas Neue Bold"/>
              </a:rPr>
              <a:t>mLegitymacja </a:t>
            </a:r>
            <a:r>
              <a:rPr lang="pl-PL" sz="2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Bebas Neue Bold"/>
              </a:rPr>
              <a:t>Szkolna (Android)</a:t>
            </a:r>
            <a:endParaRPr lang="pl-PL" sz="2400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Bebas Neue Bold"/>
            </a:endParaRPr>
          </a:p>
          <a:p>
            <a:pPr marL="571500" lvl="8" indent="-571500" defTabSz="410766" hangingPunct="0">
              <a:buSzPct val="80000"/>
              <a:buFont typeface="Wingdings" panose="05000000000000000000" pitchFamily="2" charset="2"/>
              <a:buChar char="§"/>
              <a:defRPr/>
            </a:pPr>
            <a:r>
              <a:rPr lang="pl-PL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mLegitymacja Studencka </a:t>
            </a:r>
            <a:r>
              <a:rPr lang="pl-PL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(Android)</a:t>
            </a:r>
          </a:p>
          <a:p>
            <a:pPr marL="571500" lvl="8" indent="-571500" defTabSz="410766" hangingPunct="0">
              <a:buSzPct val="80000"/>
              <a:buFont typeface="Wingdings" panose="05000000000000000000" pitchFamily="2" charset="2"/>
              <a:buChar char="§"/>
              <a:defRPr/>
            </a:pPr>
            <a:r>
              <a:rPr lang="pl-PL" sz="2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Bebas Neue Bold"/>
              </a:rPr>
              <a:t>mPojazd (Android)</a:t>
            </a:r>
          </a:p>
          <a:p>
            <a:pPr marL="571500" lvl="8" indent="-571500" defTabSz="410766" hangingPunct="0">
              <a:buSzPct val="80000"/>
              <a:buFont typeface="Wingdings" panose="05000000000000000000" pitchFamily="2" charset="2"/>
              <a:buChar char="§"/>
              <a:defRPr/>
            </a:pPr>
            <a:r>
              <a:rPr lang="pl-PL" sz="2400" kern="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Bebas Neue Bold"/>
              </a:rPr>
              <a:t>eRecepta</a:t>
            </a:r>
            <a:r>
              <a:rPr lang="pl-PL" sz="2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Bebas Neue Bold"/>
              </a:rPr>
              <a:t> (Android)</a:t>
            </a:r>
          </a:p>
          <a:p>
            <a:pPr marL="571500" lvl="8" indent="-571500" defTabSz="410766" hangingPunct="0">
              <a:buSzPct val="80000"/>
              <a:buFont typeface="Wingdings" panose="05000000000000000000" pitchFamily="2" charset="2"/>
              <a:buChar char="§"/>
              <a:defRPr/>
            </a:pPr>
            <a:r>
              <a:rPr lang="pl-PL" sz="2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Bebas Neue Bold"/>
              </a:rPr>
              <a:t>Polak za Granicą (Android)</a:t>
            </a:r>
            <a:endParaRPr lang="pl-PL" sz="2400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Bebas Neue Bold"/>
            </a:endParaRPr>
          </a:p>
          <a:p>
            <a:pPr>
              <a:defRPr/>
            </a:pPr>
            <a:endParaRPr lang="pl-PL" sz="27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pl-PL" sz="2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Aktywne instalacje (stan na dzień 04.11.2019):</a:t>
            </a:r>
            <a:r>
              <a:rPr lang="pl-PL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27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lvl="8" indent="-571500" defTabSz="410766" hangingPunct="0">
              <a:buSzPct val="80000"/>
              <a:buFont typeface="Wingdings" panose="05000000000000000000" pitchFamily="2" charset="2"/>
              <a:buChar char="§"/>
              <a:defRPr/>
            </a:pPr>
            <a:r>
              <a:rPr lang="pl-PL" sz="2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Bebas Neue Bold"/>
              </a:rPr>
              <a:t>mObywatel	 	385 788</a:t>
            </a:r>
            <a:endParaRPr lang="pl-PL" sz="2000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Bebas Neue Bold"/>
            </a:endParaRPr>
          </a:p>
          <a:p>
            <a:pPr marL="571500" lvl="8" indent="-571500" defTabSz="410766" hangingPunct="0">
              <a:buSzPct val="80000"/>
              <a:buFont typeface="Wingdings" panose="05000000000000000000" pitchFamily="2" charset="2"/>
              <a:buChar char="§"/>
              <a:defRPr/>
            </a:pPr>
            <a:r>
              <a:rPr lang="pl-PL" sz="2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Bebas Neue Bold"/>
              </a:rPr>
              <a:t>mWeryfikator	  8 298</a:t>
            </a:r>
            <a:endParaRPr lang="pl-PL" sz="2700" kern="0" dirty="0">
              <a:solidFill>
                <a:srgbClr val="53585F"/>
              </a:solidFill>
              <a:sym typeface="Bebas Neue Bold"/>
            </a:endParaRPr>
          </a:p>
        </p:txBody>
      </p:sp>
      <p:pic>
        <p:nvPicPr>
          <p:cNvPr id="13" name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3712422" y="339707"/>
            <a:ext cx="4372795" cy="611225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334" y="1170744"/>
            <a:ext cx="3638811" cy="534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4932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32"/>
          <a:stretch/>
        </p:blipFill>
        <p:spPr>
          <a:xfrm>
            <a:off x="-60960" y="0"/>
            <a:ext cx="12252960" cy="6859207"/>
          </a:xfrm>
          <a:prstGeom prst="rect">
            <a:avLst/>
          </a:prstGeom>
        </p:spPr>
      </p:pic>
      <p:sp>
        <p:nvSpPr>
          <p:cNvPr id="11" name="Prostokąt 10"/>
          <p:cNvSpPr/>
          <p:nvPr/>
        </p:nvSpPr>
        <p:spPr>
          <a:xfrm>
            <a:off x="-61158" y="0"/>
            <a:ext cx="12267248" cy="6858000"/>
          </a:xfrm>
          <a:prstGeom prst="rect">
            <a:avLst/>
          </a:prstGeom>
          <a:gradFill>
            <a:gsLst>
              <a:gs pos="0">
                <a:srgbClr val="F1F3F2">
                  <a:alpha val="0"/>
                </a:srgbClr>
              </a:gs>
              <a:gs pos="42000">
                <a:schemeClr val="bg1">
                  <a:alpha val="68000"/>
                </a:schemeClr>
              </a:gs>
              <a:gs pos="79000">
                <a:schemeClr val="bg1">
                  <a:alpha val="83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l-PL" sz="900" dirty="0"/>
          </a:p>
        </p:txBody>
      </p:sp>
      <p:pic>
        <p:nvPicPr>
          <p:cNvPr id="5" name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3712422" y="339707"/>
            <a:ext cx="4372795" cy="611225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ytuł 1"/>
          <p:cNvSpPr>
            <a:spLocks noGrp="1"/>
          </p:cNvSpPr>
          <p:nvPr>
            <p:ph type="title"/>
          </p:nvPr>
        </p:nvSpPr>
        <p:spPr>
          <a:xfrm>
            <a:off x="908568" y="350339"/>
            <a:ext cx="10515600" cy="1089602"/>
          </a:xfrm>
        </p:spPr>
        <p:txBody>
          <a:bodyPr>
            <a:normAutofit fontScale="90000"/>
          </a:bodyPr>
          <a:lstStyle/>
          <a:p>
            <a:r>
              <a:rPr lang="pl-PL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mLegitymacja </a:t>
            </a:r>
            <a:r>
              <a:rPr lang="pl-PL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Studencka – jak przystąpić do Programu</a:t>
            </a:r>
            <a:endParaRPr lang="pl-PL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xmlns="" id="{9947432A-C416-4524-90B9-35F4B5D22311}"/>
              </a:ext>
            </a:extLst>
          </p:cNvPr>
          <p:cNvSpPr txBox="1"/>
          <p:nvPr/>
        </p:nvSpPr>
        <p:spPr>
          <a:xfrm>
            <a:off x="977030" y="1790280"/>
            <a:ext cx="8242126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  <a:defRPr/>
            </a:pPr>
            <a:endParaRPr lang="pl-PL" sz="27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pl-PL" sz="2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Niezbędne kroki:</a:t>
            </a:r>
          </a:p>
          <a:p>
            <a:pPr marL="514350" indent="-514350">
              <a:buAutoNum type="arabicPeriod"/>
              <a:defRPr/>
            </a:pPr>
            <a:r>
              <a:rPr lang="pl-PL" sz="2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Formularz na gov.pl/cyfryzacja</a:t>
            </a:r>
          </a:p>
          <a:p>
            <a:pPr marL="514350" indent="-514350">
              <a:buAutoNum type="arabicPeriod"/>
              <a:defRPr/>
            </a:pPr>
            <a:r>
              <a:rPr lang="pl-PL" sz="2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Porozumienie</a:t>
            </a:r>
          </a:p>
          <a:p>
            <a:pPr marL="514350" indent="-514350">
              <a:buAutoNum type="arabicPeriod"/>
              <a:defRPr/>
            </a:pPr>
            <a:r>
              <a:rPr lang="pl-PL" sz="2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Integracja (opcjonalnie)</a:t>
            </a:r>
          </a:p>
          <a:p>
            <a:pPr marL="514350" indent="-514350">
              <a:buAutoNum type="arabicPeriod"/>
              <a:defRPr/>
            </a:pPr>
            <a:r>
              <a:rPr lang="pl-PL" sz="2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Rozpoczęcie wydawania legitymacji</a:t>
            </a:r>
          </a:p>
          <a:p>
            <a:pPr>
              <a:defRPr/>
            </a:pPr>
            <a:endParaRPr lang="pl-PL" sz="27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pl-PL" sz="2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Dwa </a:t>
            </a:r>
            <a:r>
              <a:rPr lang="pl-PL" sz="2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sposoby wydawania mLegitymacji studenckich:</a:t>
            </a:r>
          </a:p>
          <a:p>
            <a:pPr marL="514350" indent="-514350">
              <a:buAutoNum type="arabicPeriod"/>
              <a:defRPr/>
            </a:pPr>
            <a:r>
              <a:rPr lang="pl-PL" sz="2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Portal dla Szkół i Uczelni</a:t>
            </a:r>
          </a:p>
          <a:p>
            <a:pPr marL="514350" indent="-514350">
              <a:buAutoNum type="arabicPeriod"/>
              <a:defRPr/>
            </a:pPr>
            <a:r>
              <a:rPr lang="pl-PL" sz="2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</a:t>
            </a:r>
          </a:p>
          <a:p>
            <a:pPr marL="514350" indent="-514350">
              <a:buAutoNum type="arabicPeriod"/>
              <a:defRPr/>
            </a:pPr>
            <a:endParaRPr lang="pl-PL" sz="27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0945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32"/>
          <a:stretch/>
        </p:blipFill>
        <p:spPr>
          <a:xfrm>
            <a:off x="-60960" y="0"/>
            <a:ext cx="12252960" cy="6859207"/>
          </a:xfrm>
          <a:prstGeom prst="rect">
            <a:avLst/>
          </a:prstGeom>
        </p:spPr>
      </p:pic>
      <p:sp>
        <p:nvSpPr>
          <p:cNvPr id="11" name="Prostokąt 10"/>
          <p:cNvSpPr/>
          <p:nvPr/>
        </p:nvSpPr>
        <p:spPr>
          <a:xfrm>
            <a:off x="-61158" y="0"/>
            <a:ext cx="12267248" cy="6858000"/>
          </a:xfrm>
          <a:prstGeom prst="rect">
            <a:avLst/>
          </a:prstGeom>
          <a:gradFill>
            <a:gsLst>
              <a:gs pos="0">
                <a:srgbClr val="F1F3F2">
                  <a:alpha val="0"/>
                </a:srgbClr>
              </a:gs>
              <a:gs pos="42000">
                <a:schemeClr val="bg1">
                  <a:alpha val="68000"/>
                </a:schemeClr>
              </a:gs>
              <a:gs pos="79000">
                <a:schemeClr val="bg1">
                  <a:alpha val="83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l-PL" sz="900" dirty="0"/>
          </a:p>
        </p:txBody>
      </p:sp>
      <p:pic>
        <p:nvPicPr>
          <p:cNvPr id="5" name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3712422" y="339707"/>
            <a:ext cx="4372795" cy="611225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ytuł 1"/>
          <p:cNvSpPr>
            <a:spLocks noGrp="1"/>
          </p:cNvSpPr>
          <p:nvPr>
            <p:ph type="title"/>
          </p:nvPr>
        </p:nvSpPr>
        <p:spPr>
          <a:xfrm>
            <a:off x="908568" y="350339"/>
            <a:ext cx="10515600" cy="1089602"/>
          </a:xfrm>
        </p:spPr>
        <p:txBody>
          <a:bodyPr/>
          <a:lstStyle/>
          <a:p>
            <a:r>
              <a:rPr lang="pl-PL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mLegitymacja</a:t>
            </a:r>
            <a:r>
              <a:rPr lang="pl-PL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Studencka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84" y="1439941"/>
            <a:ext cx="3638923" cy="5349218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507" y="1439176"/>
            <a:ext cx="3681289" cy="5411495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796" y="1431847"/>
            <a:ext cx="3686275" cy="541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3033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Obraz 3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32"/>
          <a:stretch/>
        </p:blipFill>
        <p:spPr>
          <a:xfrm>
            <a:off x="0" y="3636"/>
            <a:ext cx="12252960" cy="6859207"/>
          </a:xfrm>
          <a:prstGeom prst="rect">
            <a:avLst/>
          </a:prstGeom>
        </p:spPr>
      </p:pic>
      <p:sp>
        <p:nvSpPr>
          <p:cNvPr id="35" name="Prostokąt 34"/>
          <p:cNvSpPr/>
          <p:nvPr/>
        </p:nvSpPr>
        <p:spPr>
          <a:xfrm>
            <a:off x="0" y="3636"/>
            <a:ext cx="12267248" cy="6858000"/>
          </a:xfrm>
          <a:prstGeom prst="rect">
            <a:avLst/>
          </a:prstGeom>
          <a:gradFill>
            <a:gsLst>
              <a:gs pos="0">
                <a:srgbClr val="F1F3F2">
                  <a:alpha val="0"/>
                </a:srgbClr>
              </a:gs>
              <a:gs pos="42000">
                <a:schemeClr val="bg1">
                  <a:alpha val="68000"/>
                </a:schemeClr>
              </a:gs>
              <a:gs pos="79000">
                <a:schemeClr val="bg1">
                  <a:alpha val="83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00"/>
          </a:p>
        </p:txBody>
      </p:sp>
      <p:sp>
        <p:nvSpPr>
          <p:cNvPr id="39" name="Prostokąt 38"/>
          <p:cNvSpPr/>
          <p:nvPr/>
        </p:nvSpPr>
        <p:spPr>
          <a:xfrm>
            <a:off x="146100" y="4133638"/>
            <a:ext cx="8165796" cy="249674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 sz="8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8" name="Prostokąt 27"/>
          <p:cNvSpPr/>
          <p:nvPr/>
        </p:nvSpPr>
        <p:spPr>
          <a:xfrm>
            <a:off x="150141" y="1202075"/>
            <a:ext cx="5031964" cy="2828485"/>
          </a:xfrm>
          <a:prstGeom prst="rect">
            <a:avLst/>
          </a:prstGeom>
          <a:solidFill>
            <a:schemeClr val="lt1">
              <a:alpha val="80000"/>
            </a:schemeClr>
          </a:solidFill>
          <a:ln w="12700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 sz="8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9" name="Łącznik prosty ze strzałką 8"/>
          <p:cNvCxnSpPr/>
          <p:nvPr/>
        </p:nvCxnSpPr>
        <p:spPr>
          <a:xfrm>
            <a:off x="10228636" y="1996302"/>
            <a:ext cx="504056" cy="0"/>
          </a:xfrm>
          <a:prstGeom prst="straightConnector1">
            <a:avLst/>
          </a:prstGeom>
          <a:ln w="76200">
            <a:solidFill>
              <a:srgbClr val="E71A3A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ole tekstowe 11"/>
          <p:cNvSpPr txBox="1"/>
          <p:nvPr/>
        </p:nvSpPr>
        <p:spPr>
          <a:xfrm>
            <a:off x="9086369" y="2746564"/>
            <a:ext cx="12811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b="1" dirty="0" err="1">
                <a:solidFill>
                  <a:srgbClr val="D21632"/>
                </a:solidFill>
                <a:latin typeface="Arial" charset="0"/>
                <a:ea typeface="Arial" charset="0"/>
                <a:cs typeface="Arial" charset="0"/>
              </a:rPr>
              <a:t>mObywatel</a:t>
            </a:r>
            <a:endParaRPr lang="pl-PL" sz="1600" b="1" dirty="0">
              <a:solidFill>
                <a:srgbClr val="D21632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10974213" y="2744503"/>
            <a:ext cx="9476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b="1" dirty="0">
                <a:solidFill>
                  <a:srgbClr val="D21632"/>
                </a:solidFill>
                <a:latin typeface="Arial" charset="0"/>
                <a:ea typeface="Arial" charset="0"/>
                <a:cs typeface="Arial" charset="0"/>
              </a:rPr>
              <a:t>Student</a:t>
            </a:r>
          </a:p>
        </p:txBody>
      </p:sp>
      <p:cxnSp>
        <p:nvCxnSpPr>
          <p:cNvPr id="36" name="Łącznik prosty ze strzałką 35"/>
          <p:cNvCxnSpPr/>
          <p:nvPr/>
        </p:nvCxnSpPr>
        <p:spPr>
          <a:xfrm>
            <a:off x="4870559" y="1679119"/>
            <a:ext cx="4281019" cy="0"/>
          </a:xfrm>
          <a:prstGeom prst="straightConnector1">
            <a:avLst/>
          </a:prstGeom>
          <a:ln w="76200">
            <a:solidFill>
              <a:srgbClr val="E71A3A"/>
            </a:solidFill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pole tekstowe 36"/>
          <p:cNvSpPr txBox="1"/>
          <p:nvPr/>
        </p:nvSpPr>
        <p:spPr>
          <a:xfrm>
            <a:off x="4825166" y="1171320"/>
            <a:ext cx="42611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8. Pobranie Paczki z Legitymacją </a:t>
            </a:r>
          </a:p>
          <a:p>
            <a:r>
              <a:rPr lang="pl-PL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i Certyfikatem Studenta poprzez odczyt </a:t>
            </a:r>
            <a:r>
              <a:rPr lang="pl-PL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QRcode</a:t>
            </a:r>
            <a:endParaRPr lang="pl-PL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1" name="pole tekstowe 40"/>
          <p:cNvSpPr txBox="1"/>
          <p:nvPr/>
        </p:nvSpPr>
        <p:spPr>
          <a:xfrm>
            <a:off x="150141" y="6243103"/>
            <a:ext cx="1433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Uczelnia</a:t>
            </a:r>
          </a:p>
        </p:txBody>
      </p:sp>
      <p:sp>
        <p:nvSpPr>
          <p:cNvPr id="43" name="pole tekstowe 42"/>
          <p:cNvSpPr txBox="1"/>
          <p:nvPr/>
        </p:nvSpPr>
        <p:spPr>
          <a:xfrm>
            <a:off x="2578444" y="6266884"/>
            <a:ext cx="20409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b="1" dirty="0">
                <a:solidFill>
                  <a:srgbClr val="D21632"/>
                </a:solidFill>
                <a:latin typeface="Arial" charset="0"/>
                <a:ea typeface="Arial" charset="0"/>
                <a:cs typeface="Arial" charset="0"/>
              </a:rPr>
              <a:t>Dane o Studentach</a:t>
            </a:r>
          </a:p>
        </p:txBody>
      </p:sp>
      <p:sp>
        <p:nvSpPr>
          <p:cNvPr id="57" name="pole tekstowe 56"/>
          <p:cNvSpPr txBox="1"/>
          <p:nvPr/>
        </p:nvSpPr>
        <p:spPr>
          <a:xfrm>
            <a:off x="459500" y="2846856"/>
            <a:ext cx="32384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4. Wygenerowanie Legitymacji</a:t>
            </a:r>
          </a:p>
          <a:p>
            <a:pPr algn="l"/>
            <a:r>
              <a:rPr lang="pl-PL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5. Wygenerowanie Certyfikatu </a:t>
            </a:r>
          </a:p>
          <a:p>
            <a:pPr algn="l"/>
            <a:r>
              <a:rPr lang="pl-PL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Studenta</a:t>
            </a:r>
            <a:endParaRPr lang="pl-PL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1" name="pole tekstowe 60"/>
          <p:cNvSpPr txBox="1"/>
          <p:nvPr/>
        </p:nvSpPr>
        <p:spPr>
          <a:xfrm>
            <a:off x="3582970" y="2822500"/>
            <a:ext cx="300069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6. Wygenerowanie Paczki z </a:t>
            </a:r>
          </a:p>
          <a:p>
            <a:pPr algn="l"/>
            <a:r>
              <a:rPr lang="pl-PL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Legitymacją i Certyfikatem Studenta do dystrybucji</a:t>
            </a:r>
          </a:p>
          <a:p>
            <a:pPr algn="l"/>
            <a:r>
              <a:rPr lang="pl-PL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7. Przekazanie Pracownikowi raportu z generacji Legitymacji</a:t>
            </a:r>
          </a:p>
        </p:txBody>
      </p:sp>
      <p:pic>
        <p:nvPicPr>
          <p:cNvPr id="17" name="Obraz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7161" y="5064146"/>
            <a:ext cx="807421" cy="792561"/>
          </a:xfrm>
          <a:prstGeom prst="rect">
            <a:avLst/>
          </a:prstGeom>
          <a:effectLst>
            <a:outerShdw blurRad="330200" dist="50800" dir="5400000" sx="95000" sy="95000" algn="ctr" rotWithShape="0">
              <a:srgbClr val="000000">
                <a:alpha val="61000"/>
              </a:srgbClr>
            </a:outerShdw>
          </a:effectLst>
        </p:spPr>
      </p:pic>
      <p:sp>
        <p:nvSpPr>
          <p:cNvPr id="52" name="pole tekstowe 51"/>
          <p:cNvSpPr txBox="1"/>
          <p:nvPr/>
        </p:nvSpPr>
        <p:spPr>
          <a:xfrm>
            <a:off x="4285334" y="4323762"/>
            <a:ext cx="44338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pl-PL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Logowanie się Pracownika Profilem Zaufanym</a:t>
            </a:r>
          </a:p>
          <a:p>
            <a:pPr marL="342900" indent="-342900">
              <a:buAutoNum type="arabicPeriod"/>
            </a:pPr>
            <a:r>
              <a:rPr lang="pl-PL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Wprowadzenie danych o Studencie</a:t>
            </a:r>
          </a:p>
          <a:p>
            <a:pPr marL="342900" indent="-342900">
              <a:buAutoNum type="arabicPeriod"/>
            </a:pPr>
            <a:r>
              <a:rPr lang="pl-PL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Podpisanie Profilem Zaufanym zlecenia wygenerowania Legitymacji</a:t>
            </a:r>
          </a:p>
        </p:txBody>
      </p:sp>
      <p:sp>
        <p:nvSpPr>
          <p:cNvPr id="54" name="pole tekstowe 53"/>
          <p:cNvSpPr txBox="1"/>
          <p:nvPr/>
        </p:nvSpPr>
        <p:spPr>
          <a:xfrm>
            <a:off x="9708040" y="3870319"/>
            <a:ext cx="159768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7.Przekazanie informacji o Paczce (mail/wydruk z </a:t>
            </a:r>
            <a:r>
              <a:rPr lang="pl-PL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QRcode</a:t>
            </a:r>
            <a:r>
              <a:rPr lang="pl-PL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) + hasło </a:t>
            </a:r>
          </a:p>
        </p:txBody>
      </p:sp>
      <p:sp>
        <p:nvSpPr>
          <p:cNvPr id="55" name="pole tekstowe 54"/>
          <p:cNvSpPr txBox="1"/>
          <p:nvPr/>
        </p:nvSpPr>
        <p:spPr>
          <a:xfrm>
            <a:off x="8006498" y="622173"/>
            <a:ext cx="3363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9. Odebranie Paczki i rozkodowanie jej hasłem</a:t>
            </a:r>
          </a:p>
        </p:txBody>
      </p:sp>
      <p:cxnSp>
        <p:nvCxnSpPr>
          <p:cNvPr id="19" name="Łącznik łamany 18"/>
          <p:cNvCxnSpPr>
            <a:cxnSpLocks/>
          </p:cNvCxnSpPr>
          <p:nvPr/>
        </p:nvCxnSpPr>
        <p:spPr>
          <a:xfrm flipV="1">
            <a:off x="6192472" y="3264054"/>
            <a:ext cx="5126852" cy="2712106"/>
          </a:xfrm>
          <a:prstGeom prst="bentConnector3">
            <a:avLst>
              <a:gd name="adj1" fmla="val 99939"/>
            </a:avLst>
          </a:prstGeom>
          <a:ln w="76200">
            <a:solidFill>
              <a:srgbClr val="E71A3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ytuł 1"/>
          <p:cNvSpPr txBox="1">
            <a:spLocks/>
          </p:cNvSpPr>
          <p:nvPr/>
        </p:nvSpPr>
        <p:spPr>
          <a:xfrm>
            <a:off x="908568" y="350339"/>
            <a:ext cx="10515600" cy="108960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pl-PL" sz="8000" b="0" i="0" u="none" strike="noStrike" kern="1200" cap="none" spc="0" normalizeH="0" baseline="0" smtClean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pl-PL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Arial" charset="0"/>
                <a:cs typeface="Arial" charset="0"/>
              </a:rPr>
              <a:t>Architektura </a:t>
            </a:r>
            <a:r>
              <a:rPr lang="pl-PL" sz="2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Arial" charset="0"/>
                <a:cs typeface="Arial" charset="0"/>
              </a:rPr>
              <a:t>– wydanie legitymacji</a:t>
            </a:r>
            <a:endParaRPr lang="pl-PL" sz="4400" b="1" dirty="0">
              <a:solidFill>
                <a:schemeClr val="tx1">
                  <a:lumMod val="85000"/>
                  <a:lumOff val="1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6" name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3712422" y="339707"/>
            <a:ext cx="4372795" cy="61122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Obraz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725" y="1065627"/>
            <a:ext cx="1461092" cy="1648208"/>
          </a:xfrm>
          <a:prstGeom prst="rect">
            <a:avLst/>
          </a:prstGeom>
        </p:spPr>
      </p:pic>
      <p:pic>
        <p:nvPicPr>
          <p:cNvPr id="16" name="Obraz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06" y="1456642"/>
            <a:ext cx="1436020" cy="579630"/>
          </a:xfrm>
          <a:prstGeom prst="rect">
            <a:avLst/>
          </a:prstGeom>
        </p:spPr>
      </p:pic>
      <p:pic>
        <p:nvPicPr>
          <p:cNvPr id="21" name="Obraz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147" y="1959465"/>
            <a:ext cx="1963320" cy="736245"/>
          </a:xfrm>
          <a:prstGeom prst="rect">
            <a:avLst/>
          </a:prstGeom>
        </p:spPr>
      </p:pic>
      <p:pic>
        <p:nvPicPr>
          <p:cNvPr id="65" name="Obraz 6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192" y="1001293"/>
            <a:ext cx="1628472" cy="1837023"/>
          </a:xfrm>
          <a:prstGeom prst="rect">
            <a:avLst/>
          </a:prstGeom>
        </p:spPr>
      </p:pic>
      <p:cxnSp>
        <p:nvCxnSpPr>
          <p:cNvPr id="44" name="Łącznik prosty ze strzałką 43"/>
          <p:cNvCxnSpPr>
            <a:cxnSpLocks/>
          </p:cNvCxnSpPr>
          <p:nvPr/>
        </p:nvCxnSpPr>
        <p:spPr>
          <a:xfrm flipV="1">
            <a:off x="3545507" y="5747520"/>
            <a:ext cx="0" cy="403353"/>
          </a:xfrm>
          <a:prstGeom prst="straightConnector1">
            <a:avLst/>
          </a:prstGeom>
          <a:ln w="76200">
            <a:solidFill>
              <a:srgbClr val="E71A3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pole tekstowe 39"/>
          <p:cNvSpPr txBox="1"/>
          <p:nvPr/>
        </p:nvSpPr>
        <p:spPr>
          <a:xfrm>
            <a:off x="1913412" y="2141428"/>
            <a:ext cx="4114387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sz="1450" b="1" dirty="0" err="1" smtClean="0">
                <a:solidFill>
                  <a:srgbClr val="D21632"/>
                </a:solidFill>
                <a:latin typeface="Arial" charset="0"/>
                <a:ea typeface="Arial" charset="0"/>
                <a:cs typeface="Arial" charset="0"/>
              </a:rPr>
              <a:t>mDokumenty</a:t>
            </a:r>
            <a:endParaRPr lang="pl-PL" sz="1450" b="1" dirty="0">
              <a:solidFill>
                <a:srgbClr val="D21632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6" name="pole tekstowe 55">
            <a:extLst>
              <a:ext uri="{FF2B5EF4-FFF2-40B4-BE49-F238E27FC236}">
                <a16:creationId xmlns="" xmlns:a16="http://schemas.microsoft.com/office/drawing/2014/main" id="{D341CE6A-0C03-4383-ABB6-BE7573517491}"/>
              </a:ext>
            </a:extLst>
          </p:cNvPr>
          <p:cNvSpPr txBox="1"/>
          <p:nvPr/>
        </p:nvSpPr>
        <p:spPr>
          <a:xfrm>
            <a:off x="4629956" y="6253951"/>
            <a:ext cx="19639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b="1" dirty="0">
                <a:solidFill>
                  <a:srgbClr val="D21632"/>
                </a:solidFill>
                <a:latin typeface="Arial" charset="0"/>
                <a:ea typeface="Arial" charset="0"/>
                <a:cs typeface="Arial" charset="0"/>
              </a:rPr>
              <a:t>Pracownik uczelni</a:t>
            </a:r>
          </a:p>
        </p:txBody>
      </p:sp>
      <p:cxnSp>
        <p:nvCxnSpPr>
          <p:cNvPr id="58" name="Łącznik prosty ze strzałką 57">
            <a:extLst>
              <a:ext uri="{FF2B5EF4-FFF2-40B4-BE49-F238E27FC236}">
                <a16:creationId xmlns="" xmlns:a16="http://schemas.microsoft.com/office/drawing/2014/main" id="{B38EA990-E442-497C-9C43-FF298301BE0B}"/>
              </a:ext>
            </a:extLst>
          </p:cNvPr>
          <p:cNvCxnSpPr>
            <a:cxnSpLocks/>
          </p:cNvCxnSpPr>
          <p:nvPr/>
        </p:nvCxnSpPr>
        <p:spPr>
          <a:xfrm flipV="1">
            <a:off x="3510745" y="2500405"/>
            <a:ext cx="0" cy="2137926"/>
          </a:xfrm>
          <a:prstGeom prst="straightConnector1">
            <a:avLst/>
          </a:prstGeom>
          <a:ln w="76200">
            <a:solidFill>
              <a:srgbClr val="E71A3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Obraz 3">
            <a:extLst>
              <a:ext uri="{FF2B5EF4-FFF2-40B4-BE49-F238E27FC236}">
                <a16:creationId xmlns="" xmlns:a16="http://schemas.microsoft.com/office/drawing/2014/main" id="{0E08BD1F-B58F-4A91-86F5-6025823A6B6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089" y="1291818"/>
            <a:ext cx="1522379" cy="1335295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="" xmlns:a16="http://schemas.microsoft.com/office/drawing/2014/main" id="{92525247-75C8-4CA9-B462-8914872A7A9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462" y="5249412"/>
            <a:ext cx="1518457" cy="1331855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="" xmlns:a16="http://schemas.microsoft.com/office/drawing/2014/main" id="{B0393484-D2B7-49A4-B173-83CB89E8722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215" y="4473052"/>
            <a:ext cx="1914170" cy="1474057"/>
          </a:xfrm>
          <a:prstGeom prst="rect">
            <a:avLst/>
          </a:prstGeom>
        </p:spPr>
      </p:pic>
      <p:sp>
        <p:nvSpPr>
          <p:cNvPr id="40" name="pole tekstowe 39"/>
          <p:cNvSpPr txBox="1"/>
          <p:nvPr/>
        </p:nvSpPr>
        <p:spPr>
          <a:xfrm>
            <a:off x="3112527" y="4797724"/>
            <a:ext cx="1572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>
                <a:solidFill>
                  <a:srgbClr val="D21632"/>
                </a:solidFill>
                <a:latin typeface="Arial" charset="0"/>
                <a:ea typeface="Arial" charset="0"/>
                <a:cs typeface="Arial" charset="0"/>
              </a:rPr>
              <a:t>Przeglądarka</a:t>
            </a:r>
          </a:p>
          <a:p>
            <a:r>
              <a:rPr lang="pl-PL" sz="1200" b="1" dirty="0">
                <a:solidFill>
                  <a:srgbClr val="D21632"/>
                </a:solidFill>
                <a:latin typeface="Arial" charset="0"/>
                <a:ea typeface="Arial" charset="0"/>
                <a:cs typeface="Arial" charset="0"/>
              </a:rPr>
              <a:t>WWW</a:t>
            </a:r>
          </a:p>
        </p:txBody>
      </p:sp>
    </p:spTree>
    <p:extLst>
      <p:ext uri="{BB962C8B-B14F-4D97-AF65-F5344CB8AC3E}">
        <p14:creationId xmlns:p14="http://schemas.microsoft.com/office/powerpoint/2010/main" val="1887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28" grpId="0" animBg="1"/>
      <p:bldP spid="12" grpId="0"/>
      <p:bldP spid="15" grpId="0"/>
      <p:bldP spid="37" grpId="0"/>
      <p:bldP spid="41" grpId="0"/>
      <p:bldP spid="43" grpId="0"/>
      <p:bldP spid="57" grpId="0"/>
      <p:bldP spid="61" grpId="0"/>
      <p:bldP spid="52" grpId="0"/>
      <p:bldP spid="54" grpId="0"/>
      <p:bldP spid="55" grpId="0"/>
      <p:bldP spid="42" grpId="0"/>
      <p:bldP spid="53" grpId="0"/>
      <p:bldP spid="56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Obraz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32"/>
          <a:stretch/>
        </p:blipFill>
        <p:spPr>
          <a:xfrm>
            <a:off x="0" y="3636"/>
            <a:ext cx="12267248" cy="6859207"/>
          </a:xfrm>
          <a:prstGeom prst="rect">
            <a:avLst/>
          </a:prstGeom>
        </p:spPr>
      </p:pic>
      <p:sp>
        <p:nvSpPr>
          <p:cNvPr id="27" name="Prostokąt 26"/>
          <p:cNvSpPr/>
          <p:nvPr/>
        </p:nvSpPr>
        <p:spPr>
          <a:xfrm>
            <a:off x="0" y="3636"/>
            <a:ext cx="12267248" cy="6858000"/>
          </a:xfrm>
          <a:prstGeom prst="rect">
            <a:avLst/>
          </a:prstGeom>
          <a:gradFill>
            <a:gsLst>
              <a:gs pos="0">
                <a:srgbClr val="F1F3F2">
                  <a:alpha val="0"/>
                </a:srgbClr>
              </a:gs>
              <a:gs pos="42000">
                <a:schemeClr val="bg1">
                  <a:alpha val="68000"/>
                </a:schemeClr>
              </a:gs>
              <a:gs pos="79000">
                <a:schemeClr val="bg1">
                  <a:alpha val="83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00"/>
          </a:p>
        </p:txBody>
      </p:sp>
      <p:sp>
        <p:nvSpPr>
          <p:cNvPr id="28" name="Prostokąt 27"/>
          <p:cNvSpPr/>
          <p:nvPr/>
        </p:nvSpPr>
        <p:spPr>
          <a:xfrm>
            <a:off x="150141" y="1202075"/>
            <a:ext cx="5031964" cy="1450821"/>
          </a:xfrm>
          <a:prstGeom prst="rect">
            <a:avLst/>
          </a:prstGeom>
          <a:solidFill>
            <a:schemeClr val="lt1">
              <a:alpha val="80000"/>
            </a:schemeClr>
          </a:solidFill>
          <a:ln w="12700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 sz="8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9" name="Łącznik prosty ze strzałką 8"/>
          <p:cNvCxnSpPr/>
          <p:nvPr/>
        </p:nvCxnSpPr>
        <p:spPr>
          <a:xfrm>
            <a:off x="10228636" y="1996302"/>
            <a:ext cx="504056" cy="0"/>
          </a:xfrm>
          <a:prstGeom prst="straightConnector1">
            <a:avLst/>
          </a:prstGeom>
          <a:ln w="76200">
            <a:solidFill>
              <a:srgbClr val="E71A3A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ole tekstowe 11"/>
          <p:cNvSpPr txBox="1"/>
          <p:nvPr/>
        </p:nvSpPr>
        <p:spPr>
          <a:xfrm>
            <a:off x="9086369" y="2746564"/>
            <a:ext cx="12811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b="1" dirty="0" err="1">
                <a:solidFill>
                  <a:srgbClr val="D21632"/>
                </a:solidFill>
                <a:latin typeface="Arial" charset="0"/>
                <a:ea typeface="Arial" charset="0"/>
                <a:cs typeface="Arial" charset="0"/>
              </a:rPr>
              <a:t>mObywatel</a:t>
            </a:r>
            <a:endParaRPr lang="pl-PL" sz="1600" b="1" dirty="0">
              <a:solidFill>
                <a:srgbClr val="D21632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10974213" y="2744503"/>
            <a:ext cx="9476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b="1" dirty="0">
                <a:solidFill>
                  <a:srgbClr val="D21632"/>
                </a:solidFill>
                <a:latin typeface="Arial" charset="0"/>
                <a:ea typeface="Arial" charset="0"/>
                <a:cs typeface="Arial" charset="0"/>
              </a:rPr>
              <a:t>Student</a:t>
            </a:r>
          </a:p>
        </p:txBody>
      </p:sp>
      <p:sp>
        <p:nvSpPr>
          <p:cNvPr id="18" name="pole tekstowe 17"/>
          <p:cNvSpPr txBox="1"/>
          <p:nvPr/>
        </p:nvSpPr>
        <p:spPr>
          <a:xfrm>
            <a:off x="10803980" y="6074475"/>
            <a:ext cx="13110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b="1" dirty="0">
                <a:solidFill>
                  <a:srgbClr val="D21632"/>
                </a:solidFill>
                <a:latin typeface="Arial" charset="0"/>
                <a:ea typeface="Arial" charset="0"/>
                <a:cs typeface="Arial" charset="0"/>
              </a:rPr>
              <a:t>Weryfikator</a:t>
            </a:r>
          </a:p>
        </p:txBody>
      </p:sp>
      <p:cxnSp>
        <p:nvCxnSpPr>
          <p:cNvPr id="20" name="Łącznik prosty ze strzałką 19"/>
          <p:cNvCxnSpPr>
            <a:cxnSpLocks/>
          </p:cNvCxnSpPr>
          <p:nvPr/>
        </p:nvCxnSpPr>
        <p:spPr>
          <a:xfrm flipV="1">
            <a:off x="10480664" y="2518937"/>
            <a:ext cx="0" cy="2543614"/>
          </a:xfrm>
          <a:prstGeom prst="straightConnector1">
            <a:avLst/>
          </a:prstGeom>
          <a:ln w="76200">
            <a:solidFill>
              <a:srgbClr val="E71A3A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ole tekstowe 22"/>
          <p:cNvSpPr txBox="1"/>
          <p:nvPr/>
        </p:nvSpPr>
        <p:spPr>
          <a:xfrm>
            <a:off x="7687730" y="3392856"/>
            <a:ext cx="263976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1. Przekazanie danych tożsamości z Legitymacji poprzez </a:t>
            </a:r>
            <a:r>
              <a:rPr lang="pl-PL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QRcode</a:t>
            </a:r>
            <a:r>
              <a:rPr lang="pl-PL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 i Bluetooth (dane podpisane Certyfikatem Systemu </a:t>
            </a:r>
            <a:r>
              <a:rPr lang="pl-PL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mTożsamość</a:t>
            </a:r>
            <a:r>
              <a:rPr lang="pl-PL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 oraz Certyfikatem Studenta)</a:t>
            </a:r>
          </a:p>
        </p:txBody>
      </p:sp>
      <p:sp>
        <p:nvSpPr>
          <p:cNvPr id="54" name="pole tekstowe 53"/>
          <p:cNvSpPr txBox="1"/>
          <p:nvPr/>
        </p:nvSpPr>
        <p:spPr>
          <a:xfrm>
            <a:off x="3483074" y="3280367"/>
            <a:ext cx="2171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3. Weryfikacja on-line czy Legitymacja nie jest zastrzeżona (opcjonalnie)</a:t>
            </a:r>
          </a:p>
        </p:txBody>
      </p:sp>
      <p:cxnSp>
        <p:nvCxnSpPr>
          <p:cNvPr id="8" name="Łącznik łamany 7"/>
          <p:cNvCxnSpPr>
            <a:cxnSpLocks/>
          </p:cNvCxnSpPr>
          <p:nvPr/>
        </p:nvCxnSpPr>
        <p:spPr>
          <a:xfrm rot="10800000">
            <a:off x="4673339" y="1846546"/>
            <a:ext cx="4867077" cy="3222131"/>
          </a:xfrm>
          <a:prstGeom prst="bentConnector3">
            <a:avLst>
              <a:gd name="adj1" fmla="val 75246"/>
            </a:avLst>
          </a:prstGeom>
          <a:ln w="76200">
            <a:solidFill>
              <a:srgbClr val="E71A3A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ytuł 1"/>
          <p:cNvSpPr txBox="1">
            <a:spLocks/>
          </p:cNvSpPr>
          <p:nvPr/>
        </p:nvSpPr>
        <p:spPr>
          <a:xfrm>
            <a:off x="908568" y="350339"/>
            <a:ext cx="10515600" cy="108960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pl-PL" sz="8000" b="0" i="0" u="none" strike="noStrike" kern="1200" cap="none" spc="0" normalizeH="0" baseline="0" smtClean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pl-PL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Arial" charset="0"/>
                <a:cs typeface="Arial" charset="0"/>
              </a:rPr>
              <a:t>Architektura </a:t>
            </a:r>
            <a:r>
              <a:rPr lang="pl-PL" sz="2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Arial" charset="0"/>
                <a:cs typeface="Arial" charset="0"/>
              </a:rPr>
              <a:t>– okazanie legitymacji</a:t>
            </a:r>
            <a:endParaRPr lang="pl-PL" sz="4400" b="1" dirty="0">
              <a:solidFill>
                <a:schemeClr val="tx1">
                  <a:lumMod val="85000"/>
                  <a:lumOff val="1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6" name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3712422" y="339707"/>
            <a:ext cx="4372795" cy="61122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Obraz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766" y="1096296"/>
            <a:ext cx="1461092" cy="1648208"/>
          </a:xfrm>
          <a:prstGeom prst="rect">
            <a:avLst/>
          </a:prstGeom>
        </p:spPr>
      </p:pic>
      <p:pic>
        <p:nvPicPr>
          <p:cNvPr id="16" name="Obraz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06" y="1456642"/>
            <a:ext cx="1436020" cy="579630"/>
          </a:xfrm>
          <a:prstGeom prst="rect">
            <a:avLst/>
          </a:prstGeom>
        </p:spPr>
      </p:pic>
      <p:pic>
        <p:nvPicPr>
          <p:cNvPr id="21" name="Obraz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38" y="1331322"/>
            <a:ext cx="1963320" cy="736245"/>
          </a:xfrm>
          <a:prstGeom prst="rect">
            <a:avLst/>
          </a:prstGeom>
        </p:spPr>
      </p:pic>
      <p:pic>
        <p:nvPicPr>
          <p:cNvPr id="65" name="Obraz 6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192" y="1001293"/>
            <a:ext cx="1628472" cy="1837023"/>
          </a:xfrm>
          <a:prstGeom prst="rect">
            <a:avLst/>
          </a:prstGeom>
        </p:spPr>
      </p:pic>
      <p:pic>
        <p:nvPicPr>
          <p:cNvPr id="68" name="Obraz 6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5" t="19271" r="11221" b="23598"/>
          <a:stretch/>
        </p:blipFill>
        <p:spPr>
          <a:xfrm>
            <a:off x="10892532" y="4777974"/>
            <a:ext cx="1291765" cy="1254084"/>
          </a:xfrm>
          <a:prstGeom prst="rect">
            <a:avLst/>
          </a:prstGeom>
        </p:spPr>
      </p:pic>
      <p:sp>
        <p:nvSpPr>
          <p:cNvPr id="53" name="pole tekstowe 39"/>
          <p:cNvSpPr txBox="1"/>
          <p:nvPr/>
        </p:nvSpPr>
        <p:spPr>
          <a:xfrm>
            <a:off x="2303125" y="2123000"/>
            <a:ext cx="4114387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sz="1450" b="1" dirty="0" err="1" smtClean="0">
                <a:solidFill>
                  <a:srgbClr val="D21632"/>
                </a:solidFill>
                <a:latin typeface="Arial" charset="0"/>
                <a:ea typeface="Arial" charset="0"/>
                <a:cs typeface="Arial" charset="0"/>
              </a:rPr>
              <a:t>mDokumenty</a:t>
            </a:r>
            <a:endParaRPr lang="pl-PL" sz="1450" b="1" dirty="0">
              <a:solidFill>
                <a:srgbClr val="D21632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5" name="Obraz 44">
            <a:extLst>
              <a:ext uri="{FF2B5EF4-FFF2-40B4-BE49-F238E27FC236}">
                <a16:creationId xmlns="" xmlns:a16="http://schemas.microsoft.com/office/drawing/2014/main" id="{92FAD69B-8BF8-4F28-A6BF-54ECC11232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9717" y="4765160"/>
            <a:ext cx="1628472" cy="1837023"/>
          </a:xfrm>
          <a:prstGeom prst="rect">
            <a:avLst/>
          </a:prstGeom>
        </p:spPr>
      </p:pic>
      <p:sp>
        <p:nvSpPr>
          <p:cNvPr id="58" name="pole tekstowe 57">
            <a:extLst>
              <a:ext uri="{FF2B5EF4-FFF2-40B4-BE49-F238E27FC236}">
                <a16:creationId xmlns="" xmlns:a16="http://schemas.microsoft.com/office/drawing/2014/main" id="{C90D7CE9-45EB-4ED4-AAEC-624CB89C49C8}"/>
              </a:ext>
            </a:extLst>
          </p:cNvPr>
          <p:cNvSpPr txBox="1"/>
          <p:nvPr/>
        </p:nvSpPr>
        <p:spPr>
          <a:xfrm>
            <a:off x="8450486" y="6438828"/>
            <a:ext cx="3013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b="1" dirty="0">
                <a:solidFill>
                  <a:srgbClr val="D21632"/>
                </a:solidFill>
                <a:latin typeface="Arial" charset="0"/>
                <a:ea typeface="Arial" charset="0"/>
                <a:cs typeface="Arial" charset="0"/>
              </a:rPr>
              <a:t>mObywatel lub </a:t>
            </a:r>
            <a:r>
              <a:rPr lang="pl-PL" sz="1600" b="1" dirty="0" err="1">
                <a:solidFill>
                  <a:srgbClr val="D21632"/>
                </a:solidFill>
                <a:latin typeface="Arial" charset="0"/>
                <a:ea typeface="Arial" charset="0"/>
                <a:cs typeface="Arial" charset="0"/>
              </a:rPr>
              <a:t>mWeryfikator</a:t>
            </a:r>
            <a:endParaRPr lang="pl-PL" sz="1600" b="1" dirty="0">
              <a:solidFill>
                <a:srgbClr val="D21632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pole tekstowe 23">
            <a:extLst>
              <a:ext uri="{FF2B5EF4-FFF2-40B4-BE49-F238E27FC236}">
                <a16:creationId xmlns="" xmlns:a16="http://schemas.microsoft.com/office/drawing/2014/main" id="{51BCA31D-73CA-40BF-AC5F-E9C815017AA0}"/>
              </a:ext>
            </a:extLst>
          </p:cNvPr>
          <p:cNvSpPr txBox="1"/>
          <p:nvPr/>
        </p:nvSpPr>
        <p:spPr>
          <a:xfrm>
            <a:off x="7106877" y="5351377"/>
            <a:ext cx="2171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2. Weryfikacja podpisów elektronicznych w trybie off-</a:t>
            </a:r>
            <a:r>
              <a:rPr lang="pl-PL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line</a:t>
            </a:r>
            <a:endParaRPr lang="pl-PL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5" name="Obraz 24">
            <a:extLst>
              <a:ext uri="{FF2B5EF4-FFF2-40B4-BE49-F238E27FC236}">
                <a16:creationId xmlns="" xmlns:a16="http://schemas.microsoft.com/office/drawing/2014/main" id="{93711D98-3BCD-4813-97C1-895562088D9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5259" y="1317600"/>
            <a:ext cx="1522379" cy="1335295"/>
          </a:xfrm>
          <a:prstGeom prst="rect">
            <a:avLst/>
          </a:prstGeom>
        </p:spPr>
      </p:pic>
      <p:cxnSp>
        <p:nvCxnSpPr>
          <p:cNvPr id="26" name="Łącznik prosty ze strzałką 25">
            <a:extLst>
              <a:ext uri="{FF2B5EF4-FFF2-40B4-BE49-F238E27FC236}">
                <a16:creationId xmlns="" xmlns:a16="http://schemas.microsoft.com/office/drawing/2014/main" id="{3A6505F3-F425-4B0F-8A58-48B3B0D206E3}"/>
              </a:ext>
            </a:extLst>
          </p:cNvPr>
          <p:cNvCxnSpPr/>
          <p:nvPr/>
        </p:nvCxnSpPr>
        <p:spPr>
          <a:xfrm>
            <a:off x="10327492" y="5565002"/>
            <a:ext cx="504056" cy="0"/>
          </a:xfrm>
          <a:prstGeom prst="straightConnector1">
            <a:avLst/>
          </a:prstGeom>
          <a:ln w="76200">
            <a:solidFill>
              <a:srgbClr val="E71A3A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3686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2" grpId="0"/>
      <p:bldP spid="15" grpId="0"/>
      <p:bldP spid="18" grpId="0"/>
      <p:bldP spid="23" grpId="0"/>
      <p:bldP spid="54" grpId="0"/>
      <p:bldP spid="42" grpId="0"/>
      <p:bldP spid="53" grpId="0"/>
      <p:bldP spid="58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Obraz 3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32"/>
          <a:stretch/>
        </p:blipFill>
        <p:spPr>
          <a:xfrm>
            <a:off x="0" y="3636"/>
            <a:ext cx="12267248" cy="6859207"/>
          </a:xfrm>
          <a:prstGeom prst="rect">
            <a:avLst/>
          </a:prstGeom>
        </p:spPr>
      </p:pic>
      <p:sp>
        <p:nvSpPr>
          <p:cNvPr id="32" name="Prostokąt 31"/>
          <p:cNvSpPr/>
          <p:nvPr/>
        </p:nvSpPr>
        <p:spPr>
          <a:xfrm>
            <a:off x="0" y="3636"/>
            <a:ext cx="12267248" cy="6858000"/>
          </a:xfrm>
          <a:prstGeom prst="rect">
            <a:avLst/>
          </a:prstGeom>
          <a:gradFill>
            <a:gsLst>
              <a:gs pos="0">
                <a:srgbClr val="F1F3F2">
                  <a:alpha val="0"/>
                </a:srgbClr>
              </a:gs>
              <a:gs pos="42000">
                <a:schemeClr val="bg1">
                  <a:alpha val="68000"/>
                </a:schemeClr>
              </a:gs>
              <a:gs pos="79000">
                <a:schemeClr val="bg1">
                  <a:alpha val="83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00"/>
          </a:p>
        </p:txBody>
      </p:sp>
      <p:sp>
        <p:nvSpPr>
          <p:cNvPr id="39" name="Prostokąt 38"/>
          <p:cNvSpPr/>
          <p:nvPr/>
        </p:nvSpPr>
        <p:spPr>
          <a:xfrm>
            <a:off x="167975" y="2810787"/>
            <a:ext cx="6177163" cy="3819591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 sz="8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8" name="Prostokąt 27"/>
          <p:cNvSpPr/>
          <p:nvPr/>
        </p:nvSpPr>
        <p:spPr>
          <a:xfrm>
            <a:off x="150141" y="1202075"/>
            <a:ext cx="5031964" cy="1450821"/>
          </a:xfrm>
          <a:prstGeom prst="rect">
            <a:avLst/>
          </a:prstGeom>
          <a:solidFill>
            <a:schemeClr val="lt1">
              <a:alpha val="80000"/>
            </a:schemeClr>
          </a:solidFill>
          <a:ln w="12700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 sz="8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1" name="pole tekstowe 40"/>
          <p:cNvSpPr txBox="1"/>
          <p:nvPr/>
        </p:nvSpPr>
        <p:spPr>
          <a:xfrm>
            <a:off x="237230" y="6206010"/>
            <a:ext cx="1433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Uczelnia</a:t>
            </a:r>
          </a:p>
        </p:txBody>
      </p:sp>
      <p:sp>
        <p:nvSpPr>
          <p:cNvPr id="61" name="pole tekstowe 60"/>
          <p:cNvSpPr txBox="1"/>
          <p:nvPr/>
        </p:nvSpPr>
        <p:spPr>
          <a:xfrm>
            <a:off x="1739107" y="2881435"/>
            <a:ext cx="30006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2. Przekazanie informacji o zastrzeżeniu Legitymacji/ Certyfikatu Studenta</a:t>
            </a:r>
          </a:p>
        </p:txBody>
      </p:sp>
      <p:sp>
        <p:nvSpPr>
          <p:cNvPr id="42" name="Tytuł 1"/>
          <p:cNvSpPr txBox="1">
            <a:spLocks/>
          </p:cNvSpPr>
          <p:nvPr/>
        </p:nvSpPr>
        <p:spPr>
          <a:xfrm>
            <a:off x="908568" y="350339"/>
            <a:ext cx="10515600" cy="108960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pl-PL" sz="8000" b="0" i="0" u="none" strike="noStrike" kern="1200" cap="none" spc="0" normalizeH="0" baseline="0" smtClean="0">
                <a:ln>
                  <a:noFill/>
                </a:ln>
                <a:solidFill>
                  <a:srgbClr val="53585F"/>
                </a:solidFill>
                <a:effectLst/>
                <a:uFillTx/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pl-PL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Arial" charset="0"/>
                <a:cs typeface="Arial" charset="0"/>
              </a:rPr>
              <a:t>Architektura </a:t>
            </a:r>
            <a:r>
              <a:rPr lang="pl-PL" sz="2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Arial" charset="0"/>
                <a:cs typeface="Arial" charset="0"/>
              </a:rPr>
              <a:t>– zastrzeganie legitymacji</a:t>
            </a:r>
            <a:endParaRPr lang="pl-PL" sz="4400" b="1" dirty="0">
              <a:solidFill>
                <a:schemeClr val="tx1">
                  <a:lumMod val="85000"/>
                  <a:lumOff val="1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6" name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3712422" y="339707"/>
            <a:ext cx="4372795" cy="61122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Obraz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766" y="1096296"/>
            <a:ext cx="1461092" cy="1648208"/>
          </a:xfrm>
          <a:prstGeom prst="rect">
            <a:avLst/>
          </a:prstGeom>
        </p:spPr>
      </p:pic>
      <p:pic>
        <p:nvPicPr>
          <p:cNvPr id="16" name="Obraz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06" y="1456642"/>
            <a:ext cx="1436020" cy="579630"/>
          </a:xfrm>
          <a:prstGeom prst="rect">
            <a:avLst/>
          </a:prstGeom>
        </p:spPr>
      </p:pic>
      <p:pic>
        <p:nvPicPr>
          <p:cNvPr id="21" name="Obraz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38" y="1331322"/>
            <a:ext cx="1963320" cy="736245"/>
          </a:xfrm>
          <a:prstGeom prst="rect">
            <a:avLst/>
          </a:prstGeom>
        </p:spPr>
      </p:pic>
      <p:cxnSp>
        <p:nvCxnSpPr>
          <p:cNvPr id="44" name="Łącznik prosty ze strzałką 43"/>
          <p:cNvCxnSpPr>
            <a:cxnSpLocks/>
          </p:cNvCxnSpPr>
          <p:nvPr/>
        </p:nvCxnSpPr>
        <p:spPr>
          <a:xfrm flipV="1">
            <a:off x="2074480" y="4128735"/>
            <a:ext cx="1811721" cy="626713"/>
          </a:xfrm>
          <a:prstGeom prst="straightConnector1">
            <a:avLst/>
          </a:prstGeom>
          <a:ln w="76200">
            <a:solidFill>
              <a:srgbClr val="E71A3A"/>
            </a:solidFill>
            <a:headEnd type="none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pole tekstowe 39"/>
          <p:cNvSpPr txBox="1"/>
          <p:nvPr/>
        </p:nvSpPr>
        <p:spPr>
          <a:xfrm>
            <a:off x="2303125" y="2123000"/>
            <a:ext cx="4114387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sz="1450" b="1" dirty="0" err="1" smtClean="0">
                <a:solidFill>
                  <a:srgbClr val="D21632"/>
                </a:solidFill>
                <a:latin typeface="Arial" charset="0"/>
                <a:ea typeface="Arial" charset="0"/>
                <a:cs typeface="Arial" charset="0"/>
              </a:rPr>
              <a:t>mDokumenty</a:t>
            </a:r>
            <a:endParaRPr lang="pl-PL" sz="1450" b="1" dirty="0">
              <a:solidFill>
                <a:srgbClr val="D21632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6" name="pole tekstowe 55">
            <a:extLst>
              <a:ext uri="{FF2B5EF4-FFF2-40B4-BE49-F238E27FC236}">
                <a16:creationId xmlns="" xmlns:a16="http://schemas.microsoft.com/office/drawing/2014/main" id="{D341CE6A-0C03-4383-ABB6-BE7573517491}"/>
              </a:ext>
            </a:extLst>
          </p:cNvPr>
          <p:cNvSpPr txBox="1"/>
          <p:nvPr/>
        </p:nvSpPr>
        <p:spPr>
          <a:xfrm>
            <a:off x="500997" y="5723094"/>
            <a:ext cx="19639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b="1" dirty="0">
                <a:solidFill>
                  <a:srgbClr val="D21632"/>
                </a:solidFill>
                <a:latin typeface="Arial" charset="0"/>
                <a:ea typeface="Arial" charset="0"/>
                <a:cs typeface="Arial" charset="0"/>
              </a:rPr>
              <a:t>Pracownik uczelni</a:t>
            </a:r>
          </a:p>
        </p:txBody>
      </p:sp>
      <p:cxnSp>
        <p:nvCxnSpPr>
          <p:cNvPr id="58" name="Łącznik prosty ze strzałką 57">
            <a:extLst>
              <a:ext uri="{FF2B5EF4-FFF2-40B4-BE49-F238E27FC236}">
                <a16:creationId xmlns="" xmlns:a16="http://schemas.microsoft.com/office/drawing/2014/main" id="{B38EA990-E442-497C-9C43-FF298301BE0B}"/>
              </a:ext>
            </a:extLst>
          </p:cNvPr>
          <p:cNvCxnSpPr>
            <a:cxnSpLocks/>
          </p:cNvCxnSpPr>
          <p:nvPr/>
        </p:nvCxnSpPr>
        <p:spPr>
          <a:xfrm flipV="1">
            <a:off x="4273369" y="2510748"/>
            <a:ext cx="0" cy="916814"/>
          </a:xfrm>
          <a:prstGeom prst="straightConnector1">
            <a:avLst/>
          </a:prstGeom>
          <a:ln w="76200">
            <a:solidFill>
              <a:srgbClr val="E71A3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Obraz 19">
            <a:extLst>
              <a:ext uri="{FF2B5EF4-FFF2-40B4-BE49-F238E27FC236}">
                <a16:creationId xmlns="" xmlns:a16="http://schemas.microsoft.com/office/drawing/2014/main" id="{745D0E3C-FA7D-45A6-A90D-6FA73F45A4C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32" y="4324071"/>
            <a:ext cx="1518457" cy="1331855"/>
          </a:xfrm>
          <a:prstGeom prst="rect">
            <a:avLst/>
          </a:prstGeom>
        </p:spPr>
      </p:pic>
      <p:sp>
        <p:nvSpPr>
          <p:cNvPr id="24" name="pole tekstowe 23">
            <a:extLst>
              <a:ext uri="{FF2B5EF4-FFF2-40B4-BE49-F238E27FC236}">
                <a16:creationId xmlns="" xmlns:a16="http://schemas.microsoft.com/office/drawing/2014/main" id="{900BE292-594A-4043-9FD0-B0B898219F36}"/>
              </a:ext>
            </a:extLst>
          </p:cNvPr>
          <p:cNvSpPr txBox="1"/>
          <p:nvPr/>
        </p:nvSpPr>
        <p:spPr>
          <a:xfrm>
            <a:off x="10974213" y="2744503"/>
            <a:ext cx="9476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b="1" dirty="0">
                <a:solidFill>
                  <a:srgbClr val="D21632"/>
                </a:solidFill>
                <a:latin typeface="Arial" charset="0"/>
                <a:ea typeface="Arial" charset="0"/>
                <a:cs typeface="Arial" charset="0"/>
              </a:rPr>
              <a:t>Student</a:t>
            </a:r>
          </a:p>
        </p:txBody>
      </p:sp>
      <p:pic>
        <p:nvPicPr>
          <p:cNvPr id="26" name="Obraz 25">
            <a:extLst>
              <a:ext uri="{FF2B5EF4-FFF2-40B4-BE49-F238E27FC236}">
                <a16:creationId xmlns="" xmlns:a16="http://schemas.microsoft.com/office/drawing/2014/main" id="{C34996F1-FF59-43EB-B2DB-02660F76D80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5259" y="1317600"/>
            <a:ext cx="1522379" cy="1335295"/>
          </a:xfrm>
          <a:prstGeom prst="rect">
            <a:avLst/>
          </a:prstGeom>
        </p:spPr>
      </p:pic>
      <p:cxnSp>
        <p:nvCxnSpPr>
          <p:cNvPr id="27" name="Łącznik łamany 7">
            <a:extLst>
              <a:ext uri="{FF2B5EF4-FFF2-40B4-BE49-F238E27FC236}">
                <a16:creationId xmlns="" xmlns:a16="http://schemas.microsoft.com/office/drawing/2014/main" id="{2A3BBD0D-25F4-46E9-BA8E-B3F738D89F6B}"/>
              </a:ext>
            </a:extLst>
          </p:cNvPr>
          <p:cNvCxnSpPr>
            <a:cxnSpLocks/>
          </p:cNvCxnSpPr>
          <p:nvPr/>
        </p:nvCxnSpPr>
        <p:spPr>
          <a:xfrm rot="10800000" flipV="1">
            <a:off x="2058842" y="1914718"/>
            <a:ext cx="8742508" cy="3343082"/>
          </a:xfrm>
          <a:prstGeom prst="bentConnector3">
            <a:avLst>
              <a:gd name="adj1" fmla="val 41829"/>
            </a:avLst>
          </a:prstGeom>
          <a:ln w="76200">
            <a:solidFill>
              <a:srgbClr val="E71A3A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ole tekstowe 33">
            <a:extLst>
              <a:ext uri="{FF2B5EF4-FFF2-40B4-BE49-F238E27FC236}">
                <a16:creationId xmlns="" xmlns:a16="http://schemas.microsoft.com/office/drawing/2014/main" id="{C72B52DE-99F7-430D-A676-BCE74A652106}"/>
              </a:ext>
            </a:extLst>
          </p:cNvPr>
          <p:cNvSpPr txBox="1"/>
          <p:nvPr/>
        </p:nvSpPr>
        <p:spPr>
          <a:xfrm>
            <a:off x="7548884" y="2123000"/>
            <a:ext cx="3000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1. Zgłoszenie utraty Legitymacji (opcjonalnie)</a:t>
            </a:r>
          </a:p>
        </p:txBody>
      </p:sp>
      <p:pic>
        <p:nvPicPr>
          <p:cNvPr id="25" name="Obraz 24">
            <a:extLst>
              <a:ext uri="{FF2B5EF4-FFF2-40B4-BE49-F238E27FC236}">
                <a16:creationId xmlns="" xmlns:a16="http://schemas.microsoft.com/office/drawing/2014/main" id="{28BC6AB4-9394-41CD-9370-9F0DE579397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126" y="3391706"/>
            <a:ext cx="1914170" cy="1474057"/>
          </a:xfrm>
          <a:prstGeom prst="rect">
            <a:avLst/>
          </a:prstGeom>
        </p:spPr>
      </p:pic>
      <p:sp>
        <p:nvSpPr>
          <p:cNvPr id="29" name="pole tekstowe 28">
            <a:extLst>
              <a:ext uri="{FF2B5EF4-FFF2-40B4-BE49-F238E27FC236}">
                <a16:creationId xmlns="" xmlns:a16="http://schemas.microsoft.com/office/drawing/2014/main" id="{5352BCCC-116A-497A-BFCC-4DC64AB66A45}"/>
              </a:ext>
            </a:extLst>
          </p:cNvPr>
          <p:cNvSpPr txBox="1"/>
          <p:nvPr/>
        </p:nvSpPr>
        <p:spPr>
          <a:xfrm>
            <a:off x="3994161" y="3715745"/>
            <a:ext cx="1572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b="1" dirty="0">
                <a:solidFill>
                  <a:srgbClr val="D21632"/>
                </a:solidFill>
                <a:latin typeface="Arial" charset="0"/>
                <a:ea typeface="Arial" charset="0"/>
                <a:cs typeface="Arial" charset="0"/>
              </a:rPr>
              <a:t>Przeglądarka</a:t>
            </a:r>
          </a:p>
          <a:p>
            <a:r>
              <a:rPr lang="pl-PL" sz="1200" b="1" dirty="0">
                <a:solidFill>
                  <a:srgbClr val="D21632"/>
                </a:solidFill>
                <a:latin typeface="Arial" charset="0"/>
                <a:ea typeface="Arial" charset="0"/>
                <a:cs typeface="Arial" charset="0"/>
              </a:rPr>
              <a:t>WWW</a:t>
            </a:r>
          </a:p>
        </p:txBody>
      </p:sp>
    </p:spTree>
    <p:extLst>
      <p:ext uri="{BB962C8B-B14F-4D97-AF65-F5344CB8AC3E}">
        <p14:creationId xmlns:p14="http://schemas.microsoft.com/office/powerpoint/2010/main" val="220570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28" grpId="0" animBg="1"/>
      <p:bldP spid="41" grpId="0"/>
      <p:bldP spid="61" grpId="0"/>
      <p:bldP spid="42" grpId="0"/>
      <p:bldP spid="53" grpId="0"/>
      <p:bldP spid="56" grpId="0"/>
      <p:bldP spid="24" grpId="0"/>
      <p:bldP spid="34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3643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3436</TotalTime>
  <Words>264</Words>
  <Application>Microsoft Office PowerPoint</Application>
  <PresentationFormat>Panoramiczny</PresentationFormat>
  <Paragraphs>79</Paragraphs>
  <Slides>9</Slides>
  <Notes>6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16" baseType="lpstr">
      <vt:lpstr>Arial</vt:lpstr>
      <vt:lpstr>Bebas Neue Bold</vt:lpstr>
      <vt:lpstr>Calibri</vt:lpstr>
      <vt:lpstr>Calibri Light</vt:lpstr>
      <vt:lpstr>Times New Roman</vt:lpstr>
      <vt:lpstr>Wingdings</vt:lpstr>
      <vt:lpstr>Motyw pakietu Office</vt:lpstr>
      <vt:lpstr>Prezentacja programu PowerPoint</vt:lpstr>
      <vt:lpstr>Publiczna Aplikacja Mobilna - mObywatel</vt:lpstr>
      <vt:lpstr>Usługi dostępne w aplikacji mObywatel</vt:lpstr>
      <vt:lpstr>mLegitymacja Studencka – jak przystąpić do Programu</vt:lpstr>
      <vt:lpstr>mLegitymacja Studencka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Ministerstwo Cyfryzacji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Kubylis Dalius</dc:creator>
  <cp:lastModifiedBy>Koszalska Katarzyna</cp:lastModifiedBy>
  <cp:revision>276</cp:revision>
  <dcterms:created xsi:type="dcterms:W3CDTF">2018-03-23T11:33:50Z</dcterms:created>
  <dcterms:modified xsi:type="dcterms:W3CDTF">2019-11-05T09:48:23Z</dcterms:modified>
</cp:coreProperties>
</file>