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6" r:id="rId2"/>
    <p:sldId id="620" r:id="rId3"/>
    <p:sldId id="621" r:id="rId4"/>
    <p:sldId id="622" r:id="rId5"/>
    <p:sldId id="623" r:id="rId6"/>
    <p:sldId id="624" r:id="rId7"/>
    <p:sldId id="625" r:id="rId8"/>
    <p:sldId id="626" r:id="rId9"/>
    <p:sldId id="261" r:id="rId10"/>
    <p:sldId id="264" r:id="rId11"/>
    <p:sldId id="393" r:id="rId12"/>
    <p:sldId id="394" r:id="rId13"/>
    <p:sldId id="395" r:id="rId14"/>
    <p:sldId id="396" r:id="rId15"/>
    <p:sldId id="376" r:id="rId16"/>
    <p:sldId id="378" r:id="rId17"/>
    <p:sldId id="379" r:id="rId18"/>
    <p:sldId id="380" r:id="rId19"/>
    <p:sldId id="381" r:id="rId20"/>
    <p:sldId id="382" r:id="rId21"/>
    <p:sldId id="627" r:id="rId22"/>
    <p:sldId id="628" r:id="rId23"/>
    <p:sldId id="629" r:id="rId24"/>
    <p:sldId id="287" r:id="rId25"/>
    <p:sldId id="289" r:id="rId26"/>
    <p:sldId id="290" r:id="rId27"/>
    <p:sldId id="291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541" r:id="rId44"/>
    <p:sldId id="309" r:id="rId45"/>
    <p:sldId id="310" r:id="rId46"/>
    <p:sldId id="313" r:id="rId47"/>
    <p:sldId id="397" r:id="rId48"/>
    <p:sldId id="399" r:id="rId49"/>
    <p:sldId id="400" r:id="rId50"/>
    <p:sldId id="401" r:id="rId51"/>
    <p:sldId id="402" r:id="rId52"/>
    <p:sldId id="403" r:id="rId53"/>
    <p:sldId id="404" r:id="rId54"/>
    <p:sldId id="405" r:id="rId55"/>
    <p:sldId id="407" r:id="rId56"/>
    <p:sldId id="408" r:id="rId57"/>
    <p:sldId id="409" r:id="rId58"/>
    <p:sldId id="410" r:id="rId59"/>
    <p:sldId id="411" r:id="rId60"/>
    <p:sldId id="412" r:id="rId61"/>
    <p:sldId id="413" r:id="rId62"/>
    <p:sldId id="414" r:id="rId63"/>
    <p:sldId id="419" r:id="rId64"/>
    <p:sldId id="420" r:id="rId65"/>
    <p:sldId id="421" r:id="rId66"/>
    <p:sldId id="423" r:id="rId67"/>
    <p:sldId id="424" r:id="rId68"/>
    <p:sldId id="427" r:id="rId69"/>
    <p:sldId id="430" r:id="rId70"/>
    <p:sldId id="432" r:id="rId71"/>
    <p:sldId id="433" r:id="rId72"/>
    <p:sldId id="434" r:id="rId73"/>
    <p:sldId id="435" r:id="rId74"/>
    <p:sldId id="436" r:id="rId75"/>
    <p:sldId id="437" r:id="rId76"/>
    <p:sldId id="438" r:id="rId77"/>
    <p:sldId id="372" r:id="rId78"/>
  </p:sldIdLst>
  <p:sldSz cx="9144000" cy="6858000" type="screen4x3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44675-6EA5-4EB0-8496-6238B9E85620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53D30-1555-41F6-A49B-EA730F3BDB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6982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a 16"/>
          <p:cNvGrpSpPr/>
          <p:nvPr userDrawn="1"/>
        </p:nvGrpSpPr>
        <p:grpSpPr>
          <a:xfrm>
            <a:off x="2222500" y="2645235"/>
            <a:ext cx="4699000" cy="2666121"/>
            <a:chOff x="2222500" y="2734221"/>
            <a:chExt cx="4699000" cy="2666121"/>
          </a:xfrm>
        </p:grpSpPr>
        <p:pic>
          <p:nvPicPr>
            <p:cNvPr id="10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2500" y="2734221"/>
              <a:ext cx="431800" cy="571500"/>
            </a:xfrm>
            <a:prstGeom prst="rect">
              <a:avLst/>
            </a:prstGeom>
          </p:spPr>
        </p:pic>
        <p:pic>
          <p:nvPicPr>
            <p:cNvPr id="11" name="Obraz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6489700" y="4828842"/>
              <a:ext cx="431800" cy="571500"/>
            </a:xfrm>
            <a:prstGeom prst="rect">
              <a:avLst/>
            </a:prstGeom>
          </p:spPr>
        </p:pic>
      </p:grpSp>
      <p:cxnSp>
        <p:nvCxnSpPr>
          <p:cNvPr id="13" name="Łącznik prosty 11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828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oleTekstowe 12"/>
          <p:cNvSpPr txBox="1"/>
          <p:nvPr userDrawn="1"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grpSp>
        <p:nvGrpSpPr>
          <p:cNvPr id="15" name="Grupa 14"/>
          <p:cNvGrpSpPr/>
          <p:nvPr userDrawn="1"/>
        </p:nvGrpSpPr>
        <p:grpSpPr>
          <a:xfrm>
            <a:off x="2654300" y="4316685"/>
            <a:ext cx="3835400" cy="558800"/>
            <a:chOff x="2435888" y="3442389"/>
            <a:chExt cx="3835400" cy="558800"/>
          </a:xfrm>
        </p:grpSpPr>
        <p:pic>
          <p:nvPicPr>
            <p:cNvPr id="16" name="Obraz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5888" y="3442389"/>
              <a:ext cx="3835400" cy="558800"/>
            </a:xfrm>
            <a:prstGeom prst="rect">
              <a:avLst/>
            </a:prstGeom>
          </p:spPr>
        </p:pic>
        <p:sp>
          <p:nvSpPr>
            <p:cNvPr id="17" name="PoleTekstowe 13"/>
            <p:cNvSpPr txBox="1"/>
            <p:nvPr/>
          </p:nvSpPr>
          <p:spPr>
            <a:xfrm>
              <a:off x="2727304" y="3541960"/>
              <a:ext cx="3244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err="1">
                  <a:solidFill>
                    <a:schemeClr val="bg1"/>
                  </a:solidFill>
                  <a:latin typeface="Helvetica"/>
                  <a:cs typeface="Helvetica"/>
                </a:rPr>
                <a:t>www.konstytucjadlanauki.gov.pl</a:t>
              </a:r>
              <a:endParaRPr lang="pl-PL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18" name="Obraz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60650" y="2930985"/>
            <a:ext cx="3822700" cy="1143000"/>
          </a:xfrm>
          <a:prstGeom prst="rect">
            <a:avLst/>
          </a:prstGeom>
        </p:spPr>
      </p:pic>
      <p:pic>
        <p:nvPicPr>
          <p:cNvPr id="19" name="Picture 18" descr="MNiSW-kolo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E4DBC0C4-5ECC-BE42-94EB-529FC93663B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547454" y="770480"/>
            <a:ext cx="4049092" cy="59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39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sp>
        <p:nvSpPr>
          <p:cNvPr id="1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3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21" name="Obraz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800000">
            <a:off x="8150315" y="4956979"/>
            <a:ext cx="431800" cy="571500"/>
          </a:xfrm>
          <a:prstGeom prst="rect">
            <a:avLst/>
          </a:prstGeom>
        </p:spPr>
      </p:pic>
      <p:pic>
        <p:nvPicPr>
          <p:cNvPr id="15" name="Obraz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6949" y="1925489"/>
            <a:ext cx="431800" cy="571500"/>
          </a:xfrm>
          <a:prstGeom prst="rect">
            <a:avLst/>
          </a:prstGeom>
        </p:spPr>
      </p:pic>
      <p:pic>
        <p:nvPicPr>
          <p:cNvPr id="12" name="Picture 11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3B5051D9-0C29-FC4F-875C-F475C146D24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FB969277-FB96-5A43-9AE8-352A1DABFB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8872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1407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502474" y="1925489"/>
            <a:ext cx="467999" cy="108000"/>
            <a:chOff x="8132793" y="5607219"/>
            <a:chExt cx="427917" cy="10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13279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829885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8467779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1" name="Obraz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150315" y="4956979"/>
            <a:ext cx="431800" cy="571500"/>
          </a:xfrm>
          <a:prstGeom prst="rect">
            <a:avLst/>
          </a:prstGeom>
        </p:spPr>
      </p:pic>
      <p:sp>
        <p:nvSpPr>
          <p:cNvPr id="22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4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5" name="Picture 14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A55D8B5E-3EDA-224E-9EEF-8B5F239FF5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6" name="Symbol zastępczy numeru slajdu 5">
            <a:extLst>
              <a:ext uri="{FF2B5EF4-FFF2-40B4-BE49-F238E27FC236}">
                <a16:creationId xmlns:a16="http://schemas.microsoft.com/office/drawing/2014/main" id="{00043BD1-5EA3-1442-B10B-98B7D2D73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717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pic>
        <p:nvPicPr>
          <p:cNvPr id="15" name="Obraz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6949" y="1925489"/>
            <a:ext cx="431800" cy="571500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8114116" y="5420479"/>
            <a:ext cx="467999" cy="108000"/>
            <a:chOff x="8132793" y="5607219"/>
            <a:chExt cx="427917" cy="10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813279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829885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8467779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4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3" name="Picture 12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E63559DB-B485-784D-990B-2E4A2BC401A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4" name="Symbol zastępczy numeru slajdu 5">
            <a:extLst>
              <a:ext uri="{FF2B5EF4-FFF2-40B4-BE49-F238E27FC236}">
                <a16:creationId xmlns:a16="http://schemas.microsoft.com/office/drawing/2014/main" id="{DEDD77BF-BB22-2146-827B-7A1250FB8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1853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823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orównani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ytuł 1"/>
          <p:cNvSpPr>
            <a:spLocks noGrp="1"/>
          </p:cNvSpPr>
          <p:nvPr>
            <p:ph type="title"/>
          </p:nvPr>
        </p:nvSpPr>
        <p:spPr>
          <a:xfrm>
            <a:off x="506949" y="1999895"/>
            <a:ext cx="8127974" cy="1143000"/>
          </a:xfrm>
        </p:spPr>
        <p:txBody>
          <a:bodyPr>
            <a:noAutofit/>
          </a:bodyPr>
          <a:lstStyle>
            <a:lvl1pPr algn="ctr">
              <a:defRPr sz="40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cxnSp>
        <p:nvCxnSpPr>
          <p:cNvPr id="17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6949" y="4305305"/>
            <a:ext cx="8127974" cy="1420813"/>
          </a:xfrm>
        </p:spPr>
        <p:txBody>
          <a:bodyPr>
            <a:normAutofit/>
          </a:bodyPr>
          <a:lstStyle>
            <a:lvl1pPr marL="0" indent="0" algn="ctr">
              <a:buNone/>
              <a:defRPr sz="1000">
                <a:latin typeface="Helvetica Light"/>
                <a:cs typeface="Helvetica Light"/>
              </a:defRPr>
            </a:lvl1pPr>
            <a:lvl2pPr marL="457200" indent="0" algn="ctr">
              <a:buNone/>
              <a:defRPr sz="1000">
                <a:latin typeface="Helvetica Light"/>
                <a:cs typeface="Helvetica Light"/>
              </a:defRPr>
            </a:lvl2pPr>
            <a:lvl3pPr marL="914400" indent="0" algn="ctr">
              <a:buNone/>
              <a:defRPr sz="1000">
                <a:latin typeface="Helvetica Light"/>
                <a:cs typeface="Helvetica Light"/>
              </a:defRPr>
            </a:lvl3pPr>
            <a:lvl4pPr marL="1371600" indent="0" algn="ctr">
              <a:buNone/>
              <a:defRPr sz="1000">
                <a:latin typeface="Helvetica Light"/>
                <a:cs typeface="Helvetica Light"/>
              </a:defRPr>
            </a:lvl4pPr>
            <a:lvl5pPr marL="1828800" indent="0" algn="ctr">
              <a:buNone/>
              <a:defRPr sz="1000">
                <a:latin typeface="Helvetica Light"/>
                <a:cs typeface="Helvetica Light"/>
              </a:defRPr>
            </a:lvl5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15" name="PoleTekstowe 12"/>
          <p:cNvSpPr txBox="1"/>
          <p:nvPr userDrawn="1"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pic>
        <p:nvPicPr>
          <p:cNvPr id="8" name="Picture 7" descr="MNiSW-k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D41947CC-51A8-024E-92D5-CE98ECDB00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12223" y="3856817"/>
            <a:ext cx="1309783" cy="19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00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646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69518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56248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56248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  <p:sldLayoutId id="2147483666" r:id="rId15"/>
    <p:sldLayoutId id="2147483667" r:id="rId16"/>
    <p:sldLayoutId id="2147483668" r:id="rId17"/>
    <p:sldLayoutId id="2147483673" r:id="rId18"/>
    <p:sldLayoutId id="2147483674" r:id="rId19"/>
    <p:sldLayoutId id="2147483675" r:id="rId20"/>
    <p:sldLayoutId id="2147483676" r:id="rId21"/>
    <p:sldLayoutId id="2147483678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mailto:konstytucjadlanauki@mnisw.gov.pl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 descr="KDN-prezetacja-tlo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"/>
            <a:ext cx="9144000" cy="6842760"/>
          </a:xfrm>
          <a:prstGeom prst="rect">
            <a:avLst/>
          </a:prstGeom>
        </p:spPr>
      </p:pic>
      <p:grpSp>
        <p:nvGrpSpPr>
          <p:cNvPr id="17" name="Grupa 16"/>
          <p:cNvGrpSpPr/>
          <p:nvPr/>
        </p:nvGrpSpPr>
        <p:grpSpPr>
          <a:xfrm>
            <a:off x="663223" y="1892292"/>
            <a:ext cx="7807361" cy="3952875"/>
            <a:chOff x="2222500" y="2734221"/>
            <a:chExt cx="4699000" cy="2666121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2500" y="2734221"/>
              <a:ext cx="431800" cy="571500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6489700" y="4828842"/>
              <a:ext cx="431800" cy="571500"/>
            </a:xfrm>
            <a:prstGeom prst="rect">
              <a:avLst/>
            </a:prstGeom>
          </p:spPr>
        </p:pic>
      </p:grpSp>
      <p:cxnSp>
        <p:nvCxnSpPr>
          <p:cNvPr id="12" name="Łącznik prosty 11"/>
          <p:cNvCxnSpPr/>
          <p:nvPr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828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oleTekstowe 12"/>
          <p:cNvSpPr txBox="1"/>
          <p:nvPr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2653236" y="4527435"/>
            <a:ext cx="3835400" cy="558800"/>
            <a:chOff x="2435888" y="3442389"/>
            <a:chExt cx="3835400" cy="558800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5888" y="3442389"/>
              <a:ext cx="3835400" cy="558800"/>
            </a:xfrm>
            <a:prstGeom prst="rect">
              <a:avLst/>
            </a:prstGeom>
          </p:spPr>
        </p:pic>
        <p:sp>
          <p:nvSpPr>
            <p:cNvPr id="14" name="PoleTekstowe 13"/>
            <p:cNvSpPr txBox="1"/>
            <p:nvPr/>
          </p:nvSpPr>
          <p:spPr>
            <a:xfrm>
              <a:off x="2727304" y="3541960"/>
              <a:ext cx="3244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err="1">
                  <a:solidFill>
                    <a:schemeClr val="bg1"/>
                  </a:solidFill>
                  <a:latin typeface="Helvetica"/>
                  <a:cs typeface="Helvetica"/>
                </a:rPr>
                <a:t>www.konstytucjadlanauki.gov.pl</a:t>
              </a:r>
              <a:endParaRPr lang="pl-PL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18" name="Picture 17" descr="MNiSW-kolo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sp>
        <p:nvSpPr>
          <p:cNvPr id="19" name="pole tekstowe 18"/>
          <p:cNvSpPr txBox="1"/>
          <p:nvPr/>
        </p:nvSpPr>
        <p:spPr>
          <a:xfrm>
            <a:off x="663223" y="2684107"/>
            <a:ext cx="805220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UCZELNIE – USTRÓJ, ORGANIZACJA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KSZTAŁCENIE</a:t>
            </a:r>
          </a:p>
        </p:txBody>
      </p:sp>
      <p:pic>
        <p:nvPicPr>
          <p:cNvPr id="16" name="Picture 17" descr="MNiSW-kolor.png">
            <a:extLst>
              <a:ext uri="{FF2B5EF4-FFF2-40B4-BE49-F238E27FC236}">
                <a16:creationId xmlns:a16="http://schemas.microsoft.com/office/drawing/2014/main" id="{600D2E7B-9399-0A48-96BA-BFEDEF8DF73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25" b="12863"/>
          <a:stretch/>
        </p:blipFill>
        <p:spPr>
          <a:xfrm>
            <a:off x="4712295" y="775343"/>
            <a:ext cx="3647580" cy="533093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4" y="647680"/>
            <a:ext cx="3607267" cy="85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5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główny podmiot systemu</a:t>
            </a:r>
            <a:endParaRPr lang="pl-PL" dirty="0">
              <a:solidFill>
                <a:srgbClr val="E81B29"/>
              </a:solidFill>
              <a:latin typeface="Montserrat" pitchFamily="2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1" y="2759978"/>
            <a:ext cx="7634680" cy="2675622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chemeClr val="tx1"/>
                </a:solidFill>
                <a:latin typeface="Montserrat Medium" pitchFamily="2" charset="0"/>
              </a:rPr>
              <a:t>„</a:t>
            </a:r>
            <a:r>
              <a:rPr lang="pl-PL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akademia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– zastrzeżona dla nazwy uczelni akademickiej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politechnika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– uczelnia akademicka posiadająca kat.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naukową A+, A albo B+ w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min.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dyscyplinach w zakresie nauk inżynieryjnych i technicznych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uniwersytet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uczelnia akademicka posiadająca kat. naukową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A+, A albo B+ w co najmniej 6 dyscyplinach naukowych lub artystycznych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zawierających się w co najmniej 3 dziedzinach nauki lub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sztuki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r>
              <a:rPr lang="pl-PL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Nazwy uczelni a wyniki kategoryzacji.</a:t>
            </a:r>
            <a:endParaRPr lang="pl-PL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Status uczelni a jej nazwa</a:t>
            </a:r>
          </a:p>
        </p:txBody>
      </p:sp>
    </p:spTree>
    <p:extLst>
      <p:ext uri="{BB962C8B-B14F-4D97-AF65-F5344CB8AC3E}">
        <p14:creationId xmlns:p14="http://schemas.microsoft.com/office/powerpoint/2010/main" val="6396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główny podmiot systemu</a:t>
            </a:r>
            <a:endParaRPr lang="pl-PL" dirty="0">
              <a:solidFill>
                <a:srgbClr val="E81B29"/>
              </a:solidFill>
              <a:latin typeface="Montserrat" pitchFamily="2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1" y="2996952"/>
            <a:ext cx="7259320" cy="243864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prowadzi działalność naukową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posiada kategorię naukową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A+, A lub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B+ w co najmniej jednej dyscyplinie naukowej albo artystycznej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prowadzić kształcenie doktorantów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prowadzi kształcenia specjalistycznego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akademicka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80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główny podmiot systemu</a:t>
            </a:r>
            <a:endParaRPr lang="pl-PL" dirty="0">
              <a:solidFill>
                <a:srgbClr val="E81B29"/>
              </a:solidFill>
              <a:latin typeface="Montserrat" pitchFamily="2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1" y="2640985"/>
            <a:ext cx="7259320" cy="302026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posiada żadnej kategorii naukowej lub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posiada w żadnej dyscyplinie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najmniej kategorii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naukowej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B+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kształcenie uwzględniające potrzeby otoczenia społeczno-gospodarczego 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algn="just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prowadzi studia pierwszego stopnia i może prowadzić studia drugiego stopnia lub jednolite studia  magisterskie  </a:t>
            </a:r>
          </a:p>
          <a:p>
            <a:pPr marL="285750" algn="just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prowadzi kształcenie wyłącznie o profilu praktycznym</a:t>
            </a:r>
          </a:p>
          <a:p>
            <a:pPr marL="285750" algn="just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prowadzić kształcenie specjalistyczne </a:t>
            </a:r>
          </a:p>
          <a:p>
            <a:pPr marL="285750" algn="just">
              <a:lnSpc>
                <a:spcPct val="100000"/>
              </a:lnSpc>
              <a:buClr>
                <a:srgbClr val="E81B29"/>
              </a:buClr>
              <a:buSzPct val="100000"/>
              <a:buFontTx/>
              <a:buChar char="-"/>
            </a:pPr>
            <a:endParaRPr lang="pl-PL" sz="1800" b="1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Uczelnia zawodowa</a:t>
            </a:r>
          </a:p>
        </p:txBody>
      </p:sp>
    </p:spTree>
    <p:extLst>
      <p:ext uri="{BB962C8B-B14F-4D97-AF65-F5344CB8AC3E}">
        <p14:creationId xmlns:p14="http://schemas.microsoft.com/office/powerpoint/2010/main" val="410890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główny podmiot systemu</a:t>
            </a:r>
            <a:endParaRPr lang="pl-PL" dirty="0">
              <a:solidFill>
                <a:srgbClr val="E81B29"/>
              </a:solidFill>
              <a:latin typeface="Montserrat" pitchFamily="2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82519" y="2891845"/>
            <a:ext cx="7110011" cy="2698522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wniosek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zgodą Ministra (decyzja administracyjna) </a:t>
            </a: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wyniku zaprzestania spełniania wymogu posiadania kat. A+, A lub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B+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minimum 1 dyscyplinie naukowej lub artystycznej 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None/>
            </a:pP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momencie zmiany statusu:</a:t>
            </a: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dostosowuje prowadzone kształcenie na studiach do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profilu praktycznego  (w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terminie 12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miesięcy)</a:t>
            </a: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prowadząca kształcenie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doktorantów zaprzestaje tego kształcenia z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końcem roku akademickiego (obowiązek zapewnienia możliwości kontunuowania kształcenia)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198" y="2060848"/>
            <a:ext cx="7154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Zmiana statusu uczelni akademickiej na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zawodową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50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główny podmiot systemu</a:t>
            </a:r>
            <a:endParaRPr lang="pl-PL" dirty="0">
              <a:solidFill>
                <a:srgbClr val="E81B29"/>
              </a:solidFill>
              <a:latin typeface="Montserrat" pitchFamily="2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1" y="2895600"/>
            <a:ext cx="7259320" cy="2540000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dotychczasowe uczelnie akademickie i zawodowe stają się uczelniami akademickim i zawodowymi w rozumieniu nowych przepisów </a:t>
            </a:r>
          </a:p>
          <a:p>
            <a:pPr marL="2857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działające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 1 października 2018 r.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mają prawo posługiwać się dotychczasowymi nazwami </a:t>
            </a:r>
          </a:p>
          <a:p>
            <a:pPr marL="2857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chęci zmiany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nazwy uczelni (już działającej) o okresie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 1 października 2018 r.  do 31 grudnia 2021 r.  stosuje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się przepisy (warunki) dotychczasowe 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14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Okres przejściowy </a:t>
            </a:r>
          </a:p>
        </p:txBody>
      </p:sp>
    </p:spTree>
    <p:extLst>
      <p:ext uri="{BB962C8B-B14F-4D97-AF65-F5344CB8AC3E}">
        <p14:creationId xmlns:p14="http://schemas.microsoft.com/office/powerpoint/2010/main" val="30054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15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89098"/>
            <a:ext cx="756557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</a:t>
            </a:r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3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sposób powoływania i odwoływania organów uczelni, w tym podmioty uprawnione do wskazywania kandydatów na rektora, oraz sposób organizowania wyborów do organów uczelni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skład rady uczelni oraz senatu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i tryb funkcjonowania rady uczelni, senatu i kolegium elektorów (w tym skład kolegium oraz tryb wyboru jego członków)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sprawowania wewnętrznego nadzoru nad aktami wydawanymi przez organy uczelni</a:t>
            </a: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Obligatoryjna materia statutowa 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(art. 34)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85760" y="2701742"/>
            <a:ext cx="6737480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typy jednostek organizacyjnych uczelni;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funkcje kierownicze w uczelni;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powoływania osób do pełnienia funkcji kierowniczych w uczelni i ich odwoływania;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tryb nadawania tytułu doktora honoris causa;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prowadzenia działalności gospodarczej przez uczelnię;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Obligatoryjna materia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statutowa (art. 34) 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8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85760" y="2924944"/>
            <a:ext cx="6737480" cy="268800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dysponowania mieniem uczelni;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tryb nadawania regulaminu organizacyjnego;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przepisy porządkowe dotyczące odbywania zgromadzeń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Obligatoryjna materia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statutowa (art. 34) 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D485E2FC-DBA8-4CFE-BC2E-54E1467FB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240" y="4267282"/>
            <a:ext cx="1282999" cy="103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3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85760" y="2701742"/>
            <a:ext cx="6737480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kwalifikacje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wymagane od nauczycieli akademickich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tryb i warunki przeprowadzania konkursów na nauczyciela akademickiego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tryb wyboru i skład uczelnianej komisji dyscyplinarnej dla nauczycieli akademickich oraz komisji dyscyplinarnych (I </a:t>
            </a:r>
            <a:r>
              <a:rPr lang="pl-PL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 instancji) dla studentów i doktorantów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uczelniach wojskowych oraz służb państwowych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określa ograny uczelni wykonujące zadania rady uczelni </a:t>
            </a: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Obligatoryjna materia statutowa  </a:t>
            </a:r>
          </a:p>
        </p:txBody>
      </p:sp>
    </p:spTree>
    <p:extLst>
      <p:ext uri="{BB962C8B-B14F-4D97-AF65-F5344CB8AC3E}">
        <p14:creationId xmlns:p14="http://schemas.microsoft.com/office/powerpoint/2010/main" val="77334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2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8" y="2145541"/>
            <a:ext cx="756557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dirty="0">
              <a:solidFill>
                <a:schemeClr val="bg1"/>
              </a:solidFill>
              <a:latin typeface="Montserrat" pitchFamily="2" charset="0"/>
            </a:endParaRPr>
          </a:p>
          <a:p>
            <a:pPr marL="285750" algn="ctr">
              <a:lnSpc>
                <a:spcPct val="100000"/>
              </a:lnSpc>
              <a:spcBef>
                <a:spcPts val="0"/>
              </a:spcBef>
              <a:buClr>
                <a:srgbClr val="E81B29"/>
              </a:buClr>
              <a:buSzPct val="100000"/>
            </a:pPr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OŚ </a:t>
            </a:r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SYSTEMU SZKOLNICTWA WYŻSZEGO I NAUKI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E81B29"/>
              </a:buClr>
              <a:buSzPct val="100000"/>
            </a:pP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29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85760" y="2701742"/>
            <a:ext cx="7214632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 na zajęcie stanowiska przez samorząd studentów lub doktorantów w odniesieniu do kandydata do pełnienia funkcji kierowniczej w uczelni, do zakresu obowiązków której należą sprawy studentów lub doktorantów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 do wyrażenia opinii przez samorząd studentów lub doktorantów w odniesieniu do programu studiów lub programu kształcenia w szkole doktorskiej </a:t>
            </a: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Obligatoryjna materia statutowa  </a:t>
            </a:r>
          </a:p>
        </p:txBody>
      </p:sp>
    </p:spTree>
    <p:extLst>
      <p:ext uri="{BB962C8B-B14F-4D97-AF65-F5344CB8AC3E}">
        <p14:creationId xmlns:p14="http://schemas.microsoft.com/office/powerpoint/2010/main" val="147263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755576" y="2492896"/>
            <a:ext cx="7632848" cy="29112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skład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senatu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poszerzony o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osoby niepochodzące z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wyboru;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dodatkowe wymagania dla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osób powoływanych do pełnienia funkcji kierowniczych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organów innych niż rektor i organy uczelni, o których mowa w art. 17 ust. 2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PSWN;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zasady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powoływania osób do pełnienia funkcji kierowniczych w uczelni,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 tym funkcji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kierowniczej, do której zakresu obowiązków należeć będą sprawy studenckie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jednoczesne pełnienie funkcji organu uczelni i funkcji kierowniczej w uczelni (np. rektor, dziekan, prorektor);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1940111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Najczęściej pojawiające się wątpliwości dot. statutów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12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2892" y="2663025"/>
            <a:ext cx="747821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ograniczenia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niektórych kompetencji rektora, np. poprzez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przekazanie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osobom pełniącym funkcje kierownicze (wydawanie decyzji) lub regulacje w przepisach przejściowych skutkujące brakiem powołania do pełnienia funkcji kierowniczych np. prorektor,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dziekan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nieuregulowanie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składu senatu w okresie przejściowym (funkcje prorektora, dziekana); 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procedury zgłaszania kandydatów na rektora przez radę uczelni i inne podmioty;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Najczęściej pojawiające się wątpliwości dot. statutów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4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7622232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określanie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organu uprawnionego do wyboru przewodniczącego rady uczelni;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nieokreślenie terminu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, w którym samorząd studencki zobowiązany jest wyrazić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opinię 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temat przedłożonego programu studiów,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także terminu na uzgodnienie regulaminów samorządów studenckiego/doktoranckiego;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ustalania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składu orzekającego w sprawach dyscyplinarnych studentów niezgodnie z art. 311 PSWN;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niektóre rozwiązania dotyczące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regulacji z zakresu spraw pracowniczych, w tym np. braku regulacji dotyczących bibliotekarzy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Najczęściej pojawiające się wątpliwości dot. statutów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15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24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899592" y="2104102"/>
            <a:ext cx="75655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</a:t>
            </a: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</a:t>
            </a:r>
            <a:r>
              <a:rPr lang="pl-PL" sz="3600" b="1" dirty="0">
                <a:solidFill>
                  <a:schemeClr val="bg1"/>
                </a:solidFill>
                <a:latin typeface="Montserrat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791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publicznej –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rektor, senat, rada uczelni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niepublicznej – rektor i senat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uczelni może przewidywać również inne organy uczelni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Organy uczelni 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3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uczelni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publicznej rektora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wybiera kolegium elektorów spośród kandydatów wskazanych przez radę uczelni (po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zasięgnięciu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opinii senatu)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inny podmiot wskazany w statucie 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</a:t>
            </a:r>
          </a:p>
        </p:txBody>
      </p:sp>
    </p:spTree>
    <p:extLst>
      <p:ext uri="{BB962C8B-B14F-4D97-AF65-F5344CB8AC3E}">
        <p14:creationId xmlns:p14="http://schemas.microsoft.com/office/powerpoint/2010/main" val="6482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22513"/>
            <a:ext cx="6951048" cy="262307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Rektorem może być osoba, która: </a:t>
            </a: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pełną zdolność do czynności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prawnych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korzysta z pełni praw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publicznych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była skazana prawomocnym wyrokiem za umyślne przestępstwo lub umyślne przestępstwo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skarbowe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była karana karą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dyscyplinarną</a:t>
            </a: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okresie od dnia 22 lipca 1944 r. do dnia 31 lipca 1990 r. nie pracowała w organach bezpieczeństwa państwa, nie pełniła w nich służby ani nie współpracowała z tymi organami;</a:t>
            </a:r>
          </a:p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posiada wykształcenie wyższe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18116" y="2060848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</a:t>
            </a:r>
          </a:p>
        </p:txBody>
      </p:sp>
    </p:spTree>
    <p:extLst>
      <p:ext uri="{BB962C8B-B14F-4D97-AF65-F5344CB8AC3E}">
        <p14:creationId xmlns:p14="http://schemas.microsoft.com/office/powerpoint/2010/main" val="40488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64178"/>
            <a:ext cx="6737480" cy="282645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Rektorem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być osoba, która: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uczelni publicznych dodatkowo:</a:t>
            </a:r>
          </a:p>
          <a:p>
            <a:pPr marL="630000" lvl="1" indent="-1714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posiada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najmniej stopień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doktora</a:t>
            </a:r>
          </a:p>
          <a:p>
            <a:pPr marL="630000" lvl="1" indent="-1714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nie ukończyła 67. roku życia w dniu rozpoczęcia kadencji</a:t>
            </a:r>
          </a:p>
          <a:p>
            <a:pPr marL="630000" lvl="1" indent="-1714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550" lvl="1">
              <a:buClr>
                <a:srgbClr val="E81B29"/>
              </a:buClr>
              <a:buSzPct val="100000"/>
            </a:pP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Statut może określać dodatkowe wymagania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</a:t>
            </a:r>
          </a:p>
        </p:txBody>
      </p:sp>
    </p:spTree>
    <p:extLst>
      <p:ext uri="{BB962C8B-B14F-4D97-AF65-F5344CB8AC3E}">
        <p14:creationId xmlns:p14="http://schemas.microsoft.com/office/powerpoint/2010/main" val="16542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</a:t>
            </a:r>
            <a:r>
              <a:rPr lang="pl-PL" dirty="0">
                <a:solidFill>
                  <a:srgbClr val="E81B29"/>
                </a:solidFill>
                <a:latin typeface="Montserrat" pitchFamily="2" charset="0"/>
              </a:rPr>
              <a:t> </a:t>
            </a:r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uczelni publicznej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kadencja trwa 4 lata (od 1 września)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 sama osoba nie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być rektorem przez więcej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niż 2 następujące po sobie kadencje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6A92E45-DA82-4233-9241-D4E44C436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70" y="4138655"/>
            <a:ext cx="962025" cy="101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7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PSWN a zmiany w uczelniach 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747821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ewaluacja przeprowadzana będzie w dyscyplinach (w odróżnieniu od parametryzacji, która dotyczyła jednostek)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pierwsza ewaluacja jakości działalności naukowej zostanie przeprowadzona w 2021 r.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podmiotem przeprowadzającym ewaluację jest Komisję  Ewaluacji Nauki (KEN)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podstawie wyników ewaluacji Minister będzie przyznawał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kategorię naukową A+, A, B+, B albo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 (decyzja administracyjna)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Ewaluacja jakości działalności naukowej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3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79430"/>
            <a:ext cx="6737480" cy="291120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domniemanie kompetencji rektora </a:t>
            </a:r>
          </a:p>
          <a:p>
            <a:pPr marL="458550" lvl="1">
              <a:buClr>
                <a:srgbClr val="E81B29"/>
              </a:buClr>
              <a:buSzPct val="100000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wszystkie sprawy uczelni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niezastrzeżone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przez ustawę lub statut do kompetencji innych organów uczelni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 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6F50371B-E0A2-4EC6-8DC5-8F00E7D84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0934" y="4442735"/>
            <a:ext cx="1128506" cy="104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3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852936"/>
            <a:ext cx="6737480" cy="266429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Zadania rektora obejmują: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reprezentowanie uczelni;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zarządzanie uczelnią;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przygotowywanie projektu statutu oraz projektu strategii uczelni;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składanie sprawozdania z realizacji strategii uczelni;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wykonywanie czynności z zakresu prawa pracy;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 </a:t>
            </a:r>
          </a:p>
        </p:txBody>
      </p:sp>
    </p:spTree>
    <p:extLst>
      <p:ext uri="{BB962C8B-B14F-4D97-AF65-F5344CB8AC3E}">
        <p14:creationId xmlns:p14="http://schemas.microsoft.com/office/powerpoint/2010/main" val="263328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</a:t>
            </a:r>
            <a:r>
              <a:rPr lang="pl-PL" dirty="0">
                <a:solidFill>
                  <a:srgbClr val="E81B29"/>
                </a:solidFill>
                <a:latin typeface="Montserrat" pitchFamily="2" charset="0"/>
              </a:rPr>
              <a:t> </a:t>
            </a:r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</a:t>
            </a:r>
            <a:r>
              <a:rPr lang="pl-PL" dirty="0">
                <a:solidFill>
                  <a:srgbClr val="E81B29"/>
                </a:solidFill>
                <a:latin typeface="Montserrat" pitchFamily="2" charset="0"/>
              </a:rPr>
              <a:t>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708920"/>
            <a:ext cx="6737480" cy="278171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powoływanie osób do pełnienia funkcji kierowniczych w uczelni i ich odwoływanie;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polityki kadrowej w uczelni;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tworzenie studiów na określonym kierunku, poziomie i profilu;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tworzenie szkół doktorskich;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gospodarki finansowej uczelni;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zapewnianie wykonywania przepisów obowiązujących w uczelni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Rektor</a:t>
            </a:r>
            <a:r>
              <a:rPr lang="pl-PL" sz="2000" b="1" dirty="0">
                <a:latin typeface="Montserrat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272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Skład: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albo 8 członków powoływanych przez senat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osoby spoza wspólnoty uczelni stanowią co najmniej 50% ww. osób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przewodniczący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samorządu studentów (z mocy prawa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550" lvl="1">
              <a:buClr>
                <a:srgbClr val="E81B29"/>
              </a:buClr>
              <a:buSzPct val="100000"/>
            </a:pPr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550" lvl="1">
              <a:buClr>
                <a:srgbClr val="E81B29"/>
              </a:buClr>
              <a:buSzPct val="100000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Przewodniczącym rady jest zawsze  członek pochodzący spoza wspólnoty uczelni wybrany przez senat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Rada uczelni </a:t>
            </a:r>
          </a:p>
        </p:txBody>
      </p:sp>
    </p:spTree>
    <p:extLst>
      <p:ext uri="{BB962C8B-B14F-4D97-AF65-F5344CB8AC3E}">
        <p14:creationId xmlns:p14="http://schemas.microsoft.com/office/powerpoint/2010/main" val="89576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58822" y="2522513"/>
            <a:ext cx="7241570" cy="3029675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Członkiem może być osoba, która: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ma pełną zdolność do czynności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prawnych i korzysta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 pełni praw publicznych;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była skazana prawomocnym wyrokiem za umyślne przestępstwo lub umyślne przestępstwo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skarbowe ani 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była karana karą dyscyplinarną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okresie od dnia 22 lipca 1944 r. do dnia 31 lipca 1990 r. nie pracowała w organach bezpieczeństwa państwa, nie pełniła w nich służby ani nie współpracowała z tymi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organami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posiada wykształcenie wyższe (nie dotyczy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przewodniczącego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samorządu studentów)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ukończyła 67. roku życia do dnia rozpoczęcia kadencji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34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60848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Rada uczelni </a:t>
            </a:r>
          </a:p>
        </p:txBody>
      </p:sp>
    </p:spTree>
    <p:extLst>
      <p:ext uri="{BB962C8B-B14F-4D97-AF65-F5344CB8AC3E}">
        <p14:creationId xmlns:p14="http://schemas.microsoft.com/office/powerpoint/2010/main" val="7609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Członkiem </a:t>
            </a:r>
            <a:r>
              <a:rPr lang="pl-PL" sz="1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może być osoba, która: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pełni funkcję organu jakiejkolwiek uczelni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członkiem rady innej uczelni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jest zatrudniona w administracji publicznej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Rada uczelni </a:t>
            </a:r>
          </a:p>
        </p:txBody>
      </p:sp>
    </p:spTree>
    <p:extLst>
      <p:ext uri="{BB962C8B-B14F-4D97-AF65-F5344CB8AC3E}">
        <p14:creationId xmlns:p14="http://schemas.microsoft.com/office/powerpoint/2010/main" val="2583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kadencja trwa 4 lata (od 1 stycznia po wyborach rektora)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 sama osoba nie więcej niż 2 następujące po sobie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kadencje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członkowi rady przysługuje wynagrodzenie  (maksymalnie 4 294,70)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 na podstawie swojego regulaminu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zasad działania określonych w statucie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Rada uczelni </a:t>
            </a:r>
          </a:p>
        </p:txBody>
      </p:sp>
    </p:spTree>
    <p:extLst>
      <p:ext uri="{BB962C8B-B14F-4D97-AF65-F5344CB8AC3E}">
        <p14:creationId xmlns:p14="http://schemas.microsoft.com/office/powerpoint/2010/main" val="374736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22514"/>
            <a:ext cx="7766248" cy="3426766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zadań rady należy: </a:t>
            </a: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opiniowanie projektu strategii uczelni;</a:t>
            </a: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opiniowanie projektu statutu;</a:t>
            </a: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monitorowanie gospodarki finansowej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(w tym opiniowanie planu rzeczowo – finansowego i zatwierdzanie sprawozdania z jego wykonania a także zatwierdzanie sprawozdania finansowego)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monitorowanie zarządzania uczelnią;</a:t>
            </a: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wskazywanie kandydatów na rektora, po zaopiniowaniu przez senat;</a:t>
            </a: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opiniowanie sprawozdania z realizacji strategii uczelni;</a:t>
            </a:r>
          </a:p>
          <a:p>
            <a:pPr marL="744300" lvl="1" indent="-285750">
              <a:spcBef>
                <a:spcPts val="200"/>
              </a:spcBef>
              <a:spcAft>
                <a:spcPts val="2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wykonywanie innych zadań określonych w statucie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60848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Rada uczelni </a:t>
            </a:r>
          </a:p>
        </p:txBody>
      </p:sp>
    </p:spTree>
    <p:extLst>
      <p:ext uri="{BB962C8B-B14F-4D97-AF65-F5344CB8AC3E}">
        <p14:creationId xmlns:p14="http://schemas.microsoft.com/office/powerpoint/2010/main" val="49951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702560"/>
            <a:ext cx="6737480" cy="278807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Skład senatu publicznej uczelni akademickiej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profesorowie i profesorowie uczelni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mniej niż 50% składu senatu)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endParaRPr lang="pl-PL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nauczyciele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akademiccy zatrudnieni na innych stanowiskach i pracownicy niebędący nauczycielami akademickimi (nie mniej niż 25% składu senatu)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endParaRPr lang="pl-PL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studenci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doktoranci (nie mniej niż 20% składu senatu),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Senat</a:t>
            </a:r>
          </a:p>
        </p:txBody>
      </p:sp>
    </p:spTree>
    <p:extLst>
      <p:ext uri="{BB962C8B-B14F-4D97-AF65-F5344CB8AC3E}">
        <p14:creationId xmlns:p14="http://schemas.microsoft.com/office/powerpoint/2010/main" val="9558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702560"/>
            <a:ext cx="6737480" cy="278807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Skład senatu publicznej uczelni zawodowej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nauczyciele akademiccy posiadający co najmniej stopień doktora (nie mniej niż 50% składu senatu)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nauczyciele akademiccy nieposiadający stopnia doktora i pracownicy niebędący nauczycielami akademickimi, (nie mniej niż 25% składu senatu)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studenci (nie mniej niż 20% składu senatu)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Senat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0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PSWN a zmiany w uczelniach 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6737480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akademickość uczelni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jest uczelnią akademicką, jeżeli prowadzi działalność naukową i posiada kategorię naukową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 najmniej B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+ w co najmniej 1 dyscyplinie naukowej albo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artystycznej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co wpływa ewaluacja jakości działalności naukowej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8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745076" y="2492896"/>
            <a:ext cx="7230524" cy="342286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Członkiem może być osoba, która: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ma pełną zdolność do czynności prawnych;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korzysta z pełni praw publicznych;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była skazana prawomocnym wyrokiem za umyślne przestępstwo lub umyślne przestępstwo skarbowe;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była karana karą dyscyplinarną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okresie od dnia 22 lipca 1944 r. do dnia 31 lipca 1990 r. nie pracowała w organach bezpieczeństwa państwa, nie pełniła w nich służby ani nie współpracowała z tymi organami</a:t>
            </a:r>
          </a:p>
          <a:p>
            <a:pPr marL="744300" lvl="1" indent="-285750">
              <a:spcBef>
                <a:spcPts val="300"/>
              </a:spcBef>
              <a:spcAft>
                <a:spcPts val="3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ukończyła 67. roku życia do dnia rozpoczęcia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kadencji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48360" y="198884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Senat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B50A8FB1-7F42-4DF1-B654-0B19AFF0A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404" y="1888898"/>
            <a:ext cx="1029196" cy="92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912533"/>
            <a:ext cx="6737480" cy="2734278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kadencja trwa 4 lata (od września)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 sama osoba nie więcej niż 2 następujące po sobie kadencje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przewodniczącym jest rektor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wybór studentów i doktorantów jest określony w regulaminach ich samorządów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Senat</a:t>
            </a:r>
          </a:p>
        </p:txBody>
      </p:sp>
    </p:spTree>
    <p:extLst>
      <p:ext uri="{BB962C8B-B14F-4D97-AF65-F5344CB8AC3E}">
        <p14:creationId xmlns:p14="http://schemas.microsoft.com/office/powerpoint/2010/main" val="342788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410152"/>
            <a:ext cx="6832600" cy="3236659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określone w statucie uczelni 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wymagania 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pełna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zdolność do czynności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prawnych i korzystanie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pełni praw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publicznych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skazania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prawomocnym wyrokiem za umyślne przestępstwo lub umyślne przestępstwo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skarbowe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karania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karą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dyscyplinarną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rak pracy, współpracy, służby 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organach bezpieczeństwa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państwa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wykształcenie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wyższe 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endParaRPr lang="pl-PL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określić dodatkowe wymagania 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23031" y="1948487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Inne organy uczelni </a:t>
            </a:r>
          </a:p>
        </p:txBody>
      </p:sp>
    </p:spTree>
    <p:extLst>
      <p:ext uri="{BB962C8B-B14F-4D97-AF65-F5344CB8AC3E}">
        <p14:creationId xmlns:p14="http://schemas.microsoft.com/office/powerpoint/2010/main" val="10699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410152"/>
            <a:ext cx="6832600" cy="3236659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zakaz łączenia funkcji organu z: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pełnieniem funkcji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organu jakiejkolwiek uczelni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członkostwem w radzie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innej uczelni </a:t>
            </a:r>
          </a:p>
          <a:p>
            <a:pPr marL="744300" lvl="1" indent="-28575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atrudnieniem w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administracji publicznej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23031" y="1948487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Inne organy uczelni </a:t>
            </a:r>
          </a:p>
        </p:txBody>
      </p:sp>
    </p:spTree>
    <p:extLst>
      <p:ext uri="{BB962C8B-B14F-4D97-AF65-F5344CB8AC3E}">
        <p14:creationId xmlns:p14="http://schemas.microsoft.com/office/powerpoint/2010/main" val="15190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822969"/>
            <a:ext cx="7167072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 rozstrzyga jakie funkcje kierownicze będą występowały w uczelni, a także określa zasady powoływania i odwoływania osób na funkcje kierownicze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rektor powołuje i odwołuje osoby na funkcje kierownicze 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powołanie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 do pełnienia funkcji kierowniczej, do której zakresu obowiązków należą sprawy studenckie lub sprawy doktorantów, wymaga uzgodnienia odpowiednio z samorządem studenckim lub samorządem doktorantów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44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Funkcje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kierownicze </a:t>
            </a:r>
          </a:p>
        </p:txBody>
      </p:sp>
    </p:spTree>
    <p:extLst>
      <p:ext uri="{BB962C8B-B14F-4D97-AF65-F5344CB8AC3E}">
        <p14:creationId xmlns:p14="http://schemas.microsoft.com/office/powerpoint/2010/main" val="301491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Organy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85760" y="2579430"/>
            <a:ext cx="7142624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rektorzy i senaty uczelni publicznych pełnią funkcję do końca kadencji (kadencje rozpoczęte 2015 i 2017 kończą się 31 sierpnia 2020 r.)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rok akademicki 2019/2020 rokiem wyborczym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47558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Okres przejściowy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7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783840"/>
            <a:ext cx="7167072" cy="28629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kadencja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pierwszej rady (kadencja „zerowa”) trwa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31 grudnia 2020 r.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kadencji „zerowej” nie wlicza się do limitu możliwych kadencji członka rady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Okres przejściowy – rada uczelni  </a:t>
            </a:r>
          </a:p>
        </p:txBody>
      </p:sp>
    </p:spTree>
    <p:extLst>
      <p:ext uri="{BB962C8B-B14F-4D97-AF65-F5344CB8AC3E}">
        <p14:creationId xmlns:p14="http://schemas.microsoft.com/office/powerpoint/2010/main" val="12274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47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89098"/>
            <a:ext cx="756557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</p:spTree>
    <p:extLst>
      <p:ext uri="{BB962C8B-B14F-4D97-AF65-F5344CB8AC3E}">
        <p14:creationId xmlns:p14="http://schemas.microsoft.com/office/powerpoint/2010/main" val="215720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79430"/>
            <a:ext cx="7167072" cy="28629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 smtClean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pełna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autonomia uczelni w zakresie kształtowania wewnętrznego ładu organizacyjnego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przykładowe typy jednostek organizacyjnych: </a:t>
            </a:r>
          </a:p>
          <a:p>
            <a:pPr marL="801450" lvl="1" indent="-34290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wydziały </a:t>
            </a:r>
          </a:p>
          <a:p>
            <a:pPr marL="801450" lvl="1" indent="-34290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nstytuty</a:t>
            </a:r>
          </a:p>
          <a:p>
            <a:pPr marL="801450" lvl="1" indent="-34290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katedry</a:t>
            </a:r>
          </a:p>
          <a:p>
            <a:pPr marL="801450" lvl="1" indent="-34290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zakłady</a:t>
            </a:r>
          </a:p>
          <a:p>
            <a:pPr marL="801450" lvl="1" indent="-34290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centra</a:t>
            </a:r>
          </a:p>
          <a:p>
            <a:pPr marL="801450" lvl="1" indent="-342900">
              <a:buClr>
                <a:srgbClr val="E81B29"/>
              </a:buClr>
              <a:buSzPct val="100000"/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olegia</a:t>
            </a:r>
          </a:p>
          <a:p>
            <a:pPr marL="458550" lvl="1"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7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03395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Typy jednostek organizacyjnych </a:t>
            </a:r>
          </a:p>
        </p:txBody>
      </p:sp>
    </p:spTree>
    <p:extLst>
      <p:ext uri="{BB962C8B-B14F-4D97-AF65-F5344CB8AC3E}">
        <p14:creationId xmlns:p14="http://schemas.microsoft.com/office/powerpoint/2010/main" val="40870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79430"/>
            <a:ext cx="6737480" cy="28629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typy jednostek organizacyjnych w uczelni określa statut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strukturę organizacyjną określa rektor w regulaminie organizacyjnym </a:t>
            </a:r>
          </a:p>
          <a:p>
            <a:pPr marL="458550" lvl="1"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7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8788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Typy jednostek organizacyjnych </a:t>
            </a:r>
          </a:p>
        </p:txBody>
      </p:sp>
    </p:spTree>
    <p:extLst>
      <p:ext uri="{BB962C8B-B14F-4D97-AF65-F5344CB8AC3E}">
        <p14:creationId xmlns:p14="http://schemas.microsoft.com/office/powerpoint/2010/main" val="12745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PSWN a zmiany w uczelniach 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6737480" cy="291120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None/>
            </a:pPr>
            <a:endParaRPr lang="pl-PL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uczelni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"akademia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" jest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zastrzeżona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dla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 akademickiej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"politechnika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" jest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zastrzeżona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dla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akademickiej posiadającej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 najmniej kategorię B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+ w co najmniej 2 dyscyplinach w zakresie nauk inżynieryjnych 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technicznych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"uniwersytet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" jest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zastrzeżona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dla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akademickiej posiadającej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 najmniej kategorię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naukową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+ w co najmniej 6 dyscyplinach naukowych lub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artystycznych,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zawierających się w co najmniej 3 dziedzinach nauki lub sztuki, zwanych dalej "dziedzinami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co wpływa ewaluacja jakości działalności naukowej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6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71600" y="3068960"/>
            <a:ext cx="7128792" cy="266615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wstępuje w ogół praw i obowiązków jej podstawowych jednostek organizacyjnych, w tym w prawa i obowiązki wynikające z decyzji Ministra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dniem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września 2019 r.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rady podstawowych jednostek organizacyjnych oraz kierownicy tych jednostek przestają być organami uczelni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dniem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października 2019 r.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rektorzy wstępują w praw i obowiązki dotychczasowych  kierowników podstawowych jednostek organizacyjnych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50</a:t>
            </a:fld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B9F0F0F-B65D-40AD-8924-9956F420CF64}"/>
              </a:ext>
            </a:extLst>
          </p:cNvPr>
          <p:cNvSpPr txBox="1"/>
          <p:nvPr/>
        </p:nvSpPr>
        <p:spPr>
          <a:xfrm>
            <a:off x="971600" y="2087879"/>
            <a:ext cx="73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Jednostki organizacyjne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– okres przejściowy  </a:t>
            </a:r>
          </a:p>
        </p:txBody>
      </p:sp>
    </p:spTree>
    <p:extLst>
      <p:ext uri="{BB962C8B-B14F-4D97-AF65-F5344CB8AC3E}">
        <p14:creationId xmlns:p14="http://schemas.microsoft.com/office/powerpoint/2010/main" val="33336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79430"/>
            <a:ext cx="6737480" cy="28629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Filia </a:t>
            </a: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wyłączna forma prowadzenia przez uczelnię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działalności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poza siedzibą lub poza obszarem metropolitalnym</a:t>
            </a: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filii uczelnia może prowadzić studia na kierunku, poziomie i profilu o tej samej nazwie lub  tych samych efektach uczenia się co w swojej siedzibie (wyjątek od ogólnej reguły)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8788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Prowadzenie działalności poza siedzibą</a:t>
            </a:r>
          </a:p>
        </p:txBody>
      </p:sp>
    </p:spTree>
    <p:extLst>
      <p:ext uri="{BB962C8B-B14F-4D97-AF65-F5344CB8AC3E}">
        <p14:creationId xmlns:p14="http://schemas.microsoft.com/office/powerpoint/2010/main" val="41198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780106" y="2918877"/>
            <a:ext cx="7248277" cy="28629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600" dirty="0" smtClean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dotychczasowe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zamiejscowe jednostki organizacyjne stają się filiami w rozumieniu nowych przepisów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7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87880"/>
            <a:ext cx="683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Prowadzenie działalności poza siedzibą – okres przejściowy </a:t>
            </a:r>
          </a:p>
        </p:txBody>
      </p:sp>
    </p:spTree>
    <p:extLst>
      <p:ext uri="{BB962C8B-B14F-4D97-AF65-F5344CB8AC3E}">
        <p14:creationId xmlns:p14="http://schemas.microsoft.com/office/powerpoint/2010/main" val="40366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uczelni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49545"/>
            <a:ext cx="6737480" cy="286297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Określa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8550" lvl="1"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strukturę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organizacyjną uczelni</a:t>
            </a:r>
          </a:p>
          <a:p>
            <a:pPr marL="458550" lvl="1"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podział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zadań w ramach tej struktury</a:t>
            </a:r>
          </a:p>
          <a:p>
            <a:pPr marL="458550" lvl="1"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organizację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zasady działania administracji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8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v"/>
            </a:pPr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v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Tryb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nadawania regulaminu organizacyjnego uczelni określa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</a:t>
            </a:r>
          </a:p>
          <a:p>
            <a:pPr marL="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v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Regulamin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organizacyjny nadaje rektor </a:t>
            </a: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8788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Regulamin organizacyjny 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6645478-A28A-4CE6-ADC8-289E900C2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2318712"/>
            <a:ext cx="812800" cy="83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Tekstowe 1"/>
          <p:cNvSpPr txBox="1"/>
          <p:nvPr/>
        </p:nvSpPr>
        <p:spPr>
          <a:xfrm>
            <a:off x="1706682" y="2978417"/>
            <a:ext cx="5847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54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949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343949"/>
            <a:ext cx="6621421" cy="553673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96954" y="2084108"/>
            <a:ext cx="7415868" cy="84245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prowadzenia kształcenia na studiach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913334"/>
            <a:ext cx="6966364" cy="29112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przypisane do uczelni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kształcenie w dziedzinach i dyscyplinach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dyscyplina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wiodąca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zakaz tworzenia identycznego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kierunku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ształcenie w siedzibie (również na obszarze związku metropolitalnego) albo w filii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kształcenie w filii lub za granicą zawsze wymaga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pozwolenia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brak wymogów dotyczących minimum kadrowego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3A02B52-9B1C-4D77-BD36-95A42EE32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052" y="2926560"/>
            <a:ext cx="1128506" cy="1047898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72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314035" y="3014132"/>
            <a:ext cx="7225957" cy="250613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utworzenie studiów wymaga pozwolenia ministra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- uczelnie posiadające kategorie B i C albo nieposiadające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kategorii (profile)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przyporządkowane do dyscypliny (wiodącej), w której uczelnia posiada co najmniej kategorię B+ albo do dyscypliny w ramach dziedziny, w której uczelnia uzyskała pozytywną ocenę kompleksową – nie jest wymagane pozwolenie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 wynikach ewaluacji jakości działalności naukowej – od 2022 r. uczelnia akademicka z odpowiednio wysoką kategorią naukową będzie miała dowolność w tworzeniu jednolitych studiów magisterskich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FBBA243F-CD6F-4409-A25E-AA86897EF4EE}"/>
              </a:ext>
            </a:extLst>
          </p:cNvPr>
          <p:cNvSpPr txBox="1">
            <a:spLocks/>
          </p:cNvSpPr>
          <p:nvPr/>
        </p:nvSpPr>
        <p:spPr>
          <a:xfrm>
            <a:off x="1057013" y="2122311"/>
            <a:ext cx="6994503" cy="891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4400" indent="-28575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spcAft>
                <a:spcPts val="1000"/>
              </a:spcAft>
              <a:buSzPct val="60000"/>
              <a:buFontTx/>
              <a:buBlip>
                <a:blip r:embed="rId2"/>
              </a:buBlip>
              <a:defRPr sz="2100" kern="1200">
                <a:solidFill>
                  <a:srgbClr val="040404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Rodzaje uprawnień ze względu na kategorię naukową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734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314036" y="3014132"/>
            <a:ext cx="7133678" cy="250613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studia przygotowujące do wykonywania zawodu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nauczyciela – porozumienie o współpracy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na kierunku lekarskim i lekarsko – dentystycznym utworzenie studiów (kategoria co najmniej B+ w naukach medycznych lub naukach o zdrowiu) – zawsze pozwolenie ministra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interdyscyplinarne (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międzydziedzinowe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– 3 dziedziny, kategoria minimum B+ w dyscyplinach, w których prowadzone jest kształcenie 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FBBA243F-CD6F-4409-A25E-AA86897EF4EE}"/>
              </a:ext>
            </a:extLst>
          </p:cNvPr>
          <p:cNvSpPr txBox="1">
            <a:spLocks/>
          </p:cNvSpPr>
          <p:nvPr/>
        </p:nvSpPr>
        <p:spPr>
          <a:xfrm>
            <a:off x="1057013" y="2122311"/>
            <a:ext cx="6994503" cy="891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4400" indent="-28575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spcAft>
                <a:spcPts val="1000"/>
              </a:spcAft>
              <a:buSzPct val="60000"/>
              <a:buFontTx/>
              <a:buBlip>
                <a:blip r:embed="rId2"/>
              </a:buBlip>
              <a:defRPr sz="2100" kern="1200">
                <a:solidFill>
                  <a:srgbClr val="040404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Rodzaje uprawnień ze względu na kategorię naukową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08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935134" y="1995445"/>
            <a:ext cx="6737480" cy="5320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Pozwolenie na prowadzenie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244884" y="2650921"/>
            <a:ext cx="6883116" cy="303681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wniosek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 pozwolenie na utworzenie studiów</a:t>
            </a:r>
          </a:p>
          <a:p>
            <a:pPr marL="720725" indent="-365125"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termin - nie później niż 6 miesięcy przed planowanym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rozpoczęciem kształcenia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ozwolenie wydawane jest po uzyskaniu opinii (PKA, minister nadzorujący, minister zdrowia)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obowiązek uzyskania akredytacji dla kierunków pielęgniarstwo i położnictwo 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54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25408" y="2068530"/>
            <a:ext cx="6737480" cy="557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Pozwolenie na prowadzenie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244884" y="2625756"/>
            <a:ext cx="6883116" cy="319878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Minister odmawia wydania pozwolenia na utworzenie studiów, bez zasięgania opinii PKA m.in.: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jeżeli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dzień złożenia wniosku rektor nie wprowadził do systemu POL-on wymaganych ustawą danych,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uczelnia została postawiona w stan likwidacji,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uczelnia nie realizuje wniosków lub zaleceń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 kontroli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jej działalności dokonanej przez ministra;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okresie 2 lat przed złożeniem wniosku minister cofnął uczelni pozwolenie na utworzenie studiów na kierunku przyporządkowanym do tej samej dyscypliny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czelnia posiada wymagalne zobowiązania wobec Skarbu Państwa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55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PSWN a zmiany w uczelniach 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7478216" cy="291120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None/>
            </a:pPr>
            <a:endParaRPr lang="pl-PL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samodzielność w tworzeniu studiów na określonym kierunku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kierunku przyporządkowanym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 dyscypliny, w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której uczelnia posiada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 najmniej kategorię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naukową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B+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uczelnie posiadające co najmniej kategorię B w dyscyplinie, do której przypisany jest kierunek studiów mogą prowadzić na tym kierunku studia o profilu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ogólnoakademickim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ozwolenie na studia na kierunku lekarskim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lub lekarsko-dentystycznym może uzyskać uczelnia akademicka, która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posiada co najmniej kategorię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naukową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+ w dyscyplinie w zakresie nauk medycznych lub nauk o zdrowiu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0608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co wpływa ewaluacja jakości działalności naukowej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8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33797" y="2093696"/>
            <a:ext cx="6737480" cy="5488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Pozwolenie na prowadzenie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085493" y="2762333"/>
            <a:ext cx="6883116" cy="21368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Minister może odmówić wydania pozwolenia, bez zasięgania opinii PKA, jeżeli na dzień złożenia wniosku kształcenie na studiach na danym kierunku nie odpowiada potrzebom społeczno-gospodarczym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F26276C-AAD1-4F64-8B3B-0AE9DDD9A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840" y="4487201"/>
            <a:ext cx="1128506" cy="1047898"/>
          </a:xfrm>
          <a:prstGeom prst="rect">
            <a:avLst/>
          </a:prstGeom>
        </p:spPr>
      </p:pic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959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Pozwolenie na prowadzenie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913334"/>
            <a:ext cx="6966364" cy="29112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  <a:tabLst>
                <a:tab pos="358775" algn="l"/>
              </a:tabLst>
            </a:pPr>
            <a:r>
              <a:rPr lang="pl-PL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zlikwidowano </a:t>
            </a:r>
            <a:r>
              <a:rPr lang="pl-PL" sz="18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możliwość zawieszenia uprawnienia</a:t>
            </a:r>
            <a:endParaRPr lang="pl-PL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  <a:tabLst>
                <a:tab pos="358775" algn="l"/>
              </a:tabLst>
            </a:pP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Minister może cofnąć pozwolenie</a:t>
            </a:r>
            <a:endParaRPr lang="pl-PL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0" indent="-365125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PKA wydała ocenę negatywną</a:t>
            </a:r>
          </a:p>
          <a:p>
            <a:pPr marL="720725" lvl="0" indent="-365125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rozpoczęto kształcenia w okresie 2 lat</a:t>
            </a:r>
          </a:p>
          <a:p>
            <a:pPr marL="720725" lvl="0" indent="-365125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przyjęto w drodze rekrutacji żadnego studenta przez 2 następujące po sobie lata akademickie</a:t>
            </a:r>
          </a:p>
          <a:p>
            <a:pPr marL="720725" lvl="0" indent="-365125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uczelnia nie spełnia warunków do ich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prowadzenia</a:t>
            </a:r>
          </a:p>
          <a:p>
            <a:pPr marL="720725" lvl="0" indent="-365125"/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 zdrowia odmówił akredytacji albo ją cofnął (pielęgniarstwo, położnictwo)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8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1161636" y="2261476"/>
            <a:ext cx="6737480" cy="5236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Pozwolenie na prowadzenie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390520" y="3025422"/>
            <a:ext cx="6737480" cy="27991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zaprzestanie prowadzenia studiów</a:t>
            </a:r>
          </a:p>
          <a:p>
            <a:pPr marL="720725" indent="-365125"/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 przypadku cofnięcia pozwolenia</a:t>
            </a:r>
          </a:p>
          <a:p>
            <a:pPr marL="720725" indent="-365125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przypadku uzyskania negatywnej oceny jakości kształcenia przez uczelnię, która samodzielnie utworzyła studia na kierunku</a:t>
            </a:r>
          </a:p>
          <a:p>
            <a:pPr marL="355600" indent="0"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końca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semestru w którym decyzja albo uchwała stała się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ostateczna, a jeżeli do końca semestru pozostały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mniej niż 3 miesiące - do końca kolejnego semestru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DD465AE-9B9D-4A74-9E32-D5F62CF43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70" y="1358064"/>
            <a:ext cx="1345705" cy="1069190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85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84131" y="2093696"/>
            <a:ext cx="6737480" cy="506892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Przepisy przejściowe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006679" y="2600588"/>
            <a:ext cx="7390701" cy="322395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uprawnienia do prowadzenia studiów na określonym kierunku i poziomie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uzyskane na podstawie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decyzji stają się pozwoleniami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prowadzone na określonym kierunku, poziomie i profilu kształcenia w dniu wejścia w życie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ustawy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stają się studiami na takim samym kierunku, poziomie i 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profilu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F46D178-ABC1-4B36-A5F0-D4130D2E6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70" y="1317486"/>
            <a:ext cx="1061674" cy="860322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91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84131" y="2093696"/>
            <a:ext cx="6737480" cy="506892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Przepisy przejściowe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006679" y="2600588"/>
            <a:ext cx="7390701" cy="322395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przygotowujące do wykonywania zawodu nauczyciela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prowadzone przez uczelnię która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posiada uprawnienia do nadawania stopnia doktora w dyscyplinie, do której jest przyporządkowany kierunek tych studiów,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mogą być nadal prowadzone jeśli uczelnia: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zawrze porozumienie o współpracy albo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posiada większą liczbę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studentów na studiach stacjonarnych niż na studiach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niestacjonarnych 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(przyjęcia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te studia są prowadzone po raz ostatni na rok akademicki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2021/2022)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F46D178-ABC1-4B36-A5F0-D4130D2E6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70" y="1317486"/>
            <a:ext cx="1061674" cy="860322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240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84131" y="2093696"/>
            <a:ext cx="6737480" cy="506892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Przepisy przejściowe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006679" y="2600588"/>
            <a:ext cx="7390701" cy="322395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terminie 12 miesięcy od dnia wejścia w życie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ustawy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uczelnie przyporządkują kierunki prowadzonych studiów do dyscyplin naukowych lub artystycznych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wskazując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dla każdego kierunku procentowy udział dyscyplin, w których zgodnie z programem kształcenia uzyskiwane są na tym kierunku efekty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kształcenia (suma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udziałów musi być równa 100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uczelnie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, które w dniu wejścia w życie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ustawy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prowadzą w swojej siedzibie studia na co najmniej 2 kierunkach o tym samym poziomie i profilu oraz tej samej nazwie lub których programy określają takie same efekty kształcenia, przyporządkowane do tej samej dyscypliny, połączą te kierunki w terminie 12 miesięcy od dnia wejścia w życie tej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ustawy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pl-PL" sz="1800" dirty="0"/>
          </a:p>
          <a:p>
            <a:pPr>
              <a:buFont typeface="Wingdings" panose="05000000000000000000" pitchFamily="2" charset="2"/>
              <a:buChar char="ü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F46D178-ABC1-4B36-A5F0-D4130D2E6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70" y="1317486"/>
            <a:ext cx="1061674" cy="860322"/>
          </a:xfrm>
          <a:prstGeom prst="rect">
            <a:avLst/>
          </a:prstGeom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86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42854" y="2093696"/>
            <a:ext cx="6737480" cy="506892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Przepisy przejściowe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947956" y="2600588"/>
            <a:ext cx="7088698" cy="2969702"/>
          </a:xfrm>
        </p:spPr>
        <p:txBody>
          <a:bodyPr>
            <a:noAutofit/>
          </a:bodyPr>
          <a:lstStyle/>
          <a:p>
            <a:pPr>
              <a:spcBef>
                <a:spcPts val="250"/>
              </a:spcBef>
              <a:spcAft>
                <a:spcPts val="250"/>
              </a:spcAft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tworzenie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 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kierunkach lekarskim lub lekarsko­­­‑dentystycznym 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250"/>
              </a:spcBef>
              <a:spcAft>
                <a:spcPts val="250"/>
              </a:spcAft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dnia 31 grudnia 2021 r. o uzyskanie pozwolenia na utworzenie studiów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 kierunku lekarskim lub lekarsko-dentystycznym może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ubiegać się uczelnia posiadająca uprawnienie do nadawania stopnia doktora w dyscyplinie w zakresie nauk medycznych lub nauk o zdrowiu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61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Prowadzenie studiów - możliwości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42854" y="2093696"/>
            <a:ext cx="6737480" cy="506892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Przepisy przejściowe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947955" y="2600588"/>
            <a:ext cx="7323589" cy="3223950"/>
          </a:xfrm>
        </p:spPr>
        <p:txBody>
          <a:bodyPr>
            <a:noAutofit/>
          </a:bodyPr>
          <a:lstStyle/>
          <a:p>
            <a:pPr>
              <a:spcBef>
                <a:spcPts val="250"/>
              </a:spcBef>
              <a:spcAft>
                <a:spcPts val="250"/>
              </a:spcAft>
              <a:buFont typeface="Wingdings" panose="05000000000000000000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tworzenie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 (1 maja 2019 – 31 grudnia 2021)</a:t>
            </a:r>
          </a:p>
          <a:p>
            <a:pPr marL="0" indent="0">
              <a:spcBef>
                <a:spcPts val="250"/>
              </a:spcBef>
              <a:spcAft>
                <a:spcPts val="250"/>
              </a:spcAft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 postępowań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 sprawie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pozwolenia na prowadzenie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studiów na określonym kierunku, poziomie i profilu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kształcenia stosuje się przepisy nowe, ale jeśli uczelnia:</a:t>
            </a:r>
          </a:p>
          <a:p>
            <a:pPr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posiada uprawnienie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 nadawania stopnia doktora w dyscyplinie, do której jest przyporządkowany kierunek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 – może uzyskać pozwolenie na prowadzenie studiów o profilu praktycznym i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ogólnoakademickim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 posiada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uprawnienia do nadawania stopnia doktora w dyscyplinie, do której jest przyporządkowany kierunek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 -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może uzyskać pozwolenie na prowadzenie studiów o profilu praktycznym 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250"/>
              </a:spcBef>
              <a:spcAft>
                <a:spcPts val="250"/>
              </a:spcAft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55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Tekstowe 1"/>
          <p:cNvSpPr txBox="1"/>
          <p:nvPr/>
        </p:nvSpPr>
        <p:spPr>
          <a:xfrm>
            <a:off x="1706682" y="2696192"/>
            <a:ext cx="5847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</a:t>
            </a:r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studiów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68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46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510305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25408" y="2076853"/>
            <a:ext cx="8015022" cy="459954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Rok akademicki i okres trwania studiów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884799" y="2606997"/>
            <a:ext cx="7231250" cy="2776537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Rok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akademicki ustawowo trwa od 1 października do 30 września i dzieli się na 2 semestry (statut może przewidywać szczegółowy podział w ramach semestrów)</a:t>
            </a:r>
          </a:p>
          <a:p>
            <a:pPr algn="just">
              <a:buFont typeface="Wingdings" pitchFamily="2" charset="2"/>
              <a:buChar char="Ø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Minimalny okres trwania studiów nie uległ zmianie – odnosi się tylko do studiów stacjonarnych</a:t>
            </a:r>
          </a:p>
          <a:p>
            <a:pPr algn="just">
              <a:buFont typeface="Wingdings" pitchFamily="2" charset="2"/>
              <a:buChar char="Ø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Zlikwidowano ograniczenie wydłużenia studiów niestacjonarnych o max. jeden lub dwa semestry – teraz ustala to uczelnia</a:t>
            </a:r>
          </a:p>
          <a:p>
            <a:pPr algn="just">
              <a:buFont typeface="Wingdings" pitchFamily="2" charset="2"/>
              <a:buChar char="Ø"/>
            </a:pPr>
            <a:endParaRPr lang="pl-PL" sz="1600" dirty="0">
              <a:latin typeface="Montserrat" panose="00000500000000000000" pitchFamily="2" charset="-18"/>
            </a:endParaRPr>
          </a:p>
          <a:p>
            <a:pPr algn="just">
              <a:buFont typeface="Wingdings" pitchFamily="2" charset="2"/>
              <a:buChar char="Ø"/>
            </a:pPr>
            <a:endParaRPr lang="pl-PL" sz="1600" b="1" dirty="0">
              <a:latin typeface="Montserrat" panose="00000500000000000000" pitchFamily="2" charset="-18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90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PSWN a zmiany w uczelniach 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7622232" cy="291120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None/>
            </a:pPr>
            <a:endParaRPr lang="pl-PL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możliwość potwierdzania efektów uczenia się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ożliwość prowadzenia kształcenia doktorantów w szkole doktorskiej 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szkoła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doktorska może być prowadzona przez uczelnię akademicką, instytut PAN, instytut badawczy albo instytut międzynarodowy posiadające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 najmniej kategorię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naukową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+ w co najmniej 2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dyscyplinach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możliwość nadawania stopni naukowych (doktora, doktora habilitowanego) -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uczelnia, instytut PAN, instytut badawczy albo instytut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międzynarodowy  posiadające co najmniej kategorię B+ w dyscyplinie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co wpływa ewaluacja jakości działalności naukowej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8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418026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34465" y="2060075"/>
            <a:ext cx="8015022" cy="459954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 studiów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15616" y="2636912"/>
            <a:ext cx="7231250" cy="277653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Pojęcie „program kształcenia” zmieniono na „program studiów”</a:t>
            </a:r>
          </a:p>
          <a:p>
            <a:pPr algn="just">
              <a:buFont typeface="Wingdings" pitchFamily="2" charset="2"/>
              <a:buChar char="v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Program studiów określa efekty uczenia się, opis procesu prowadzącego do uzyskania efektów uczenia się oraz liczbę punktów ECTS przypisanych do zajęć;</a:t>
            </a:r>
          </a:p>
          <a:p>
            <a:pPr algn="just">
              <a:buFont typeface="Wingdings" pitchFamily="2" charset="2"/>
              <a:buChar char="v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l-PL" sz="1600" b="1" dirty="0">
              <a:latin typeface="Montserrat" panose="00000500000000000000" pitchFamily="2" charset="-18"/>
            </a:endParaRPr>
          </a:p>
          <a:p>
            <a:pPr marL="0" indent="0" algn="just">
              <a:buNone/>
            </a:pPr>
            <a:endParaRPr lang="pl-PL" sz="1600" b="1" dirty="0">
              <a:latin typeface="Montserrat" panose="00000500000000000000" pitchFamily="2" charset="-18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3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510305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58964" y="2147043"/>
            <a:ext cx="8015022" cy="459954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993856" y="2606997"/>
            <a:ext cx="7231250" cy="303180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endParaRPr lang="pl-PL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Zajęcia z wychowania fizycznego mają być realizowane wymiarze nie mniejszym niż 60 godzin – tylko w przypadku studiów stacjonarnych na poziomie:</a:t>
            </a:r>
          </a:p>
          <a:p>
            <a:pPr marL="715963" indent="-336550" algn="just"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studiów pierwszego stopnia</a:t>
            </a:r>
          </a:p>
          <a:p>
            <a:pPr marL="715963" indent="-336550" algn="just"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jednolitych studiów magisterskich</a:t>
            </a:r>
          </a:p>
          <a:p>
            <a:pPr marL="715963" indent="-336550" algn="just">
              <a:buFont typeface="Arial" panose="020B0604020202020204" pitchFamily="34" charset="0"/>
              <a:buChar char="•"/>
            </a:pPr>
            <a:endParaRPr lang="pl-PL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 programie należy podać procentowy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udział liczby punktów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ECTS dla poszczególnych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dyscyplin do których przyporządkowano kierunek w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ogólnej liczbie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punktów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ECTS w programie</a:t>
            </a:r>
            <a:endParaRPr lang="pl-PL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685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459971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59632" y="2068464"/>
            <a:ext cx="8015022" cy="459954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019023" y="2606997"/>
            <a:ext cx="7231250" cy="303180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Profil praktyczny:</a:t>
            </a:r>
          </a:p>
          <a:p>
            <a:pPr marL="715963" indent="-336550" algn="just">
              <a:buFont typeface="Courier New" panose="02070309020205020404" pitchFamily="49" charset="0"/>
              <a:buChar char="o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obejmuje zajęcia kształtujące umiejętności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praktyczne</a:t>
            </a:r>
          </a:p>
          <a:p>
            <a:pPr marL="715963" indent="-336550" algn="just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minimalny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wymiar praktyk wynosi 6 m-</a:t>
            </a:r>
            <a:r>
              <a:rPr lang="pl-PL" sz="1800" dirty="0" err="1">
                <a:latin typeface="Arial" panose="020B0604020202020204" pitchFamily="34" charset="0"/>
                <a:cs typeface="Arial" panose="020B0604020202020204" pitchFamily="34" charset="0"/>
              </a:rPr>
              <a:t>cy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 studiach pierwszego stopnia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 JST oraz 3 m-ce na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studiach drugiego stopnia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Profil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ogólnoakademicki – uwzględnia udział studentów:</a:t>
            </a:r>
          </a:p>
          <a:p>
            <a:pPr marL="758825" indent="-336550" algn="just">
              <a:buFont typeface="Courier New" panose="02070309020205020404" pitchFamily="49" charset="0"/>
              <a:buChar char="o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zajęciach przygotowujących do prowadzenia działalności naukowej lub </a:t>
            </a:r>
          </a:p>
          <a:p>
            <a:pPr marL="758825" indent="-336550" algn="just">
              <a:buFont typeface="Courier New" panose="02070309020205020404" pitchFamily="49" charset="0"/>
              <a:buChar char="o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bezpośrednio w działalności naukowej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809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493527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51243" y="2034909"/>
            <a:ext cx="8015022" cy="459954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06997"/>
            <a:ext cx="7231250" cy="366796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Zlikwidowano ograniczenie procentowe w przypadku dokonywania zmian zajęć, w tym w doborze treści kształcenia, form i metod prowadzenia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zajęć</a:t>
            </a:r>
          </a:p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programie studiów utworzonych na postawie pozwolenia można dokonywać zmian łącznie do 30% ogólnej liczby efektów uczenia się określonych w tym programie studiów</a:t>
            </a:r>
          </a:p>
          <a:p>
            <a:pPr algn="just">
              <a:buFont typeface="Wingdings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Poszerzono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listę standardów kształcenia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dodano zawody: </a:t>
            </a:r>
          </a:p>
          <a:p>
            <a:pPr marL="758825" indent="-336550" algn="just">
              <a:buFont typeface="Wingdings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diagnosta laboratoryjny (dotychczas „analityka medyczna/medycyna laboratoryjna”) </a:t>
            </a:r>
          </a:p>
          <a:p>
            <a:pPr marL="758825" indent="-336550" algn="just">
              <a:buFont typeface="Wingdings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fizjoterapeuta</a:t>
            </a:r>
          </a:p>
          <a:p>
            <a:pPr marL="758825" indent="-336550" algn="just">
              <a:buFont typeface="Wingdings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ratownik medyczny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263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434804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00909" y="2060075"/>
            <a:ext cx="8015022" cy="459954"/>
          </a:xfrm>
        </p:spPr>
        <p:txBody>
          <a:bodyPr>
            <a:noAutofit/>
          </a:bodyPr>
          <a:lstStyle/>
          <a:p>
            <a:pPr marL="0" lvl="2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Kształcenie na odległość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06997"/>
            <a:ext cx="7231250" cy="27765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Część efektów uczenia się objętych programem studiów może być uzyskana w ramach zajęć prowadzonych z wykorzystaniem metod i technik kształcenia na odległość, jeśli pozwala na to specyfika kierunku.</a:t>
            </a:r>
          </a:p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został zmieniony przelicznik - z godzinowego na liczony punktami ECTS</a:t>
            </a:r>
          </a:p>
          <a:p>
            <a:pPr algn="just">
              <a:buFont typeface="Wingdings" pitchFamily="2" charset="2"/>
              <a:buChar char="v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liczba punktów uzyskanych w ten sposób nie może przekroczyć 50% łącznej liczby punktów ECTS</a:t>
            </a:r>
            <a:endParaRPr lang="pl-PL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81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115" y="404095"/>
            <a:ext cx="6621421" cy="451582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758964" y="2046375"/>
            <a:ext cx="8015022" cy="459954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Prowadzenie zajęć – aspekty kadrowe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758965" y="2600587"/>
            <a:ext cx="7353189" cy="2933949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Nauczyciele akademiccy zatrudnieni w danej uczelni oraz inne osoby prowadzące zajęcia muszą mieć kompetencje i doświadczenie pozwalające na prawidłową realizację zajęć</a:t>
            </a:r>
            <a:endParaRPr lang="pl-PL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l-PL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przypadku zajęć praktycznych na profilu praktycznym nie ma już wymogu by większość z prowadzących posiadała doświadczenie zawodowe zdobyte konkretnie poza uczelnią</a:t>
            </a:r>
          </a:p>
          <a:p>
            <a:pPr algn="just">
              <a:buFont typeface="Wingdings" pitchFamily="2" charset="2"/>
              <a:buChar char="Ø"/>
            </a:pPr>
            <a:endParaRPr lang="pl-PL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851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949" y="487985"/>
            <a:ext cx="6621421" cy="501916"/>
          </a:xfrm>
        </p:spPr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Formalne aspekty prowadzenia studiów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59632" y="2051686"/>
            <a:ext cx="8015022" cy="459954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Minimum kadrowe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06997"/>
            <a:ext cx="7231250" cy="277653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pl-PL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dniem 1 października 2018 r. zlikwidowano minimum kadrowe</a:t>
            </a:r>
          </a:p>
          <a:p>
            <a:pPr algn="just">
              <a:buFont typeface="Wingdings" pitchFamily="2" charset="2"/>
              <a:buChar char="Ø"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Wprowadzono warunek dotyczący liczby nauczycieli akademickich (prowadzących zajęcia) zatrudnionych na podstawowym miejscu pracy:</a:t>
            </a:r>
          </a:p>
          <a:p>
            <a:pPr marL="715963" indent="-336550" algn="just">
              <a:buFont typeface="Wingdings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profilu praktycznym – co najmniej 50% godzin zajęć</a:t>
            </a:r>
          </a:p>
          <a:p>
            <a:pPr marL="715963" indent="-336550" algn="just">
              <a:buFont typeface="Wingdings" pitchFamily="2" charset="2"/>
              <a:buChar char="ü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profilu ogólnoakademickim – co najmniej 75% godzin zajęć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48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949" y="1999894"/>
            <a:ext cx="8127974" cy="1645129"/>
          </a:xfrm>
        </p:spPr>
        <p:txBody>
          <a:bodyPr>
            <a:normAutofit/>
          </a:bodyPr>
          <a:lstStyle/>
          <a:p>
            <a: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  <a:t>Dziękuję </a:t>
            </a:r>
            <a:r>
              <a:rPr lang="pl-PL" sz="3600" noProof="1"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  <a:t>uwagę</a:t>
            </a:r>
            <a:b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</a:rPr>
              <a:t>ewentualne pytania prosimy kierować na adres </a:t>
            </a: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konstytucjadlanauki@mnisw.gov.pl</a:t>
            </a: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6949" y="4365104"/>
            <a:ext cx="8127974" cy="1361014"/>
          </a:xfrm>
        </p:spPr>
        <p:txBody>
          <a:bodyPr/>
          <a:lstStyle/>
          <a:p>
            <a:r>
              <a:rPr lang="en-US" dirty="0" err="1"/>
              <a:t>ul</a:t>
            </a:r>
            <a:r>
              <a:rPr lang="en-US" dirty="0"/>
              <a:t>. </a:t>
            </a:r>
            <a:r>
              <a:rPr lang="en-US" dirty="0" err="1"/>
              <a:t>Hoża</a:t>
            </a:r>
            <a:r>
              <a:rPr lang="en-US" dirty="0"/>
              <a:t> 20, </a:t>
            </a:r>
            <a:r>
              <a:rPr lang="en-US" dirty="0" err="1"/>
              <a:t>ul</a:t>
            </a:r>
            <a:r>
              <a:rPr lang="en-US" dirty="0"/>
              <a:t>. Wspólna1/3</a:t>
            </a:r>
          </a:p>
          <a:p>
            <a:r>
              <a:rPr lang="en-US" dirty="0"/>
              <a:t>00-529 Warszawa</a:t>
            </a:r>
          </a:p>
          <a:p>
            <a:endParaRPr lang="en-US" dirty="0"/>
          </a:p>
          <a:p>
            <a:r>
              <a:rPr lang="en-US" dirty="0"/>
              <a:t>tel. +48 (22) 529 27 18</a:t>
            </a:r>
          </a:p>
          <a:p>
            <a:r>
              <a:rPr lang="en-US" dirty="0"/>
              <a:t>fax +48 (22) 628 09 22</a:t>
            </a:r>
          </a:p>
        </p:txBody>
      </p:sp>
      <p:pic>
        <p:nvPicPr>
          <p:cNvPr id="5" name="Obraz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642126" y="5488019"/>
            <a:ext cx="1980000" cy="287999"/>
          </a:xfrm>
          <a:prstGeom prst="rect">
            <a:avLst/>
          </a:prstGeom>
        </p:spPr>
      </p:pic>
      <p:sp>
        <p:nvSpPr>
          <p:cNvPr id="4" name="PoleTekstowe 13"/>
          <p:cNvSpPr txBox="1"/>
          <p:nvPr/>
        </p:nvSpPr>
        <p:spPr>
          <a:xfrm>
            <a:off x="3050087" y="5507419"/>
            <a:ext cx="3244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900" noProof="1">
                <a:solidFill>
                  <a:schemeClr val="bg1"/>
                </a:solidFill>
                <a:latin typeface="Helvetica"/>
                <a:cs typeface="Helvetica"/>
              </a:rPr>
              <a:t>www.konstytucjadlanauki.gov.pl</a:t>
            </a:r>
          </a:p>
        </p:txBody>
      </p:sp>
      <p:pic>
        <p:nvPicPr>
          <p:cNvPr id="14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597" y="1951530"/>
            <a:ext cx="431800" cy="571500"/>
          </a:xfrm>
          <a:prstGeom prst="rect">
            <a:avLst/>
          </a:prstGeom>
        </p:spPr>
      </p:pic>
      <p:pic>
        <p:nvPicPr>
          <p:cNvPr id="15" name="Obraz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468284" y="2924944"/>
            <a:ext cx="431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PSWN a zmiany w uczelniach 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38200" y="2579430"/>
            <a:ext cx="7622232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zgłaszanie kandydatów do RDN, KEN, </a:t>
            </a:r>
          </a:p>
          <a:p>
            <a:pPr marL="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możliwość prowadzenia nostryfikacji zagranicznych dyplomów</a:t>
            </a:r>
          </a:p>
          <a:p>
            <a:pPr marL="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możliwość występowania w konkursie Inicjatywa Doskonałości Uczelnia Badawcza oraz Regionalna Inicjatywa Doskonałości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81B29"/>
              </a:buClr>
              <a:buSzPct val="100000"/>
              <a:buNone/>
            </a:pPr>
            <a:endParaRPr lang="pl-PL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611560" y="217932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co wpływa ewaluacja jakości działalności naukowej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5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9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145542"/>
            <a:ext cx="7565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- </a:t>
            </a:r>
          </a:p>
          <a:p>
            <a:pPr algn="ctr"/>
            <a:r>
              <a:rPr lang="pl-PL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ustrój, organizacja</a:t>
            </a:r>
          </a:p>
        </p:txBody>
      </p:sp>
    </p:spTree>
    <p:extLst>
      <p:ext uri="{BB962C8B-B14F-4D97-AF65-F5344CB8AC3E}">
        <p14:creationId xmlns:p14="http://schemas.microsoft.com/office/powerpoint/2010/main" val="31356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3684</Words>
  <Application>Microsoft Office PowerPoint</Application>
  <PresentationFormat>Pokaz na ekranie (4:3)</PresentationFormat>
  <Paragraphs>624</Paragraphs>
  <Slides>77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77</vt:i4>
      </vt:variant>
    </vt:vector>
  </HeadingPairs>
  <TitlesOfParts>
    <vt:vector size="86" baseType="lpstr">
      <vt:lpstr>Arial</vt:lpstr>
      <vt:lpstr>Calibri</vt:lpstr>
      <vt:lpstr>Courier New</vt:lpstr>
      <vt:lpstr>Helvetica</vt:lpstr>
      <vt:lpstr>Helvetica Light</vt:lpstr>
      <vt:lpstr>Montserrat</vt:lpstr>
      <vt:lpstr>Montserrat Medium</vt:lpstr>
      <vt:lpstr>Wingdings</vt:lpstr>
      <vt:lpstr>Motyw pakietu Office</vt:lpstr>
      <vt:lpstr>Prezentacja programu PowerPoint</vt:lpstr>
      <vt:lpstr>Prezentacja programu PowerPoint</vt:lpstr>
      <vt:lpstr>Ustawa PSWN a zmiany w uczelniach </vt:lpstr>
      <vt:lpstr>Ustawa PSWN a zmiany w uczelniach </vt:lpstr>
      <vt:lpstr>Ustawa PSWN a zmiany w uczelniach </vt:lpstr>
      <vt:lpstr>Ustawa PSWN a zmiany w uczelniach </vt:lpstr>
      <vt:lpstr>Ustawa PSWN a zmiany w uczelniach </vt:lpstr>
      <vt:lpstr>Ustawa PSWN a zmiany w uczelniach </vt:lpstr>
      <vt:lpstr>Prezentacja programu PowerPoint</vt:lpstr>
      <vt:lpstr>Uczelnia główny podmiot systemu</vt:lpstr>
      <vt:lpstr>Uczelnia główny podmiot systemu</vt:lpstr>
      <vt:lpstr>Uczelnia główny podmiot systemu</vt:lpstr>
      <vt:lpstr>Uczelnia główny podmiot systemu</vt:lpstr>
      <vt:lpstr>Uczelnia główny podmiot systemu</vt:lpstr>
      <vt:lpstr>Prezentacja programu PowerPoint</vt:lpstr>
      <vt:lpstr>Statut uczelni </vt:lpstr>
      <vt:lpstr>Statut uczelni </vt:lpstr>
      <vt:lpstr>Statut uczelni </vt:lpstr>
      <vt:lpstr>Statut uczelni </vt:lpstr>
      <vt:lpstr>Statut uczelni </vt:lpstr>
      <vt:lpstr>Statut uczelni </vt:lpstr>
      <vt:lpstr>Statut uczelni </vt:lpstr>
      <vt:lpstr>Statut uczelni </vt:lpstr>
      <vt:lpstr>Prezentacja programu PowerPoint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Organy uczelni </vt:lpstr>
      <vt:lpstr>Struktura uczelni </vt:lpstr>
      <vt:lpstr>Prezentacja programu PowerPoint</vt:lpstr>
      <vt:lpstr>Struktura uczelni </vt:lpstr>
      <vt:lpstr>Struktura uczelni </vt:lpstr>
      <vt:lpstr>Struktura uczelni </vt:lpstr>
      <vt:lpstr>Struktura uczelni </vt:lpstr>
      <vt:lpstr>Struktura uczelni </vt:lpstr>
      <vt:lpstr>Struktura uczelni </vt:lpstr>
      <vt:lpstr>Prezentacja programu PowerPoint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Prowadzenie studiów - możliwości</vt:lpstr>
      <vt:lpstr>Prezentacja programu PowerPoint</vt:lpstr>
      <vt:lpstr>Formalne aspekty prowadzenia studiów</vt:lpstr>
      <vt:lpstr>Formalne aspekty prowadzenia studiów</vt:lpstr>
      <vt:lpstr>Formalne aspekty prowadzenia studiów</vt:lpstr>
      <vt:lpstr>Formalne aspekty prowadzenia studiów</vt:lpstr>
      <vt:lpstr>Formalne aspekty prowadzenia studiów</vt:lpstr>
      <vt:lpstr>Formalne aspekty prowadzenia studiów</vt:lpstr>
      <vt:lpstr>Formalne aspekty prowadzenia studiów</vt:lpstr>
      <vt:lpstr>Formalne aspekty prowadzenia studiów</vt:lpstr>
      <vt:lpstr>Dziękuję za uwagę ewentualne pytania prosimy kierować na adres konstytucjadlanauki@mnisw.gov.pl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Czaja Marcin</dc:creator>
  <cp:lastModifiedBy>Czaja Marcin</cp:lastModifiedBy>
  <cp:revision>153</cp:revision>
  <cp:lastPrinted>2019-02-12T11:53:10Z</cp:lastPrinted>
  <dcterms:created xsi:type="dcterms:W3CDTF">2018-09-18T07:07:14Z</dcterms:created>
  <dcterms:modified xsi:type="dcterms:W3CDTF">2019-11-04T10:15:20Z</dcterms:modified>
</cp:coreProperties>
</file>