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0"/>
  </p:notesMasterIdLst>
  <p:sldIdLst>
    <p:sldId id="256" r:id="rId2"/>
    <p:sldId id="286" r:id="rId3"/>
    <p:sldId id="258" r:id="rId4"/>
    <p:sldId id="259" r:id="rId5"/>
    <p:sldId id="260" r:id="rId6"/>
    <p:sldId id="288" r:id="rId7"/>
    <p:sldId id="289" r:id="rId8"/>
    <p:sldId id="365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1" r:id="rId18"/>
    <p:sldId id="353" r:id="rId19"/>
    <p:sldId id="354" r:id="rId20"/>
    <p:sldId id="356" r:id="rId21"/>
    <p:sldId id="357" r:id="rId22"/>
    <p:sldId id="358" r:id="rId23"/>
    <p:sldId id="359" r:id="rId24"/>
    <p:sldId id="272" r:id="rId25"/>
    <p:sldId id="273" r:id="rId26"/>
    <p:sldId id="362" r:id="rId27"/>
    <p:sldId id="360" r:id="rId28"/>
    <p:sldId id="361" r:id="rId29"/>
    <p:sldId id="363" r:id="rId30"/>
    <p:sldId id="367" r:id="rId31"/>
    <p:sldId id="368" r:id="rId32"/>
    <p:sldId id="369" r:id="rId33"/>
    <p:sldId id="342" r:id="rId34"/>
    <p:sldId id="343" r:id="rId35"/>
    <p:sldId id="280" r:id="rId36"/>
    <p:sldId id="370" r:id="rId37"/>
    <p:sldId id="386" r:id="rId38"/>
    <p:sldId id="407" r:id="rId39"/>
    <p:sldId id="408" r:id="rId40"/>
    <p:sldId id="393" r:id="rId41"/>
    <p:sldId id="394" r:id="rId42"/>
    <p:sldId id="395" r:id="rId43"/>
    <p:sldId id="396" r:id="rId44"/>
    <p:sldId id="397" r:id="rId45"/>
    <p:sldId id="398" r:id="rId46"/>
    <p:sldId id="400" r:id="rId47"/>
    <p:sldId id="401" r:id="rId48"/>
    <p:sldId id="402" r:id="rId49"/>
    <p:sldId id="403" r:id="rId50"/>
    <p:sldId id="404" r:id="rId51"/>
    <p:sldId id="405" r:id="rId52"/>
    <p:sldId id="406" r:id="rId53"/>
    <p:sldId id="379" r:id="rId54"/>
    <p:sldId id="380" r:id="rId55"/>
    <p:sldId id="381" r:id="rId56"/>
    <p:sldId id="351" r:id="rId57"/>
    <p:sldId id="352" r:id="rId58"/>
    <p:sldId id="350" r:id="rId59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82" autoAdjust="0"/>
    <p:restoredTop sz="94668" autoAdjust="0"/>
  </p:normalViewPr>
  <p:slideViewPr>
    <p:cSldViewPr snapToGrid="0">
      <p:cViewPr>
        <p:scale>
          <a:sx n="60" d="100"/>
          <a:sy n="60" d="100"/>
        </p:scale>
        <p:origin x="924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69" Type="http://schemas.microsoft.com/office/2015/10/relationships/revisionInfo" Target="revisionInfo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B7384-D47B-4162-8227-7EDEECA99A36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8DF373-F489-4D86-A35A-EBF4026827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718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pl-PL" sz="1200" dirty="0"/>
              <a:t>Dodatkowo zlikwidowano</a:t>
            </a:r>
            <a:r>
              <a:rPr lang="pl-PL" altLang="pl-PL" sz="1200" baseline="0" dirty="0"/>
              <a:t> </a:t>
            </a:r>
            <a:r>
              <a:rPr lang="pl-PL" altLang="pl-PL" sz="1200" dirty="0"/>
              <a:t>wymóg</a:t>
            </a:r>
            <a:r>
              <a:rPr lang="pl-PL" altLang="pl-PL" sz="1200" baseline="0" dirty="0"/>
              <a:t> zachowania formy pisemnej w załatwianiu spraw administracyjnych. uważany za poważną przeszkodę (bo forma pisemna oznaczała „podpisane odręcznie na papierze”.  Śledząc jak wygląda ten problem w innych krajach zauważyłem że wymów formy pisemnej również był uznawany podobnie i użycie podpisanego elektronicznie dokumentu wymagało specjalnego zezwolenia. Chętnie wymienię doświadczenia z kolegami z innych krajów w jaki sposób poradziliście sobie z wymogiem formy pisemnej.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8389A-3399-477D-AF26-FC0088A6788F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8844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/>
              <a:t>W 2010 roku </a:t>
            </a:r>
            <a:r>
              <a:rPr lang="pl-PL" baseline="0" dirty="0"/>
              <a:t>zmieniono sposób doręczania „</a:t>
            </a:r>
            <a:r>
              <a:rPr lang="pl-PL" sz="1200" dirty="0">
                <a:solidFill>
                  <a:srgbClr val="0070C0"/>
                </a:solidFill>
              </a:rPr>
              <a:t>za pomocą formularza umieszczonego na stronie internetowej właściwego organu administracji publicznej” na „</a:t>
            </a:r>
            <a:r>
              <a:rPr lang="pl-PL" sz="1200" dirty="0">
                <a:solidFill>
                  <a:srgbClr val="FF0000"/>
                </a:solidFill>
              </a:rPr>
              <a:t>elektroniczną skrzynkę podawczą organu administracji publicznej „. Taka</a:t>
            </a:r>
            <a:r>
              <a:rPr lang="pl-PL" sz="1200" baseline="0" dirty="0">
                <a:solidFill>
                  <a:srgbClr val="FF0000"/>
                </a:solidFill>
              </a:rPr>
              <a:t> skrzynka podlegała już jednak wymogom </a:t>
            </a:r>
            <a:r>
              <a:rPr lang="pl-PL" sz="1200" dirty="0">
                <a:solidFill>
                  <a:srgbClr val="FF0000"/>
                </a:solidFill>
              </a:rPr>
              <a:t>ustawy o informatyzacji działalności podmiotów realizujących zadania publiczne.</a:t>
            </a:r>
          </a:p>
          <a:p>
            <a:r>
              <a:rPr lang="pl-PL" dirty="0"/>
              <a:t>A zatem by to krok w kierunku standaryzacji. Znany adres organu i standardowo</a:t>
            </a:r>
            <a:r>
              <a:rPr lang="pl-PL" baseline="0" dirty="0"/>
              <a:t> zachowująca się </a:t>
            </a:r>
            <a:r>
              <a:rPr lang="pl-PL" dirty="0"/>
              <a:t> skrzynka podawcze</a:t>
            </a:r>
            <a:r>
              <a:rPr lang="pl-PL" baseline="0" dirty="0"/>
              <a:t> pod takim adresem.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8389A-3399-477D-AF26-FC0088A6788F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967434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8389A-3399-477D-AF26-FC0088A6788F}" type="slidenum">
              <a:rPr lang="pl-PL" smtClean="0"/>
              <a:t>34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640062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8389A-3399-477D-AF26-FC0088A6788F}" type="slidenum">
              <a:rPr lang="pl-PL" smtClean="0"/>
              <a:t>52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960302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8389A-3399-477D-AF26-FC0088A6788F}" type="slidenum">
              <a:rPr lang="pl-PL" smtClean="0"/>
              <a:t>58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54028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03169-8C51-49E7-8157-02E236CEB542}" type="datetimeFigureOut">
              <a:rPr lang="pl-PL" smtClean="0"/>
              <a:t>26.03.2019</a:t>
            </a:fld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7564-6748-42D5-8EF5-0EDACC5C2617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91779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03169-8C51-49E7-8157-02E236CEB542}" type="datetimeFigureOut">
              <a:rPr lang="pl-PL" smtClean="0"/>
              <a:t>26.03.2019</a:t>
            </a:fld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7564-6748-42D5-8EF5-0EDACC5C2617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18345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03169-8C51-49E7-8157-02E236CEB542}" type="datetimeFigureOut">
              <a:rPr lang="pl-PL" smtClean="0"/>
              <a:t>26.03.2019</a:t>
            </a:fld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7564-6748-42D5-8EF5-0EDACC5C2617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40414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03169-8C51-49E7-8157-02E236CEB542}" type="datetimeFigureOut">
              <a:rPr lang="pl-PL" smtClean="0"/>
              <a:t>26.03.2019</a:t>
            </a:fld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7564-6748-42D5-8EF5-0EDACC5C2617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19047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03169-8C51-49E7-8157-02E236CEB542}" type="datetimeFigureOut">
              <a:rPr lang="pl-PL" smtClean="0"/>
              <a:t>26.03.2019</a:t>
            </a:fld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7564-6748-42D5-8EF5-0EDACC5C2617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6039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03169-8C51-49E7-8157-02E236CEB542}" type="datetimeFigureOut">
              <a:rPr lang="pl-PL" smtClean="0"/>
              <a:t>26.03.2019</a:t>
            </a:fld>
            <a:endParaRPr lang="pl-P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7564-6748-42D5-8EF5-0EDACC5C2617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44740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03169-8C51-49E7-8157-02E236CEB542}" type="datetimeFigureOut">
              <a:rPr lang="pl-PL" smtClean="0"/>
              <a:t>26.03.2019</a:t>
            </a:fld>
            <a:endParaRPr lang="pl-P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7564-6748-42D5-8EF5-0EDACC5C2617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44404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03169-8C51-49E7-8157-02E236CEB542}" type="datetimeFigureOut">
              <a:rPr lang="pl-PL" smtClean="0"/>
              <a:t>26.03.2019</a:t>
            </a:fld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7564-6748-42D5-8EF5-0EDACC5C2617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26356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03169-8C51-49E7-8157-02E236CEB542}" type="datetimeFigureOut">
              <a:rPr lang="pl-PL" smtClean="0"/>
              <a:t>26.03.2019</a:t>
            </a:fld>
            <a:endParaRPr lang="pl-P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7564-6748-42D5-8EF5-0EDACC5C2617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69991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03169-8C51-49E7-8157-02E236CEB542}" type="datetimeFigureOut">
              <a:rPr lang="pl-PL" smtClean="0"/>
              <a:t>26.03.2019</a:t>
            </a:fld>
            <a:endParaRPr lang="pl-P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7564-6748-42D5-8EF5-0EDACC5C2617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20728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03169-8C51-49E7-8157-02E236CEB542}" type="datetimeFigureOut">
              <a:rPr lang="pl-PL" smtClean="0"/>
              <a:t>26.03.2019</a:t>
            </a:fld>
            <a:endParaRPr lang="pl-P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7564-6748-42D5-8EF5-0EDACC5C2617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50824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03169-8C51-49E7-8157-02E236CEB542}" type="datetimeFigureOut">
              <a:rPr lang="pl-PL" smtClean="0"/>
              <a:t>26.03.2019</a:t>
            </a:fld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27564-6748-42D5-8EF5-0EDACC5C2617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62943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lex.online.wolterskluwer.pl/WKPLOnline/index.rpc#hiperlinkText.rpc?hiperlink=type=tresc:nro=Powszechny.1342046:part=a20%28a%29:ver=0&amp;full=1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ekap.pl/epaczka.seam" TargetMode="External"/><Relationship Id="rId2" Type="http://schemas.openxmlformats.org/officeDocument/2006/relationships/hyperlink" Target="https://epuap.gov.pl/wps/myportal/strefa-urzednika/inne-systemy/walidator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orka.sejm.gov.pl/Biuletyn.nsf/fkskr?OpenForm&amp;NIF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https://sklep.pkn.pl/?a=show&amp;m=product&amp;pid=545239&amp;page=1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W3C_recommendation" TargetMode="External"/><Relationship Id="rId2" Type="http://schemas.openxmlformats.org/officeDocument/2006/relationships/hyperlink" Target="http://pl.wikipedia.org/wiki/Request_For_Comments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://legislacja.rcl.gov.pl/docs/517/12273251/12293735/12293738/dokument172429.pdf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lex.online.wolterskluwer.pl/WKPLOnline/index.rpc#hiperlinkText.rpc?hiperlink=type=tresc:nro=Powszechny.1266482:part=a2p5&amp;full=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3999" y="2193496"/>
            <a:ext cx="9927771" cy="1885843"/>
          </a:xfrm>
        </p:spPr>
        <p:txBody>
          <a:bodyPr>
            <a:normAutofit fontScale="90000"/>
          </a:bodyPr>
          <a:lstStyle/>
          <a:p>
            <a:r>
              <a:rPr lang="pl-PL" b="1" dirty="0" smtClean="0"/>
              <a:t>Dokumentacja w postaci elektronicznej i doręczenia elektroniczne w </a:t>
            </a:r>
            <a:r>
              <a:rPr lang="pl-PL" b="1" dirty="0"/>
              <a:t>postępowaniach administracyjnych </a:t>
            </a:r>
            <a:endParaRPr lang="pl-PL" sz="4000" b="1" dirty="0">
              <a:latin typeface="+mn-lt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3999" y="4324064"/>
            <a:ext cx="9902811" cy="1655762"/>
          </a:xfrm>
        </p:spPr>
        <p:txBody>
          <a:bodyPr>
            <a:normAutofit fontScale="92500" lnSpcReduction="20000"/>
          </a:bodyPr>
          <a:lstStyle/>
          <a:p>
            <a:r>
              <a:rPr lang="pl-PL" sz="2800" dirty="0"/>
              <a:t> </a:t>
            </a:r>
            <a:r>
              <a:rPr lang="pl-PL" sz="2800" b="1" dirty="0"/>
              <a:t>Dziekanaty w nowym systemie szkolnictwa wyższego i </a:t>
            </a:r>
            <a:r>
              <a:rPr lang="pl-PL" sz="2800" b="1" dirty="0" smtClean="0"/>
              <a:t>nauki</a:t>
            </a:r>
          </a:p>
          <a:p>
            <a:r>
              <a:rPr lang="pl-PL" sz="2800" b="1" dirty="0"/>
              <a:t>25-26.03.2019 r. Kraków</a:t>
            </a:r>
            <a:endParaRPr lang="pl-PL" sz="2800" dirty="0"/>
          </a:p>
          <a:p>
            <a:endParaRPr lang="pl-PL" sz="2800" b="1" i="1" dirty="0" smtClean="0"/>
          </a:p>
          <a:p>
            <a:r>
              <a:rPr lang="pl-PL" i="1" dirty="0" smtClean="0"/>
              <a:t>przygotował </a:t>
            </a:r>
            <a:r>
              <a:rPr lang="pl-PL" i="1" dirty="0"/>
              <a:t>Kazimierz </a:t>
            </a:r>
            <a:r>
              <a:rPr lang="pl-PL" i="1" dirty="0" smtClean="0"/>
              <a:t>Schmidt (wykorzystano materiały autora z lat 2012-2018)</a:t>
            </a:r>
            <a:endParaRPr lang="pl-PL" i="1" dirty="0"/>
          </a:p>
        </p:txBody>
      </p:sp>
      <p:cxnSp>
        <p:nvCxnSpPr>
          <p:cNvPr id="5" name="Łącznik prosty 4"/>
          <p:cNvCxnSpPr/>
          <p:nvPr/>
        </p:nvCxnSpPr>
        <p:spPr>
          <a:xfrm flipH="1" flipV="1">
            <a:off x="8047859" y="6609299"/>
            <a:ext cx="3592831" cy="16554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Godło Polski i napis Ministerstwo Cyfryzacji - przeniesienie do strony głównej serw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6856" y="5979826"/>
            <a:ext cx="1767776" cy="453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41993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ytuł 1"/>
          <p:cNvSpPr>
            <a:spLocks noGrp="1"/>
          </p:cNvSpPr>
          <p:nvPr>
            <p:ph type="title"/>
          </p:nvPr>
        </p:nvSpPr>
        <p:spPr>
          <a:xfrm>
            <a:off x="667871" y="94129"/>
            <a:ext cx="8229600" cy="1143000"/>
          </a:xfrm>
        </p:spPr>
        <p:txBody>
          <a:bodyPr/>
          <a:lstStyle/>
          <a:p>
            <a:r>
              <a:rPr lang="pl-PL" altLang="pl-PL" sz="4000" b="1" dirty="0">
                <a:solidFill>
                  <a:prstClr val="black"/>
                </a:solidFill>
                <a:latin typeface="Calibri" panose="020F0502020204030204"/>
              </a:rPr>
              <a:t>Doręczanie przez organ</a:t>
            </a:r>
            <a:endParaRPr lang="pl-PL" alt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66482" y="1143000"/>
            <a:ext cx="10892118" cy="475521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pl-PL" b="1" dirty="0">
                <a:solidFill>
                  <a:srgbClr val="FF0000"/>
                </a:solidFill>
              </a:rPr>
              <a:t>Art. 46 § 4 KPA </a:t>
            </a:r>
            <a:r>
              <a:rPr lang="pl-PL" dirty="0"/>
              <a:t>(lub odpowiednio art. 144a § 4 OP).</a:t>
            </a:r>
          </a:p>
          <a:p>
            <a:pPr marL="0" indent="0">
              <a:buNone/>
              <a:defRPr/>
            </a:pPr>
            <a:r>
              <a:rPr lang="pl-PL" sz="2400" dirty="0"/>
              <a:t>§ 4. W celu doręczenia pisma w formie dokumentu elektronicznego organ administracji publicznej </a:t>
            </a:r>
            <a:r>
              <a:rPr lang="pl-PL" sz="2400" b="1" dirty="0">
                <a:solidFill>
                  <a:srgbClr val="FF0000"/>
                </a:solidFill>
              </a:rPr>
              <a:t>przesyła </a:t>
            </a:r>
            <a:r>
              <a:rPr lang="pl-PL" sz="2400" b="1" dirty="0"/>
              <a:t>na adres elektroniczny adresata </a:t>
            </a:r>
            <a:r>
              <a:rPr lang="pl-PL" sz="2400" b="1" dirty="0">
                <a:solidFill>
                  <a:srgbClr val="FF0000"/>
                </a:solidFill>
              </a:rPr>
              <a:t>zawiadomienie </a:t>
            </a:r>
            <a:r>
              <a:rPr lang="pl-PL" sz="2400" dirty="0"/>
              <a:t>zawierające:</a:t>
            </a:r>
          </a:p>
          <a:p>
            <a:pPr marL="457200" indent="-457200">
              <a:buFont typeface="+mj-lt"/>
              <a:buAutoNum type="arabicParenR"/>
              <a:defRPr/>
            </a:pPr>
            <a:r>
              <a:rPr lang="pl-PL" sz="2400" dirty="0"/>
              <a:t>wskazanie, że adresat może odebrać pismo w formie dokumentu elektronicznego;</a:t>
            </a:r>
          </a:p>
          <a:p>
            <a:pPr marL="457200" indent="-457200">
              <a:buFont typeface="+mj-lt"/>
              <a:buAutoNum type="arabicParenR"/>
              <a:defRPr/>
            </a:pPr>
            <a:r>
              <a:rPr lang="pl-PL" sz="2400" dirty="0"/>
              <a:t>wskazanie adresu elektronicznego, z którego adresat może pobrać pismo i pod którym powinien dokonać potwierdzenia doręczenia pisma;</a:t>
            </a:r>
          </a:p>
          <a:p>
            <a:pPr marL="457200" indent="-457200">
              <a:buFont typeface="+mj-lt"/>
              <a:buAutoNum type="arabicParenR"/>
              <a:defRPr/>
            </a:pPr>
            <a:r>
              <a:rPr lang="pl-PL" sz="2400" dirty="0"/>
              <a:t>pouczenie dotyczące sposobu odbioru pisma</a:t>
            </a:r>
            <a:r>
              <a:rPr lang="pl-PL" sz="2400" b="1" dirty="0"/>
              <a:t>, a w szczególności sposobu identyfikacji pod wskazanym adresem elektronicznym </a:t>
            </a:r>
            <a:r>
              <a:rPr lang="pl-PL" sz="2400" b="1" dirty="0">
                <a:solidFill>
                  <a:srgbClr val="FF0000"/>
                </a:solidFill>
              </a:rPr>
              <a:t>w systemie teleinformatycznym organu administracji publicznej</a:t>
            </a:r>
            <a:r>
              <a:rPr lang="pl-PL" sz="2400" dirty="0"/>
              <a:t>, oraz informację o wymogu podpisania urzędowego poświadczenia odbioru w sposób wskazany w </a:t>
            </a:r>
            <a:r>
              <a:rPr lang="pl-PL" sz="2400" dirty="0">
                <a:hlinkClick r:id="rId2"/>
              </a:rPr>
              <a:t>art. 20a</a:t>
            </a:r>
            <a:r>
              <a:rPr lang="pl-PL" sz="2400" dirty="0"/>
              <a:t> ustawy z dnia 17 lutego 2005 r. o informatyzacji działalności podmiotów realizujących zadania publiczne.</a:t>
            </a:r>
          </a:p>
          <a:p>
            <a:pPr marL="0" indent="0">
              <a:buNone/>
              <a:defRPr/>
            </a:pPr>
            <a:endParaRPr lang="pl-PL" b="1" dirty="0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2297114" y="6165850"/>
            <a:ext cx="7597775" cy="584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pl-PL" altLang="pl-PL" b="1"/>
              <a:t>ustalenie „jak to się robi…” </a:t>
            </a:r>
            <a:endParaRPr lang="pl-PL" altLang="pl-PL" sz="4400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657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b="1" dirty="0" smtClean="0">
                <a:latin typeface="+mn-lt"/>
              </a:rPr>
              <a:t>Częste wątpliwości</a:t>
            </a:r>
            <a:endParaRPr lang="pl-PL" altLang="pl-PL" b="1" dirty="0">
              <a:latin typeface="+mn-lt"/>
            </a:endParaRPr>
          </a:p>
        </p:txBody>
      </p:sp>
      <p:sp>
        <p:nvSpPr>
          <p:cNvPr id="13315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altLang="pl-PL" sz="3200" dirty="0"/>
              <a:t>By możliwe było doręczenie w systemie </a:t>
            </a:r>
            <a:r>
              <a:rPr lang="pl-PL" altLang="pl-PL" sz="3200" dirty="0" err="1"/>
              <a:t>ePUAP</a:t>
            </a:r>
            <a:r>
              <a:rPr lang="pl-PL" altLang="pl-PL" sz="3200" dirty="0"/>
              <a:t> potencjalny adresat musi mieć w nim założone konto. </a:t>
            </a:r>
          </a:p>
          <a:p>
            <a:r>
              <a:rPr lang="pl-PL" altLang="pl-PL" sz="3200" dirty="0"/>
              <a:t>Czy organ może żądać założenia konta na </a:t>
            </a:r>
            <a:r>
              <a:rPr lang="pl-PL" altLang="pl-PL" sz="3200" dirty="0" err="1"/>
              <a:t>ePUAP</a:t>
            </a:r>
            <a:r>
              <a:rPr lang="pl-PL" altLang="pl-PL" sz="3200" dirty="0"/>
              <a:t>?</a:t>
            </a:r>
          </a:p>
        </p:txBody>
      </p:sp>
      <p:cxnSp>
        <p:nvCxnSpPr>
          <p:cNvPr id="4" name="Łącznik prosty 3"/>
          <p:cNvCxnSpPr/>
          <p:nvPr/>
        </p:nvCxnSpPr>
        <p:spPr>
          <a:xfrm flipH="1" flipV="1">
            <a:off x="8047859" y="6609299"/>
            <a:ext cx="3592831" cy="16554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Godło Polski i napis Ministerstwo Cyfryzacji - przeniesienie do strony głównej serw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6856" y="5979826"/>
            <a:ext cx="1767776" cy="453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98864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sz="4000" b="1" dirty="0"/>
              <a:t>Nie zawsze dostrzegany art. 46 § 9. kpa </a:t>
            </a:r>
            <a:br>
              <a:rPr lang="pl-PL" altLang="pl-PL" sz="4000" b="1" dirty="0"/>
            </a:br>
            <a:r>
              <a:rPr lang="pl-PL" altLang="pl-PL" sz="3200" b="1" dirty="0"/>
              <a:t>(i art. 152a § 6 OP) </a:t>
            </a:r>
          </a:p>
        </p:txBody>
      </p:sp>
      <p:sp>
        <p:nvSpPr>
          <p:cNvPr id="14339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altLang="pl-PL" sz="3200" dirty="0"/>
              <a:t>§ 9. Warunki techniczne i </a:t>
            </a:r>
            <a:r>
              <a:rPr lang="pl-PL" altLang="pl-PL" sz="3200" b="1" u="sng" dirty="0"/>
              <a:t>organizacyjne</a:t>
            </a:r>
            <a:r>
              <a:rPr lang="pl-PL" altLang="pl-PL" sz="3200" dirty="0"/>
              <a:t> doręczenia pisma w formie dokumentu elektronicznego określają przepisy ustawy </a:t>
            </a:r>
            <a:r>
              <a:rPr lang="pl-PL" altLang="pl-PL" sz="3200" i="1" dirty="0"/>
              <a:t>o której mowa w § </a:t>
            </a:r>
            <a:r>
              <a:rPr lang="pl-PL" altLang="pl-PL" sz="3200" i="1" dirty="0" smtClean="0"/>
              <a:t>4 </a:t>
            </a:r>
            <a:r>
              <a:rPr lang="pl-PL" altLang="pl-PL" sz="3200" i="1" dirty="0"/>
              <a:t>pkt 3 </a:t>
            </a:r>
            <a:r>
              <a:rPr lang="pl-PL" altLang="pl-PL" sz="3200" dirty="0"/>
              <a:t>[o informatyzacji podmiotów realizujących zadanie publiczne].</a:t>
            </a:r>
          </a:p>
          <a:p>
            <a:endParaRPr lang="pl-PL" altLang="pl-PL" dirty="0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223682" y="5084764"/>
            <a:ext cx="9923929" cy="1077218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pl-PL" altLang="pl-PL" b="1" dirty="0"/>
              <a:t>Czy np. wymóg założenia konta w systemie mieści się w pojęciu „warunki organizacyjne”?  </a:t>
            </a:r>
            <a:endParaRPr lang="pl-PL" altLang="pl-PL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8940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dirty="0"/>
              <a:t>Zależność </a:t>
            </a:r>
            <a:r>
              <a:rPr lang="pl-PL" altLang="pl-PL" dirty="0" smtClean="0"/>
              <a:t>przepisów (uproszczone)</a:t>
            </a:r>
            <a:endParaRPr lang="pl-PL" altLang="pl-PL" dirty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34573" y="-528637"/>
            <a:ext cx="13007462" cy="6443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9541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pl-PL" sz="4000" b="1" dirty="0" smtClean="0"/>
              <a:t>Rozporządzenie PRM z dnia 14 </a:t>
            </a:r>
            <a:r>
              <a:rPr lang="pl-PL" altLang="pl-PL" sz="4000" b="1" dirty="0"/>
              <a:t>września 2011 r</a:t>
            </a:r>
            <a:r>
              <a:rPr lang="pl-PL" altLang="pl-PL" sz="4000" b="1" dirty="0" smtClean="0"/>
              <a:t>.</a:t>
            </a:r>
            <a:endParaRPr lang="pl-PL" altLang="pl-PL" sz="4000" b="1" dirty="0"/>
          </a:p>
        </p:txBody>
      </p:sp>
      <p:sp>
        <p:nvSpPr>
          <p:cNvPr id="16387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altLang="pl-PL" sz="3200" dirty="0" smtClean="0"/>
              <a:t>§ 8 </a:t>
            </a:r>
            <a:r>
              <a:rPr lang="pl-PL" altLang="pl-PL" sz="3200" dirty="0"/>
              <a:t>ust. 3 </a:t>
            </a:r>
            <a:r>
              <a:rPr lang="pl-PL" altLang="pl-PL" sz="3200" b="1" dirty="0"/>
              <a:t>Doręczenia dokonywane za pomocą </a:t>
            </a:r>
            <a:r>
              <a:rPr lang="pl-PL" altLang="pl-PL" sz="3200" b="1" dirty="0" err="1"/>
              <a:t>ePUAP</a:t>
            </a:r>
            <a:r>
              <a:rPr lang="pl-PL" altLang="pl-PL" sz="3200" b="1" dirty="0"/>
              <a:t> uważa się za dokonane przez podmiot publiczny </a:t>
            </a:r>
            <a:r>
              <a:rPr lang="pl-PL" altLang="pl-PL" sz="3200" dirty="0"/>
              <a:t>lub do podmiotu publicznego, który utworzył na </a:t>
            </a:r>
            <a:r>
              <a:rPr lang="pl-PL" altLang="pl-PL" sz="3200" dirty="0" err="1"/>
              <a:t>ePUAP</a:t>
            </a:r>
            <a:r>
              <a:rPr lang="pl-PL" altLang="pl-PL" sz="3200" dirty="0"/>
              <a:t> elektroniczną skrzynkę podawczą. (…).</a:t>
            </a:r>
          </a:p>
        </p:txBody>
      </p:sp>
      <p:cxnSp>
        <p:nvCxnSpPr>
          <p:cNvPr id="4" name="Łącznik prosty 3"/>
          <p:cNvCxnSpPr/>
          <p:nvPr/>
        </p:nvCxnSpPr>
        <p:spPr>
          <a:xfrm flipH="1" flipV="1">
            <a:off x="8047859" y="6609299"/>
            <a:ext cx="3592831" cy="16554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Godło Polski i napis Ministerstwo Cyfryzacji - przeniesienie do strony głównej serw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6856" y="5979826"/>
            <a:ext cx="1767776" cy="453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8429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b="1" dirty="0">
                <a:latin typeface="+mn-lt"/>
              </a:rPr>
              <a:t>Rozporządzenie MC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pl-PL" sz="2400" dirty="0"/>
              <a:t>Rozporządzenia Ministra Cyfryzacji z dnia 5 października 2016 r. w sprawie zakresu i warunków korzystania z elektronicznej platformy usług administracji publicznej (DzU poz. 1626). </a:t>
            </a:r>
          </a:p>
          <a:p>
            <a:pPr>
              <a:defRPr/>
            </a:pPr>
            <a:r>
              <a:rPr lang="pl-PL" sz="2400" b="1" dirty="0"/>
              <a:t>§ 4.</a:t>
            </a:r>
            <a:r>
              <a:rPr lang="pl-PL" sz="2400" dirty="0"/>
              <a:t> 1. Utworzenie konta dla użytkownika wymaga podania następujących danych</a:t>
            </a:r>
            <a:r>
              <a:rPr lang="pl-PL" sz="2400" i="1" dirty="0"/>
              <a:t>:</a:t>
            </a:r>
          </a:p>
          <a:p>
            <a:pPr marL="457200" lvl="1" indent="0">
              <a:buNone/>
              <a:defRPr/>
            </a:pPr>
            <a:r>
              <a:rPr lang="pl-PL" i="1" dirty="0"/>
              <a:t>1</a:t>
            </a:r>
            <a:r>
              <a:rPr lang="pl-PL" i="1" dirty="0" smtClean="0"/>
              <a:t>)</a:t>
            </a:r>
            <a:r>
              <a:rPr lang="pl-PL" i="1" dirty="0"/>
              <a:t>  imienia;</a:t>
            </a:r>
          </a:p>
          <a:p>
            <a:pPr marL="457200" lvl="1" indent="0">
              <a:buNone/>
              <a:defRPr/>
            </a:pPr>
            <a:r>
              <a:rPr lang="pl-PL" i="1" dirty="0"/>
              <a:t>2</a:t>
            </a:r>
            <a:r>
              <a:rPr lang="pl-PL" i="1" dirty="0" smtClean="0"/>
              <a:t>)</a:t>
            </a:r>
            <a:r>
              <a:rPr lang="pl-PL" i="1" dirty="0"/>
              <a:t>  nazwiska;</a:t>
            </a:r>
          </a:p>
          <a:p>
            <a:pPr marL="457200" lvl="1" indent="0">
              <a:buNone/>
              <a:defRPr/>
            </a:pPr>
            <a:r>
              <a:rPr lang="pl-PL" i="1" dirty="0"/>
              <a:t>3</a:t>
            </a:r>
            <a:r>
              <a:rPr lang="pl-PL" i="1" dirty="0" smtClean="0"/>
              <a:t>)  </a:t>
            </a:r>
            <a:r>
              <a:rPr lang="pl-PL" i="1" dirty="0"/>
              <a:t>numeru PESEL, jeżeli użytkownik posiada</a:t>
            </a:r>
          </a:p>
          <a:p>
            <a:pPr marL="457200" lvl="1" indent="0">
              <a:buNone/>
              <a:defRPr/>
            </a:pPr>
            <a:r>
              <a:rPr lang="pl-PL" i="1" dirty="0"/>
              <a:t>4</a:t>
            </a:r>
            <a:r>
              <a:rPr lang="pl-PL" i="1" dirty="0" smtClean="0"/>
              <a:t>)</a:t>
            </a:r>
            <a:r>
              <a:rPr lang="pl-PL" i="1" dirty="0"/>
              <a:t>  adresu poczty elektronicznej;</a:t>
            </a:r>
          </a:p>
          <a:p>
            <a:pPr marL="457200" lvl="1" indent="0">
              <a:buNone/>
              <a:defRPr/>
            </a:pPr>
            <a:r>
              <a:rPr lang="pl-PL" i="1" dirty="0"/>
              <a:t>5</a:t>
            </a:r>
            <a:r>
              <a:rPr lang="pl-PL" i="1" dirty="0" smtClean="0"/>
              <a:t>)  </a:t>
            </a:r>
            <a:r>
              <a:rPr lang="pl-PL" i="1" dirty="0"/>
              <a:t>numeru telefonu komórkowego;</a:t>
            </a:r>
          </a:p>
          <a:p>
            <a:pPr marL="457200" lvl="1" indent="0">
              <a:buNone/>
              <a:defRPr/>
            </a:pPr>
            <a:r>
              <a:rPr lang="pl-PL" i="1" dirty="0"/>
              <a:t>6</a:t>
            </a:r>
            <a:r>
              <a:rPr lang="pl-PL" i="1" dirty="0" smtClean="0"/>
              <a:t>)  </a:t>
            </a:r>
            <a:r>
              <a:rPr lang="pl-PL" i="1" dirty="0"/>
              <a:t>identyfikatora użytkownika.</a:t>
            </a:r>
          </a:p>
          <a:p>
            <a:pPr marL="0" indent="0">
              <a:buNone/>
              <a:defRPr/>
            </a:pPr>
            <a:endParaRPr lang="pl-PL" dirty="0"/>
          </a:p>
        </p:txBody>
      </p:sp>
      <p:cxnSp>
        <p:nvCxnSpPr>
          <p:cNvPr id="4" name="Łącznik prosty 3"/>
          <p:cNvCxnSpPr/>
          <p:nvPr/>
        </p:nvCxnSpPr>
        <p:spPr>
          <a:xfrm flipH="1" flipV="1">
            <a:off x="8047859" y="6609299"/>
            <a:ext cx="3592831" cy="16554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Godło Polski i napis Ministerstwo Cyfryzacji - przeniesienie do strony głównej serw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6856" y="5979826"/>
            <a:ext cx="1767776" cy="453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59688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941294" y="1844676"/>
            <a:ext cx="10286999" cy="2800767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pl-PL" altLang="pl-PL" b="1" dirty="0"/>
              <a:t>Podsumowując: nie ma się co dziwić, że organ wymaga założenia konta na </a:t>
            </a:r>
            <a:r>
              <a:rPr lang="pl-PL" altLang="pl-PL" b="1" dirty="0" err="1"/>
              <a:t>ePUAP</a:t>
            </a:r>
            <a:r>
              <a:rPr lang="pl-PL" altLang="pl-PL" b="1" dirty="0"/>
              <a:t>, bo tego właśnie wymaga </a:t>
            </a:r>
            <a:r>
              <a:rPr lang="pl-PL" altLang="pl-PL" b="1" dirty="0">
                <a:solidFill>
                  <a:srgbClr val="FF0000"/>
                </a:solidFill>
              </a:rPr>
              <a:t>organizacja</a:t>
            </a:r>
            <a:r>
              <a:rPr lang="pl-PL" altLang="pl-PL" b="1" dirty="0"/>
              <a:t> procesu doręczeń 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pl-PL" altLang="pl-PL" b="1" dirty="0"/>
              <a:t>(w systemie teleinformatycznym organu jakim </a:t>
            </a:r>
            <a:br>
              <a:rPr lang="pl-PL" altLang="pl-PL" b="1" dirty="0"/>
            </a:br>
            <a:r>
              <a:rPr lang="pl-PL" altLang="pl-PL" b="1" dirty="0"/>
              <a:t>jest… ePUAP)</a:t>
            </a:r>
            <a:endParaRPr lang="pl-PL" altLang="pl-PL" sz="4400" b="1" dirty="0">
              <a:solidFill>
                <a:srgbClr val="FF0000"/>
              </a:solidFill>
            </a:endParaRPr>
          </a:p>
        </p:txBody>
      </p:sp>
      <p:cxnSp>
        <p:nvCxnSpPr>
          <p:cNvPr id="3" name="Łącznik prosty 2"/>
          <p:cNvCxnSpPr/>
          <p:nvPr/>
        </p:nvCxnSpPr>
        <p:spPr>
          <a:xfrm flipH="1" flipV="1">
            <a:off x="8047859" y="6609299"/>
            <a:ext cx="3592831" cy="16554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 descr="Godło Polski i napis Ministerstwo Cyfryzacji - przeniesienie do strony głównej serw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6856" y="5979826"/>
            <a:ext cx="1767776" cy="453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49164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sz="4000" b="1"/>
              <a:t>Kilka typowych nieporozumień</a:t>
            </a:r>
          </a:p>
        </p:txBody>
      </p:sp>
      <p:sp>
        <p:nvSpPr>
          <p:cNvPr id="10243" name="Symbol zastępczy zawartości 2"/>
          <p:cNvSpPr>
            <a:spLocks noGrp="1"/>
          </p:cNvSpPr>
          <p:nvPr>
            <p:ph idx="1"/>
          </p:nvPr>
        </p:nvSpPr>
        <p:spPr>
          <a:xfrm>
            <a:off x="1021976" y="1453864"/>
            <a:ext cx="10618714" cy="4525962"/>
          </a:xfrm>
        </p:spPr>
        <p:txBody>
          <a:bodyPr>
            <a:noAutofit/>
          </a:bodyPr>
          <a:lstStyle/>
          <a:p>
            <a:r>
              <a:rPr lang="pl-PL" altLang="pl-PL" dirty="0"/>
              <a:t>Zgodnie z art. 39</a:t>
            </a:r>
            <a:r>
              <a:rPr lang="pl-PL" altLang="pl-PL" baseline="30000" dirty="0"/>
              <a:t>1</a:t>
            </a:r>
            <a:r>
              <a:rPr lang="pl-PL" altLang="pl-PL" dirty="0"/>
              <a:t> § 1 pkt 3 kpa doręczenie pism następuje za pomocą środków komunikacji elektronicznej gdy uczestnik (…) wystąpi do organu administracji publicznej o takie doręczenie i wskaże organowi administracji publicznej </a:t>
            </a:r>
            <a:r>
              <a:rPr lang="pl-PL" altLang="pl-PL" dirty="0">
                <a:solidFill>
                  <a:srgbClr val="FF0000"/>
                </a:solidFill>
              </a:rPr>
              <a:t>adres elektroniczny</a:t>
            </a:r>
            <a:r>
              <a:rPr lang="pl-PL" altLang="pl-PL" dirty="0"/>
              <a:t>,</a:t>
            </a:r>
          </a:p>
          <a:p>
            <a:r>
              <a:rPr lang="pl-PL" altLang="pl-PL" dirty="0"/>
              <a:t>Wskazałem organowi adres elektroniczny: kazik@adreskazika.pl, dlaczego organ nie doręcza mi pism na wskazany adres, tylko… wysyła zawiadomienia kierujące na inny adres?</a:t>
            </a:r>
          </a:p>
          <a:p>
            <a:r>
              <a:rPr lang="pl-PL" altLang="pl-PL" dirty="0"/>
              <a:t>Ponieważ </a:t>
            </a:r>
            <a:r>
              <a:rPr lang="pl-PL" altLang="pl-PL" dirty="0">
                <a:solidFill>
                  <a:srgbClr val="FF0000"/>
                </a:solidFill>
              </a:rPr>
              <a:t>adres elektroniczny, </a:t>
            </a:r>
            <a:r>
              <a:rPr lang="pl-PL" altLang="pl-PL" dirty="0"/>
              <a:t>o którym mowa art. 39</a:t>
            </a:r>
            <a:r>
              <a:rPr lang="pl-PL" altLang="pl-PL" baseline="30000" dirty="0"/>
              <a:t>1</a:t>
            </a:r>
            <a:r>
              <a:rPr lang="pl-PL" altLang="pl-PL" dirty="0"/>
              <a:t> § 1 pkt 3 kpa nie jest adresem do doręczeń, tylko adresem, na który organ wysyła </a:t>
            </a:r>
            <a:r>
              <a:rPr lang="pl-PL" altLang="pl-PL" b="1" dirty="0"/>
              <a:t>zawiadomienie… </a:t>
            </a:r>
            <a:r>
              <a:rPr lang="pl-PL" altLang="pl-PL" dirty="0"/>
              <a:t>bo inaczej nie może (gdyż obowiązuje art. 46 §3 kpa) </a:t>
            </a:r>
          </a:p>
        </p:txBody>
      </p:sp>
      <p:cxnSp>
        <p:nvCxnSpPr>
          <p:cNvPr id="4" name="Łącznik prosty 3"/>
          <p:cNvCxnSpPr/>
          <p:nvPr/>
        </p:nvCxnSpPr>
        <p:spPr>
          <a:xfrm flipH="1" flipV="1">
            <a:off x="8047859" y="6609299"/>
            <a:ext cx="3592831" cy="16554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Godło Polski i napis Ministerstwo Cyfryzacji - przeniesienie do strony głównej serw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6856" y="5979826"/>
            <a:ext cx="1767776" cy="453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3487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ytuł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8754"/>
          </a:xfrm>
        </p:spPr>
        <p:txBody>
          <a:bodyPr>
            <a:normAutofit fontScale="90000"/>
          </a:bodyPr>
          <a:lstStyle/>
          <a:p>
            <a:r>
              <a:rPr lang="pl-PL" altLang="pl-PL" sz="4000" b="1" dirty="0" err="1"/>
              <a:t>eDoręczenie</a:t>
            </a:r>
            <a:r>
              <a:rPr lang="pl-PL" altLang="pl-PL" sz="4000" b="1" dirty="0"/>
              <a:t> „na adres </a:t>
            </a:r>
            <a:r>
              <a:rPr lang="pl-PL" altLang="pl-PL" sz="4000" b="1" dirty="0" err="1"/>
              <a:t>mejlowy</a:t>
            </a:r>
            <a:r>
              <a:rPr lang="pl-PL" altLang="pl-PL" sz="4000" b="1" dirty="0"/>
              <a:t>” w praktyce </a:t>
            </a:r>
            <a:r>
              <a:rPr lang="pl-PL" altLang="pl-PL" sz="4000" b="1" dirty="0" err="1"/>
              <a:t>ePUAP</a:t>
            </a:r>
            <a:r>
              <a:rPr lang="pl-PL" altLang="pl-PL" sz="4000" b="1" dirty="0"/>
              <a:t> </a:t>
            </a:r>
          </a:p>
        </p:txBody>
      </p:sp>
      <p:sp>
        <p:nvSpPr>
          <p:cNvPr id="1024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343559"/>
            <a:ext cx="9719329" cy="4525962"/>
          </a:xfrm>
        </p:spPr>
        <p:txBody>
          <a:bodyPr/>
          <a:lstStyle/>
          <a:p>
            <a:r>
              <a:rPr lang="pl-PL" altLang="pl-PL" sz="2400" dirty="0"/>
              <a:t>Istnieje techniczna możliwość e-doręczenia z wykorzystaniem ePUAP </a:t>
            </a:r>
            <a:br>
              <a:rPr lang="pl-PL" altLang="pl-PL" sz="2400" dirty="0"/>
            </a:br>
            <a:r>
              <a:rPr lang="pl-PL" altLang="pl-PL" sz="2400" dirty="0"/>
              <a:t>w przypadku, gdy organowi doręczającemu jest znany tylko adres poczty elektronicznej </a:t>
            </a:r>
          </a:p>
          <a:p>
            <a:pPr marL="0" indent="0">
              <a:buNone/>
            </a:pPr>
            <a:endParaRPr lang="pl-PL" altLang="pl-PL" sz="2400" dirty="0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877112"/>
            <a:ext cx="10308851" cy="2419166"/>
          </a:xfrm>
          <a:prstGeom prst="rect">
            <a:avLst/>
          </a:prstGeom>
        </p:spPr>
      </p:pic>
      <p:sp>
        <p:nvSpPr>
          <p:cNvPr id="8" name="Objaśnienie owalne 7"/>
          <p:cNvSpPr/>
          <p:nvPr/>
        </p:nvSpPr>
        <p:spPr>
          <a:xfrm>
            <a:off x="2084294" y="4086695"/>
            <a:ext cx="833718" cy="565987"/>
          </a:xfrm>
          <a:prstGeom prst="wedgeEllipseCallout">
            <a:avLst>
              <a:gd name="adj1" fmla="val -36786"/>
              <a:gd name="adj2" fmla="val 7718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/>
              <a:t>1</a:t>
            </a:r>
            <a:endParaRPr lang="en-GB" sz="3200" b="1" dirty="0"/>
          </a:p>
        </p:txBody>
      </p:sp>
      <p:sp>
        <p:nvSpPr>
          <p:cNvPr id="11" name="Objaśnienie owalne 10"/>
          <p:cNvSpPr/>
          <p:nvPr/>
        </p:nvSpPr>
        <p:spPr>
          <a:xfrm>
            <a:off x="8039791" y="2311125"/>
            <a:ext cx="833718" cy="565987"/>
          </a:xfrm>
          <a:prstGeom prst="wedgeEllipseCallout">
            <a:avLst>
              <a:gd name="adj1" fmla="val -24821"/>
              <a:gd name="adj2" fmla="val 83062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/>
              <a:t>2</a:t>
            </a:r>
            <a:endParaRPr lang="en-GB" sz="3200" b="1" dirty="0"/>
          </a:p>
        </p:txBody>
      </p:sp>
      <p:sp>
        <p:nvSpPr>
          <p:cNvPr id="12" name="Objaśnienie owalne 11"/>
          <p:cNvSpPr/>
          <p:nvPr/>
        </p:nvSpPr>
        <p:spPr>
          <a:xfrm>
            <a:off x="9140455" y="2284378"/>
            <a:ext cx="833718" cy="565987"/>
          </a:xfrm>
          <a:prstGeom prst="wedgeEllipseCallout">
            <a:avLst>
              <a:gd name="adj1" fmla="val -24821"/>
              <a:gd name="adj2" fmla="val 83062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/>
              <a:t>3</a:t>
            </a:r>
            <a:endParaRPr lang="en-GB" sz="3200" b="1" dirty="0"/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8398" y="5393401"/>
            <a:ext cx="8582025" cy="685800"/>
          </a:xfrm>
          <a:prstGeom prst="rect">
            <a:avLst/>
          </a:prstGeom>
        </p:spPr>
      </p:pic>
      <p:sp>
        <p:nvSpPr>
          <p:cNvPr id="15" name="Objaśnienie owalne 14"/>
          <p:cNvSpPr/>
          <p:nvPr/>
        </p:nvSpPr>
        <p:spPr>
          <a:xfrm>
            <a:off x="4521350" y="5849178"/>
            <a:ext cx="833718" cy="565987"/>
          </a:xfrm>
          <a:prstGeom prst="wedgeEllipseCallout">
            <a:avLst>
              <a:gd name="adj1" fmla="val 52950"/>
              <a:gd name="adj2" fmla="val -60872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/>
              <a:t>4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2383734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4744" y="137623"/>
            <a:ext cx="8743950" cy="2266950"/>
          </a:xfrm>
          <a:prstGeom prst="rect">
            <a:avLst/>
          </a:prstGeom>
        </p:spPr>
      </p:pic>
      <p:sp>
        <p:nvSpPr>
          <p:cNvPr id="8194" name="Tytuł 1"/>
          <p:cNvSpPr>
            <a:spLocks noGrp="1"/>
          </p:cNvSpPr>
          <p:nvPr>
            <p:ph type="title"/>
          </p:nvPr>
        </p:nvSpPr>
        <p:spPr>
          <a:xfrm>
            <a:off x="389312" y="232122"/>
            <a:ext cx="10515600" cy="768754"/>
          </a:xfrm>
        </p:spPr>
        <p:txBody>
          <a:bodyPr>
            <a:normAutofit fontScale="90000"/>
          </a:bodyPr>
          <a:lstStyle/>
          <a:p>
            <a:r>
              <a:rPr lang="pl-PL" altLang="pl-PL" sz="4000" b="1" dirty="0" err="1"/>
              <a:t>eDoręczenie</a:t>
            </a:r>
            <a:r>
              <a:rPr lang="pl-PL" altLang="pl-PL" sz="4000" b="1" dirty="0"/>
              <a:t> </a:t>
            </a:r>
            <a:br>
              <a:rPr lang="pl-PL" altLang="pl-PL" sz="4000" b="1" dirty="0"/>
            </a:br>
            <a:r>
              <a:rPr lang="pl-PL" altLang="pl-PL" sz="4000" b="1" dirty="0"/>
              <a:t>„na </a:t>
            </a:r>
            <a:r>
              <a:rPr lang="pl-PL" altLang="pl-PL" sz="4000" b="1" dirty="0" err="1"/>
              <a:t>mejla</a:t>
            </a:r>
            <a:r>
              <a:rPr lang="pl-PL" altLang="pl-PL" sz="4000" b="1" dirty="0"/>
              <a:t>” 2</a:t>
            </a:r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260" y="1541319"/>
            <a:ext cx="8467725" cy="5105400"/>
          </a:xfrm>
          <a:prstGeom prst="rect">
            <a:avLst/>
          </a:prstGeom>
        </p:spPr>
      </p:pic>
      <p:sp>
        <p:nvSpPr>
          <p:cNvPr id="17" name="Objaśnienie owalne 16"/>
          <p:cNvSpPr/>
          <p:nvPr/>
        </p:nvSpPr>
        <p:spPr>
          <a:xfrm>
            <a:off x="10071194" y="1136737"/>
            <a:ext cx="833718" cy="565987"/>
          </a:xfrm>
          <a:prstGeom prst="wedgeEllipseCallout">
            <a:avLst>
              <a:gd name="adj1" fmla="val 52950"/>
              <a:gd name="adj2" fmla="val -60872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/>
              <a:t>5</a:t>
            </a:r>
            <a:endParaRPr lang="en-GB" sz="3200" b="1" dirty="0"/>
          </a:p>
        </p:txBody>
      </p:sp>
      <p:sp>
        <p:nvSpPr>
          <p:cNvPr id="18" name="Objaśnienie owalne 17"/>
          <p:cNvSpPr/>
          <p:nvPr/>
        </p:nvSpPr>
        <p:spPr>
          <a:xfrm>
            <a:off x="3925404" y="3676665"/>
            <a:ext cx="833718" cy="565987"/>
          </a:xfrm>
          <a:prstGeom prst="wedgeEllipseCallout">
            <a:avLst>
              <a:gd name="adj1" fmla="val -58721"/>
              <a:gd name="adj2" fmla="val -7849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/>
              <a:t>6</a:t>
            </a:r>
            <a:endParaRPr lang="en-GB" sz="3200" b="1" dirty="0"/>
          </a:p>
        </p:txBody>
      </p:sp>
      <p:sp>
        <p:nvSpPr>
          <p:cNvPr id="19" name="Objaśnienie owalne 18"/>
          <p:cNvSpPr/>
          <p:nvPr/>
        </p:nvSpPr>
        <p:spPr>
          <a:xfrm>
            <a:off x="6563189" y="3676664"/>
            <a:ext cx="833718" cy="565987"/>
          </a:xfrm>
          <a:prstGeom prst="wedgeEllipseCallout">
            <a:avLst>
              <a:gd name="adj1" fmla="val -58721"/>
              <a:gd name="adj2" fmla="val -7849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/>
              <a:t>7</a:t>
            </a:r>
            <a:endParaRPr lang="en-GB" sz="3200" b="1" dirty="0"/>
          </a:p>
        </p:txBody>
      </p:sp>
      <p:sp>
        <p:nvSpPr>
          <p:cNvPr id="20" name="Objaśnienie owalne 19"/>
          <p:cNvSpPr/>
          <p:nvPr/>
        </p:nvSpPr>
        <p:spPr>
          <a:xfrm>
            <a:off x="2276593" y="5375231"/>
            <a:ext cx="833718" cy="565987"/>
          </a:xfrm>
          <a:prstGeom prst="wedgeEllipseCallout">
            <a:avLst>
              <a:gd name="adj1" fmla="val -78662"/>
              <a:gd name="adj2" fmla="val 68374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/>
              <a:t>8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216445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latin typeface="+mn-lt"/>
              </a:rPr>
              <a:t>Plan</a:t>
            </a:r>
            <a:endParaRPr lang="en-GB" b="1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Ogólne wyjaśnienie obowiązujących przepisów w zakresie e-doręczeń</a:t>
            </a:r>
          </a:p>
          <a:p>
            <a:r>
              <a:rPr lang="pl-PL" dirty="0"/>
              <a:t>Część praktyczna i co z tego wynika </a:t>
            </a:r>
          </a:p>
          <a:p>
            <a:pPr lvl="1"/>
            <a:r>
              <a:rPr lang="pl-PL" dirty="0"/>
              <a:t>nieporozumienia związane z doręczeniami</a:t>
            </a:r>
          </a:p>
          <a:p>
            <a:pPr lvl="1"/>
            <a:r>
              <a:rPr lang="pl-PL" dirty="0"/>
              <a:t>e-doręczenie przez organ na adres poczty elektronicznej za pomocą </a:t>
            </a:r>
            <a:r>
              <a:rPr lang="pl-PL" dirty="0" err="1"/>
              <a:t>ePUAP</a:t>
            </a:r>
            <a:endParaRPr lang="pl-PL" dirty="0"/>
          </a:p>
          <a:p>
            <a:pPr lvl="1"/>
            <a:r>
              <a:rPr lang="pl-PL" dirty="0"/>
              <a:t>e-doręczenia widziane od strony Kowalskiego </a:t>
            </a:r>
          </a:p>
          <a:p>
            <a:r>
              <a:rPr lang="pl-PL" dirty="0" smtClean="0"/>
              <a:t>Postępowanie z dokumentacją w postaci elektronicznej </a:t>
            </a:r>
          </a:p>
          <a:p>
            <a:pPr lvl="1"/>
            <a:r>
              <a:rPr lang="pl-PL" dirty="0" smtClean="0"/>
              <a:t>uwarunkowania ogólne</a:t>
            </a:r>
          </a:p>
          <a:p>
            <a:pPr lvl="1"/>
            <a:r>
              <a:rPr lang="pl-PL" dirty="0" smtClean="0"/>
              <a:t>przykłady regulacji prawnych</a:t>
            </a:r>
            <a:endParaRPr lang="pl-PL" dirty="0"/>
          </a:p>
        </p:txBody>
      </p:sp>
      <p:cxnSp>
        <p:nvCxnSpPr>
          <p:cNvPr id="4" name="Łącznik prosty 3"/>
          <p:cNvCxnSpPr/>
          <p:nvPr/>
        </p:nvCxnSpPr>
        <p:spPr>
          <a:xfrm flipH="1" flipV="1">
            <a:off x="8047859" y="6609299"/>
            <a:ext cx="3592831" cy="16554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Godło Polski i napis Ministerstwo Cyfryzacji - przeniesienie do strony głównej serw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6856" y="5979826"/>
            <a:ext cx="1767776" cy="453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6001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ytuł 1"/>
          <p:cNvSpPr>
            <a:spLocks noGrp="1"/>
          </p:cNvSpPr>
          <p:nvPr>
            <p:ph type="title"/>
          </p:nvPr>
        </p:nvSpPr>
        <p:spPr>
          <a:xfrm>
            <a:off x="389312" y="232122"/>
            <a:ext cx="10515600" cy="768754"/>
          </a:xfrm>
        </p:spPr>
        <p:txBody>
          <a:bodyPr>
            <a:normAutofit/>
          </a:bodyPr>
          <a:lstStyle/>
          <a:p>
            <a:r>
              <a:rPr lang="pl-PL" altLang="pl-PL" sz="4000" b="1" dirty="0" err="1"/>
              <a:t>eDoręczenie</a:t>
            </a:r>
            <a:r>
              <a:rPr lang="pl-PL" altLang="pl-PL" sz="4000" b="1" dirty="0"/>
              <a:t> „na </a:t>
            </a:r>
            <a:r>
              <a:rPr lang="pl-PL" altLang="pl-PL" sz="4000" b="1" dirty="0" err="1"/>
              <a:t>mejla</a:t>
            </a:r>
            <a:r>
              <a:rPr lang="pl-PL" altLang="pl-PL" sz="4000" b="1" dirty="0"/>
              <a:t>” 3</a:t>
            </a:r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3320" y="1501313"/>
            <a:ext cx="8810625" cy="4924425"/>
          </a:xfrm>
          <a:prstGeom prst="rect">
            <a:avLst/>
          </a:prstGeom>
        </p:spPr>
      </p:pic>
      <p:sp>
        <p:nvSpPr>
          <p:cNvPr id="2" name="Objaśnienie prostokątne zaokrąglone 1"/>
          <p:cNvSpPr/>
          <p:nvPr/>
        </p:nvSpPr>
        <p:spPr>
          <a:xfrm>
            <a:off x="5023658" y="2766492"/>
            <a:ext cx="5370022" cy="1396539"/>
          </a:xfrm>
          <a:prstGeom prst="wedgeRoundRectCallout">
            <a:avLst>
              <a:gd name="adj1" fmla="val -59957"/>
              <a:gd name="adj2" fmla="val 120178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>
                <a:solidFill>
                  <a:srgbClr val="FFFF00"/>
                </a:solidFill>
              </a:rPr>
              <a:t>Uwaga 1.</a:t>
            </a:r>
            <a:r>
              <a:rPr lang="pl-PL" sz="2800" dirty="0"/>
              <a:t> </a:t>
            </a:r>
            <a:r>
              <a:rPr lang="pl-PL" sz="2800" dirty="0" smtClean="0"/>
              <a:t>W </a:t>
            </a:r>
            <a:r>
              <a:rPr lang="pl-PL" sz="2800" dirty="0"/>
              <a:t>treści tak przygotowanej korespondencji brak określenia nadawcy adresata </a:t>
            </a:r>
            <a:endParaRPr lang="en-GB" sz="2800" dirty="0"/>
          </a:p>
        </p:txBody>
      </p:sp>
      <p:sp>
        <p:nvSpPr>
          <p:cNvPr id="11" name="Objaśnienie prostokątne zaokrąglone 10"/>
          <p:cNvSpPr/>
          <p:nvPr/>
        </p:nvSpPr>
        <p:spPr>
          <a:xfrm>
            <a:off x="7242723" y="171276"/>
            <a:ext cx="3541222" cy="1330037"/>
          </a:xfrm>
          <a:prstGeom prst="wedgeRoundRectCallout">
            <a:avLst>
              <a:gd name="adj1" fmla="val -50411"/>
              <a:gd name="adj2" fmla="val 73750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>
                <a:solidFill>
                  <a:srgbClr val="FFFF00"/>
                </a:solidFill>
              </a:rPr>
              <a:t>Uwaga 2. </a:t>
            </a:r>
            <a:r>
              <a:rPr lang="pl-PL" sz="2800" dirty="0"/>
              <a:t>Można wrócić do edycji </a:t>
            </a:r>
            <a:br>
              <a:rPr lang="pl-PL" sz="2800" dirty="0"/>
            </a:br>
            <a:r>
              <a:rPr lang="pl-PL" sz="2800" dirty="0"/>
              <a:t>i dopisać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1576550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462" y="1755891"/>
            <a:ext cx="8877300" cy="4476750"/>
          </a:xfrm>
          <a:prstGeom prst="rect">
            <a:avLst/>
          </a:prstGeom>
        </p:spPr>
      </p:pic>
      <p:sp>
        <p:nvSpPr>
          <p:cNvPr id="8194" name="Tytuł 1"/>
          <p:cNvSpPr>
            <a:spLocks noGrp="1"/>
          </p:cNvSpPr>
          <p:nvPr>
            <p:ph type="title"/>
          </p:nvPr>
        </p:nvSpPr>
        <p:spPr>
          <a:xfrm>
            <a:off x="597860" y="434615"/>
            <a:ext cx="10515600" cy="768754"/>
          </a:xfrm>
        </p:spPr>
        <p:txBody>
          <a:bodyPr>
            <a:normAutofit/>
          </a:bodyPr>
          <a:lstStyle/>
          <a:p>
            <a:r>
              <a:rPr lang="pl-PL" altLang="pl-PL" sz="4000" b="1" dirty="0" err="1"/>
              <a:t>eDoręczenie</a:t>
            </a:r>
            <a:r>
              <a:rPr lang="pl-PL" altLang="pl-PL" sz="4000" b="1" dirty="0"/>
              <a:t> „na </a:t>
            </a:r>
            <a:r>
              <a:rPr lang="pl-PL" altLang="pl-PL" sz="4000" b="1" dirty="0" err="1"/>
              <a:t>mejla</a:t>
            </a:r>
            <a:r>
              <a:rPr lang="pl-PL" altLang="pl-PL" sz="4000" b="1" dirty="0"/>
              <a:t>” 4 (dopisanie informacji)</a:t>
            </a:r>
          </a:p>
        </p:txBody>
      </p:sp>
      <p:sp>
        <p:nvSpPr>
          <p:cNvPr id="11" name="Objaśnienie prostokątne zaokrąglone 10"/>
          <p:cNvSpPr/>
          <p:nvPr/>
        </p:nvSpPr>
        <p:spPr>
          <a:xfrm>
            <a:off x="389312" y="2860936"/>
            <a:ext cx="3541222" cy="1330037"/>
          </a:xfrm>
          <a:prstGeom prst="wedgeRoundRectCallout">
            <a:avLst>
              <a:gd name="adj1" fmla="val 35035"/>
              <a:gd name="adj2" fmla="val 76250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>
                <a:solidFill>
                  <a:srgbClr val="FFFF00"/>
                </a:solidFill>
              </a:rPr>
              <a:t>Uwaga 2 </a:t>
            </a:r>
            <a:r>
              <a:rPr lang="pl-PL" sz="2800" dirty="0"/>
              <a:t>Można wrócić do edycji </a:t>
            </a:r>
            <a:br>
              <a:rPr lang="pl-PL" sz="2800" dirty="0"/>
            </a:br>
            <a:r>
              <a:rPr lang="pl-PL" sz="2800" dirty="0"/>
              <a:t>i dopisać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5653321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ytuł 1"/>
          <p:cNvSpPr>
            <a:spLocks noGrp="1"/>
          </p:cNvSpPr>
          <p:nvPr>
            <p:ph type="title"/>
          </p:nvPr>
        </p:nvSpPr>
        <p:spPr>
          <a:xfrm>
            <a:off x="549733" y="440669"/>
            <a:ext cx="10515600" cy="768754"/>
          </a:xfrm>
        </p:spPr>
        <p:txBody>
          <a:bodyPr>
            <a:normAutofit fontScale="90000"/>
          </a:bodyPr>
          <a:lstStyle/>
          <a:p>
            <a:r>
              <a:rPr lang="pl-PL" altLang="pl-PL" sz="4000" b="1" dirty="0" err="1"/>
              <a:t>eDoręczenie</a:t>
            </a:r>
            <a:r>
              <a:rPr lang="pl-PL" altLang="pl-PL" sz="4000" b="1" dirty="0"/>
              <a:t> „na </a:t>
            </a:r>
            <a:r>
              <a:rPr lang="pl-PL" altLang="pl-PL" sz="4000" b="1" dirty="0" err="1"/>
              <a:t>mejla</a:t>
            </a:r>
            <a:r>
              <a:rPr lang="pl-PL" altLang="pl-PL" sz="4000" b="1" dirty="0"/>
              <a:t>” 5 – dwa tryby doręczenia do wyboru</a:t>
            </a: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1717" y="1388226"/>
            <a:ext cx="8346324" cy="4564066"/>
          </a:xfrm>
          <a:prstGeom prst="rect">
            <a:avLst/>
          </a:prstGeom>
        </p:spPr>
      </p:pic>
      <p:sp>
        <p:nvSpPr>
          <p:cNvPr id="11" name="Objaśnienie prostokątne zaokrąglone 10"/>
          <p:cNvSpPr/>
          <p:nvPr/>
        </p:nvSpPr>
        <p:spPr>
          <a:xfrm>
            <a:off x="156555" y="3612068"/>
            <a:ext cx="4465321" cy="1591699"/>
          </a:xfrm>
          <a:prstGeom prst="wedgeRoundRectCallout">
            <a:avLst>
              <a:gd name="adj1" fmla="val 46577"/>
              <a:gd name="adj2" fmla="val -73858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dirty="0"/>
              <a:t>Zaznaczenie „UPP” pozbawia organ dowodu doręczenia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926021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ytuł 1"/>
          <p:cNvSpPr>
            <a:spLocks noGrp="1"/>
          </p:cNvSpPr>
          <p:nvPr>
            <p:ph type="title"/>
          </p:nvPr>
        </p:nvSpPr>
        <p:spPr>
          <a:xfrm>
            <a:off x="742238" y="328374"/>
            <a:ext cx="10515600" cy="768754"/>
          </a:xfrm>
        </p:spPr>
        <p:txBody>
          <a:bodyPr>
            <a:normAutofit fontScale="90000"/>
          </a:bodyPr>
          <a:lstStyle/>
          <a:p>
            <a:r>
              <a:rPr lang="pl-PL" altLang="pl-PL" sz="4000" b="1" dirty="0" err="1"/>
              <a:t>eDoręczenie</a:t>
            </a:r>
            <a:r>
              <a:rPr lang="pl-PL" altLang="pl-PL" sz="4000" b="1" dirty="0"/>
              <a:t> „na </a:t>
            </a:r>
            <a:r>
              <a:rPr lang="pl-PL" altLang="pl-PL" sz="4000" b="1" dirty="0" err="1"/>
              <a:t>mejla</a:t>
            </a:r>
            <a:r>
              <a:rPr lang="pl-PL" altLang="pl-PL" sz="4000" b="1" dirty="0"/>
              <a:t>” 6 – efekt po stronie adresata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7531" y="1368930"/>
            <a:ext cx="10086975" cy="4486275"/>
          </a:xfrm>
          <a:prstGeom prst="rect">
            <a:avLst/>
          </a:prstGeom>
        </p:spPr>
      </p:pic>
      <p:sp>
        <p:nvSpPr>
          <p:cNvPr id="11" name="Objaśnienie prostokątne zaokrąglone 10"/>
          <p:cNvSpPr/>
          <p:nvPr/>
        </p:nvSpPr>
        <p:spPr>
          <a:xfrm>
            <a:off x="389312" y="4110832"/>
            <a:ext cx="4581700" cy="1608326"/>
          </a:xfrm>
          <a:prstGeom prst="wedgeRoundRectCallout">
            <a:avLst>
              <a:gd name="adj1" fmla="val 75243"/>
              <a:gd name="adj2" fmla="val 30529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dirty="0"/>
              <a:t>Korespondencja pojawia się w </a:t>
            </a:r>
            <a:r>
              <a:rPr lang="pl-PL" sz="2800" b="1" u="sng" dirty="0">
                <a:solidFill>
                  <a:srgbClr val="FFFF00"/>
                </a:solidFill>
              </a:rPr>
              <a:t>nowej</a:t>
            </a:r>
            <a:r>
              <a:rPr lang="pl-PL" sz="2800" dirty="0">
                <a:solidFill>
                  <a:srgbClr val="FFFF00"/>
                </a:solidFill>
              </a:rPr>
              <a:t> </a:t>
            </a:r>
            <a:r>
              <a:rPr lang="pl-PL" sz="2800" dirty="0"/>
              <a:t>skrzynce.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7813497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ytuł 1"/>
          <p:cNvSpPr>
            <a:spLocks noGrp="1"/>
          </p:cNvSpPr>
          <p:nvPr>
            <p:ph type="title"/>
          </p:nvPr>
        </p:nvSpPr>
        <p:spPr>
          <a:xfrm>
            <a:off x="636494" y="351679"/>
            <a:ext cx="10515600" cy="791322"/>
          </a:xfrm>
        </p:spPr>
        <p:txBody>
          <a:bodyPr/>
          <a:lstStyle/>
          <a:p>
            <a:r>
              <a:rPr lang="pl-PL" altLang="pl-PL" sz="4000" b="1" dirty="0"/>
              <a:t>Kilka typowych nieporozumień 2</a:t>
            </a:r>
          </a:p>
        </p:txBody>
      </p:sp>
      <p:sp>
        <p:nvSpPr>
          <p:cNvPr id="16387" name="Symbol zastępczy zawartości 2"/>
          <p:cNvSpPr>
            <a:spLocks noGrp="1"/>
          </p:cNvSpPr>
          <p:nvPr>
            <p:ph idx="1"/>
          </p:nvPr>
        </p:nvSpPr>
        <p:spPr>
          <a:xfrm>
            <a:off x="1129553" y="1400176"/>
            <a:ext cx="10224247" cy="4893048"/>
          </a:xfrm>
        </p:spPr>
        <p:txBody>
          <a:bodyPr>
            <a:normAutofit/>
          </a:bodyPr>
          <a:lstStyle/>
          <a:p>
            <a:r>
              <a:rPr lang="pl-PL" altLang="pl-PL" dirty="0"/>
              <a:t>Cytat:</a:t>
            </a:r>
            <a:br>
              <a:rPr lang="pl-PL" altLang="pl-PL" dirty="0"/>
            </a:br>
            <a:r>
              <a:rPr lang="pl-PL" altLang="pl-PL" sz="2400" i="1" dirty="0"/>
              <a:t>Od 11 maja w przypadku korespondencji elektronicznej z urzędem obowiązywać będzie zasada dwóch awiz, czyli taki sam system jak dotychczas w tradycyjnej papierowej korespondencji. Co to oznacza? W przypadku gdy obywatel wybierze kanał elektroniczny do komunikacji z urzędem, dostanie informację, że w Elektronicznej Skrzynce Podawczej czeka na niego wiadomość. …</a:t>
            </a:r>
          </a:p>
          <a:p>
            <a:r>
              <a:rPr lang="pl-PL" altLang="pl-PL" dirty="0"/>
              <a:t>W ESP</a:t>
            </a:r>
            <a:r>
              <a:rPr lang="pl-PL" altLang="pl-PL" i="1" dirty="0"/>
              <a:t> </a:t>
            </a:r>
            <a:r>
              <a:rPr lang="pl-PL" altLang="pl-PL" dirty="0"/>
              <a:t>nie może czekać na obywatela żadna wiadomość, ponieważ zgodnie z art. 3 pkt 17 UI, ESP to </a:t>
            </a:r>
            <a:r>
              <a:rPr lang="pl-PL" altLang="pl-PL" i="1" dirty="0"/>
              <a:t>dostępny publicznie środek komunikacji elektronicznej służący do przekazywania dokumentu elektronicznego </a:t>
            </a:r>
            <a:r>
              <a:rPr lang="pl-PL" altLang="pl-PL" i="1" dirty="0">
                <a:solidFill>
                  <a:srgbClr val="FF0000"/>
                </a:solidFill>
              </a:rPr>
              <a:t>do podmiotu publicznego</a:t>
            </a:r>
            <a:r>
              <a:rPr lang="pl-PL" altLang="pl-PL" i="1" dirty="0"/>
              <a:t>… </a:t>
            </a:r>
            <a:r>
              <a:rPr lang="pl-PL" altLang="pl-PL" dirty="0"/>
              <a:t>(i tylko tam)</a:t>
            </a:r>
          </a:p>
        </p:txBody>
      </p:sp>
      <p:cxnSp>
        <p:nvCxnSpPr>
          <p:cNvPr id="4" name="Łącznik prosty 3"/>
          <p:cNvCxnSpPr/>
          <p:nvPr/>
        </p:nvCxnSpPr>
        <p:spPr>
          <a:xfrm flipH="1" flipV="1">
            <a:off x="8047859" y="6609299"/>
            <a:ext cx="3592831" cy="16554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Godło Polski i napis Ministerstwo Cyfryzacji - przeniesienie do strony głównej serw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6856" y="5979826"/>
            <a:ext cx="1767776" cy="453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7734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ytuł 1"/>
          <p:cNvSpPr>
            <a:spLocks noGrp="1"/>
          </p:cNvSpPr>
          <p:nvPr>
            <p:ph type="title"/>
          </p:nvPr>
        </p:nvSpPr>
        <p:spPr>
          <a:xfrm>
            <a:off x="658906" y="314980"/>
            <a:ext cx="8229600" cy="884237"/>
          </a:xfrm>
        </p:spPr>
        <p:txBody>
          <a:bodyPr/>
          <a:lstStyle/>
          <a:p>
            <a:r>
              <a:rPr lang="pl-PL" altLang="pl-PL" sz="3600" b="1" dirty="0"/>
              <a:t>Kilka typowych nieporozumień 3</a:t>
            </a:r>
          </a:p>
        </p:txBody>
      </p:sp>
      <p:sp>
        <p:nvSpPr>
          <p:cNvPr id="17411" name="Symbol zastępczy zawartości 2"/>
          <p:cNvSpPr>
            <a:spLocks noGrp="1"/>
          </p:cNvSpPr>
          <p:nvPr>
            <p:ph idx="1"/>
          </p:nvPr>
        </p:nvSpPr>
        <p:spPr>
          <a:xfrm>
            <a:off x="658906" y="1199217"/>
            <a:ext cx="11164126" cy="4525962"/>
          </a:xfrm>
        </p:spPr>
        <p:txBody>
          <a:bodyPr>
            <a:normAutofit/>
          </a:bodyPr>
          <a:lstStyle/>
          <a:p>
            <a:r>
              <a:rPr lang="pl-PL" altLang="pl-PL" dirty="0"/>
              <a:t>Cytat:</a:t>
            </a:r>
            <a:br>
              <a:rPr lang="pl-PL" altLang="pl-PL" dirty="0"/>
            </a:br>
            <a:r>
              <a:rPr lang="pl-PL" altLang="pl-PL" i="1" dirty="0"/>
              <a:t>Dowodem złożenia zeznania w formie elektronicznej jest Urzędowe Poświadczenie Odbioru (UPO). Aby je otrzymać, należy wysłać wypełniony wcześniej formularz interaktywny…</a:t>
            </a:r>
          </a:p>
          <a:p>
            <a:r>
              <a:rPr lang="pl-PL" altLang="pl-PL" dirty="0"/>
              <a:t>Nie wysyła się </a:t>
            </a:r>
            <a:r>
              <a:rPr lang="pl-PL" altLang="pl-PL" b="1" dirty="0"/>
              <a:t>formularza</a:t>
            </a:r>
            <a:r>
              <a:rPr lang="pl-PL" altLang="pl-PL" dirty="0"/>
              <a:t> tylko </a:t>
            </a:r>
            <a:r>
              <a:rPr lang="pl-PL" altLang="pl-PL" b="1" dirty="0"/>
              <a:t>zeznanie, wniosek, podanie itd.</a:t>
            </a:r>
            <a:r>
              <a:rPr lang="pl-PL" altLang="pl-PL" dirty="0"/>
              <a:t> </a:t>
            </a:r>
            <a:br>
              <a:rPr lang="pl-PL" altLang="pl-PL" dirty="0"/>
            </a:br>
            <a:r>
              <a:rPr lang="pl-PL" altLang="pl-PL" dirty="0"/>
              <a:t>(za pomocą formularza), ponieważ formularz elektroniczny to </a:t>
            </a:r>
            <a:r>
              <a:rPr lang="pl-PL" altLang="pl-PL" i="1" dirty="0"/>
              <a:t>graficzny interfejs użytkownika wystawiany przez oprogramowanie służący do przygotowania i wygenerowania dokumentu elektronicznego zgodnego </a:t>
            </a:r>
            <a:br>
              <a:rPr lang="pl-PL" altLang="pl-PL" i="1" dirty="0"/>
            </a:br>
            <a:r>
              <a:rPr lang="pl-PL" altLang="pl-PL" i="1" dirty="0"/>
              <a:t>z odpowiadającym mu wzorem dokumentu elektronicznego </a:t>
            </a:r>
            <a:br>
              <a:rPr lang="pl-PL" altLang="pl-PL" i="1" dirty="0"/>
            </a:br>
            <a:r>
              <a:rPr lang="pl-PL" altLang="pl-PL" dirty="0"/>
              <a:t>(UI art. 3 pkt 25)</a:t>
            </a:r>
          </a:p>
        </p:txBody>
      </p:sp>
      <p:sp>
        <p:nvSpPr>
          <p:cNvPr id="17412" name="Prostokąt 3"/>
          <p:cNvSpPr>
            <a:spLocks noChangeArrowheads="1"/>
          </p:cNvSpPr>
          <p:nvPr/>
        </p:nvSpPr>
        <p:spPr bwMode="auto">
          <a:xfrm>
            <a:off x="3966070" y="5476725"/>
            <a:ext cx="6860347" cy="95410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28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chyba że chcemy wysłać…  </a:t>
            </a:r>
            <a:br>
              <a:rPr lang="pl-PL" altLang="pl-PL" sz="2800" b="1" dirty="0">
                <a:solidFill>
                  <a:srgbClr val="C00000"/>
                </a:solidFill>
                <a:latin typeface="Times New Roman" panose="02020603050405020304" pitchFamily="18" charset="0"/>
              </a:rPr>
            </a:br>
            <a:r>
              <a:rPr lang="pl-PL" altLang="pl-PL" sz="28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wypełniony graficzny interfejs użytkownika </a:t>
            </a:r>
          </a:p>
        </p:txBody>
      </p:sp>
    </p:spTree>
    <p:extLst>
      <p:ext uri="{BB962C8B-B14F-4D97-AF65-F5344CB8AC3E}">
        <p14:creationId xmlns:p14="http://schemas.microsoft.com/office/powerpoint/2010/main" val="2749234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dirty="0">
                <a:solidFill>
                  <a:prstClr val="black"/>
                </a:solidFill>
                <a:latin typeface="Calibri" panose="020F0502020204030204"/>
              </a:rPr>
              <a:t>Nieporozumienia związane z konfiguracją skrzynki po stronie adresata doręczeń</a:t>
            </a:r>
            <a:endParaRPr lang="en-GB" b="1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Użytkownicy korzystający z </a:t>
            </a:r>
            <a:r>
              <a:rPr lang="pl-PL" dirty="0" err="1"/>
              <a:t>ePUAP</a:t>
            </a:r>
            <a:r>
              <a:rPr lang="pl-PL" dirty="0"/>
              <a:t> mają możliwość ustalenia </a:t>
            </a:r>
            <a:r>
              <a:rPr lang="pl-PL" b="1" u="sng" dirty="0"/>
              <a:t>różnych</a:t>
            </a:r>
            <a:r>
              <a:rPr lang="pl-PL" dirty="0"/>
              <a:t> adresów e-mail powiązanych z:</a:t>
            </a:r>
          </a:p>
          <a:p>
            <a:r>
              <a:rPr lang="pl-PL" b="1" dirty="0"/>
              <a:t>Kontem na </a:t>
            </a:r>
            <a:r>
              <a:rPr lang="pl-PL" b="1" dirty="0" err="1"/>
              <a:t>ePUAP</a:t>
            </a:r>
            <a:r>
              <a:rPr lang="pl-PL" dirty="0"/>
              <a:t>: https://</a:t>
            </a:r>
            <a:r>
              <a:rPr lang="pl-PL" b="1" dirty="0">
                <a:solidFill>
                  <a:srgbClr val="0070C0"/>
                </a:solidFill>
              </a:rPr>
              <a:t>epuap.gov.pl</a:t>
            </a:r>
            <a:r>
              <a:rPr lang="pl-PL" dirty="0"/>
              <a:t>/wps/myportal/aplikacje/zarzadzanie-kontem  </a:t>
            </a:r>
          </a:p>
          <a:p>
            <a:r>
              <a:rPr lang="pl-PL" b="1" dirty="0"/>
              <a:t>Kontem profilu zaufanego </a:t>
            </a:r>
            <a:r>
              <a:rPr lang="pl-PL" dirty="0"/>
              <a:t>na </a:t>
            </a:r>
            <a:br>
              <a:rPr lang="pl-PL" dirty="0"/>
            </a:br>
            <a:r>
              <a:rPr lang="pl-PL" dirty="0"/>
              <a:t>https://</a:t>
            </a:r>
            <a:r>
              <a:rPr lang="pl-PL" b="1" dirty="0">
                <a:solidFill>
                  <a:srgbClr val="0070C0"/>
                </a:solidFill>
              </a:rPr>
              <a:t>pz.gov.pl/</a:t>
            </a:r>
            <a:r>
              <a:rPr lang="pl-PL" b="1" u="sng" dirty="0">
                <a:solidFill>
                  <a:srgbClr val="FF0000"/>
                </a:solidFill>
              </a:rPr>
              <a:t>dt</a:t>
            </a:r>
            <a:r>
              <a:rPr lang="pl-PL" dirty="0"/>
              <a:t>/pages/userIndex</a:t>
            </a:r>
          </a:p>
          <a:p>
            <a:r>
              <a:rPr lang="pl-PL" b="1" dirty="0"/>
              <a:t>Profilem zaufanym </a:t>
            </a:r>
            <a:r>
              <a:rPr lang="pl-PL" dirty="0"/>
              <a:t>https://</a:t>
            </a:r>
            <a:r>
              <a:rPr lang="pl-PL" b="1" dirty="0">
                <a:solidFill>
                  <a:srgbClr val="0070C0"/>
                </a:solidFill>
              </a:rPr>
              <a:t>pz.gov.pl/</a:t>
            </a:r>
            <a:r>
              <a:rPr lang="pl-PL" b="1" u="sng" dirty="0">
                <a:solidFill>
                  <a:srgbClr val="FF0000"/>
                </a:solidFill>
              </a:rPr>
              <a:t>pz</a:t>
            </a:r>
            <a:r>
              <a:rPr lang="pl-PL" dirty="0"/>
              <a:t>/pages/trustedProfileDetails </a:t>
            </a:r>
          </a:p>
          <a:p>
            <a:r>
              <a:rPr lang="pl-PL" b="1" dirty="0"/>
              <a:t>Każdą</a:t>
            </a:r>
            <a:r>
              <a:rPr lang="pl-PL" dirty="0"/>
              <a:t> </a:t>
            </a:r>
            <a:r>
              <a:rPr lang="pl-PL" b="1" dirty="0"/>
              <a:t>z jego e-Skrzynek </a:t>
            </a:r>
            <a:r>
              <a:rPr lang="pl-PL" dirty="0"/>
              <a:t>na </a:t>
            </a:r>
            <a:r>
              <a:rPr lang="pl-PL" dirty="0" err="1"/>
              <a:t>ePUAP</a:t>
            </a:r>
            <a:r>
              <a:rPr lang="pl-PL" dirty="0"/>
              <a:t>, o których była mowa powyżej</a:t>
            </a:r>
          </a:p>
        </p:txBody>
      </p:sp>
      <p:sp>
        <p:nvSpPr>
          <p:cNvPr id="5" name="Objaśnienie prostokątne zaokrąglone 4"/>
          <p:cNvSpPr/>
          <p:nvPr/>
        </p:nvSpPr>
        <p:spPr>
          <a:xfrm>
            <a:off x="7165571" y="3620344"/>
            <a:ext cx="4788131" cy="761899"/>
          </a:xfrm>
          <a:prstGeom prst="wedgeRoundRectCallout">
            <a:avLst>
              <a:gd name="adj1" fmla="val -84682"/>
              <a:gd name="adj2" fmla="val -3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/>
              <a:t>Nie mylić z profilem zaufanym</a:t>
            </a:r>
            <a:endParaRPr lang="en-GB" sz="2800" b="1" dirty="0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838200" y="5761463"/>
            <a:ext cx="9923929" cy="954107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pl-PL" altLang="pl-PL" sz="2800" b="1" dirty="0"/>
              <a:t>Zmiana adresu na koncie profilu zaufanego nie propaguje się w innych miejscach</a:t>
            </a:r>
            <a:endParaRPr lang="pl-PL" altLang="pl-PL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619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3050" y="1417555"/>
            <a:ext cx="9105900" cy="45720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90696"/>
          </a:xfrm>
        </p:spPr>
        <p:txBody>
          <a:bodyPr>
            <a:normAutofit fontScale="90000"/>
          </a:bodyPr>
          <a:lstStyle/>
          <a:p>
            <a:r>
              <a:rPr lang="pl-PL" sz="4000" b="1" dirty="0">
                <a:solidFill>
                  <a:prstClr val="black"/>
                </a:solidFill>
                <a:latin typeface="Calibri" panose="020F0502020204030204"/>
              </a:rPr>
              <a:t>Nieporozumienie związane z konfiguracją skrzynki</a:t>
            </a:r>
            <a:endParaRPr lang="en-GB" b="1" dirty="0"/>
          </a:p>
        </p:txBody>
      </p:sp>
      <p:sp>
        <p:nvSpPr>
          <p:cNvPr id="8" name="Objaśnienie prostokątne zaokrąglone 7"/>
          <p:cNvSpPr/>
          <p:nvPr/>
        </p:nvSpPr>
        <p:spPr>
          <a:xfrm>
            <a:off x="6096000" y="2542173"/>
            <a:ext cx="3060032" cy="687805"/>
          </a:xfrm>
          <a:prstGeom prst="wedgeRoundRectCallout">
            <a:avLst>
              <a:gd name="adj1" fmla="val -11020"/>
              <a:gd name="adj2" fmla="val -131680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>
                <a:sym typeface="Wingdings" panose="05000000000000000000" pitchFamily="2" charset="2"/>
              </a:rPr>
              <a:t>1. Wybrać Moja Skrzynka</a:t>
            </a:r>
          </a:p>
        </p:txBody>
      </p:sp>
      <p:sp>
        <p:nvSpPr>
          <p:cNvPr id="6" name="Objaśnienie prostokątne zaokrąglone 5"/>
          <p:cNvSpPr/>
          <p:nvPr/>
        </p:nvSpPr>
        <p:spPr>
          <a:xfrm>
            <a:off x="3902241" y="5251619"/>
            <a:ext cx="3562588" cy="687805"/>
          </a:xfrm>
          <a:prstGeom prst="wedgeRoundRectCallout">
            <a:avLst>
              <a:gd name="adj1" fmla="val -76289"/>
              <a:gd name="adj2" fmla="val 24005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>
                <a:sym typeface="Wingdings" panose="05000000000000000000" pitchFamily="2" charset="2"/>
              </a:rPr>
              <a:t>2. wybrać Operacje  zob. nast. strona</a:t>
            </a:r>
          </a:p>
        </p:txBody>
      </p:sp>
    </p:spTree>
    <p:extLst>
      <p:ext uri="{BB962C8B-B14F-4D97-AF65-F5344CB8AC3E}">
        <p14:creationId xmlns:p14="http://schemas.microsoft.com/office/powerpoint/2010/main" val="31427124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069" y="1455822"/>
            <a:ext cx="9096375" cy="238125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90696"/>
          </a:xfrm>
        </p:spPr>
        <p:txBody>
          <a:bodyPr>
            <a:normAutofit fontScale="90000"/>
          </a:bodyPr>
          <a:lstStyle/>
          <a:p>
            <a:r>
              <a:rPr lang="pl-PL" sz="4000" b="1" dirty="0">
                <a:solidFill>
                  <a:prstClr val="black"/>
                </a:solidFill>
                <a:latin typeface="Calibri" panose="020F0502020204030204"/>
              </a:rPr>
              <a:t>Nieporozumienie związane z konfiguracją skrzynki 2</a:t>
            </a:r>
            <a:endParaRPr lang="en-GB" b="1" dirty="0"/>
          </a:p>
        </p:txBody>
      </p:sp>
      <p:sp>
        <p:nvSpPr>
          <p:cNvPr id="8" name="Objaśnienie prostokątne zaokrąglone 7"/>
          <p:cNvSpPr/>
          <p:nvPr/>
        </p:nvSpPr>
        <p:spPr>
          <a:xfrm>
            <a:off x="5289884" y="1958642"/>
            <a:ext cx="3060032" cy="687805"/>
          </a:xfrm>
          <a:prstGeom prst="wedgeRoundRectCallout">
            <a:avLst>
              <a:gd name="adj1" fmla="val -104991"/>
              <a:gd name="adj2" fmla="val 111469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>
                <a:sym typeface="Wingdings" panose="05000000000000000000" pitchFamily="2" charset="2"/>
              </a:rPr>
              <a:t>3. wybrać Ustawienia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1225" y="3288581"/>
            <a:ext cx="5150017" cy="3375411"/>
          </a:xfrm>
          <a:prstGeom prst="rect">
            <a:avLst/>
          </a:prstGeom>
        </p:spPr>
      </p:pic>
      <p:sp>
        <p:nvSpPr>
          <p:cNvPr id="6" name="Objaśnienie prostokątne zaokrąglone 5"/>
          <p:cNvSpPr/>
          <p:nvPr/>
        </p:nvSpPr>
        <p:spPr>
          <a:xfrm>
            <a:off x="1676399" y="5005056"/>
            <a:ext cx="3060032" cy="687805"/>
          </a:xfrm>
          <a:prstGeom prst="wedgeRoundRectCallout">
            <a:avLst>
              <a:gd name="adj1" fmla="val 121483"/>
              <a:gd name="adj2" fmla="val 2575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>
                <a:sym typeface="Wingdings" panose="05000000000000000000" pitchFamily="2" charset="2"/>
              </a:rPr>
              <a:t>4. Ustawić adres </a:t>
            </a:r>
            <a:r>
              <a:rPr lang="pl-PL" dirty="0" err="1">
                <a:sym typeface="Wingdings" panose="05000000000000000000" pitchFamily="2" charset="2"/>
              </a:rPr>
              <a:t>mejlowy</a:t>
            </a:r>
            <a:r>
              <a:rPr lang="pl-PL" dirty="0">
                <a:sym typeface="Wingdings" panose="05000000000000000000" pitchFamily="2" charset="2"/>
              </a:rPr>
              <a:t> do powiadomień</a:t>
            </a:r>
          </a:p>
        </p:txBody>
      </p:sp>
    </p:spTree>
    <p:extLst>
      <p:ext uri="{BB962C8B-B14F-4D97-AF65-F5344CB8AC3E}">
        <p14:creationId xmlns:p14="http://schemas.microsoft.com/office/powerpoint/2010/main" val="38565732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367089"/>
            <a:ext cx="6934200" cy="417195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90696"/>
          </a:xfrm>
        </p:spPr>
        <p:txBody>
          <a:bodyPr/>
          <a:lstStyle/>
          <a:p>
            <a:r>
              <a:rPr lang="pl-PL" sz="4000" b="1" dirty="0">
                <a:solidFill>
                  <a:prstClr val="black"/>
                </a:solidFill>
                <a:latin typeface="Calibri" panose="020F0502020204030204"/>
              </a:rPr>
              <a:t>Różne rodzaje powiadomień</a:t>
            </a:r>
            <a:endParaRPr lang="en-GB" b="1" dirty="0"/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3953" y="1367089"/>
            <a:ext cx="6019800" cy="2000250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4852" y="3293027"/>
            <a:ext cx="5362575" cy="1819275"/>
          </a:xfrm>
          <a:prstGeom prst="rect">
            <a:avLst/>
          </a:prstGeom>
        </p:spPr>
      </p:pic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49824" y="5360990"/>
            <a:ext cx="9923929" cy="1200329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pl-PL" altLang="pl-PL" sz="2400" b="1" dirty="0"/>
              <a:t>Na podany adres mejlowy mogą wpływać różne rodzaje powiadomień (zależne od doręczającego podmiotu publicznego).</a:t>
            </a:r>
            <a:br>
              <a:rPr lang="pl-PL" altLang="pl-PL" sz="2400" b="1" dirty="0"/>
            </a:br>
            <a:r>
              <a:rPr lang="pl-PL" altLang="pl-PL" sz="2400" b="1" dirty="0">
                <a:solidFill>
                  <a:srgbClr val="FF0000"/>
                </a:solidFill>
              </a:rPr>
              <a:t>Co by nie wpłynęło, warto sprawdzić skrzynkę</a:t>
            </a:r>
          </a:p>
        </p:txBody>
      </p:sp>
    </p:spTree>
    <p:extLst>
      <p:ext uri="{BB962C8B-B14F-4D97-AF65-F5344CB8AC3E}">
        <p14:creationId xmlns:p14="http://schemas.microsoft.com/office/powerpoint/2010/main" val="1693916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pl-PL" b="1" dirty="0">
                <a:latin typeface="+mn-lt"/>
              </a:rPr>
              <a:t>Obecna praktyka w e-administracji: </a:t>
            </a:r>
            <a:br>
              <a:rPr lang="pl-PL" altLang="pl-PL" b="1" dirty="0">
                <a:latin typeface="+mn-lt"/>
              </a:rPr>
            </a:br>
            <a:r>
              <a:rPr lang="pl-PL" altLang="pl-PL" sz="3600" b="1" dirty="0">
                <a:latin typeface="+mn-lt"/>
              </a:rPr>
              <a:t>dwa rodzaje jednego UPO</a:t>
            </a:r>
          </a:p>
        </p:txBody>
      </p:sp>
      <p:sp>
        <p:nvSpPr>
          <p:cNvPr id="4099" name="Symbol zastępczy zawartości 2"/>
          <p:cNvSpPr>
            <a:spLocks noGrp="1"/>
          </p:cNvSpPr>
          <p:nvPr>
            <p:ph idx="1"/>
          </p:nvPr>
        </p:nvSpPr>
        <p:spPr>
          <a:xfrm>
            <a:off x="995082" y="1825625"/>
            <a:ext cx="10358718" cy="47903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altLang="pl-PL" sz="2400" dirty="0"/>
              <a:t>W art. 3 pkt 20 ustawy z dnia 17 lutego 2015 r. o informatyzacji działalności podmiotów realizujących zadania publiczne (dalej: </a:t>
            </a:r>
            <a:r>
              <a:rPr lang="pl-PL" altLang="pl-PL" sz="2400" dirty="0">
                <a:solidFill>
                  <a:srgbClr val="C00000"/>
                </a:solidFill>
              </a:rPr>
              <a:t>UI)</a:t>
            </a:r>
            <a:r>
              <a:rPr lang="pl-PL" altLang="pl-PL" sz="2400" dirty="0"/>
              <a:t> jest definicja UPO:</a:t>
            </a:r>
          </a:p>
          <a:p>
            <a:pPr marL="0" indent="0">
              <a:buNone/>
            </a:pPr>
            <a:r>
              <a:rPr lang="pl-PL" altLang="pl-PL" sz="2000" dirty="0"/>
              <a:t>20)  urzędowe poświadczenie odbioru – dane elektroniczne powiązane z dokumentem elektronicznym doręczonym podmiotowi publicznemu lub przez niego doręczanym w sposób zapewniający rozpoznawalność późniejszych zmian dokonanych w tych danych, określające:</a:t>
            </a:r>
          </a:p>
          <a:p>
            <a:pPr marL="914400" lvl="1" indent="-457200">
              <a:buFont typeface="+mj-lt"/>
              <a:buAutoNum type="alphaLcParenR"/>
            </a:pPr>
            <a:r>
              <a:rPr lang="pl-PL" altLang="pl-PL" sz="2000" dirty="0"/>
              <a:t>pełną nazwę podmiotu publicznego, któremu doręczono dokument elektroniczny lub który doręcza dokument,</a:t>
            </a:r>
          </a:p>
          <a:p>
            <a:pPr marL="914400" lvl="1" indent="-457200">
              <a:buFont typeface="+mj-lt"/>
              <a:buAutoNum type="alphaLcParenR"/>
            </a:pPr>
            <a:r>
              <a:rPr lang="pl-PL" altLang="pl-PL" sz="2000" dirty="0">
                <a:solidFill>
                  <a:srgbClr val="0070C0"/>
                </a:solidFill>
              </a:rPr>
              <a:t>datę i godzinę wprowadzenia albo przeniesienia dokumentu elektronicznego do systemu teleinformatycznego podmiotu publicznego – w odniesieniu do dokumentu doręczanego podmiotowi publicznemu, </a:t>
            </a:r>
            <a:br>
              <a:rPr lang="pl-PL" altLang="pl-PL" sz="2000" dirty="0">
                <a:solidFill>
                  <a:srgbClr val="0070C0"/>
                </a:solidFill>
              </a:rPr>
            </a:br>
            <a:r>
              <a:rPr lang="pl-PL" altLang="pl-PL" sz="2000" i="1" dirty="0"/>
              <a:t>(to jest cecha UPO potwierdzającego </a:t>
            </a:r>
            <a:r>
              <a:rPr lang="pl-PL" altLang="pl-PL" sz="2000" i="1" dirty="0">
                <a:solidFill>
                  <a:srgbClr val="FF0000"/>
                </a:solidFill>
              </a:rPr>
              <a:t>doręczenie do</a:t>
            </a:r>
            <a:r>
              <a:rPr lang="pl-PL" altLang="pl-PL" sz="2000" i="1" dirty="0"/>
              <a:t> podmiotu publicznego)</a:t>
            </a:r>
          </a:p>
          <a:p>
            <a:pPr marL="914400" lvl="1" indent="-457200">
              <a:buFont typeface="+mj-lt"/>
              <a:buAutoNum type="alphaLcParenR"/>
            </a:pPr>
            <a:r>
              <a:rPr lang="pl-PL" altLang="pl-PL" sz="2000" dirty="0">
                <a:solidFill>
                  <a:srgbClr val="00B050"/>
                </a:solidFill>
              </a:rPr>
              <a:t>datę i godzinę podpisania urzędowego poświadczenia odbioru przez adresata z użyciem mechanizmów, o których mowa w art. 20a ust. 1 albo 2 – w odniesieniu do dokumentu doręczanego przez podmiot publiczny,</a:t>
            </a:r>
            <a:br>
              <a:rPr lang="pl-PL" altLang="pl-PL" sz="2000" dirty="0">
                <a:solidFill>
                  <a:srgbClr val="00B050"/>
                </a:solidFill>
              </a:rPr>
            </a:br>
            <a:r>
              <a:rPr lang="pl-PL" altLang="pl-PL" sz="2000" i="1" dirty="0"/>
              <a:t>(to jest cecha UPO potwierdzającego </a:t>
            </a:r>
            <a:r>
              <a:rPr lang="pl-PL" altLang="pl-PL" sz="2000" i="1" dirty="0">
                <a:solidFill>
                  <a:srgbClr val="FF0000"/>
                </a:solidFill>
              </a:rPr>
              <a:t>doręczenie przez </a:t>
            </a:r>
            <a:r>
              <a:rPr lang="pl-PL" altLang="pl-PL" sz="2000" i="1" dirty="0"/>
              <a:t>podmiot publiczny)</a:t>
            </a:r>
          </a:p>
          <a:p>
            <a:pPr marL="914400" lvl="1" indent="-457200">
              <a:buFont typeface="+mj-lt"/>
              <a:buAutoNum type="alphaLcParenR"/>
            </a:pPr>
            <a:r>
              <a:rPr lang="pl-PL" altLang="pl-PL" sz="2000" dirty="0"/>
              <a:t>datę i godzinę wytworzenia urzędowego poświadczenia odbioru</a:t>
            </a:r>
            <a:endParaRPr lang="pl-PL" altLang="pl-PL" sz="4400" dirty="0"/>
          </a:p>
          <a:p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12769997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b="1" dirty="0">
                <a:latin typeface="+mn-lt"/>
              </a:rPr>
              <a:t>Pobranie dowodów doręczenia z </a:t>
            </a:r>
            <a:r>
              <a:rPr lang="pl-PL" sz="3600" b="1" dirty="0" err="1">
                <a:latin typeface="+mn-lt"/>
              </a:rPr>
              <a:t>ePUAP</a:t>
            </a:r>
            <a:endParaRPr lang="en-GB" sz="3600" b="1" dirty="0">
              <a:latin typeface="+mn-lt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175" y="1516730"/>
            <a:ext cx="7867650" cy="4714875"/>
          </a:xfrm>
          <a:prstGeom prst="rect">
            <a:avLst/>
          </a:prstGeom>
        </p:spPr>
      </p:pic>
      <p:sp>
        <p:nvSpPr>
          <p:cNvPr id="6" name="Objaśnienie prostokątne zaokrąglone 5"/>
          <p:cNvSpPr/>
          <p:nvPr/>
        </p:nvSpPr>
        <p:spPr>
          <a:xfrm>
            <a:off x="5424479" y="2066506"/>
            <a:ext cx="1982963" cy="775787"/>
          </a:xfrm>
          <a:prstGeom prst="wedgeRoundRectCallout">
            <a:avLst>
              <a:gd name="adj1" fmla="val -20886"/>
              <a:gd name="adj2" fmla="val -76356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/>
              <a:t>1. Kliknąć „pobierz” i zapisać na dysku</a:t>
            </a:r>
            <a:endParaRPr lang="pl-PL" dirty="0">
              <a:sym typeface="Wingdings" panose="05000000000000000000" pitchFamily="2" charset="2"/>
            </a:endParaRPr>
          </a:p>
        </p:txBody>
      </p:sp>
      <p:sp>
        <p:nvSpPr>
          <p:cNvPr id="7" name="Objaśnienie prostokątne zaokrąglone 6"/>
          <p:cNvSpPr/>
          <p:nvPr/>
        </p:nvSpPr>
        <p:spPr>
          <a:xfrm>
            <a:off x="4432997" y="3874167"/>
            <a:ext cx="2088119" cy="854244"/>
          </a:xfrm>
          <a:prstGeom prst="wedgeRoundRectCallout">
            <a:avLst>
              <a:gd name="adj1" fmla="val -78527"/>
              <a:gd name="adj2" fmla="val 1049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/>
              <a:t>2. Potem wyświetlić UPO </a:t>
            </a:r>
            <a:br>
              <a:rPr lang="pl-PL" dirty="0"/>
            </a:br>
            <a:r>
              <a:rPr lang="pl-PL" dirty="0"/>
              <a:t>i też pobrać</a:t>
            </a:r>
            <a:endParaRPr lang="pl-PL" dirty="0">
              <a:sym typeface="Wingdings" panose="05000000000000000000" pitchFamily="2" charset="2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9204158" y="2244811"/>
            <a:ext cx="2337998" cy="2677656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pl-PL" altLang="pl-PL" sz="2400" b="1" dirty="0"/>
              <a:t>Para plików, </a:t>
            </a:r>
            <a:br>
              <a:rPr lang="pl-PL" altLang="pl-PL" sz="2400" b="1" dirty="0"/>
            </a:br>
            <a:r>
              <a:rPr lang="pl-PL" altLang="pl-PL" sz="2400" b="1" dirty="0"/>
              <a:t>tj. plik *.XML </a:t>
            </a:r>
            <a:br>
              <a:rPr lang="pl-PL" altLang="pl-PL" sz="2400" b="1" dirty="0"/>
            </a:br>
            <a:r>
              <a:rPr lang="pl-PL" altLang="pl-PL" sz="2400" b="1" dirty="0"/>
              <a:t>z pismem </a:t>
            </a:r>
            <a:br>
              <a:rPr lang="pl-PL" altLang="pl-PL" sz="2400" b="1" dirty="0"/>
            </a:br>
            <a:r>
              <a:rPr lang="pl-PL" altLang="pl-PL" sz="2400" b="1" dirty="0"/>
              <a:t>+ UPO będzie stanowiła dowód doręczenia</a:t>
            </a:r>
            <a:endParaRPr lang="pl-PL" altLang="pl-PL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7995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0717" y="1501188"/>
            <a:ext cx="8553450" cy="4962525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5972" y="175625"/>
            <a:ext cx="10515600" cy="1325563"/>
          </a:xfrm>
        </p:spPr>
        <p:txBody>
          <a:bodyPr>
            <a:normAutofit/>
          </a:bodyPr>
          <a:lstStyle/>
          <a:p>
            <a:r>
              <a:rPr lang="pl-PL" sz="3600" b="1" dirty="0">
                <a:latin typeface="+mn-lt"/>
              </a:rPr>
              <a:t>Wizualizacja pobranych plików (nie każdy ma ekstrasystem, który to zrobi automatycznie)</a:t>
            </a:r>
            <a:endParaRPr lang="en-GB" sz="3600" b="1" dirty="0">
              <a:latin typeface="+mn-lt"/>
            </a:endParaRPr>
          </a:p>
        </p:txBody>
      </p:sp>
      <p:sp>
        <p:nvSpPr>
          <p:cNvPr id="7" name="Objaśnienie prostokątne zaokrąglone 6"/>
          <p:cNvSpPr/>
          <p:nvPr/>
        </p:nvSpPr>
        <p:spPr>
          <a:xfrm>
            <a:off x="3217807" y="4216142"/>
            <a:ext cx="2088119" cy="854244"/>
          </a:xfrm>
          <a:prstGeom prst="wedgeRoundRectCallout">
            <a:avLst>
              <a:gd name="adj1" fmla="val 77621"/>
              <a:gd name="adj2" fmla="val -37393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/>
              <a:t>2. Zobaczę to…</a:t>
            </a:r>
            <a:endParaRPr lang="pl-PL" dirty="0">
              <a:sym typeface="Wingdings" panose="05000000000000000000" pitchFamily="2" charset="2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49680" y="5890379"/>
            <a:ext cx="5482678" cy="46166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pl-PL" altLang="pl-PL" sz="2400" b="1" dirty="0"/>
              <a:t>Jak to po ludzku wyświetlić?</a:t>
            </a:r>
            <a:endParaRPr lang="pl-PL" altLang="pl-PL" sz="2400" b="1" dirty="0">
              <a:solidFill>
                <a:srgbClr val="FF0000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72" y="1552739"/>
            <a:ext cx="6248400" cy="1504950"/>
          </a:xfrm>
          <a:prstGeom prst="rect">
            <a:avLst/>
          </a:prstGeom>
        </p:spPr>
      </p:pic>
      <p:sp>
        <p:nvSpPr>
          <p:cNvPr id="6" name="Objaśnienie prostokątne zaokrąglone 5"/>
          <p:cNvSpPr/>
          <p:nvPr/>
        </p:nvSpPr>
        <p:spPr>
          <a:xfrm>
            <a:off x="749680" y="3440355"/>
            <a:ext cx="1440068" cy="775787"/>
          </a:xfrm>
          <a:prstGeom prst="wedgeRoundRectCallout">
            <a:avLst>
              <a:gd name="adj1" fmla="val -16032"/>
              <a:gd name="adj2" fmla="val -222139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/>
              <a:t>1. Gdy kliknę w to…</a:t>
            </a:r>
            <a:endParaRPr lang="pl-PL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002946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latin typeface="+mn-lt"/>
              </a:rPr>
              <a:t>Wizualizacja pobranych plików (po ludzku)</a:t>
            </a:r>
            <a:endParaRPr lang="en-GB" b="1" dirty="0">
              <a:latin typeface="+mn-lt"/>
            </a:endParaRPr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838199" y="1825625"/>
            <a:ext cx="10844463" cy="4351338"/>
          </a:xfrm>
        </p:spPr>
        <p:txBody>
          <a:bodyPr/>
          <a:lstStyle/>
          <a:p>
            <a:r>
              <a:rPr lang="pl-PL" dirty="0"/>
              <a:t>Można… włączyć z powrotem na ePUAP (do roboczych)</a:t>
            </a:r>
          </a:p>
          <a:p>
            <a:r>
              <a:rPr lang="pl-PL" dirty="0"/>
              <a:t>Można użyć usługi ukrytej w STREFA URZĘDNIKA </a:t>
            </a:r>
            <a:r>
              <a:rPr lang="pl-PL" dirty="0">
                <a:sym typeface="Wingdings" panose="05000000000000000000" pitchFamily="2" charset="2"/>
              </a:rPr>
              <a:t> WIĘCEJ  WALIDATOR</a:t>
            </a:r>
          </a:p>
          <a:p>
            <a:pPr lvl="1"/>
            <a:r>
              <a:rPr lang="pl-PL" dirty="0">
                <a:sym typeface="Wingdings" panose="05000000000000000000" pitchFamily="2" charset="2"/>
                <a:hlinkClick r:id="rId2"/>
              </a:rPr>
              <a:t>https://epuap.gov.pl/wps/myportal/strefa-urzednika/inne-systemy/walidator</a:t>
            </a:r>
            <a:endParaRPr lang="pl-PL" dirty="0">
              <a:sym typeface="Wingdings" panose="05000000000000000000" pitchFamily="2" charset="2"/>
            </a:endParaRPr>
          </a:p>
          <a:p>
            <a:pPr lvl="1"/>
            <a:r>
              <a:rPr lang="pl-PL" dirty="0">
                <a:solidFill>
                  <a:srgbClr val="FF0000"/>
                </a:solidFill>
                <a:sym typeface="Wingdings" panose="05000000000000000000" pitchFamily="2" charset="2"/>
              </a:rPr>
              <a:t>Wada: nie potrafi wyodrębnić załączników</a:t>
            </a:r>
          </a:p>
          <a:p>
            <a:r>
              <a:rPr lang="pl-PL" dirty="0">
                <a:sym typeface="Wingdings" panose="05000000000000000000" pitchFamily="2" charset="2"/>
              </a:rPr>
              <a:t>Można użyć usługi portalu SEKAP (</a:t>
            </a:r>
            <a:r>
              <a:rPr lang="pl-PL" dirty="0">
                <a:sym typeface="Wingdings" panose="05000000000000000000" pitchFamily="2" charset="2"/>
                <a:hlinkClick r:id="rId3"/>
              </a:rPr>
              <a:t>https://www.sekap.pl/epaczka.seam</a:t>
            </a:r>
            <a:r>
              <a:rPr lang="pl-PL" dirty="0">
                <a:sym typeface="Wingdings" panose="05000000000000000000" pitchFamily="2" charset="2"/>
              </a:rPr>
              <a:t>)</a:t>
            </a:r>
          </a:p>
          <a:p>
            <a:r>
              <a:rPr lang="pl-PL" dirty="0">
                <a:sym typeface="Wingdings" panose="05000000000000000000" pitchFamily="2" charset="2"/>
              </a:rPr>
              <a:t>Można posiadać własny system zarządzania dokumentacją, który to potrafi (sięgnąć po wzór wizualizacji i umieć wyodrębnić załączniki jak SEKAP)</a:t>
            </a:r>
            <a:endParaRPr lang="en-GB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49680" y="5890379"/>
            <a:ext cx="5482678" cy="46166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pl-PL" altLang="pl-PL" sz="2400" b="1" dirty="0"/>
              <a:t>Może trzeba to zmienić?</a:t>
            </a:r>
            <a:endParaRPr lang="pl-PL" altLang="pl-PL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67586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005457" cy="1325563"/>
          </a:xfrm>
        </p:spPr>
        <p:txBody>
          <a:bodyPr/>
          <a:lstStyle/>
          <a:p>
            <a:r>
              <a:rPr lang="pl-PL" b="1" dirty="0">
                <a:latin typeface="+mn-lt"/>
              </a:rPr>
              <a:t>Nowa odsłona e-doręczeń (główne założenia)</a:t>
            </a:r>
            <a:endParaRPr lang="en-GB" b="1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3867901"/>
          </a:xfrm>
        </p:spPr>
        <p:txBody>
          <a:bodyPr>
            <a:normAutofit fontScale="92500"/>
          </a:bodyPr>
          <a:lstStyle/>
          <a:p>
            <a:r>
              <a:rPr lang="pl-PL" dirty="0"/>
              <a:t>Wiemy, co najbardziej boli w obecnym systemie e-doręczeń</a:t>
            </a:r>
          </a:p>
          <a:p>
            <a:pPr lvl="1"/>
            <a:r>
              <a:rPr lang="pl-PL" dirty="0"/>
              <a:t>Dlaczego nie mogę podać </a:t>
            </a:r>
            <a:r>
              <a:rPr lang="pl-PL" b="1" dirty="0"/>
              <a:t>mojego adresu </a:t>
            </a:r>
            <a:r>
              <a:rPr lang="pl-PL" dirty="0"/>
              <a:t>do doręczeń podobnie jak podmiot publiczny (to jest mój adres, tu mi doręczajcie), zamiast chodzić po pisma do systemu każdego doręczającego osobno)?</a:t>
            </a:r>
          </a:p>
          <a:p>
            <a:pPr lvl="1"/>
            <a:r>
              <a:rPr lang="pl-PL" dirty="0"/>
              <a:t>Dlaczego nie mogę stworzyć reguły, by automatycznie przekazywać doręczenia </a:t>
            </a:r>
            <a:br>
              <a:rPr lang="pl-PL" dirty="0"/>
            </a:br>
            <a:r>
              <a:rPr lang="pl-PL" dirty="0"/>
              <a:t>z ePUAP do mojego systemu (po co mam oglądać nieprzyjazny interfejs)?</a:t>
            </a:r>
          </a:p>
          <a:p>
            <a:pPr lvl="1"/>
            <a:r>
              <a:rPr lang="pl-PL" dirty="0"/>
              <a:t>Dlaczego w ogóle muszę zakładać konto na ePUAP, by skutecznie doręczać i odbierać przesyłki?</a:t>
            </a:r>
          </a:p>
          <a:p>
            <a:pPr lvl="1"/>
            <a:r>
              <a:rPr lang="pl-PL" dirty="0"/>
              <a:t>Dlaczego mając konto na ePUAP, mogę skutecznie doręczać tylko do podmiotów publicznych, a nie także do mojego banku, ubezpieczyciela, dostawcy gazu, prądu, wody, Internetu, telewizji itd.?</a:t>
            </a:r>
          </a:p>
        </p:txBody>
      </p:sp>
      <p:sp>
        <p:nvSpPr>
          <p:cNvPr id="5" name="CustomShape 3"/>
          <p:cNvSpPr/>
          <p:nvPr/>
        </p:nvSpPr>
        <p:spPr>
          <a:xfrm>
            <a:off x="587401" y="5558589"/>
            <a:ext cx="11256255" cy="117604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l-PL" sz="32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pracujemy nad zmianą – </a:t>
            </a:r>
            <a:r>
              <a:rPr lang="pl-PL" sz="3200" b="1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zob. projekt ustawy o elektronizacji doręczeń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1591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pl-PL" b="1" dirty="0">
                <a:latin typeface="+mn-lt"/>
              </a:rPr>
              <a:t>Problemy wynikające z obecnego procesu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690648" y="1690688"/>
            <a:ext cx="10663152" cy="4842461"/>
          </a:xfrm>
        </p:spPr>
        <p:txBody>
          <a:bodyPr>
            <a:normAutofit/>
          </a:bodyPr>
          <a:lstStyle/>
          <a:p>
            <a:r>
              <a:rPr lang="pl-PL" sz="2400" dirty="0"/>
              <a:t>Oprócz schematu ustalonego w przepisach kpa </a:t>
            </a:r>
            <a:r>
              <a:rPr lang="pl-PL" sz="2400" b="1" dirty="0">
                <a:solidFill>
                  <a:srgbClr val="0070C0"/>
                </a:solidFill>
              </a:rPr>
              <a:t>istnieje mnóstwo wyjątków </a:t>
            </a:r>
            <a:r>
              <a:rPr lang="pl-PL" sz="2400" dirty="0"/>
              <a:t>(inaczej do sądu, inaczej do ZUS itd. – co doręczenie to inne prawo, zasady </a:t>
            </a:r>
            <a:br>
              <a:rPr lang="pl-PL" sz="2400" dirty="0"/>
            </a:br>
            <a:r>
              <a:rPr lang="pl-PL" sz="2400" dirty="0"/>
              <a:t>i system). </a:t>
            </a:r>
            <a:r>
              <a:rPr lang="pl-PL" sz="2400" b="1" dirty="0"/>
              <a:t>W efekcie obywatel czy przedsiębiorca nie ma szans zgromadzić swojej e-korespondencji w jednym miejscu</a:t>
            </a:r>
            <a:r>
              <a:rPr lang="pl-PL" sz="2400" dirty="0"/>
              <a:t> (albo musi to „ręcznie” kopiować)</a:t>
            </a:r>
          </a:p>
          <a:p>
            <a:r>
              <a:rPr lang="pl-PL" sz="2400" dirty="0"/>
              <a:t>Słabą stroną obecnego procesu doręczeń jest zawiadomienie o przesyłce oczekującej w systemie organu. Odebranie takiego zawiadomienia nie musi być potwierdzone, a niewykonanie kolejnych kroków kończy się fikcją doręczenia</a:t>
            </a:r>
          </a:p>
          <a:p>
            <a:r>
              <a:rPr lang="pl-PL" sz="2400" dirty="0"/>
              <a:t>Ponadto organ nie zawsze ma pewność, że wysyła zawiadomienie na właściwy adres (bo </a:t>
            </a:r>
            <a:r>
              <a:rPr lang="pl-PL" sz="2400" b="1" dirty="0">
                <a:solidFill>
                  <a:srgbClr val="FF0000"/>
                </a:solidFill>
              </a:rPr>
              <a:t>nie ma oficjalnej bazy adresowej</a:t>
            </a:r>
            <a:r>
              <a:rPr lang="pl-PL" sz="2400" dirty="0"/>
              <a:t>)</a:t>
            </a:r>
          </a:p>
          <a:p>
            <a:r>
              <a:rPr lang="pl-PL" sz="2400" dirty="0"/>
              <a:t>Obsługa korespondencji przez ePUAP zapewnia obywatelowi skrzynkę w jednym miejscu, ale nie do wszystkiego</a:t>
            </a:r>
          </a:p>
        </p:txBody>
      </p:sp>
      <p:cxnSp>
        <p:nvCxnSpPr>
          <p:cNvPr id="4" name="Łącznik prosty 3"/>
          <p:cNvCxnSpPr/>
          <p:nvPr/>
        </p:nvCxnSpPr>
        <p:spPr>
          <a:xfrm flipH="1" flipV="1">
            <a:off x="8047859" y="6609299"/>
            <a:ext cx="3592831" cy="16554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Godło Polski i napis Ministerstwo Cyfryzacji - przeniesienie do strony głównej serw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6856" y="5979826"/>
            <a:ext cx="1767776" cy="453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1194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pl-PL" sz="3600" b="1" dirty="0"/>
              <a:t>Interesujące w rozporządzeniu eIDAS</a:t>
            </a:r>
          </a:p>
        </p:txBody>
      </p:sp>
      <p:sp>
        <p:nvSpPr>
          <p:cNvPr id="29699" name="Symbol zastępczy zawartości 2"/>
          <p:cNvSpPr>
            <a:spLocks noGrp="1"/>
          </p:cNvSpPr>
          <p:nvPr>
            <p:ph idx="1"/>
          </p:nvPr>
        </p:nvSpPr>
        <p:spPr>
          <a:xfrm>
            <a:off x="1167063" y="1600201"/>
            <a:ext cx="9379913" cy="4525963"/>
          </a:xfrm>
        </p:spPr>
        <p:txBody>
          <a:bodyPr>
            <a:noAutofit/>
          </a:bodyPr>
          <a:lstStyle/>
          <a:p>
            <a:r>
              <a:rPr lang="pl-PL" altLang="pl-PL" sz="2400" b="1" dirty="0"/>
              <a:t>Art. 43 ust. 2</a:t>
            </a:r>
            <a:r>
              <a:rPr lang="pl-PL" altLang="pl-PL" sz="2400" dirty="0"/>
              <a:t/>
            </a:r>
            <a:br>
              <a:rPr lang="pl-PL" altLang="pl-PL" sz="2400" dirty="0"/>
            </a:br>
            <a:r>
              <a:rPr lang="pl-PL" altLang="pl-PL" sz="2400" dirty="0"/>
              <a:t>Dane wysłane i otrzymane przy użyciu kwalifikowanej usługi rejestrowanego doręczenia elektronicznego korzystają z domniemania integralności danych, wysłania tych danych przez zidentyfikowanego nadawcę i otrzymania ich przez zidentyfikowanego adresata oraz dokładności daty i czasu wysłania i otrzymania wskazanych przez kwalifikowaną usługę rejestrowanego doręczenia elektronicznego.</a:t>
            </a:r>
          </a:p>
          <a:p>
            <a:r>
              <a:rPr lang="pl-PL" altLang="pl-PL" sz="2400" b="1" dirty="0"/>
              <a:t>Art. 3 pkt 36) </a:t>
            </a:r>
            <a:r>
              <a:rPr lang="pl-PL" altLang="pl-PL" sz="2400" dirty="0"/>
              <a:t>„usługa rejestrowanego doręczenia elektronicznego” oznacza usługę umożliwiającą przesłanie danych między stronami trzecimi drogą elektroniczną i zapewniającą dowody związane </a:t>
            </a:r>
            <a:br>
              <a:rPr lang="pl-PL" altLang="pl-PL" sz="2400" dirty="0"/>
            </a:br>
            <a:r>
              <a:rPr lang="pl-PL" altLang="pl-PL" sz="2400" dirty="0"/>
              <a:t>z posługiwaniem się przesyłanymi danymi, w tym dowód wysłania </a:t>
            </a:r>
            <a:br>
              <a:rPr lang="pl-PL" altLang="pl-PL" sz="2400" dirty="0"/>
            </a:br>
            <a:r>
              <a:rPr lang="pl-PL" altLang="pl-PL" sz="2400" dirty="0"/>
              <a:t>i otrzymania danych, oraz chroniącą przesyłane dane przed ryzykiem utraty, kradzieży, uszkodzenia lub jakiejkolwiek nieupoważnionej zmiany; </a:t>
            </a:r>
          </a:p>
        </p:txBody>
      </p:sp>
      <p:cxnSp>
        <p:nvCxnSpPr>
          <p:cNvPr id="4" name="Łącznik prosty 3"/>
          <p:cNvCxnSpPr/>
          <p:nvPr/>
        </p:nvCxnSpPr>
        <p:spPr>
          <a:xfrm flipH="1" flipV="1">
            <a:off x="8047859" y="6609299"/>
            <a:ext cx="3592831" cy="16554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Godło Polski i napis Ministerstwo Cyfryzacji - przeniesienie do strony głównej serw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6856" y="5979826"/>
            <a:ext cx="1767776" cy="453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6800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pl-PL" dirty="0" smtClean="0"/>
              <a:t>Geneza systemów </a:t>
            </a:r>
            <a:r>
              <a:rPr lang="pl-PL" altLang="pl-PL" dirty="0" smtClean="0"/>
              <a:t>Elektronicznego Zarządzania Dokumentacją</a:t>
            </a:r>
            <a:endParaRPr lang="pl-PL" altLang="pl-PL" dirty="0" smtClean="0"/>
          </a:p>
        </p:txBody>
      </p:sp>
      <p:sp>
        <p:nvSpPr>
          <p:cNvPr id="4099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/>
            <a:r>
              <a:rPr lang="pl-PL" altLang="pl-PL" dirty="0"/>
              <a:t>Wrzesień 2003 - styczeń 2005 – prace sejmowej Komisji Nadzwyczajnej do rozpatrzenia rządowego projektu ustawy o informatyzacji działalności niektórych podmiotów realizujących zadania publiczne .</a:t>
            </a:r>
          </a:p>
          <a:p>
            <a:pPr marL="742950" lvl="2" indent="-342900"/>
            <a:r>
              <a:rPr lang="pl-PL" altLang="pl-PL" sz="2400" dirty="0"/>
              <a:t>Podsekretarz stanu w Ministerstwie Nauki i Informatyzacji Wojciech </a:t>
            </a:r>
            <a:r>
              <a:rPr lang="pl-PL" altLang="pl-PL" sz="2400" dirty="0" err="1"/>
              <a:t>Szewko</a:t>
            </a:r>
            <a:r>
              <a:rPr lang="pl-PL" altLang="pl-PL" sz="2400" dirty="0"/>
              <a:t> „</a:t>
            </a:r>
            <a:r>
              <a:rPr lang="pl-PL" altLang="pl-PL" sz="2400" i="1" dirty="0"/>
              <a:t>Proszę sobie w tej chwili wyobrazić, że obecnie mamy tak kuriozalną sytuację, że urząd do urzędu może wysłać podpisany podpisem elektronicznym dokument, ale nie ma metod jego archiwizacji, żadnego systemu przechowywania.</a:t>
            </a:r>
            <a:r>
              <a:rPr lang="pl-PL" altLang="pl-PL" sz="2400" dirty="0"/>
              <a:t>”</a:t>
            </a:r>
          </a:p>
          <a:p>
            <a:pPr marL="742950" lvl="2" indent="-342900"/>
            <a:r>
              <a:rPr lang="pl-PL" altLang="pl-PL" sz="2400" dirty="0"/>
              <a:t>Ekspert Komisji, Witold Abramowicz:  </a:t>
            </a:r>
            <a:r>
              <a:rPr lang="pl-PL" altLang="pl-PL" sz="2400" i="1" dirty="0"/>
              <a:t>„….system archiwizacji nie może funkcjonować bez określenia pewnej kategorii metadanych”)  </a:t>
            </a:r>
          </a:p>
        </p:txBody>
      </p:sp>
      <p:sp>
        <p:nvSpPr>
          <p:cNvPr id="4100" name="Prostokąt 1"/>
          <p:cNvSpPr>
            <a:spLocks noChangeArrowheads="1"/>
          </p:cNvSpPr>
          <p:nvPr/>
        </p:nvSpPr>
        <p:spPr bwMode="auto">
          <a:xfrm>
            <a:off x="2279650" y="5618164"/>
            <a:ext cx="763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74295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2" eaLnBrk="1" hangingPunct="1"/>
            <a:r>
              <a:rPr lang="pl-PL" altLang="pl-PL" sz="2000"/>
              <a:t>zob. </a:t>
            </a:r>
            <a:r>
              <a:rPr lang="pl-PL" altLang="pl-PL" sz="2000">
                <a:hlinkClick r:id="rId2"/>
              </a:rPr>
              <a:t>http://orka.sejm.gov.pl/Biuletyn.nsf/fkskr?OpenForm&amp;NIF</a:t>
            </a:r>
            <a:r>
              <a:rPr lang="pl-PL" altLang="pl-PL" sz="2000"/>
              <a:t>, Biuletyn nr 3 z 16-10-2003 i nr 10 z 19.10.2004</a:t>
            </a:r>
          </a:p>
        </p:txBody>
      </p:sp>
    </p:spTree>
    <p:extLst>
      <p:ext uri="{BB962C8B-B14F-4D97-AF65-F5344CB8AC3E}">
        <p14:creationId xmlns:p14="http://schemas.microsoft.com/office/powerpoint/2010/main" val="385243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417399" y="671512"/>
            <a:ext cx="9891713" cy="1360487"/>
          </a:xfrm>
        </p:spPr>
        <p:txBody>
          <a:bodyPr>
            <a:normAutofit/>
          </a:bodyPr>
          <a:lstStyle/>
          <a:p>
            <a:pPr eaLnBrk="1" hangingPunct="1"/>
            <a:r>
              <a:rPr lang="pl-PL" altLang="pl-PL" sz="3600" b="1" dirty="0"/>
              <a:t>Bez względu na rozwiązanie problemu doręczania podpisanych elektronicznie pism</a:t>
            </a:r>
          </a:p>
        </p:txBody>
      </p:sp>
      <p:sp>
        <p:nvSpPr>
          <p:cNvPr id="9318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04598" y="2205310"/>
            <a:ext cx="10932225" cy="49974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l-PL" altLang="pl-PL" dirty="0"/>
              <a:t>Nadal pozostanie problem ich przechowania.</a:t>
            </a:r>
          </a:p>
          <a:p>
            <a:pPr eaLnBrk="1" hangingPunct="1">
              <a:lnSpc>
                <a:spcPct val="80000"/>
              </a:lnSpc>
            </a:pPr>
            <a:r>
              <a:rPr lang="pl-PL" altLang="pl-PL" dirty="0"/>
              <a:t>Instrukcja kancelaryjna</a:t>
            </a:r>
            <a:r>
              <a:rPr lang="pl-PL" altLang="pl-PL" dirty="0">
                <a:solidFill>
                  <a:srgbClr val="FF0000"/>
                </a:solidFill>
              </a:rPr>
              <a:t>*</a:t>
            </a:r>
            <a:r>
              <a:rPr lang="pl-PL" altLang="pl-PL" dirty="0"/>
              <a:t> (Rozporządzenie Prezesa Rady Ministrów w sprawie instrukcji kancelaryjnej, jednolitych rzeczowych wykazów akt oraz instrukcji w sprawie organizacji i zakresu działania archiwów zakładowych (Dz.U. z 2011 nr 14 poz. 67) pozwala na wybór:</a:t>
            </a:r>
          </a:p>
          <a:p>
            <a:pPr lvl="1" eaLnBrk="1" hangingPunct="1">
              <a:lnSpc>
                <a:spcPct val="80000"/>
              </a:lnSpc>
            </a:pPr>
            <a:r>
              <a:rPr lang="pl-PL" altLang="pl-PL" dirty="0"/>
              <a:t>albo mamy system EZD (elektronicznego zarządzania dokumentacją) </a:t>
            </a:r>
            <a:r>
              <a:rPr lang="pl-PL" altLang="pl-PL" b="1" u="sng" dirty="0">
                <a:solidFill>
                  <a:srgbClr val="FF0000"/>
                </a:solidFill>
              </a:rPr>
              <a:t>spełniający szereg wymagań</a:t>
            </a:r>
            <a:r>
              <a:rPr lang="pl-PL" altLang="pl-PL" dirty="0"/>
              <a:t>,</a:t>
            </a:r>
          </a:p>
          <a:p>
            <a:pPr lvl="1" eaLnBrk="1" hangingPunct="1">
              <a:lnSpc>
                <a:spcPct val="80000"/>
              </a:lnSpc>
            </a:pPr>
            <a:r>
              <a:rPr lang="pl-PL" altLang="pl-PL" dirty="0"/>
              <a:t>albo się je drukuje i włącza w takiej postaci do akt papierowych (pamiętając że nie wszystko daje się wydrukować)</a:t>
            </a:r>
          </a:p>
        </p:txBody>
      </p:sp>
      <p:sp>
        <p:nvSpPr>
          <p:cNvPr id="93188" name="Rectangle 6"/>
          <p:cNvSpPr>
            <a:spLocks noChangeArrowheads="1"/>
          </p:cNvSpPr>
          <p:nvPr/>
        </p:nvSpPr>
        <p:spPr bwMode="auto">
          <a:xfrm>
            <a:off x="2208213" y="6005513"/>
            <a:ext cx="71739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pl-PL" sz="2800">
                <a:solidFill>
                  <a:srgbClr val="FF0000"/>
                </a:solidFill>
              </a:rPr>
              <a:t>*</a:t>
            </a:r>
            <a:r>
              <a:rPr lang="pl-PL" altLang="pl-PL" sz="2400" b="1">
                <a:solidFill>
                  <a:srgbClr val="FF0000"/>
                </a:solidFill>
              </a:rPr>
              <a:t>tylko dla podmiotów objętych rozporządzeniem</a:t>
            </a:r>
          </a:p>
        </p:txBody>
      </p:sp>
    </p:spTree>
    <p:extLst>
      <p:ext uri="{BB962C8B-B14F-4D97-AF65-F5344CB8AC3E}">
        <p14:creationId xmlns:p14="http://schemas.microsoft.com/office/powerpoint/2010/main" val="26607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883041" y="518307"/>
            <a:ext cx="10014808" cy="652463"/>
          </a:xfrm>
        </p:spPr>
        <p:txBody>
          <a:bodyPr>
            <a:noAutofit/>
          </a:bodyPr>
          <a:lstStyle/>
          <a:p>
            <a:pPr algn="l"/>
            <a:r>
              <a:rPr lang="pl-PL" b="1" dirty="0">
                <a:solidFill>
                  <a:schemeClr val="tx1"/>
                </a:solidFill>
                <a:latin typeface="+mn-lt"/>
              </a:rPr>
              <a:t>Okres przejściowy </a:t>
            </a:r>
            <a:r>
              <a:rPr lang="pl-PL" b="1" dirty="0" smtClean="0">
                <a:solidFill>
                  <a:schemeClr val="tx1"/>
                </a:solidFill>
                <a:latin typeface="+mn-lt"/>
              </a:rPr>
              <a:t>   </a:t>
            </a:r>
            <a:br>
              <a:rPr lang="pl-PL" b="1" dirty="0" smtClean="0">
                <a:solidFill>
                  <a:schemeClr val="tx1"/>
                </a:solidFill>
                <a:latin typeface="+mn-lt"/>
              </a:rPr>
            </a:br>
            <a:r>
              <a:rPr lang="pl-PL" sz="3600" b="1" dirty="0" smtClean="0">
                <a:solidFill>
                  <a:schemeClr val="tx1"/>
                </a:solidFill>
                <a:latin typeface="+mn-lt"/>
              </a:rPr>
              <a:t>(</a:t>
            </a:r>
            <a:r>
              <a:rPr lang="pl-PL" sz="3600" b="1" dirty="0">
                <a:solidFill>
                  <a:schemeClr val="tx1"/>
                </a:solidFill>
                <a:latin typeface="+mn-lt"/>
              </a:rPr>
              <a:t>tezy z roku </a:t>
            </a:r>
            <a:r>
              <a:rPr lang="pl-PL" sz="3600" b="1" dirty="0" smtClean="0">
                <a:solidFill>
                  <a:schemeClr val="tx1"/>
                </a:solidFill>
                <a:latin typeface="+mn-lt"/>
              </a:rPr>
              <a:t>2011 – niestety ciągle aktualne)</a:t>
            </a:r>
            <a:endParaRPr lang="pl-PL" sz="36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4498" y="2027422"/>
            <a:ext cx="10747947" cy="3938664"/>
          </a:xfrm>
        </p:spPr>
        <p:txBody>
          <a:bodyPr vert="horz" lIns="91440" tIns="45720" rIns="91440" bIns="45720" rtlCol="0">
            <a:norm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pl-PL" sz="3200" dirty="0">
                <a:latin typeface="Calibri" panose="020F0502020204030204" pitchFamily="34" charset="0"/>
                <a:cs typeface="Calibri" panose="020F0502020204030204" pitchFamily="34" charset="0"/>
              </a:rPr>
              <a:t>jak bardzo byśmy się nie starali, to nie da się w dającym się zaplanować czasie całkowicie zastąpić pismem elektronicznym pisma papierowego (czy taka teza wymaga udowodnienia?)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pl-PL" sz="3200" dirty="0">
                <a:latin typeface="Calibri" panose="020F0502020204030204" pitchFamily="34" charset="0"/>
                <a:cs typeface="Calibri" panose="020F0502020204030204" pitchFamily="34" charset="0"/>
              </a:rPr>
              <a:t>Choć nie należy rezygnować z dążenia do tego aby całkowicie zastąpić papier w poszczególnych procesach trzeba przewidzieć istnienie dualnej dokumentacji </a:t>
            </a:r>
            <a:r>
              <a:rPr lang="pl-PL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w jednej i tej samej sprawie.</a:t>
            </a:r>
          </a:p>
        </p:txBody>
      </p:sp>
      <p:cxnSp>
        <p:nvCxnSpPr>
          <p:cNvPr id="4" name="Łącznik prosty 3"/>
          <p:cNvCxnSpPr/>
          <p:nvPr/>
        </p:nvCxnSpPr>
        <p:spPr>
          <a:xfrm flipH="1">
            <a:off x="7397087" y="6625853"/>
            <a:ext cx="4243605" cy="20607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869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946878" y="681273"/>
            <a:ext cx="9876019" cy="436563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pl-PL" b="1" dirty="0" smtClean="0">
                <a:solidFill>
                  <a:schemeClr val="tx1"/>
                </a:solidFill>
                <a:latin typeface="+mn-lt"/>
              </a:rPr>
              <a:t>Już wtedy było wiadomo, że…</a:t>
            </a:r>
            <a:endParaRPr lang="pl-PL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275" y="1360404"/>
            <a:ext cx="10515600" cy="4351338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pl-PL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Albo papiery trzymamy osobno i dokumenty elektroniczne osobno (nawet jeżeli będziemy pakować informatyczne nośniki danych do teczek/kopert to i tak nadal będą osobno).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pl-PL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Albo uznajemy, że istotna jest treść, a nie nośnik i sprowadzamy tę treść do </a:t>
            </a:r>
            <a:r>
              <a:rPr lang="pl-PL" sz="3200" dirty="0">
                <a:latin typeface="Calibri" panose="020F0502020204030204" pitchFamily="34" charset="0"/>
                <a:cs typeface="Calibri" panose="020F0502020204030204" pitchFamily="34" charset="0"/>
              </a:rPr>
              <a:t>ujednoliconej </a:t>
            </a:r>
            <a:r>
              <a:rPr lang="pl-PL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postaci, co oznacza że:</a:t>
            </a:r>
            <a:endParaRPr lang="pl-PL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pl-PL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papiery </a:t>
            </a: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trzeba skanować</a:t>
            </a:r>
          </a:p>
          <a:p>
            <a:pPr lvl="1"/>
            <a:r>
              <a:rPr lang="pl-PL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dokumenty </a:t>
            </a: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elektroniczne drukować</a:t>
            </a:r>
          </a:p>
        </p:txBody>
      </p:sp>
      <p:sp>
        <p:nvSpPr>
          <p:cNvPr id="139268" name="Text Box 4"/>
          <p:cNvSpPr txBox="1">
            <a:spLocks noChangeArrowheads="1"/>
          </p:cNvSpPr>
          <p:nvPr/>
        </p:nvSpPr>
        <p:spPr bwMode="auto">
          <a:xfrm>
            <a:off x="609600" y="5400736"/>
            <a:ext cx="10742951" cy="954107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l-PL"/>
            </a:defPPr>
            <a:lvl1pPr algn="ctr">
              <a:spcBef>
                <a:spcPct val="50000"/>
              </a:spcBef>
              <a:buFontTx/>
              <a:buNone/>
              <a:defRPr sz="2800" b="1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9pPr>
          </a:lstStyle>
          <a:p>
            <a:r>
              <a:rPr lang="pl-PL" dirty="0"/>
              <a:t>Warto </a:t>
            </a:r>
            <a:r>
              <a:rPr lang="pl-PL" dirty="0" smtClean="0"/>
              <a:t>przypomnieć: </a:t>
            </a:r>
            <a:r>
              <a:rPr lang="pl-PL" dirty="0"/>
              <a:t>każdy papier daje się </a:t>
            </a:r>
            <a:r>
              <a:rPr lang="pl-PL" dirty="0" smtClean="0"/>
              <a:t>zeskanować, a </a:t>
            </a:r>
            <a:r>
              <a:rPr lang="pl-PL" dirty="0"/>
              <a:t>nie każdy dokument elektroniczny daje się wydrukować</a:t>
            </a:r>
          </a:p>
        </p:txBody>
      </p:sp>
    </p:spTree>
    <p:extLst>
      <p:ext uri="{BB962C8B-B14F-4D97-AF65-F5344CB8AC3E}">
        <p14:creationId xmlns:p14="http://schemas.microsoft.com/office/powerpoint/2010/main" val="261547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8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360" y="614364"/>
            <a:ext cx="10115551" cy="5736076"/>
          </a:xfrm>
          <a:prstGeom prst="rect">
            <a:avLst/>
          </a:prstGeom>
        </p:spPr>
      </p:pic>
      <p:sp>
        <p:nvSpPr>
          <p:cNvPr id="5122" name="Tytuł 1"/>
          <p:cNvSpPr>
            <a:spLocks noGrp="1"/>
          </p:cNvSpPr>
          <p:nvPr>
            <p:ph type="title"/>
          </p:nvPr>
        </p:nvSpPr>
        <p:spPr>
          <a:xfrm>
            <a:off x="826169" y="187977"/>
            <a:ext cx="8229600" cy="706437"/>
          </a:xfrm>
        </p:spPr>
        <p:txBody>
          <a:bodyPr/>
          <a:lstStyle/>
          <a:p>
            <a:r>
              <a:rPr lang="pl-PL" altLang="pl-PL" b="1" dirty="0"/>
              <a:t>Uproszczony schemat</a:t>
            </a:r>
          </a:p>
        </p:txBody>
      </p:sp>
      <p:sp>
        <p:nvSpPr>
          <p:cNvPr id="4" name="Objaśnienie owalne 3"/>
          <p:cNvSpPr/>
          <p:nvPr/>
        </p:nvSpPr>
        <p:spPr>
          <a:xfrm>
            <a:off x="9055769" y="1816753"/>
            <a:ext cx="1976669" cy="697782"/>
          </a:xfrm>
          <a:prstGeom prst="wedgeEllipseCallout">
            <a:avLst>
              <a:gd name="adj1" fmla="val 19801"/>
              <a:gd name="adj2" fmla="val 112854"/>
            </a:avLst>
          </a:prstGeom>
          <a:solidFill>
            <a:schemeClr val="bg1"/>
          </a:solidFill>
          <a:ln w="25400">
            <a:solidFill>
              <a:srgbClr val="FF0000">
                <a:alpha val="97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Słaba strona procesu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581338" y="5918373"/>
            <a:ext cx="3928874" cy="73866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pl-PL" altLang="pl-PL" sz="1800" b="1" dirty="0"/>
              <a:t>kpa dział II rozdział 1 </a:t>
            </a:r>
            <a:br>
              <a:rPr lang="pl-PL" altLang="pl-PL" sz="1800" b="1" dirty="0"/>
            </a:br>
            <a:r>
              <a:rPr lang="pl-PL" altLang="pl-PL" sz="2400" b="1" dirty="0"/>
              <a:t>wszczęcie postępowania</a:t>
            </a:r>
            <a:endParaRPr lang="pl-PL" altLang="pl-PL" sz="3600" b="1" dirty="0">
              <a:solidFill>
                <a:srgbClr val="FF0000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440339" y="5981107"/>
            <a:ext cx="3265299" cy="73866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pl-PL" altLang="pl-PL" sz="1800" b="1" dirty="0"/>
              <a:t>kpa dział I rozdział 8 </a:t>
            </a:r>
            <a:br>
              <a:rPr lang="pl-PL" altLang="pl-PL" sz="1800" b="1" dirty="0"/>
            </a:br>
            <a:r>
              <a:rPr lang="pl-PL" altLang="pl-PL" sz="2400" b="1" dirty="0"/>
              <a:t>doręczenia</a:t>
            </a:r>
            <a:endParaRPr lang="pl-PL" altLang="pl-PL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402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1657350" y="274638"/>
            <a:ext cx="86868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l-PL" altLang="pl-PL" sz="4000" b="1" dirty="0"/>
              <a:t>cel </a:t>
            </a:r>
            <a:r>
              <a:rPr lang="pl-PL" altLang="pl-PL" sz="4000" b="1" dirty="0" err="1"/>
              <a:t>PeZeta</a:t>
            </a:r>
            <a:r>
              <a:rPr lang="pl-PL" altLang="pl-PL" sz="4000" b="1" dirty="0"/>
              <a:t/>
            </a:r>
            <a:br>
              <a:rPr lang="pl-PL" altLang="pl-PL" sz="4000" b="1" dirty="0"/>
            </a:br>
            <a:r>
              <a:rPr lang="pl-PL" altLang="pl-PL" sz="4000" b="1" dirty="0"/>
              <a:t>(profilu </a:t>
            </a:r>
            <a:r>
              <a:rPr lang="pl-PL" altLang="pl-PL" sz="4000" b="1" dirty="0" smtClean="0"/>
              <a:t>zaufanego)</a:t>
            </a:r>
            <a:endParaRPr lang="pl-PL" altLang="pl-PL" sz="4000" b="1" dirty="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l-PL" altLang="pl-PL" b="1" dirty="0">
                <a:solidFill>
                  <a:srgbClr val="FF0000"/>
                </a:solidFill>
              </a:rPr>
              <a:t>Dać obywatelowi skuteczne narzędzie</a:t>
            </a:r>
          </a:p>
          <a:p>
            <a:pPr eaLnBrk="1" hangingPunct="1"/>
            <a:r>
              <a:rPr lang="pl-PL" altLang="pl-PL" dirty="0"/>
              <a:t>Obywatel wyposażony w profil </a:t>
            </a:r>
            <a:r>
              <a:rPr lang="pl-PL" altLang="pl-PL" dirty="0" smtClean="0"/>
              <a:t>zaufany, </a:t>
            </a:r>
            <a:r>
              <a:rPr lang="pl-PL" altLang="pl-PL" dirty="0"/>
              <a:t>mogący wykorzystać wzór ogólny pisma i mający adres elektronicznej skrzynki podawczej podany w </a:t>
            </a:r>
            <a:r>
              <a:rPr lang="pl-PL" altLang="pl-PL" dirty="0" err="1"/>
              <a:t>BIPie</a:t>
            </a:r>
            <a:r>
              <a:rPr lang="pl-PL" altLang="pl-PL" dirty="0"/>
              <a:t> podmiotu publicznego będzie mógł skutecznie wysłać do niego pismo w postaci elektronicznej (jest </a:t>
            </a:r>
            <a:r>
              <a:rPr lang="pl-PL" altLang="pl-PL" dirty="0" smtClean="0"/>
              <a:t>już ponad 2,5 miliona  profili </a:t>
            </a:r>
            <a:r>
              <a:rPr lang="pl-PL" altLang="pl-PL" dirty="0"/>
              <a:t>zaufanych i tym razem chyba obywatele „nie odpuszczą</a:t>
            </a:r>
            <a:r>
              <a:rPr lang="pl-PL" altLang="pl-PL" dirty="0" smtClean="0"/>
              <a:t>”)</a:t>
            </a:r>
          </a:p>
          <a:p>
            <a:pPr eaLnBrk="1" hangingPunct="1"/>
            <a:r>
              <a:rPr lang="pl-PL" altLang="pl-PL" dirty="0" smtClean="0"/>
              <a:t>Tym bardziej że właśnie otrzymali „nową broń” czyli podpis osobisty </a:t>
            </a:r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426990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1992312" y="2205038"/>
            <a:ext cx="8844009" cy="1143000"/>
          </a:xfrm>
        </p:spPr>
        <p:txBody>
          <a:bodyPr>
            <a:noAutofit/>
          </a:bodyPr>
          <a:lstStyle/>
          <a:p>
            <a:pPr eaLnBrk="1" hangingPunct="1"/>
            <a:r>
              <a:rPr lang="pl-PL" altLang="pl-PL" sz="5400" b="1" dirty="0" smtClean="0"/>
              <a:t>W pewnym momencie się okaże że bez systemu teleinformatycznego ani rusz</a:t>
            </a:r>
          </a:p>
        </p:txBody>
      </p:sp>
    </p:spTree>
    <p:extLst>
      <p:ext uri="{BB962C8B-B14F-4D97-AF65-F5344CB8AC3E}">
        <p14:creationId xmlns:p14="http://schemas.microsoft.com/office/powerpoint/2010/main" val="104953780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709684" y="1736298"/>
            <a:ext cx="10686197" cy="1143000"/>
          </a:xfrm>
        </p:spPr>
        <p:txBody>
          <a:bodyPr>
            <a:noAutofit/>
          </a:bodyPr>
          <a:lstStyle/>
          <a:p>
            <a:pPr eaLnBrk="1" hangingPunct="1"/>
            <a:r>
              <a:rPr lang="pl-PL" altLang="pl-PL" dirty="0"/>
              <a:t>Wybrane minimalne wymagania dla systemów teleinformatycznych</a:t>
            </a:r>
            <a:r>
              <a:rPr lang="pl-PL" altLang="pl-PL" sz="2400" dirty="0"/>
              <a:t> </a:t>
            </a:r>
            <a:br>
              <a:rPr lang="pl-PL" altLang="pl-PL" sz="2400" dirty="0"/>
            </a:br>
            <a:r>
              <a:rPr lang="pl-PL" altLang="pl-PL" sz="2400" dirty="0"/>
              <a:t/>
            </a:r>
            <a:br>
              <a:rPr lang="pl-PL" altLang="pl-PL" sz="2400" dirty="0"/>
            </a:br>
            <a:r>
              <a:rPr lang="pl-PL" altLang="pl-PL" sz="3200" dirty="0"/>
              <a:t>na podstawie rozporządzenia Rady Ministrów z dnia 12 kwietnia 2012  roku </a:t>
            </a:r>
            <a:r>
              <a:rPr lang="pl-PL" altLang="pl-PL" sz="3200" dirty="0" smtClean="0"/>
              <a:t> </a:t>
            </a:r>
            <a:r>
              <a:rPr lang="pl-PL" altLang="pl-PL" sz="3200" dirty="0"/>
              <a:t>w sprawie Krajowych Ram Interoperacyjności, minimalnych wymagań dla rejestrów publicznych i wymiany informacji w formie elektronicznej oraz </a:t>
            </a:r>
            <a:r>
              <a:rPr lang="pl-PL" altLang="pl-PL" sz="3200" b="1" dirty="0"/>
              <a:t>minimalnych wymagań dla systemów teleinformatycznych</a:t>
            </a:r>
            <a:r>
              <a:rPr lang="pl-PL" altLang="pl-PL" sz="2400" dirty="0"/>
              <a:t> </a:t>
            </a:r>
            <a:endParaRPr lang="pl-PL" altLang="pl-PL" sz="2400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74539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pl-PL" sz="4000" b="1" dirty="0"/>
              <a:t>Minimalne wymagania </a:t>
            </a:r>
            <a:r>
              <a:rPr lang="pl-PL" altLang="pl-PL" sz="3200" b="1" dirty="0"/>
              <a:t>(bezpieczeństwo §20)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199" y="1600200"/>
            <a:ext cx="10653215" cy="50688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l-PL" altLang="pl-PL" dirty="0"/>
              <a:t>Podmiot realizujący zadania publiczne opracowuje ustanawia, </a:t>
            </a:r>
            <a:r>
              <a:rPr lang="pl-PL" altLang="pl-PL" b="1" dirty="0"/>
              <a:t>wdraża i eksploatuje, monitoruje i przegląda oraz utrzymuje i doskonali</a:t>
            </a:r>
            <a:r>
              <a:rPr lang="pl-PL" altLang="pl-PL" dirty="0"/>
              <a:t> system zarządzania bezpieczeństwem informacji zapewniający </a:t>
            </a:r>
            <a:r>
              <a:rPr lang="pl-PL" altLang="pl-PL" b="1" dirty="0"/>
              <a:t>poufności, dostępności i integralności</a:t>
            </a:r>
            <a:r>
              <a:rPr lang="pl-PL" altLang="pl-PL" dirty="0"/>
              <a:t> informacji, w tym przetwarzanych w systemach teleinformatycznych, z uwzględnieniem takich atrybutów jak </a:t>
            </a:r>
            <a:r>
              <a:rPr lang="pl-PL" altLang="pl-PL" b="1" dirty="0"/>
              <a:t>autentyczności, rozliczalności, niezaprzeczalności i niezawodności</a:t>
            </a:r>
            <a:r>
              <a:rPr lang="pl-PL" altLang="pl-PL" dirty="0"/>
              <a:t> </a:t>
            </a:r>
          </a:p>
          <a:p>
            <a:pPr eaLnBrk="1" hangingPunct="1">
              <a:lnSpc>
                <a:spcPct val="90000"/>
              </a:lnSpc>
            </a:pPr>
            <a:endParaRPr lang="pl-PL" altLang="pl-PL" dirty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l-PL" altLang="pl-PL" b="1" dirty="0"/>
              <a:t>Czyli jak w normie ISO/IEC 27001</a:t>
            </a:r>
            <a:endParaRPr lang="pl-PL" altLang="pl-PL" dirty="0"/>
          </a:p>
          <a:p>
            <a:pPr eaLnBrk="1" hangingPunct="1">
              <a:lnSpc>
                <a:spcPct val="90000"/>
              </a:lnSpc>
            </a:pPr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331294242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pl-PL" altLang="pl-PL" sz="4800" b="1" dirty="0"/>
              <a:t>Minimalne wymagania </a:t>
            </a:r>
            <a:r>
              <a:rPr lang="pl-PL" altLang="pl-PL" b="1" dirty="0"/>
              <a:t/>
            </a:r>
            <a:br>
              <a:rPr lang="pl-PL" altLang="pl-PL" b="1" dirty="0"/>
            </a:br>
            <a:r>
              <a:rPr lang="pl-PL" altLang="pl-PL" sz="4000" b="1" dirty="0"/>
              <a:t>(funkcjonalność, niezawodność, itp. §15.)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83860" y="1825625"/>
            <a:ext cx="10515600" cy="4351338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pl-PL" altLang="pl-PL" sz="2400" dirty="0"/>
              <a:t>Systemy teleinformatyczne używane przez podmioty realizujące zadania publiczne projektuje się, wdraża oraz eksploatuje z uwzględnieniem ich funkcjonalności, niezawodności, używalności, wydajności, przenoszalności i pielęgnowalności, przy zastosowaniu norm oraz uznanych w obrocie profesjonalnym standardów i metodyk.</a:t>
            </a:r>
          </a:p>
          <a:p>
            <a:pPr eaLnBrk="1" hangingPunct="1">
              <a:lnSpc>
                <a:spcPct val="80000"/>
              </a:lnSpc>
            </a:pPr>
            <a:r>
              <a:rPr lang="pl-PL" altLang="pl-PL" sz="2400" dirty="0" smtClean="0"/>
              <a:t>2</a:t>
            </a:r>
            <a:r>
              <a:rPr lang="pl-PL" altLang="pl-PL" sz="2400" dirty="0"/>
              <a:t>. Zarządzanie usługami realizowanymi przez systemy teleinformatyczne, o których mowa w ust. 1 ma na celu dostarczanie tych usług na deklarowanym poziomie dostępności i odbywa się w oparciu o udokumentowane procedury. </a:t>
            </a:r>
          </a:p>
          <a:p>
            <a:pPr eaLnBrk="1" hangingPunct="1">
              <a:lnSpc>
                <a:spcPct val="80000"/>
              </a:lnSpc>
            </a:pPr>
            <a:r>
              <a:rPr lang="pl-PL" altLang="pl-PL" sz="2400" dirty="0"/>
              <a:t>3. Wymagania określone w ust. 1 i 2 uznaje się za spełnione jeśli projektowanie, wdrażanie, eksploatowanie, monitorowanie, przeglądanie, utrzymanie i udoskonalanie zarządzania usługą podmiotu realizującego zadanie publiczne odbywają się z uwzględnieniem Polskich Norm: </a:t>
            </a:r>
            <a:r>
              <a:rPr lang="pl-PL" altLang="pl-PL" sz="2400" dirty="0">
                <a:hlinkClick r:id="rId2"/>
              </a:rPr>
              <a:t>PN-ISO/IEC 20000-1</a:t>
            </a:r>
            <a:r>
              <a:rPr lang="pl-PL" altLang="pl-PL" sz="2400" dirty="0"/>
              <a:t> „</a:t>
            </a:r>
            <a:r>
              <a:rPr lang="pl-PL" altLang="pl-PL" sz="2400" dirty="0">
                <a:hlinkClick r:id="rId2"/>
              </a:rPr>
              <a:t>Technika informatyczna –  Zarządzanie usługami – Część 1: Specyfikacja</a:t>
            </a:r>
            <a:r>
              <a:rPr lang="pl-PL" altLang="pl-PL" sz="2400" dirty="0"/>
              <a:t>”, </a:t>
            </a:r>
            <a:r>
              <a:rPr lang="pl-PL" altLang="pl-PL" sz="2400" dirty="0">
                <a:hlinkClick r:id="rId2"/>
              </a:rPr>
              <a:t>PN-ISO/IEC 20000-2</a:t>
            </a:r>
            <a:r>
              <a:rPr lang="pl-PL" altLang="pl-PL" sz="2400" dirty="0"/>
              <a:t> „</a:t>
            </a:r>
            <a:r>
              <a:rPr lang="pl-PL" altLang="pl-PL" sz="2400" dirty="0">
                <a:hlinkClick r:id="rId2"/>
              </a:rPr>
              <a:t>Technika informatyczna –  Zarządzanie usługami – Część 2: Reguły</a:t>
            </a:r>
            <a:r>
              <a:rPr lang="pl-PL" altLang="pl-PL" sz="2400" dirty="0"/>
              <a:t> postępowania”.</a:t>
            </a:r>
          </a:p>
        </p:txBody>
      </p:sp>
    </p:spTree>
    <p:extLst>
      <p:ext uri="{BB962C8B-B14F-4D97-AF65-F5344CB8AC3E}">
        <p14:creationId xmlns:p14="http://schemas.microsoft.com/office/powerpoint/2010/main" val="22779011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pl-PL" altLang="pl-PL" b="1" dirty="0"/>
              <a:t>Minimalne wymagania </a:t>
            </a:r>
            <a:r>
              <a:rPr lang="pl-PL" altLang="pl-PL" sz="4000" b="1" dirty="0"/>
              <a:t/>
            </a:r>
            <a:br>
              <a:rPr lang="pl-PL" altLang="pl-PL" sz="4000" b="1" dirty="0"/>
            </a:br>
            <a:r>
              <a:rPr lang="pl-PL" altLang="pl-PL" sz="3600" b="1" dirty="0"/>
              <a:t>(interoperacyjność §16)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89112"/>
            <a:ext cx="10871579" cy="5068888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pl-PL" altLang="pl-PL" sz="2400" dirty="0"/>
              <a:t>Systemy teleinformatyczne używane przez podmioty realizujące zadania publiczne wyposaża się w składniki sprzętowe lub oprogramowanie umożliwiające wymianę danych z innymi systemami teleinformatycznymi za pomocą protokołów komunikacyjnych i szyfrujących określonych przez przepisy,  </a:t>
            </a:r>
            <a:r>
              <a:rPr lang="pl-PL" altLang="pl-PL" sz="2400" b="1" dirty="0"/>
              <a:t>normy, standardy lub rekomendacje ustanowione przez krajową jednostkę normalizacyjną lub jednostkę normalizacyjną Unii Europejskiej</a:t>
            </a:r>
            <a:r>
              <a:rPr lang="pl-PL" altLang="pl-PL" sz="2400" dirty="0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pl-PL" altLang="pl-PL" sz="2400" dirty="0"/>
              <a:t>2. W przypadku, gdy w danej sprawie brak jest przepisów, norm lub standardów, o których mowa w ust. 1, stosuje się standardy uznane na poziomie międzynarodowym, w szczególności opracowane przez:</a:t>
            </a:r>
            <a:endParaRPr lang="en-US" altLang="pl-PL" sz="2400" dirty="0"/>
          </a:p>
          <a:p>
            <a:pPr lvl="1" eaLnBrk="1" hangingPunct="1">
              <a:lnSpc>
                <a:spcPct val="80000"/>
              </a:lnSpc>
            </a:pPr>
            <a:r>
              <a:rPr lang="en-US" altLang="pl-PL" sz="2000" dirty="0"/>
              <a:t>Internet Engineering Task Force (IETF) </a:t>
            </a:r>
            <a:r>
              <a:rPr lang="en-US" altLang="pl-PL" sz="2000" dirty="0" err="1"/>
              <a:t>i</a:t>
            </a:r>
            <a:r>
              <a:rPr lang="en-US" altLang="pl-PL" sz="2000" dirty="0"/>
              <a:t> </a:t>
            </a:r>
            <a:r>
              <a:rPr lang="en-US" altLang="pl-PL" sz="2000" dirty="0" err="1"/>
              <a:t>publikowane</a:t>
            </a:r>
            <a:r>
              <a:rPr lang="en-US" altLang="pl-PL" sz="2000" dirty="0"/>
              <a:t> w </a:t>
            </a:r>
            <a:r>
              <a:rPr lang="en-US" altLang="pl-PL" sz="2000" dirty="0" err="1"/>
              <a:t>postaci</a:t>
            </a:r>
            <a:r>
              <a:rPr lang="en-US" altLang="pl-PL" sz="2000" dirty="0"/>
              <a:t> </a:t>
            </a:r>
            <a:r>
              <a:rPr lang="en-US" altLang="pl-PL" sz="2000" dirty="0">
                <a:hlinkClick r:id="rId2"/>
              </a:rPr>
              <a:t>Request For Comments</a:t>
            </a:r>
            <a:r>
              <a:rPr lang="en-US" altLang="pl-PL" sz="2000" dirty="0"/>
              <a:t> (RFC), </a:t>
            </a:r>
            <a:endParaRPr lang="pl-PL" altLang="pl-PL" sz="2000" dirty="0"/>
          </a:p>
          <a:p>
            <a:pPr lvl="1" eaLnBrk="1" hangingPunct="1">
              <a:lnSpc>
                <a:spcPct val="80000"/>
              </a:lnSpc>
            </a:pPr>
            <a:r>
              <a:rPr lang="pl-PL" altLang="pl-PL" sz="2000" dirty="0"/>
              <a:t>World </a:t>
            </a:r>
            <a:r>
              <a:rPr lang="pl-PL" altLang="pl-PL" sz="2000" dirty="0" err="1"/>
              <a:t>Wide</a:t>
            </a:r>
            <a:r>
              <a:rPr lang="pl-PL" altLang="pl-PL" sz="2000" dirty="0"/>
              <a:t> Web </a:t>
            </a:r>
            <a:r>
              <a:rPr lang="pl-PL" altLang="pl-PL" sz="2000" dirty="0" err="1"/>
              <a:t>Consortium</a:t>
            </a:r>
            <a:r>
              <a:rPr lang="pl-PL" altLang="pl-PL" sz="2000" dirty="0"/>
              <a:t> (</a:t>
            </a:r>
            <a:r>
              <a:rPr lang="pl-PL" altLang="pl-PL" sz="2000" i="1" dirty="0"/>
              <a:t>W3C</a:t>
            </a:r>
            <a:r>
              <a:rPr lang="pl-PL" altLang="pl-PL" sz="2000" dirty="0"/>
              <a:t>) i publikowane w postaci </a:t>
            </a:r>
            <a:r>
              <a:rPr lang="pl-PL" altLang="pl-PL" sz="2000" dirty="0">
                <a:hlinkClick r:id="rId3"/>
              </a:rPr>
              <a:t>W3C </a:t>
            </a:r>
            <a:r>
              <a:rPr lang="pl-PL" altLang="pl-PL" sz="2000" dirty="0" err="1">
                <a:hlinkClick r:id="rId3"/>
              </a:rPr>
              <a:t>Recommendation</a:t>
            </a:r>
            <a:r>
              <a:rPr lang="pl-PL" altLang="pl-PL" sz="2000" dirty="0"/>
              <a:t> (REC),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l-PL" altLang="pl-PL" sz="2400" dirty="0"/>
              <a:t>- adekwatnie do potrzeb wynikających z realizowanych zadań oraz bieżącego stanu technologii informatycznych.</a:t>
            </a:r>
          </a:p>
        </p:txBody>
      </p:sp>
    </p:spTree>
    <p:extLst>
      <p:ext uri="{BB962C8B-B14F-4D97-AF65-F5344CB8AC3E}">
        <p14:creationId xmlns:p14="http://schemas.microsoft.com/office/powerpoint/2010/main" val="217500262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777922" y="576519"/>
            <a:ext cx="10194878" cy="11430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pl-PL" altLang="pl-PL" sz="3200" b="1" dirty="0"/>
              <a:t>Szczegółowy sposób postępowania z dokumentami elektronicznymi </a:t>
            </a:r>
            <a:r>
              <a:rPr lang="pl-PL" altLang="pl-PL" sz="2400" b="1" dirty="0"/>
              <a:t>(rozporządzenie MSWiA z dnia 30 października 2006 r. Dz.U. 206 poz. 1518)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0376" y="1989138"/>
            <a:ext cx="10931857" cy="3600450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pl-PL" altLang="pl-PL" dirty="0"/>
              <a:t>Ważne: </a:t>
            </a:r>
          </a:p>
          <a:p>
            <a:pPr lvl="1" eaLnBrk="1" hangingPunct="1">
              <a:lnSpc>
                <a:spcPct val="90000"/>
              </a:lnSpc>
            </a:pPr>
            <a:r>
              <a:rPr lang="pl-PL" altLang="pl-PL" sz="2800" b="1" dirty="0"/>
              <a:t>§</a:t>
            </a:r>
            <a:r>
              <a:rPr lang="pl-PL" altLang="pl-PL" sz="2800" dirty="0"/>
              <a:t> </a:t>
            </a:r>
            <a:r>
              <a:rPr lang="pl-PL" altLang="pl-PL" sz="2800" b="1" dirty="0"/>
              <a:t>4.</a:t>
            </a:r>
            <a:r>
              <a:rPr lang="pl-PL" altLang="pl-PL" sz="2800" dirty="0"/>
              <a:t> 1. Wraz z dokumentami ewidencjonowanymi przechowuje się ich metadane, o których mowa w… [NES].</a:t>
            </a:r>
          </a:p>
          <a:p>
            <a:pPr lvl="1" eaLnBrk="1" hangingPunct="1">
              <a:lnSpc>
                <a:spcPct val="90000"/>
              </a:lnSpc>
            </a:pPr>
            <a:r>
              <a:rPr lang="pl-PL" altLang="pl-PL" sz="2800" b="1" dirty="0"/>
              <a:t>§</a:t>
            </a:r>
            <a:r>
              <a:rPr lang="pl-PL" altLang="pl-PL" sz="2800" dirty="0"/>
              <a:t> </a:t>
            </a:r>
            <a:r>
              <a:rPr lang="pl-PL" altLang="pl-PL" sz="2800" b="1" dirty="0"/>
              <a:t>6.</a:t>
            </a:r>
            <a:r>
              <a:rPr lang="pl-PL" altLang="pl-PL" sz="2800" dirty="0"/>
              <a:t> Postępowanie z dokumentami ewidencjonowanymi i metadanymi prowadzi się przy użyciu systemu teleinformatycznego, który (tu 14 istotnych wymagań o których dalej)</a:t>
            </a:r>
            <a:endParaRPr lang="pl-PL" altLang="pl-PL" sz="2800" i="1" dirty="0"/>
          </a:p>
          <a:p>
            <a:pPr lvl="1" eaLnBrk="1" hangingPunct="1">
              <a:lnSpc>
                <a:spcPct val="90000"/>
              </a:lnSpc>
            </a:pPr>
            <a:r>
              <a:rPr lang="pl-PL" altLang="pl-PL" sz="2800" b="1" dirty="0"/>
              <a:t>§</a:t>
            </a:r>
            <a:r>
              <a:rPr lang="pl-PL" altLang="pl-PL" sz="2800" dirty="0"/>
              <a:t> </a:t>
            </a:r>
            <a:r>
              <a:rPr lang="pl-PL" altLang="pl-PL" sz="2800" b="1" dirty="0"/>
              <a:t>7.</a:t>
            </a:r>
            <a:r>
              <a:rPr lang="pl-PL" altLang="pl-PL" sz="2800" dirty="0"/>
              <a:t> System teleinformatyczny, o którym mowa w § 6, spełnia dla dokumentów ewidencjonowanych funkcję archiwum zakładowego lub składnicy akt </a:t>
            </a:r>
          </a:p>
        </p:txBody>
      </p:sp>
      <p:sp>
        <p:nvSpPr>
          <p:cNvPr id="163844" name="Text Box 4"/>
          <p:cNvSpPr txBox="1">
            <a:spLocks noChangeArrowheads="1"/>
          </p:cNvSpPr>
          <p:nvPr/>
        </p:nvSpPr>
        <p:spPr bwMode="auto">
          <a:xfrm>
            <a:off x="873932" y="5859207"/>
            <a:ext cx="10098868" cy="48628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50000"/>
              </a:spcBef>
            </a:pPr>
            <a:r>
              <a:rPr lang="pl-PL" altLang="pl-PL" sz="3200" b="1" dirty="0">
                <a:latin typeface="Times New Roman" panose="02020603050405020304" pitchFamily="18" charset="0"/>
              </a:rPr>
              <a:t>Oczywiście ma spełniać także „minimalne wymagania!” </a:t>
            </a:r>
            <a:endParaRPr lang="pl-PL" altLang="pl-PL" sz="36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275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4" grpId="0" animBg="1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491319" y="836613"/>
            <a:ext cx="11163869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l-PL" altLang="pl-PL" sz="3600" b="1" dirty="0"/>
              <a:t>szczegółowy sposób postępowania z dokumentami elektronicznymi</a:t>
            </a:r>
            <a:r>
              <a:rPr lang="pl-PL" altLang="pl-PL" sz="4000" dirty="0"/>
              <a:t> </a:t>
            </a:r>
            <a:br>
              <a:rPr lang="pl-PL" altLang="pl-PL" sz="4000" dirty="0"/>
            </a:br>
            <a:r>
              <a:rPr lang="pl-PL" altLang="pl-PL" sz="2800" dirty="0"/>
              <a:t>(Rozporządzenie MSWiA z dnia 30 października 2006 r. (Dz.U. Nr 206 poz.1518)</a:t>
            </a:r>
            <a:r>
              <a:rPr lang="pl-PL" altLang="pl-PL" sz="4000" dirty="0"/>
              <a:t> 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4275" y="2852739"/>
            <a:ext cx="10645253" cy="32734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pl-PL" altLang="pl-PL" b="1" dirty="0" smtClean="0"/>
              <a:t>§</a:t>
            </a:r>
            <a:r>
              <a:rPr lang="pl-PL" altLang="pl-PL" dirty="0" smtClean="0"/>
              <a:t> </a:t>
            </a:r>
            <a:r>
              <a:rPr lang="pl-PL" altLang="pl-PL" b="1" dirty="0" smtClean="0"/>
              <a:t>6.</a:t>
            </a:r>
            <a:r>
              <a:rPr lang="pl-PL" altLang="pl-PL" dirty="0" smtClean="0"/>
              <a:t> Postępowanie z dokumentami ewidencjonowanymi i metadanymi prowadzi się </a:t>
            </a:r>
            <a:r>
              <a:rPr lang="pl-PL" altLang="pl-PL" b="1" dirty="0" smtClean="0"/>
              <a:t>przy użyciu systemu teleinformatycznego</a:t>
            </a:r>
            <a:r>
              <a:rPr lang="pl-PL" altLang="pl-PL" dirty="0" smtClean="0"/>
              <a:t>, który …</a:t>
            </a:r>
          </a:p>
          <a:p>
            <a:pPr eaLnBrk="1" hangingPunct="1"/>
            <a:endParaRPr lang="pl-PL" altLang="pl-PL" dirty="0" smtClean="0"/>
          </a:p>
        </p:txBody>
      </p:sp>
    </p:spTree>
    <p:extLst>
      <p:ext uri="{BB962C8B-B14F-4D97-AF65-F5344CB8AC3E}">
        <p14:creationId xmlns:p14="http://schemas.microsoft.com/office/powerpoint/2010/main" val="303928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pl-PL" sz="4000" b="1" dirty="0"/>
              <a:t>Szczegółowy sposób postępowania</a:t>
            </a:r>
            <a:br>
              <a:rPr lang="pl-PL" altLang="pl-PL" sz="4000" b="1" dirty="0"/>
            </a:br>
            <a:r>
              <a:rPr lang="pl-PL" altLang="pl-PL" sz="3200" b="1" dirty="0"/>
              <a:t>(bezpieczeństwo)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6188" y="1690688"/>
            <a:ext cx="11353800" cy="4895850"/>
          </a:xfrm>
        </p:spPr>
        <p:txBody>
          <a:bodyPr>
            <a:noAutofit/>
          </a:bodyPr>
          <a:lstStyle/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pl-PL" altLang="pl-PL" sz="2400" dirty="0"/>
              <a:t>zapewnia integralność treści dokumentów i metadanych polegającą na zabezpieczeniu przed wprowadzaniem zmian, z wyjątkiem zmian wprowadzanych w ramach ustalonych i udokumentowanych procedur;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pl-PL" altLang="pl-PL" sz="2400" dirty="0"/>
              <a:t>zabezpiecza przed wprowadzaniem zmian w dokumentach spraw załatwionych;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pl-PL" altLang="pl-PL" sz="2400" dirty="0"/>
              <a:t>zabezpiecza przed usunięciem dokumentów z systemu, z wyjątkiem udokumentowanych czynności dokonywanych w ramach ustalonych procedur usuwania dokumentów:</a:t>
            </a:r>
          </a:p>
          <a:p>
            <a:pPr marL="800100" lvl="1" indent="-342900">
              <a:lnSpc>
                <a:spcPct val="80000"/>
              </a:lnSpc>
            </a:pPr>
            <a:r>
              <a:rPr lang="pl-PL" altLang="pl-PL" dirty="0"/>
              <a:t>a) dla których upłynął okres przechowywania ustalony w wykazie akt,</a:t>
            </a:r>
          </a:p>
          <a:p>
            <a:pPr marL="800100" lvl="1" indent="-342900">
              <a:lnSpc>
                <a:spcPct val="80000"/>
              </a:lnSpc>
            </a:pPr>
            <a:r>
              <a:rPr lang="pl-PL" altLang="pl-PL" dirty="0"/>
              <a:t>b) mylnie zapisanych,</a:t>
            </a:r>
          </a:p>
          <a:p>
            <a:pPr marL="800100" lvl="1" indent="-342900">
              <a:lnSpc>
                <a:spcPct val="80000"/>
              </a:lnSpc>
            </a:pPr>
            <a:r>
              <a:rPr lang="pl-PL" altLang="pl-PL" dirty="0"/>
              <a:t>c) mogących stanowić zagrożenie dla prawidłowego funkcjonowania systemu,</a:t>
            </a:r>
          </a:p>
          <a:p>
            <a:pPr marL="800100" lvl="1" indent="-342900">
              <a:lnSpc>
                <a:spcPct val="80000"/>
              </a:lnSpc>
            </a:pPr>
            <a:r>
              <a:rPr lang="pl-PL" altLang="pl-PL" dirty="0"/>
              <a:t>d) których usunięcie wymagane jest na podstawie przepisu prawa, prawomocnego orzeczenia sądu lub ostatecznej decyzji organu administracji;</a:t>
            </a:r>
          </a:p>
        </p:txBody>
      </p:sp>
      <p:sp>
        <p:nvSpPr>
          <p:cNvPr id="157700" name="Text Box 4"/>
          <p:cNvSpPr txBox="1">
            <a:spLocks noChangeArrowheads="1"/>
          </p:cNvSpPr>
          <p:nvPr/>
        </p:nvSpPr>
        <p:spPr bwMode="auto">
          <a:xfrm>
            <a:off x="963946" y="5785966"/>
            <a:ext cx="8497887" cy="4921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50000"/>
              </a:spcBef>
            </a:pPr>
            <a:r>
              <a:rPr lang="pl-PL" altLang="pl-PL" sz="3200" b="1">
                <a:latin typeface="Times New Roman" panose="02020603050405020304" pitchFamily="18" charset="0"/>
              </a:rPr>
              <a:t>Czyli niczego nie można sobie „ot tak” zmienić  </a:t>
            </a:r>
            <a:endParaRPr lang="pl-PL" altLang="pl-PL" sz="3600" b="1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577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00" grpId="0" animBg="1" autoUpdateAnimBg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pl-PL" sz="4000" b="1" dirty="0"/>
              <a:t>Szczegółowy sposób postępowania</a:t>
            </a:r>
            <a:br>
              <a:rPr lang="pl-PL" altLang="pl-PL" sz="4000" b="1" dirty="0"/>
            </a:br>
            <a:r>
              <a:rPr lang="pl-PL" altLang="pl-PL" sz="3200" b="1" dirty="0"/>
              <a:t>(używalność, bezpieczeństwo, przenaszalność)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62150"/>
            <a:ext cx="11035352" cy="4895850"/>
          </a:xfrm>
        </p:spPr>
        <p:txBody>
          <a:bodyPr>
            <a:normAutofit/>
          </a:bodyPr>
          <a:lstStyle/>
          <a:p>
            <a:pPr marL="609600" indent="-609600">
              <a:lnSpc>
                <a:spcPct val="80000"/>
              </a:lnSpc>
              <a:buFontTx/>
              <a:buAutoNum type="arabicPeriod" startAt="4"/>
            </a:pPr>
            <a:r>
              <a:rPr lang="pl-PL" altLang="pl-PL" dirty="0"/>
              <a:t>zapewnia stały i skuteczny dostęp do dokumentów oraz ich wyszukiwanie;</a:t>
            </a:r>
          </a:p>
          <a:p>
            <a:pPr marL="609600" indent="-609600">
              <a:lnSpc>
                <a:spcPct val="80000"/>
              </a:lnSpc>
              <a:buFontTx/>
              <a:buAutoNum type="arabicPeriod" startAt="4"/>
            </a:pPr>
            <a:r>
              <a:rPr lang="pl-PL" altLang="pl-PL" dirty="0"/>
              <a:t>umożliwia odczytanie metadanych dla każdego dokumentu;</a:t>
            </a:r>
          </a:p>
          <a:p>
            <a:pPr marL="609600" indent="-609600">
              <a:lnSpc>
                <a:spcPct val="80000"/>
              </a:lnSpc>
              <a:buFontTx/>
              <a:buAutoNum type="arabicPeriod" startAt="4"/>
            </a:pPr>
            <a:r>
              <a:rPr lang="pl-PL" altLang="pl-PL" dirty="0"/>
              <a:t>identyfikuje użytkowników i dokumentuje dokonywane przez nich zmiany w dokumentach i metadanych;</a:t>
            </a:r>
          </a:p>
          <a:p>
            <a:pPr marL="609600" indent="-609600">
              <a:lnSpc>
                <a:spcPct val="80000"/>
              </a:lnSpc>
              <a:buFontTx/>
              <a:buAutoNum type="arabicPeriod" startAt="4"/>
            </a:pPr>
            <a:r>
              <a:rPr lang="pl-PL" altLang="pl-PL" dirty="0"/>
              <a:t>zapewnia kontrolę dostępu poszczególnych użytkowników do dokumentów i metadanych; 	</a:t>
            </a:r>
          </a:p>
          <a:p>
            <a:pPr marL="609600" indent="-609600">
              <a:lnSpc>
                <a:spcPct val="80000"/>
              </a:lnSpc>
              <a:buFontTx/>
              <a:buAutoNum type="arabicPeriod" startAt="4"/>
            </a:pPr>
            <a:r>
              <a:rPr lang="pl-PL" altLang="pl-PL" dirty="0"/>
              <a:t>umożliwia odczytanie bez zniekształceń treści dokumentów wytworzonych przez podmiot, w którym działa system;</a:t>
            </a:r>
          </a:p>
        </p:txBody>
      </p:sp>
    </p:spTree>
    <p:extLst>
      <p:ext uri="{BB962C8B-B14F-4D97-AF65-F5344CB8AC3E}">
        <p14:creationId xmlns:p14="http://schemas.microsoft.com/office/powerpoint/2010/main" val="354135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ytuł 1"/>
          <p:cNvSpPr>
            <a:spLocks noGrp="1"/>
          </p:cNvSpPr>
          <p:nvPr>
            <p:ph type="title"/>
          </p:nvPr>
        </p:nvSpPr>
        <p:spPr>
          <a:xfrm>
            <a:off x="672353" y="189602"/>
            <a:ext cx="8229600" cy="922337"/>
          </a:xfrm>
        </p:spPr>
        <p:txBody>
          <a:bodyPr/>
          <a:lstStyle/>
          <a:p>
            <a:r>
              <a:rPr lang="pl-PL" altLang="pl-PL" b="1" dirty="0"/>
              <a:t>Ogólnie</a:t>
            </a:r>
          </a:p>
        </p:txBody>
      </p:sp>
      <p:sp>
        <p:nvSpPr>
          <p:cNvPr id="7171" name="Symbol zastępczy zawartości 2"/>
          <p:cNvSpPr>
            <a:spLocks noGrp="1"/>
          </p:cNvSpPr>
          <p:nvPr>
            <p:ph idx="1"/>
          </p:nvPr>
        </p:nvSpPr>
        <p:spPr>
          <a:xfrm>
            <a:off x="672353" y="1365651"/>
            <a:ext cx="10824882" cy="4525963"/>
          </a:xfrm>
        </p:spPr>
        <p:txBody>
          <a:bodyPr>
            <a:normAutofit/>
          </a:bodyPr>
          <a:lstStyle/>
          <a:p>
            <a:r>
              <a:rPr lang="pl-PL" altLang="pl-PL" dirty="0"/>
              <a:t>Doręczanie </a:t>
            </a:r>
            <a:r>
              <a:rPr lang="pl-PL" altLang="pl-PL" b="1" u="sng" dirty="0"/>
              <a:t>do</a:t>
            </a:r>
            <a:r>
              <a:rPr lang="pl-PL" altLang="pl-PL" dirty="0"/>
              <a:t> </a:t>
            </a:r>
            <a:r>
              <a:rPr lang="pl-PL" altLang="pl-PL" dirty="0" smtClean="0"/>
              <a:t>organu </a:t>
            </a:r>
            <a:r>
              <a:rPr lang="pl-PL" altLang="pl-PL" dirty="0" smtClean="0">
                <a:solidFill>
                  <a:srgbClr val="FF0000"/>
                </a:solidFill>
              </a:rPr>
              <a:t>(wniesienie, przedłożenie)</a:t>
            </a:r>
            <a:r>
              <a:rPr lang="pl-PL" altLang="pl-PL" dirty="0" smtClean="0"/>
              <a:t> </a:t>
            </a:r>
            <a:r>
              <a:rPr lang="pl-PL" altLang="pl-PL" dirty="0"/>
              <a:t>jest proste i polega w praktyce na wysłaniu dokumentu na elektroniczna skrzynkę podawczą</a:t>
            </a:r>
          </a:p>
          <a:p>
            <a:r>
              <a:rPr lang="pl-PL" altLang="pl-PL" dirty="0"/>
              <a:t>Doręczanie </a:t>
            </a:r>
            <a:r>
              <a:rPr lang="pl-PL" altLang="pl-PL" b="1" u="sng" dirty="0"/>
              <a:t>przez</a:t>
            </a:r>
            <a:r>
              <a:rPr lang="pl-PL" altLang="pl-PL" dirty="0"/>
              <a:t> organ tak nie działa przede wszystkim dlatego, że doręczenie odbywa się </a:t>
            </a:r>
            <a:r>
              <a:rPr lang="pl-PL" altLang="pl-PL" b="1" dirty="0"/>
              <a:t>w systemie teleinformatycznym organu</a:t>
            </a:r>
            <a:r>
              <a:rPr lang="pl-PL" altLang="pl-PL" dirty="0"/>
              <a:t> (wyjątek: doręczanie przez organ do innego organu – to także na elektroniczna skrzynkę podawczą – zob. art. 46 §10 oraz art. 39</a:t>
            </a:r>
            <a:r>
              <a:rPr lang="pl-PL" altLang="pl-PL" baseline="30000" dirty="0"/>
              <a:t>2 </a:t>
            </a:r>
            <a:r>
              <a:rPr lang="pl-PL" altLang="pl-PL" dirty="0"/>
              <a:t>kpa)</a:t>
            </a:r>
          </a:p>
          <a:p>
            <a:pPr lvl="1"/>
            <a:r>
              <a:rPr lang="pl-PL" altLang="pl-PL" sz="2800" dirty="0" smtClean="0">
                <a:solidFill>
                  <a:srgbClr val="0070C0"/>
                </a:solidFill>
              </a:rPr>
              <a:t>Zob. też </a:t>
            </a:r>
            <a:r>
              <a:rPr lang="pl-PL" altLang="pl-PL" sz="2800" i="1" dirty="0" smtClean="0">
                <a:solidFill>
                  <a:srgbClr val="0070C0"/>
                </a:solidFill>
              </a:rPr>
              <a:t>Projekt ustawy o elektronizacji doręczeń</a:t>
            </a:r>
            <a:endParaRPr lang="pl-PL" altLang="pl-PL" sz="2400" i="1" dirty="0" smtClean="0"/>
          </a:p>
          <a:p>
            <a:pPr lvl="1"/>
            <a:endParaRPr lang="pl-PL" altLang="pl-PL" dirty="0"/>
          </a:p>
        </p:txBody>
      </p:sp>
      <p:cxnSp>
        <p:nvCxnSpPr>
          <p:cNvPr id="4" name="Łącznik prosty 3"/>
          <p:cNvCxnSpPr/>
          <p:nvPr/>
        </p:nvCxnSpPr>
        <p:spPr>
          <a:xfrm flipH="1" flipV="1">
            <a:off x="8047859" y="6609299"/>
            <a:ext cx="3592831" cy="16554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Godło Polski i napis Ministerstwo Cyfryzacji - przeniesienie do strony głównej serw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6856" y="5979826"/>
            <a:ext cx="1767776" cy="453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00910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pl-PL" sz="4000" b="1" dirty="0"/>
              <a:t>Szczegółowy sposób postępowania</a:t>
            </a:r>
            <a:br>
              <a:rPr lang="pl-PL" altLang="pl-PL" sz="4000" b="1" dirty="0"/>
            </a:br>
            <a:r>
              <a:rPr lang="pl-PL" altLang="pl-PL" sz="3200" b="1" dirty="0"/>
              <a:t>(używalność)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23321" y="1690688"/>
            <a:ext cx="10713754" cy="4895850"/>
          </a:xfrm>
        </p:spPr>
        <p:txBody>
          <a:bodyPr>
            <a:noAutofit/>
          </a:bodyPr>
          <a:lstStyle/>
          <a:p>
            <a:pPr marL="609600" indent="-609600">
              <a:buFontTx/>
              <a:buAutoNum type="arabicPeriod" startAt="9"/>
            </a:pPr>
            <a:r>
              <a:rPr lang="pl-PL" altLang="pl-PL" dirty="0"/>
              <a:t>zachowuje dokumenty i metadane w strukturze określonej w przepisach wydanych na podstawie art. 5 ust. 2a ustawy, łącznie z możliwością prezentacji tej struktury;</a:t>
            </a:r>
          </a:p>
          <a:p>
            <a:pPr marL="609600" indent="-609600">
              <a:buFontTx/>
              <a:buAutoNum type="arabicPeriod" startAt="9"/>
            </a:pPr>
            <a:r>
              <a:rPr lang="pl-PL" altLang="pl-PL" dirty="0"/>
              <a:t>zapewnia odtworzenie przebiegu załatwiania i rozstrzygania spraw;</a:t>
            </a:r>
          </a:p>
          <a:p>
            <a:pPr marL="609600" indent="-609600">
              <a:buFontTx/>
              <a:buAutoNum type="arabicPeriod" startAt="9"/>
            </a:pPr>
            <a:r>
              <a:rPr lang="pl-PL" altLang="pl-PL" dirty="0"/>
              <a:t>wspomaga czynności związane z klasyfikowaniem i kwalifikowaniem oraz grupowaniem dokumentów w akta spraw na podstawie wykazu akt;</a:t>
            </a:r>
          </a:p>
          <a:p>
            <a:pPr marL="609600" indent="-609600">
              <a:buFontTx/>
              <a:buAutoNum type="arabicPeriod" startAt="9"/>
            </a:pPr>
            <a:r>
              <a:rPr lang="pl-PL" altLang="pl-PL" dirty="0"/>
              <a:t>wspomaga i dokumentuje proces brakowania dokumentów stanowiących dokumentację niearchiwalną, w tym:</a:t>
            </a:r>
          </a:p>
          <a:p>
            <a:pPr marL="990600" lvl="1" indent="-533400"/>
            <a:r>
              <a:rPr lang="pl-PL" altLang="pl-PL" dirty="0"/>
              <a:t>a) wyodrębnia automatycznie dokumenty przeznaczone do brakowania,</a:t>
            </a:r>
          </a:p>
          <a:p>
            <a:pPr marL="990600" lvl="1" indent="-533400"/>
            <a:r>
              <a:rPr lang="pl-PL" altLang="pl-PL" dirty="0"/>
              <a:t>b) przygotowuje automatycznie spis dokumentacji niearchiwalnej,</a:t>
            </a:r>
          </a:p>
        </p:txBody>
      </p:sp>
    </p:spTree>
    <p:extLst>
      <p:ext uri="{BB962C8B-B14F-4D97-AF65-F5344CB8AC3E}">
        <p14:creationId xmlns:p14="http://schemas.microsoft.com/office/powerpoint/2010/main" val="87543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pl-PL" sz="4000" b="1" dirty="0"/>
              <a:t>Szczegółowy sposób postępowania</a:t>
            </a:r>
            <a:br>
              <a:rPr lang="pl-PL" altLang="pl-PL" sz="4000" b="1" dirty="0"/>
            </a:br>
            <a:r>
              <a:rPr lang="pl-PL" altLang="pl-PL" sz="3200" b="1" dirty="0"/>
              <a:t>(przenaszalność)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0743" y="1690688"/>
            <a:ext cx="10645514" cy="4895850"/>
          </a:xfrm>
        </p:spPr>
        <p:txBody>
          <a:bodyPr>
            <a:normAutofit/>
          </a:bodyPr>
          <a:lstStyle/>
          <a:p>
            <a:pPr marL="609600" indent="-609600">
              <a:lnSpc>
                <a:spcPct val="80000"/>
              </a:lnSpc>
              <a:buFontTx/>
              <a:buAutoNum type="arabicPeriod" startAt="13"/>
            </a:pPr>
            <a:r>
              <a:rPr lang="pl-PL" altLang="pl-PL" sz="2400" dirty="0"/>
              <a:t>wspomaga czynności związane z przygotowaniem dokumentów stanowiących materiały archiwalne i ich metadanych do przekazania do archiwum państwowego, w tym:</a:t>
            </a:r>
          </a:p>
          <a:p>
            <a:pPr marL="990600" lvl="1" indent="-533400">
              <a:lnSpc>
                <a:spcPct val="80000"/>
              </a:lnSpc>
            </a:pPr>
            <a:r>
              <a:rPr lang="pl-PL" altLang="pl-PL" sz="2000" dirty="0"/>
              <a:t>a) wyodrębnia automatycznie dokumenty przeznaczone do przekazania,</a:t>
            </a:r>
          </a:p>
          <a:p>
            <a:pPr marL="990600" lvl="1" indent="-533400">
              <a:lnSpc>
                <a:spcPct val="80000"/>
              </a:lnSpc>
            </a:pPr>
            <a:r>
              <a:rPr lang="pl-PL" altLang="pl-PL" sz="2000" dirty="0"/>
              <a:t>b) przygotowuje automatycznie spis zdawczo-odbiorczy, o którym mowa w § 17 ust. 1, w postaci dokumentu elektronicznego,</a:t>
            </a:r>
          </a:p>
          <a:p>
            <a:pPr marL="990600" lvl="1" indent="-533400">
              <a:lnSpc>
                <a:spcPct val="80000"/>
              </a:lnSpc>
            </a:pPr>
            <a:r>
              <a:rPr lang="pl-PL" altLang="pl-PL" sz="2000" dirty="0"/>
              <a:t>c) eksportuje dokumenty i ich metadane,</a:t>
            </a:r>
          </a:p>
          <a:p>
            <a:pPr marL="990600" lvl="1" indent="-533400">
              <a:lnSpc>
                <a:spcPct val="80000"/>
              </a:lnSpc>
            </a:pPr>
            <a:r>
              <a:rPr lang="pl-PL" altLang="pl-PL" sz="2000" dirty="0"/>
              <a:t>d) oznacza dokumenty przekazane do archiwum państwowego w sposób umożliwiający ich odróżnienie od dokumentów nieprzekazanych;</a:t>
            </a:r>
          </a:p>
          <a:p>
            <a:pPr marL="609600" indent="-609600">
              <a:lnSpc>
                <a:spcPct val="80000"/>
              </a:lnSpc>
              <a:buFontTx/>
              <a:buAutoNum type="arabicPeriod" startAt="13"/>
            </a:pPr>
            <a:r>
              <a:rPr lang="pl-PL" altLang="pl-PL" sz="2400" dirty="0"/>
              <a:t>umożliwia przesyłanie dokumentów do innych systemów teleinformatycznych, w szczególności przez:</a:t>
            </a:r>
          </a:p>
          <a:p>
            <a:pPr marL="990600" lvl="1" indent="-533400">
              <a:lnSpc>
                <a:spcPct val="80000"/>
              </a:lnSpc>
            </a:pPr>
            <a:r>
              <a:rPr lang="pl-PL" altLang="pl-PL" sz="2000" dirty="0"/>
              <a:t>a) eksport dokumentów i ich metadanych lub wskazań na te metadane oraz danych dokumentujących dokonane zmiany, o których mowa w pkt 6, z zachowaniem powiązań pomiędzy tymi dokumentami i metadanymi,</a:t>
            </a:r>
          </a:p>
          <a:p>
            <a:pPr marL="990600" lvl="1" indent="-533400">
              <a:lnSpc>
                <a:spcPct val="80000"/>
              </a:lnSpc>
            </a:pPr>
            <a:r>
              <a:rPr lang="pl-PL" altLang="pl-PL" sz="2000" dirty="0"/>
              <a:t>b) zapisywanie wyeksportowanych metadanych w formacie XML.</a:t>
            </a:r>
          </a:p>
        </p:txBody>
      </p:sp>
    </p:spTree>
    <p:extLst>
      <p:ext uri="{BB962C8B-B14F-4D97-AF65-F5344CB8AC3E}">
        <p14:creationId xmlns:p14="http://schemas.microsoft.com/office/powerpoint/2010/main" val="323491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pl-PL" b="1" dirty="0" smtClean="0">
                <a:latin typeface="+mn-lt"/>
              </a:rPr>
              <a:t>Inne przepisy (konsumujące „dorobek” wyżej wymienionych</a:t>
            </a:r>
            <a:endParaRPr lang="pl-PL" altLang="pl-PL" b="1" dirty="0">
              <a:latin typeface="+mn-lt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690648" y="2024684"/>
            <a:ext cx="10663152" cy="4842461"/>
          </a:xfrm>
        </p:spPr>
        <p:txBody>
          <a:bodyPr>
            <a:normAutofit lnSpcReduction="10000"/>
          </a:bodyPr>
          <a:lstStyle/>
          <a:p>
            <a:r>
              <a:rPr lang="pl-PL" dirty="0"/>
              <a:t>Rozporządzenie Ministra Zdrowia z dnia 9 listopada 2015 r. w sprawie rodzajów, zakresu i wzorów dokumentacji medycznej oraz sposobu jej </a:t>
            </a:r>
            <a:r>
              <a:rPr lang="pl-PL" dirty="0" smtClean="0"/>
              <a:t>przetwarzania (</a:t>
            </a:r>
            <a:r>
              <a:rPr lang="pl-PL" dirty="0"/>
              <a:t>tamże zob. Rozdział 9 </a:t>
            </a:r>
            <a:r>
              <a:rPr lang="pl-PL" dirty="0" smtClean="0"/>
              <a:t> - Szczególne </a:t>
            </a:r>
            <a:r>
              <a:rPr lang="pl-PL" dirty="0"/>
              <a:t>wymagania dotyczące dokumentacji prowadzonej w postaci elektronicznej </a:t>
            </a:r>
            <a:r>
              <a:rPr lang="pl-PL" dirty="0" smtClean="0"/>
              <a:t>- §80-86</a:t>
            </a:r>
          </a:p>
          <a:p>
            <a:r>
              <a:rPr lang="pl-PL" dirty="0" smtClean="0"/>
              <a:t>Rozporządzenie </a:t>
            </a:r>
            <a:r>
              <a:rPr lang="pl-PL" dirty="0"/>
              <a:t>Ministra Rodziny, Pracy i Polityki Społecznej z dnia 10 grudnia 2018 r. w sprawie dokumentacji </a:t>
            </a:r>
            <a:r>
              <a:rPr lang="pl-PL" dirty="0" smtClean="0"/>
              <a:t>pracowniczej (tamże zob. </a:t>
            </a:r>
            <a:r>
              <a:rPr lang="pl-PL" dirty="0"/>
              <a:t>Rozdział </a:t>
            </a:r>
            <a:r>
              <a:rPr lang="pl-PL" dirty="0" smtClean="0"/>
              <a:t>3  </a:t>
            </a:r>
            <a:r>
              <a:rPr lang="pl-PL" dirty="0"/>
              <a:t>- Szczególne wymagania dotyczące </a:t>
            </a:r>
            <a:r>
              <a:rPr lang="pl-PL" dirty="0" smtClean="0"/>
              <a:t>prowadzenia i przechowywania dokumentacji </a:t>
            </a:r>
            <a:r>
              <a:rPr lang="pl-PL" dirty="0"/>
              <a:t>prowadzonej w postaci </a:t>
            </a:r>
            <a:r>
              <a:rPr lang="pl-PL" dirty="0" smtClean="0"/>
              <a:t>elektronicznej - §9-12) </a:t>
            </a:r>
          </a:p>
          <a:p>
            <a:r>
              <a:rPr lang="pl-PL" dirty="0"/>
              <a:t>Jak będzie w </a:t>
            </a:r>
            <a:r>
              <a:rPr lang="pl-PL" dirty="0" smtClean="0"/>
              <a:t>Rozporządzeniu </a:t>
            </a:r>
            <a:r>
              <a:rPr lang="pl-PL" dirty="0"/>
              <a:t>Ministra Nauki i Szkolnictwa Wyższego w sprawie </a:t>
            </a:r>
            <a:r>
              <a:rPr lang="pl-PL" dirty="0" smtClean="0"/>
              <a:t>studiów ?</a:t>
            </a:r>
            <a:endParaRPr lang="pl-PL" dirty="0"/>
          </a:p>
        </p:txBody>
      </p:sp>
      <p:cxnSp>
        <p:nvCxnSpPr>
          <p:cNvPr id="4" name="Łącznik prosty 3"/>
          <p:cNvCxnSpPr/>
          <p:nvPr/>
        </p:nvCxnSpPr>
        <p:spPr>
          <a:xfrm flipH="1" flipV="1">
            <a:off x="8047859" y="6609299"/>
            <a:ext cx="3592831" cy="16554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901588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l" eaLnBrk="1" hangingPunct="1"/>
            <a:r>
              <a:rPr lang="pl-PL" altLang="pl-PL" sz="2800"/>
              <a:t>[ciągle na nowo zadawane] </a:t>
            </a:r>
            <a:r>
              <a:rPr lang="pl-PL" altLang="pl-PL" sz="3200"/>
              <a:t/>
            </a:r>
            <a:br>
              <a:rPr lang="pl-PL" altLang="pl-PL" sz="3200"/>
            </a:br>
            <a:r>
              <a:rPr lang="pl-PL" altLang="pl-PL" sz="3200" b="1"/>
              <a:t>pytania z roku 2011</a:t>
            </a:r>
            <a:endParaRPr lang="pl-PL" altLang="pl-PL" sz="3200"/>
          </a:p>
        </p:txBody>
      </p:sp>
      <p:sp>
        <p:nvSpPr>
          <p:cNvPr id="30722" name="Text Box 2"/>
          <p:cNvSpPr>
            <a:spLocks noGrp="1" noChangeArrowheads="1"/>
          </p:cNvSpPr>
          <p:nvPr>
            <p:ph idx="1"/>
          </p:nvPr>
        </p:nvSpPr>
        <p:spPr>
          <a:xfrm>
            <a:off x="682388" y="1447800"/>
            <a:ext cx="10385946" cy="5005388"/>
          </a:xfrm>
          <a:solidFill>
            <a:srgbClr val="FFFF99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l-PL" altLang="pl-PL" dirty="0"/>
              <a:t>Dlaczego nie zdublować akt (i papierowe i elektroniczne)</a:t>
            </a:r>
          </a:p>
          <a:p>
            <a:pPr lvl="1" eaLnBrk="1" hangingPunct="1">
              <a:lnSpc>
                <a:spcPct val="90000"/>
              </a:lnSpc>
              <a:spcBef>
                <a:spcPct val="50000"/>
              </a:spcBef>
            </a:pPr>
            <a:r>
              <a:rPr lang="pl-PL" altLang="pl-PL" dirty="0"/>
              <a:t>są tacy co dublują akta spraw prowadząc je równolegle – </a:t>
            </a:r>
            <a:r>
              <a:rPr lang="pl-PL" altLang="pl-PL" dirty="0">
                <a:solidFill>
                  <a:srgbClr val="FF0000"/>
                </a:solidFill>
              </a:rPr>
              <a:t>które są ważne i stanowią dowód jeśli się różnią? Proszę wziąć pod uwagę jak łatwo zamienić papier a jak trudno bez śladu w systemie EZD zamienić dokument elektroniczny</a:t>
            </a:r>
          </a:p>
          <a:p>
            <a:pPr lvl="1" eaLnBrk="1" hangingPunct="1">
              <a:lnSpc>
                <a:spcPct val="90000"/>
              </a:lnSpc>
              <a:spcBef>
                <a:spcPct val="50000"/>
              </a:spcBef>
            </a:pPr>
            <a:r>
              <a:rPr lang="pl-PL" altLang="pl-PL" dirty="0"/>
              <a:t>wskazanie gdzie znajdują się akta sprawy dla danej pozycji wykazu akt może mieć ważne formalne znaczenie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l-PL" altLang="pl-PL" dirty="0"/>
              <a:t>Dlaczego </a:t>
            </a:r>
            <a:r>
              <a:rPr lang="pl-PL" altLang="pl-PL" dirty="0" err="1"/>
              <a:t>mejle</a:t>
            </a:r>
            <a:r>
              <a:rPr lang="pl-PL" altLang="pl-PL" dirty="0"/>
              <a:t> nie mogą zostać w programie pocztowym, papiery w teczkach a dokumenty elektroniczne w EZD</a:t>
            </a:r>
          </a:p>
          <a:p>
            <a:pPr lvl="1" eaLnBrk="1" hangingPunct="1">
              <a:lnSpc>
                <a:spcPct val="90000"/>
              </a:lnSpc>
              <a:spcBef>
                <a:spcPct val="50000"/>
              </a:spcBef>
            </a:pPr>
            <a:r>
              <a:rPr lang="pl-PL" altLang="pl-PL" b="1" dirty="0"/>
              <a:t>bo nie ma zgody na hybrydy typu akta elektroniczne stanowiące część tej samej sprawy osobno, a papierowe osobno – i to bez żadnych powiązań</a:t>
            </a:r>
            <a:endParaRPr lang="pl-PL" altLang="pl-PL" dirty="0"/>
          </a:p>
        </p:txBody>
      </p:sp>
      <p:sp>
        <p:nvSpPr>
          <p:cNvPr id="13316" name="Symbol zastępczy numeru slajd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94CF60F-FBE3-41A2-902B-722570153E50}" type="slidenum">
              <a:rPr lang="pl-PL" altLang="pl-PL"/>
              <a:pPr/>
              <a:t>53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002936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nimBg="1" autoUpdateAnimBg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7847" y="147639"/>
            <a:ext cx="9505144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pl-PL" sz="4000" dirty="0"/>
              <a:t>wydrukowany e-dokument w aktach papierowych</a:t>
            </a:r>
            <a:endParaRPr lang="pl-PL" dirty="0"/>
          </a:p>
        </p:txBody>
      </p:sp>
      <p:sp>
        <p:nvSpPr>
          <p:cNvPr id="14339" name="Symbol zastępczy zawartości 2"/>
          <p:cNvSpPr>
            <a:spLocks noGrp="1"/>
          </p:cNvSpPr>
          <p:nvPr>
            <p:ph idx="1"/>
          </p:nvPr>
        </p:nvSpPr>
        <p:spPr>
          <a:xfrm>
            <a:off x="818866" y="1482726"/>
            <a:ext cx="10426889" cy="4525963"/>
          </a:xfrm>
        </p:spPr>
        <p:txBody>
          <a:bodyPr/>
          <a:lstStyle/>
          <a:p>
            <a:pPr eaLnBrk="1" hangingPunct="1"/>
            <a:r>
              <a:rPr lang="pl-PL" altLang="pl-PL" dirty="0"/>
              <a:t>Kto nigdy nie wydrukował mejla w celu dołączenia do akt spraw? Kto nie trzyma wydrukowanych e-podań wniesionych na ESP w aktach spraw?</a:t>
            </a:r>
          </a:p>
          <a:p>
            <a:pPr eaLnBrk="1" hangingPunct="1"/>
            <a:r>
              <a:rPr lang="pl-PL" altLang="pl-PL" dirty="0"/>
              <a:t>Czy ufamy</a:t>
            </a:r>
            <a:br>
              <a:rPr lang="pl-PL" altLang="pl-PL" dirty="0"/>
            </a:br>
            <a:r>
              <a:rPr lang="pl-PL" altLang="pl-PL" dirty="0"/>
              <a:t>takiemu</a:t>
            </a:r>
            <a:br>
              <a:rPr lang="pl-PL" altLang="pl-PL" dirty="0"/>
            </a:br>
            <a:r>
              <a:rPr lang="pl-PL" altLang="pl-PL" dirty="0"/>
              <a:t>wydrukowi?</a:t>
            </a:r>
          </a:p>
          <a:p>
            <a:pPr eaLnBrk="1" hangingPunct="1"/>
            <a:r>
              <a:rPr lang="pl-PL" altLang="pl-PL" dirty="0"/>
              <a:t>Czy zostawiamy</a:t>
            </a:r>
            <a:br>
              <a:rPr lang="pl-PL" altLang="pl-PL" dirty="0"/>
            </a:br>
            <a:r>
              <a:rPr lang="pl-PL" altLang="pl-PL" dirty="0"/>
              <a:t>„oryginalny”</a:t>
            </a:r>
            <a:br>
              <a:rPr lang="pl-PL" altLang="pl-PL" dirty="0"/>
            </a:br>
            <a:r>
              <a:rPr lang="pl-PL" altLang="pl-PL" dirty="0"/>
              <a:t>e-dokument?</a:t>
            </a:r>
          </a:p>
        </p:txBody>
      </p:sp>
      <p:pic>
        <p:nvPicPr>
          <p:cNvPr id="14340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0555" y="2416842"/>
            <a:ext cx="7143845" cy="3901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Prostokąt 4"/>
          <p:cNvSpPr>
            <a:spLocks noChangeArrowheads="1"/>
          </p:cNvSpPr>
          <p:nvPr/>
        </p:nvSpPr>
        <p:spPr bwMode="auto">
          <a:xfrm>
            <a:off x="1678675" y="6024564"/>
            <a:ext cx="89686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pl-PL" sz="1600" dirty="0">
                <a:hlinkClick r:id="rId3"/>
              </a:rPr>
              <a:t>http://legislacja.rcl.gov.pl/docs//517/12273251/12293735/12293738/dokument172429.pdf</a:t>
            </a:r>
            <a:r>
              <a:rPr lang="pl-PL" altLang="pl-PL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5317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ytuł 1"/>
          <p:cNvSpPr>
            <a:spLocks noGrp="1"/>
          </p:cNvSpPr>
          <p:nvPr>
            <p:ph type="title"/>
          </p:nvPr>
        </p:nvSpPr>
        <p:spPr>
          <a:xfrm>
            <a:off x="859809" y="188914"/>
            <a:ext cx="9162079" cy="484187"/>
          </a:xfrm>
        </p:spPr>
        <p:txBody>
          <a:bodyPr>
            <a:noAutofit/>
          </a:bodyPr>
          <a:lstStyle/>
          <a:p>
            <a:pPr eaLnBrk="1" hangingPunct="1"/>
            <a:r>
              <a:rPr lang="pl-PL" altLang="pl-PL" sz="3600" b="1" dirty="0"/>
              <a:t>zeskanowany papier w systemie EZD</a:t>
            </a:r>
          </a:p>
        </p:txBody>
      </p:sp>
      <p:sp>
        <p:nvSpPr>
          <p:cNvPr id="15363" name="Symbol zastępczy zawartości 2"/>
          <p:cNvSpPr>
            <a:spLocks noGrp="1"/>
          </p:cNvSpPr>
          <p:nvPr>
            <p:ph idx="1"/>
          </p:nvPr>
        </p:nvSpPr>
        <p:spPr>
          <a:xfrm>
            <a:off x="859809" y="1097757"/>
            <a:ext cx="11332191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pl-PL" altLang="pl-PL" sz="2400" dirty="0"/>
              <a:t>A to „kawałek” akt spraw po stronie </a:t>
            </a:r>
            <a:r>
              <a:rPr lang="pl-PL" altLang="pl-PL" sz="2400" dirty="0" smtClean="0"/>
              <a:t>MAC (teraz </a:t>
            </a:r>
            <a:r>
              <a:rPr lang="pl-PL" altLang="pl-PL" sz="2400" dirty="0"/>
              <a:t>MC) (dotyczący tego samego projektu). Skan dobrej jakości + mnóstwo następujących czynności w systemie do niego się odnoszących i powiązanych z nim automatycznie.</a:t>
            </a:r>
          </a:p>
          <a:p>
            <a:pPr eaLnBrk="1" hangingPunct="1"/>
            <a:r>
              <a:rPr lang="pl-PL" altLang="pl-PL" sz="2400" dirty="0"/>
              <a:t>Dlaczego nie ufamy skanowi zachowanemu w kontekście e-akt sprawy uznając, że zachowanie papieru jest niezbędne?</a:t>
            </a:r>
          </a:p>
        </p:txBody>
      </p:sp>
      <p:pic>
        <p:nvPicPr>
          <p:cNvPr id="1536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8" y="3101976"/>
            <a:ext cx="6483350" cy="437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Obraz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376" y="3273426"/>
            <a:ext cx="4962525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711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b="1" dirty="0">
                <a:latin typeface="+mn-lt"/>
              </a:rPr>
              <a:t>Coś co warto zapamiętać na koniec</a:t>
            </a:r>
            <a:br>
              <a:rPr lang="pl-PL" b="1" dirty="0">
                <a:latin typeface="+mn-lt"/>
              </a:rPr>
            </a:br>
            <a:r>
              <a:rPr lang="pl-PL" sz="4000" b="1" dirty="0">
                <a:latin typeface="+mn-lt"/>
              </a:rPr>
              <a:t>(jak podać swój adres skrzynki na ePUAP, gdy pytają)</a:t>
            </a:r>
            <a:endParaRPr lang="en-GB" sz="4000" b="1" dirty="0">
              <a:latin typeface="+mn-lt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951" y="1948968"/>
            <a:ext cx="9122959" cy="4499599"/>
          </a:xfrm>
          <a:prstGeom prst="rect">
            <a:avLst/>
          </a:prstGeom>
        </p:spPr>
      </p:pic>
      <p:sp>
        <p:nvSpPr>
          <p:cNvPr id="6" name="Objaśnienie prostokątne zaokrąglone 5"/>
          <p:cNvSpPr/>
          <p:nvPr/>
        </p:nvSpPr>
        <p:spPr>
          <a:xfrm>
            <a:off x="5128430" y="2683579"/>
            <a:ext cx="2779176" cy="346031"/>
          </a:xfrm>
          <a:prstGeom prst="wedgeRoundRectCallout">
            <a:avLst>
              <a:gd name="adj1" fmla="val 11123"/>
              <a:gd name="adj2" fmla="val -131508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/>
              <a:t>1. Moja skrzynka</a:t>
            </a:r>
            <a:endParaRPr lang="pl-PL" dirty="0">
              <a:sym typeface="Wingdings" panose="05000000000000000000" pitchFamily="2" charset="2"/>
            </a:endParaRPr>
          </a:p>
        </p:txBody>
      </p:sp>
      <p:sp>
        <p:nvSpPr>
          <p:cNvPr id="7" name="Objaśnienie prostokątne zaokrąglone 6"/>
          <p:cNvSpPr/>
          <p:nvPr/>
        </p:nvSpPr>
        <p:spPr>
          <a:xfrm>
            <a:off x="2605869" y="5906725"/>
            <a:ext cx="2779176" cy="346031"/>
          </a:xfrm>
          <a:prstGeom prst="wedgeRoundRectCallout">
            <a:avLst>
              <a:gd name="adj1" fmla="val -62538"/>
              <a:gd name="adj2" fmla="val 18367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/>
              <a:t>2. Operacje</a:t>
            </a:r>
            <a:endParaRPr lang="pl-PL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0662653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540" y="1989201"/>
            <a:ext cx="6610350" cy="4181475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b="1" dirty="0">
                <a:latin typeface="+mn-lt"/>
              </a:rPr>
              <a:t>Coś co warto zapamiętać na koniec</a:t>
            </a:r>
            <a:br>
              <a:rPr lang="pl-PL" b="1" dirty="0">
                <a:latin typeface="+mn-lt"/>
              </a:rPr>
            </a:br>
            <a:r>
              <a:rPr lang="pl-PL" sz="4000" b="1" dirty="0">
                <a:latin typeface="+mn-lt"/>
              </a:rPr>
              <a:t>(jak podać swój adres skrzynki na ePUAP, gdy pytają)</a:t>
            </a:r>
            <a:endParaRPr lang="en-GB" sz="4000" b="1" dirty="0">
              <a:latin typeface="+mn-lt"/>
            </a:endParaRPr>
          </a:p>
        </p:txBody>
      </p:sp>
      <p:sp>
        <p:nvSpPr>
          <p:cNvPr id="6" name="Objaśnienie prostokątne zaokrąglone 5"/>
          <p:cNvSpPr/>
          <p:nvPr/>
        </p:nvSpPr>
        <p:spPr>
          <a:xfrm>
            <a:off x="592540" y="3952821"/>
            <a:ext cx="2274342" cy="632827"/>
          </a:xfrm>
          <a:prstGeom prst="wedgeRoundRectCallout">
            <a:avLst>
              <a:gd name="adj1" fmla="val 50912"/>
              <a:gd name="adj2" fmla="val -104967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/>
              <a:t>3. Trafić w ten niebieski plusik</a:t>
            </a:r>
            <a:endParaRPr lang="pl-PL" dirty="0">
              <a:sym typeface="Wingdings" panose="05000000000000000000" pitchFamily="2" charset="2"/>
            </a:endParaRP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5500" y="3440704"/>
            <a:ext cx="5448300" cy="2781300"/>
          </a:xfrm>
          <a:prstGeom prst="rect">
            <a:avLst/>
          </a:prstGeom>
        </p:spPr>
      </p:pic>
      <p:sp>
        <p:nvSpPr>
          <p:cNvPr id="7" name="Objaśnienie prostokątne zaokrąglone 6"/>
          <p:cNvSpPr/>
          <p:nvPr/>
        </p:nvSpPr>
        <p:spPr>
          <a:xfrm>
            <a:off x="6340304" y="6296173"/>
            <a:ext cx="2779176" cy="346031"/>
          </a:xfrm>
          <a:prstGeom prst="wedgeRoundRectCallout">
            <a:avLst>
              <a:gd name="adj1" fmla="val 65140"/>
              <a:gd name="adj2" fmla="val -119676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/>
              <a:t>4. Tu jest adres</a:t>
            </a:r>
            <a:endParaRPr lang="pl-PL" dirty="0">
              <a:sym typeface="Wingdings" panose="05000000000000000000" pitchFamily="2" charset="2"/>
            </a:endParaRPr>
          </a:p>
        </p:txBody>
      </p:sp>
      <p:sp>
        <p:nvSpPr>
          <p:cNvPr id="9" name="Objaśnienie prostokątne zaokrąglone 8"/>
          <p:cNvSpPr/>
          <p:nvPr/>
        </p:nvSpPr>
        <p:spPr>
          <a:xfrm>
            <a:off x="8365957" y="2825087"/>
            <a:ext cx="3292643" cy="539829"/>
          </a:xfrm>
          <a:prstGeom prst="wedgeRoundRectCallout">
            <a:avLst>
              <a:gd name="adj1" fmla="val -34066"/>
              <a:gd name="adj2" fmla="val 111090"/>
              <a:gd name="adj3" fmla="val 16667"/>
            </a:avLst>
          </a:prstGeom>
          <a:ln>
            <a:solidFill>
              <a:srgbClr val="00B0F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>
                <a:sym typeface="Wingdings" panose="05000000000000000000" pitchFamily="2" charset="2"/>
              </a:rPr>
              <a:t>Rozwinie się taka lista</a:t>
            </a:r>
          </a:p>
        </p:txBody>
      </p:sp>
    </p:spTree>
    <p:extLst>
      <p:ext uri="{BB962C8B-B14F-4D97-AF65-F5344CB8AC3E}">
        <p14:creationId xmlns:p14="http://schemas.microsoft.com/office/powerpoint/2010/main" val="246747505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705852" y="1881615"/>
            <a:ext cx="10331355" cy="3926059"/>
          </a:xfrm>
        </p:spPr>
        <p:txBody>
          <a:bodyPr>
            <a:normAutofit fontScale="92500" lnSpcReduction="10000"/>
          </a:bodyPr>
          <a:lstStyle/>
          <a:p>
            <a:r>
              <a:rPr lang="pl-PL" sz="3200" dirty="0"/>
              <a:t>PIT wysłany w PDF-ie mający kompletną treść, podpisany kwalifikowanym podpisem elektronicznym i skutecznie doręczony na </a:t>
            </a:r>
            <a:r>
              <a:rPr lang="pl-PL" sz="3200" dirty="0" smtClean="0"/>
              <a:t>Elektroniczną Skrzynkę Podawczą – nie w systemie e-deklaracje, nie za pomocą nowej usługi MF  </a:t>
            </a:r>
            <a:r>
              <a:rPr lang="pl-PL" sz="3200" dirty="0"/>
              <a:t>(</a:t>
            </a:r>
            <a:r>
              <a:rPr lang="pl-PL" sz="3200" b="1" u="sng" dirty="0"/>
              <a:t>ważne czy nieważne</a:t>
            </a:r>
            <a:r>
              <a:rPr lang="pl-PL" sz="3200" dirty="0" smtClean="0"/>
              <a:t>?)</a:t>
            </a:r>
          </a:p>
          <a:p>
            <a:pPr lvl="1"/>
            <a:r>
              <a:rPr lang="pl-PL" sz="3200" dirty="0"/>
              <a:t>j</a:t>
            </a:r>
            <a:r>
              <a:rPr lang="pl-PL" sz="3200" dirty="0" smtClean="0"/>
              <a:t>eżeli ważne to po co wydano publiczne środki na system który sam proponuje wstępnie wypełniony PIT</a:t>
            </a:r>
          </a:p>
          <a:p>
            <a:pPr lvl="1"/>
            <a:r>
              <a:rPr lang="pl-PL" sz="3200" dirty="0" smtClean="0"/>
              <a:t>jeżeli nieważne to trzeba wezwać obywatela by wysłał elektronicznie jak należy albo … wydrukował podpisał i zaniósł papier gdzie trzeba</a:t>
            </a:r>
            <a:endParaRPr lang="pl-PL" sz="3200" dirty="0"/>
          </a:p>
          <a:p>
            <a:endParaRPr lang="pl-PL" sz="3200" dirty="0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705852" y="5998601"/>
            <a:ext cx="4170948" cy="41549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  <a:defRPr/>
            </a:pPr>
            <a:r>
              <a:rPr lang="pl-PL" altLang="pl-PL" sz="2100" b="1" dirty="0">
                <a:solidFill>
                  <a:srgbClr val="0070C0"/>
                </a:solidFill>
                <a:latin typeface="Calibri" panose="020F0502020204030204" pitchFamily="34" charset="0"/>
              </a:rPr>
              <a:t>Kazimierz.Schmidt@mc.gov.pl</a:t>
            </a:r>
            <a:endParaRPr lang="pl-PL" altLang="pl-PL" sz="30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cxnSp>
        <p:nvCxnSpPr>
          <p:cNvPr id="12" name="Łącznik prosty 11"/>
          <p:cNvCxnSpPr/>
          <p:nvPr/>
        </p:nvCxnSpPr>
        <p:spPr>
          <a:xfrm flipH="1" flipV="1">
            <a:off x="8047859" y="6609299"/>
            <a:ext cx="3592831" cy="16554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Godło Polski i napis Ministerstwo Cyfryzacji - przeniesienie do strony głównej serw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6856" y="5979826"/>
            <a:ext cx="1767776" cy="453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ytuł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pl-PL" b="1" dirty="0">
                <a:latin typeface="+mn-lt"/>
              </a:rPr>
              <a:t>Zanim podziękuję za uwagę</a:t>
            </a:r>
            <a:br>
              <a:rPr lang="pl-PL" b="1" dirty="0">
                <a:latin typeface="+mn-lt"/>
              </a:rPr>
            </a:br>
            <a:r>
              <a:rPr lang="pl-PL" sz="4000" b="1" dirty="0">
                <a:latin typeface="+mn-lt"/>
              </a:rPr>
              <a:t>(problemy do przemyślenia)</a:t>
            </a:r>
            <a:endParaRPr lang="en-GB" sz="3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8747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72353" y="274639"/>
            <a:ext cx="9538447" cy="706437"/>
          </a:xfrm>
        </p:spPr>
        <p:txBody>
          <a:bodyPr/>
          <a:lstStyle/>
          <a:p>
            <a:r>
              <a:rPr lang="pl-PL" altLang="pl-PL" sz="4000" b="1" dirty="0">
                <a:latin typeface="+mn-lt"/>
              </a:rPr>
              <a:t>Zmiany w 2010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672353" y="1135063"/>
            <a:ext cx="9816260" cy="5291137"/>
          </a:xfrm>
        </p:spPr>
        <p:txBody>
          <a:bodyPr>
            <a:normAutofit lnSpcReduction="10000"/>
          </a:bodyPr>
          <a:lstStyle/>
          <a:p>
            <a:r>
              <a:rPr lang="pl-PL" altLang="pl-PL" sz="2400" dirty="0"/>
              <a:t>Ustawą z dnia 12 lutego 2010 o zmianie ustawy o informatyzacji działalności podmiotów realizujących zadania publiczne oraz niektórych innych ustaw (DzU nr 40 poz. 230) zmieniono kilka przepisów Kodeksu postępowania administracyjnego (oraz odpowiednio </a:t>
            </a:r>
            <a:r>
              <a:rPr lang="pl-PL" altLang="pl-PL" sz="2400" dirty="0" smtClean="0"/>
              <a:t>ordynacji </a:t>
            </a:r>
            <a:r>
              <a:rPr lang="pl-PL" altLang="pl-PL" sz="2400" dirty="0"/>
              <a:t>podatkowej).</a:t>
            </a:r>
          </a:p>
          <a:p>
            <a:r>
              <a:rPr lang="pl-PL" altLang="pl-PL" dirty="0"/>
              <a:t>W tym ważna zmiana w art. 14:</a:t>
            </a:r>
          </a:p>
          <a:p>
            <a:pPr lvl="2"/>
            <a:r>
              <a:rPr lang="pl-PL" altLang="pl-PL" sz="2800" dirty="0"/>
              <a:t>Było: </a:t>
            </a:r>
            <a:r>
              <a:rPr lang="pl-PL" altLang="pl-PL" sz="2800" i="1" dirty="0">
                <a:solidFill>
                  <a:srgbClr val="3333CC"/>
                </a:solidFill>
              </a:rPr>
              <a:t>Sprawy należy załatwiać w formie pisemnej</a:t>
            </a:r>
            <a:r>
              <a:rPr lang="pl-PL" altLang="pl-PL" sz="2800" dirty="0"/>
              <a:t>.</a:t>
            </a:r>
          </a:p>
          <a:p>
            <a:pPr lvl="2"/>
            <a:r>
              <a:rPr lang="pl-PL" altLang="pl-PL" sz="2800" dirty="0"/>
              <a:t>Jest: </a:t>
            </a:r>
            <a:r>
              <a:rPr lang="pl-PL" altLang="pl-PL" sz="2800" i="1" dirty="0">
                <a:solidFill>
                  <a:srgbClr val="FF0000"/>
                </a:solidFill>
              </a:rPr>
              <a:t>Sprawy należy załatwiać w formie pisemnej lub </a:t>
            </a:r>
            <a:br>
              <a:rPr lang="pl-PL" altLang="pl-PL" sz="2800" i="1" dirty="0">
                <a:solidFill>
                  <a:srgbClr val="FF0000"/>
                </a:solidFill>
              </a:rPr>
            </a:br>
            <a:r>
              <a:rPr lang="pl-PL" altLang="pl-PL" sz="2800" i="1" dirty="0">
                <a:solidFill>
                  <a:srgbClr val="FF0000"/>
                </a:solidFill>
              </a:rPr>
              <a:t>w formie dokumentu elektronicznego</a:t>
            </a:r>
            <a:r>
              <a:rPr lang="pl-PL" altLang="pl-PL" sz="2800" i="1" dirty="0"/>
              <a:t> w rozumieniu przepisów ustawy z dnia 17 lutego 2005 r. o informatyzacji działalności podmiotów realizujących zadania publiczne (Dz. U. Nr 64, poz. 565, z </a:t>
            </a:r>
            <a:r>
              <a:rPr lang="pl-PL" altLang="pl-PL" sz="2800" i="1" dirty="0" err="1"/>
              <a:t>późn</a:t>
            </a:r>
            <a:r>
              <a:rPr lang="pl-PL" altLang="pl-PL" sz="2800" i="1" dirty="0"/>
              <a:t>. zm.), doręczanego środkami komunikacji elektronicznej</a:t>
            </a:r>
          </a:p>
          <a:p>
            <a:r>
              <a:rPr lang="pl-PL" altLang="pl-PL" sz="3500" dirty="0"/>
              <a:t>Zmiany ustalające sposób doręczeń do organu </a:t>
            </a:r>
            <a:br>
              <a:rPr lang="pl-PL" altLang="pl-PL" sz="3500" dirty="0"/>
            </a:br>
            <a:r>
              <a:rPr lang="pl-PL" altLang="pl-PL" sz="3500" dirty="0"/>
              <a:t>i przez organ (różny sposób)</a:t>
            </a:r>
            <a:endParaRPr lang="pl-PL" altLang="pl-PL" sz="3500" i="1" dirty="0"/>
          </a:p>
        </p:txBody>
      </p:sp>
      <p:cxnSp>
        <p:nvCxnSpPr>
          <p:cNvPr id="4" name="Łącznik prosty 3"/>
          <p:cNvCxnSpPr/>
          <p:nvPr/>
        </p:nvCxnSpPr>
        <p:spPr>
          <a:xfrm flipH="1" flipV="1">
            <a:off x="8047859" y="6609299"/>
            <a:ext cx="3592831" cy="16554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Godło Polski i napis Ministerstwo Cyfryzacji - przeniesienie do strony głównej serw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6856" y="5979826"/>
            <a:ext cx="1767776" cy="453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0295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06824" y="365127"/>
            <a:ext cx="9615112" cy="677611"/>
          </a:xfrm>
        </p:spPr>
        <p:txBody>
          <a:bodyPr>
            <a:normAutofit/>
          </a:bodyPr>
          <a:lstStyle/>
          <a:p>
            <a:r>
              <a:rPr lang="pl-PL" sz="3600" b="1" dirty="0">
                <a:latin typeface="+mn-lt"/>
              </a:rPr>
              <a:t>Doręczenie do organu (zmiany w 2010)</a:t>
            </a:r>
            <a:endParaRPr lang="pl-PL" sz="3600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06824" y="1181961"/>
            <a:ext cx="10833866" cy="50058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400" dirty="0"/>
              <a:t>Kodeks postępowania administracyjnego art. 63 </a:t>
            </a:r>
            <a:r>
              <a:rPr lang="en-US" sz="2400" dirty="0"/>
              <a:t>§ 3a</a:t>
            </a:r>
            <a:endParaRPr lang="pl-PL" sz="2400" dirty="0"/>
          </a:p>
          <a:p>
            <a:r>
              <a:rPr lang="pl-PL" sz="2400" b="1" dirty="0"/>
              <a:t>[było] Art. 63. </a:t>
            </a:r>
            <a:r>
              <a:rPr lang="pl-PL" sz="2400" dirty="0"/>
              <a:t>§ 1. Podania (żądania, wyjaśnienia, odwołania, zażalenia) mogą być wnoszone pisemnie, telegraficznie lub za pomocą dalekopisu, telefaksu, </a:t>
            </a:r>
            <a:r>
              <a:rPr lang="pl-PL" sz="2400" b="1" u="sng" dirty="0">
                <a:solidFill>
                  <a:srgbClr val="0070C0"/>
                </a:solidFill>
              </a:rPr>
              <a:t>poczty elektronicznej </a:t>
            </a:r>
            <a:r>
              <a:rPr lang="pl-PL" sz="2400" dirty="0"/>
              <a:t>albo </a:t>
            </a:r>
            <a:r>
              <a:rPr lang="pl-PL" sz="2400" dirty="0">
                <a:solidFill>
                  <a:srgbClr val="0070C0"/>
                </a:solidFill>
              </a:rPr>
              <a:t>za pomocą </a:t>
            </a:r>
            <a:r>
              <a:rPr lang="pl-PL" sz="2400" b="1" u="sng" dirty="0">
                <a:solidFill>
                  <a:srgbClr val="0070C0"/>
                </a:solidFill>
              </a:rPr>
              <a:t>formularza umieszczonego na stronie internetowej </a:t>
            </a:r>
            <a:r>
              <a:rPr lang="pl-PL" sz="2400" dirty="0">
                <a:solidFill>
                  <a:srgbClr val="0070C0"/>
                </a:solidFill>
              </a:rPr>
              <a:t>właściwego organu administracji publicznej, umożliwiającego wprowadzenie danych do systemu teleinformatycznego tego organu</a:t>
            </a:r>
            <a:r>
              <a:rPr lang="pl-PL" sz="2400" dirty="0"/>
              <a:t>, a także ustnie do protokołu.</a:t>
            </a:r>
          </a:p>
          <a:p>
            <a:r>
              <a:rPr lang="pl-PL" sz="2400" b="1" dirty="0"/>
              <a:t>[jest] Art. 63. </a:t>
            </a:r>
            <a:r>
              <a:rPr lang="pl-PL" sz="2400" dirty="0"/>
              <a:t>§ 1. Podania (żądania, wyjaśnienia, odwołania, zażalenia) mogą być wnoszone pisemnie, telegraficznie, za pomocą telefaksu lub ustnie do protokołu, </a:t>
            </a:r>
            <a:br>
              <a:rPr lang="pl-PL" sz="2400" dirty="0"/>
            </a:br>
            <a:r>
              <a:rPr lang="pl-PL" sz="2400" dirty="0"/>
              <a:t>a także </a:t>
            </a:r>
            <a:r>
              <a:rPr lang="pl-PL" sz="2400" dirty="0">
                <a:solidFill>
                  <a:srgbClr val="FF0000"/>
                </a:solidFill>
              </a:rPr>
              <a:t>za pomocą innych środków komunikacji elektronicznej przez </a:t>
            </a:r>
            <a:r>
              <a:rPr lang="pl-PL" sz="2400" b="1" u="sng" dirty="0">
                <a:solidFill>
                  <a:srgbClr val="FF0000"/>
                </a:solidFill>
              </a:rPr>
              <a:t>elektroniczną skrzynkę podawczą </a:t>
            </a:r>
            <a:r>
              <a:rPr lang="pl-PL" sz="2400" dirty="0">
                <a:solidFill>
                  <a:srgbClr val="FF0000"/>
                </a:solidFill>
              </a:rPr>
              <a:t>organu administracji publicznej utworzoną na podstawie ustawy o informatyzacji działalności podmiotów realizujących zadania publiczne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cxnSp>
        <p:nvCxnSpPr>
          <p:cNvPr id="5" name="Łącznik prosty 4"/>
          <p:cNvCxnSpPr/>
          <p:nvPr/>
        </p:nvCxnSpPr>
        <p:spPr>
          <a:xfrm flipH="1" flipV="1">
            <a:off x="8047859" y="6609299"/>
            <a:ext cx="3592831" cy="16554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Godło Polski i napis Ministerstwo Cyfryzacji - przeniesienie do strony głównej serw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6856" y="5979826"/>
            <a:ext cx="1767776" cy="453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0777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latin typeface="+mn-lt"/>
              </a:rPr>
              <a:t>Doręczanie do organu </a:t>
            </a:r>
            <a:r>
              <a:rPr lang="pl-PL" b="1" dirty="0">
                <a:latin typeface="+mn-lt"/>
                <a:sym typeface="Wingdings" panose="05000000000000000000" pitchFamily="2" charset="2"/>
              </a:rPr>
              <a:t> </a:t>
            </a:r>
            <a:r>
              <a:rPr lang="pl-PL" b="1" dirty="0">
                <a:latin typeface="+mn-lt"/>
              </a:rPr>
              <a:t>na ESP</a:t>
            </a:r>
            <a:endParaRPr lang="en-GB" b="1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420495"/>
            <a:ext cx="10515600" cy="4351338"/>
          </a:xfrm>
        </p:spPr>
        <p:txBody>
          <a:bodyPr>
            <a:normAutofit/>
          </a:bodyPr>
          <a:lstStyle/>
          <a:p>
            <a:r>
              <a:rPr lang="pl-PL" sz="2400" dirty="0"/>
              <a:t>Zgodnie z § 13 ust. 1 rozporządzenia Prezesa Rady Ministrów z dnia 14 września 2011 r. w sprawie sporządzania pism w formie dokumentów elektronicznych, doręczania dokumentów elektronicznych oraz udostępniania formularzy, wzorów i kopii dokumentów elektronicznych (DzU nr 206 poz. 1216):</a:t>
            </a:r>
          </a:p>
          <a:p>
            <a:pPr lvl="1"/>
            <a:r>
              <a:rPr lang="pl-PL" i="1" dirty="0"/>
              <a:t>W przypadku odebrania dokumentu elektronicznego przez elektroniczną skrzynkę podawczą podmiotu publicznego poświadczenie przedłożenia jest </a:t>
            </a:r>
            <a:r>
              <a:rPr lang="pl-PL" b="1" i="1" u="sng" dirty="0"/>
              <a:t>automatycznie tworzone i udostępniane nadawcy </a:t>
            </a:r>
            <a:r>
              <a:rPr lang="pl-PL" i="1" dirty="0"/>
              <a:t>tego dokumentu przez system teleinformatyczny służący do obsługi doręczeń.</a:t>
            </a:r>
            <a:endParaRPr lang="en-GB" i="1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838200" y="4494715"/>
            <a:ext cx="10515600" cy="830997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pl-PL" altLang="pl-PL" sz="2400" b="1" dirty="0"/>
              <a:t>Powyższe oznacza, że </a:t>
            </a:r>
            <a:r>
              <a:rPr lang="pl-PL" altLang="pl-PL" sz="2400" b="1" dirty="0">
                <a:solidFill>
                  <a:srgbClr val="FF0000"/>
                </a:solidFill>
              </a:rPr>
              <a:t>techniczna skuteczność </a:t>
            </a:r>
            <a:r>
              <a:rPr lang="pl-PL" altLang="pl-PL" sz="2400" b="1" dirty="0"/>
              <a:t>doręczeń na ESP jest 100-procentowa (ESP zawsze i automatycznie wystawia tzw. UPO-UPP)</a:t>
            </a:r>
            <a:endParaRPr lang="pl-PL" altLang="pl-PL" sz="2400" b="1" dirty="0">
              <a:solidFill>
                <a:srgbClr val="FF0000"/>
              </a:solidFill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838200" y="5508801"/>
            <a:ext cx="10515600" cy="1200329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pl-PL" altLang="pl-PL" sz="2400" b="1" dirty="0"/>
              <a:t>Skuteczność techniczna nie oznacza skuteczności prawnej (wymóg skorzystania z e-usługi dedykowanej, nakaz formy pisemnej rozumianej jako „na papierze” </a:t>
            </a:r>
            <a:r>
              <a:rPr lang="pl-PL" altLang="pl-PL" sz="2400" b="1" dirty="0" err="1"/>
              <a:t>itd</a:t>
            </a:r>
            <a:r>
              <a:rPr lang="pl-PL" altLang="pl-PL" sz="2400" b="1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9994891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>
          <a:xfrm>
            <a:off x="632012" y="174160"/>
            <a:ext cx="9551894" cy="887506"/>
          </a:xfrm>
        </p:spPr>
        <p:txBody>
          <a:bodyPr/>
          <a:lstStyle/>
          <a:p>
            <a:r>
              <a:rPr lang="pl-PL" altLang="pl-PL" sz="4000" b="1" dirty="0">
                <a:latin typeface="+mn-lt"/>
              </a:rPr>
              <a:t>Doręczanie przez organ (inaczej!)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66482" y="1061666"/>
            <a:ext cx="11013142" cy="4525962"/>
          </a:xfrm>
        </p:spPr>
        <p:txBody>
          <a:bodyPr/>
          <a:lstStyle/>
          <a:p>
            <a:pPr>
              <a:defRPr/>
            </a:pPr>
            <a:r>
              <a:rPr lang="pl-PL" b="1" dirty="0">
                <a:solidFill>
                  <a:srgbClr val="FF0000"/>
                </a:solidFill>
              </a:rPr>
              <a:t>Art. 39</a:t>
            </a:r>
            <a:r>
              <a:rPr lang="pl-PL" b="1" baseline="30000" dirty="0">
                <a:solidFill>
                  <a:srgbClr val="FF0000"/>
                </a:solidFill>
              </a:rPr>
              <a:t>1</a:t>
            </a:r>
            <a:r>
              <a:rPr lang="pl-PL" b="1" dirty="0">
                <a:solidFill>
                  <a:srgbClr val="FF0000"/>
                </a:solidFill>
              </a:rPr>
              <a:t> </a:t>
            </a:r>
            <a:r>
              <a:rPr lang="pl-PL" dirty="0"/>
              <a:t>§ 1 pkt 2 i 3 kpa </a:t>
            </a:r>
            <a:r>
              <a:rPr lang="pl-PL" dirty="0" smtClean="0"/>
              <a:t>(</a:t>
            </a:r>
            <a:r>
              <a:rPr lang="pl-PL" dirty="0"/>
              <a:t>i odpowiednio w art. 144a § 1 pkt 2 i 3 OP)</a:t>
            </a:r>
          </a:p>
          <a:p>
            <a:pPr marL="0" indent="0">
              <a:buNone/>
              <a:defRPr/>
            </a:pPr>
            <a:r>
              <a:rPr lang="pl-PL" sz="2400" dirty="0"/>
              <a:t>§ 1. Doręczenie pism następuje za pomocą środków komunikacji elektronicznej </a:t>
            </a:r>
            <a:br>
              <a:rPr lang="pl-PL" sz="2400" dirty="0"/>
            </a:br>
            <a:r>
              <a:rPr lang="pl-PL" sz="2400" dirty="0"/>
              <a:t>w rozumieniu </a:t>
            </a:r>
            <a:r>
              <a:rPr lang="pl-PL" sz="2400" dirty="0">
                <a:hlinkClick r:id="rId2"/>
              </a:rPr>
              <a:t>art. 2 pkt 5</a:t>
            </a:r>
            <a:r>
              <a:rPr lang="pl-PL" sz="2400" dirty="0"/>
              <a:t> ustawy z dnia 18 lipca 2002 r. o świadczeniu usług drogą elektroniczną (Dz. U. z 2013 r. poz. 1422), jeżeli strona lub inny uczestnik postępowania spełni jeden z następujących warunków:</a:t>
            </a:r>
          </a:p>
          <a:p>
            <a:pPr marL="457200" indent="-457200">
              <a:buFont typeface="+mj-lt"/>
              <a:buAutoNum type="arabicParenR"/>
              <a:defRPr/>
            </a:pPr>
            <a:r>
              <a:rPr lang="pl-PL" sz="2400" dirty="0"/>
              <a:t>złoży podanie w formie dokumentu elektronicznego przez elektroniczną skrzynkę podawczą organu administracji publicznej;</a:t>
            </a:r>
          </a:p>
          <a:p>
            <a:pPr marL="457200" indent="-457200">
              <a:buFont typeface="+mj-lt"/>
              <a:buAutoNum type="arabicParenR"/>
              <a:defRPr/>
            </a:pPr>
            <a:r>
              <a:rPr lang="pl-PL" sz="2400" dirty="0"/>
              <a:t>wystąpi do organu administracji publicznej o takie doręczenie i </a:t>
            </a:r>
            <a:r>
              <a:rPr lang="pl-PL" sz="2400" b="1" dirty="0">
                <a:solidFill>
                  <a:srgbClr val="FF0000"/>
                </a:solidFill>
              </a:rPr>
              <a:t>wskaże organowi administracji publicznej adres elektroniczny</a:t>
            </a:r>
            <a:r>
              <a:rPr lang="pl-PL" sz="2400" dirty="0"/>
              <a:t>;</a:t>
            </a:r>
          </a:p>
          <a:p>
            <a:pPr marL="457200" indent="-457200">
              <a:buFont typeface="+mj-lt"/>
              <a:buAutoNum type="arabicParenR"/>
              <a:defRPr/>
            </a:pPr>
            <a:r>
              <a:rPr lang="pl-PL" sz="2400" dirty="0"/>
              <a:t>wyrazi zgodę na doręczanie pism w postępowaniu za pomocą tych środków </a:t>
            </a:r>
            <a:br>
              <a:rPr lang="pl-PL" sz="2400" dirty="0"/>
            </a:br>
            <a:r>
              <a:rPr lang="pl-PL" sz="2400" dirty="0"/>
              <a:t>i </a:t>
            </a:r>
            <a:r>
              <a:rPr lang="pl-PL" sz="2400" b="1" dirty="0">
                <a:solidFill>
                  <a:srgbClr val="FF0000"/>
                </a:solidFill>
              </a:rPr>
              <a:t>wskaże organowi administracji publicznej adres elektroniczny</a:t>
            </a:r>
          </a:p>
          <a:p>
            <a:pPr marL="0" indent="0">
              <a:buNone/>
              <a:defRPr/>
            </a:pPr>
            <a:endParaRPr lang="pl-PL" dirty="0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766482" y="5572076"/>
            <a:ext cx="10975133" cy="1077218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pl-PL" altLang="pl-PL" b="1" dirty="0"/>
              <a:t>ustalenie „czy w ogóle można…” – uwaga przepis ten „nie działa” na podmioty publiczne – nowy art. 39</a:t>
            </a:r>
            <a:r>
              <a:rPr lang="pl-PL" altLang="pl-PL" b="1" baseline="30000" dirty="0"/>
              <a:t>2</a:t>
            </a:r>
            <a:endParaRPr lang="pl-PL" altLang="pl-PL" sz="4400" b="1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685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</p:bldLst>
  </p:timing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1754</TotalTime>
  <Words>2796</Words>
  <Application>Microsoft Office PowerPoint</Application>
  <PresentationFormat>Panoramiczny</PresentationFormat>
  <Paragraphs>274</Paragraphs>
  <Slides>58</Slides>
  <Notes>5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58</vt:i4>
      </vt:variant>
    </vt:vector>
  </HeadingPairs>
  <TitlesOfParts>
    <vt:vector size="64" baseType="lpstr">
      <vt:lpstr>Arial</vt:lpstr>
      <vt:lpstr>Calibri</vt:lpstr>
      <vt:lpstr>DejaVu Sans</vt:lpstr>
      <vt:lpstr>Times New Roman</vt:lpstr>
      <vt:lpstr>Wingdings</vt:lpstr>
      <vt:lpstr>Motyw pakietu Office</vt:lpstr>
      <vt:lpstr>Dokumentacja w postaci elektronicznej i doręczenia elektroniczne w postępowaniach administracyjnych </vt:lpstr>
      <vt:lpstr>Plan</vt:lpstr>
      <vt:lpstr>Obecna praktyka w e-administracji:  dwa rodzaje jednego UPO</vt:lpstr>
      <vt:lpstr>Uproszczony schemat</vt:lpstr>
      <vt:lpstr>Ogólnie</vt:lpstr>
      <vt:lpstr>Zmiany w 2010</vt:lpstr>
      <vt:lpstr>Doręczenie do organu (zmiany w 2010)</vt:lpstr>
      <vt:lpstr>Doręczanie do organu  na ESP</vt:lpstr>
      <vt:lpstr>Doręczanie przez organ (inaczej!)</vt:lpstr>
      <vt:lpstr>Doręczanie przez organ</vt:lpstr>
      <vt:lpstr>Częste wątpliwości</vt:lpstr>
      <vt:lpstr>Nie zawsze dostrzegany art. 46 § 9. kpa  (i art. 152a § 6 OP) </vt:lpstr>
      <vt:lpstr>Zależność przepisów (uproszczone)</vt:lpstr>
      <vt:lpstr>Rozporządzenie PRM z dnia 14 września 2011 r.</vt:lpstr>
      <vt:lpstr>Rozporządzenie MC</vt:lpstr>
      <vt:lpstr>Prezentacja programu PowerPoint</vt:lpstr>
      <vt:lpstr>Kilka typowych nieporozumień</vt:lpstr>
      <vt:lpstr>eDoręczenie „na adres mejlowy” w praktyce ePUAP </vt:lpstr>
      <vt:lpstr>eDoręczenie  „na mejla” 2</vt:lpstr>
      <vt:lpstr>eDoręczenie „na mejla” 3</vt:lpstr>
      <vt:lpstr>eDoręczenie „na mejla” 4 (dopisanie informacji)</vt:lpstr>
      <vt:lpstr>eDoręczenie „na mejla” 5 – dwa tryby doręczenia do wyboru</vt:lpstr>
      <vt:lpstr>eDoręczenie „na mejla” 6 – efekt po stronie adresata</vt:lpstr>
      <vt:lpstr>Kilka typowych nieporozumień 2</vt:lpstr>
      <vt:lpstr>Kilka typowych nieporozumień 3</vt:lpstr>
      <vt:lpstr>Nieporozumienia związane z konfiguracją skrzynki po stronie adresata doręczeń</vt:lpstr>
      <vt:lpstr>Nieporozumienie związane z konfiguracją skrzynki</vt:lpstr>
      <vt:lpstr>Nieporozumienie związane z konfiguracją skrzynki 2</vt:lpstr>
      <vt:lpstr>Różne rodzaje powiadomień</vt:lpstr>
      <vt:lpstr>Pobranie dowodów doręczenia z ePUAP</vt:lpstr>
      <vt:lpstr>Wizualizacja pobranych plików (nie każdy ma ekstrasystem, który to zrobi automatycznie)</vt:lpstr>
      <vt:lpstr>Wizualizacja pobranych plików (po ludzku)</vt:lpstr>
      <vt:lpstr>Nowa odsłona e-doręczeń (główne założenia)</vt:lpstr>
      <vt:lpstr>Problemy wynikające z obecnego procesu</vt:lpstr>
      <vt:lpstr>Interesujące w rozporządzeniu eIDAS</vt:lpstr>
      <vt:lpstr>Geneza systemów Elektronicznego Zarządzania Dokumentacją</vt:lpstr>
      <vt:lpstr>Bez względu na rozwiązanie problemu doręczania podpisanych elektronicznie pism</vt:lpstr>
      <vt:lpstr>Okres przejściowy     (tezy z roku 2011 – niestety ciągle aktualne)</vt:lpstr>
      <vt:lpstr>Już wtedy było wiadomo, że…</vt:lpstr>
      <vt:lpstr>cel PeZeta (profilu zaufanego)</vt:lpstr>
      <vt:lpstr>W pewnym momencie się okaże że bez systemu teleinformatycznego ani rusz</vt:lpstr>
      <vt:lpstr>Wybrane minimalne wymagania dla systemów teleinformatycznych   na podstawie rozporządzenia Rady Ministrów z dnia 12 kwietnia 2012  roku  w sprawie Krajowych Ram Interoperacyjności, minimalnych wymagań dla rejestrów publicznych i wymiany informacji w formie elektronicznej oraz minimalnych wymagań dla systemów teleinformatycznych </vt:lpstr>
      <vt:lpstr>Minimalne wymagania (bezpieczeństwo §20)</vt:lpstr>
      <vt:lpstr>Minimalne wymagania  (funkcjonalność, niezawodność, itp. §15.)</vt:lpstr>
      <vt:lpstr>Minimalne wymagania  (interoperacyjność §16)</vt:lpstr>
      <vt:lpstr>Szczegółowy sposób postępowania z dokumentami elektronicznymi (rozporządzenie MSWiA z dnia 30 października 2006 r. Dz.U. 206 poz. 1518)</vt:lpstr>
      <vt:lpstr>szczegółowy sposób postępowania z dokumentami elektronicznymi  (Rozporządzenie MSWiA z dnia 30 października 2006 r. (Dz.U. Nr 206 poz.1518) </vt:lpstr>
      <vt:lpstr>Szczegółowy sposób postępowania (bezpieczeństwo)</vt:lpstr>
      <vt:lpstr>Szczegółowy sposób postępowania (używalność, bezpieczeństwo, przenaszalność)</vt:lpstr>
      <vt:lpstr>Szczegółowy sposób postępowania (używalność)</vt:lpstr>
      <vt:lpstr>Szczegółowy sposób postępowania (przenaszalność)</vt:lpstr>
      <vt:lpstr>Inne przepisy (konsumujące „dorobek” wyżej wymienionych</vt:lpstr>
      <vt:lpstr>[ciągle na nowo zadawane]  pytania z roku 2011</vt:lpstr>
      <vt:lpstr>wydrukowany e-dokument w aktach papierowych</vt:lpstr>
      <vt:lpstr>zeskanowany papier w systemie EZD</vt:lpstr>
      <vt:lpstr>Coś co warto zapamiętać na koniec (jak podać swój adres skrzynki na ePUAP, gdy pytają)</vt:lpstr>
      <vt:lpstr>Coś co warto zapamiętać na koniec (jak podać swój adres skrzynki na ePUAP, gdy pytają)</vt:lpstr>
      <vt:lpstr>Zanim podziękuję za uwagę (problemy do przemyślenia)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Standaryzacja procesu doręczeń – szansa na integrację  e-administracji i systemów komercyjnych ?</dc:title>
  <dc:creator>Kazimierz Schmidt</dc:creator>
  <cp:lastModifiedBy>Schmidt Kazimierz</cp:lastModifiedBy>
  <cp:revision>154</cp:revision>
  <dcterms:created xsi:type="dcterms:W3CDTF">2015-04-02T05:33:15Z</dcterms:created>
  <dcterms:modified xsi:type="dcterms:W3CDTF">2019-03-26T10:11:24Z</dcterms:modified>
</cp:coreProperties>
</file>