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1" r:id="rId2"/>
    <p:sldId id="314" r:id="rId3"/>
    <p:sldId id="315" r:id="rId4"/>
    <p:sldId id="291" r:id="rId5"/>
    <p:sldId id="316" r:id="rId6"/>
    <p:sldId id="317" r:id="rId7"/>
    <p:sldId id="306" r:id="rId8"/>
    <p:sldId id="429" r:id="rId9"/>
    <p:sldId id="430" r:id="rId10"/>
    <p:sldId id="451" r:id="rId11"/>
    <p:sldId id="452" r:id="rId12"/>
    <p:sldId id="438" r:id="rId13"/>
    <p:sldId id="450" r:id="rId14"/>
    <p:sldId id="455" r:id="rId15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3CC"/>
    <a:srgbClr val="DDDED9"/>
    <a:srgbClr val="E7E7E8"/>
    <a:srgbClr val="B74709"/>
    <a:srgbClr val="C2C2C2"/>
    <a:srgbClr val="F0C236"/>
    <a:srgbClr val="DBD4CF"/>
    <a:srgbClr val="E0812E"/>
    <a:srgbClr val="7F7F7F"/>
    <a:srgbClr val="7FA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9977" autoAdjust="0"/>
  </p:normalViewPr>
  <p:slideViewPr>
    <p:cSldViewPr>
      <p:cViewPr varScale="1">
        <p:scale>
          <a:sx n="91" d="100"/>
          <a:sy n="91" d="100"/>
        </p:scale>
        <p:origin x="21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playlist?list=PLYixRDBDj79fDMDUYW3GZgwDzVru4be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playlist?list=PLYixRDBDj79fDMDUYW3GZgwDzVru4b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67AC9E1A-0B52-4970-BEFA-DC5FDBBC80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gm:t>
    </dgm:pt>
    <dgm:pt modelId="{D49C501F-BAC7-490A-88F4-09EDF84DE830}" type="parTrans" cxnId="{6DEF471A-BF06-46FA-A559-B84F9201BF00}">
      <dgm:prSet/>
      <dgm:spPr/>
      <dgm:t>
        <a:bodyPr/>
        <a:lstStyle/>
        <a:p>
          <a:endParaRPr lang="pl-PL"/>
        </a:p>
      </dgm:t>
    </dgm:pt>
    <dgm:pt modelId="{7067156E-0460-4CEA-921C-E391FAD30FA1}" type="sibTrans" cxnId="{6DEF471A-BF06-46FA-A559-B84F9201BF00}">
      <dgm:prSet/>
      <dgm:spPr/>
      <dgm:t>
        <a:bodyPr/>
        <a:lstStyle/>
        <a:p>
          <a:endParaRPr lang="pl-PL"/>
        </a:p>
      </dgm:t>
    </dgm:pt>
    <dgm:pt modelId="{414DBA36-5F04-479E-9839-753569CB8F1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gm:t>
    </dgm:pt>
    <dgm:pt modelId="{E69D3138-72B0-4F68-A50E-D2877A4DCBC6}" type="parTrans" cxnId="{CD689FD7-4C58-41A0-9A7C-9DB7AA35BEFD}">
      <dgm:prSet/>
      <dgm:spPr/>
      <dgm:t>
        <a:bodyPr/>
        <a:lstStyle/>
        <a:p>
          <a:endParaRPr lang="pl-PL"/>
        </a:p>
      </dgm:t>
    </dgm:pt>
    <dgm:pt modelId="{1A3CF9B0-A379-4D9B-B61F-76AF84A8D55B}" type="sibTrans" cxnId="{CD689FD7-4C58-41A0-9A7C-9DB7AA35BEFD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3DC02-49A5-4608-AEE2-951DBFCA41AF}" type="pres">
      <dgm:prSet presAssocID="{2D368EFC-FCE6-4E05-9290-C58327E94957}" presName="spacer" presStyleCnt="0"/>
      <dgm:spPr/>
    </dgm:pt>
    <dgm:pt modelId="{E11B77BF-129B-41A8-9B2E-23CF917B06D6}" type="pres">
      <dgm:prSet presAssocID="{67AC9E1A-0B52-4970-BEFA-DC5FDBBC80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1DBD5B-3380-451D-BA4A-6F7AF6FE3022}" type="pres">
      <dgm:prSet presAssocID="{7067156E-0460-4CEA-921C-E391FAD30FA1}" presName="spacer" presStyleCnt="0"/>
      <dgm:spPr/>
    </dgm:pt>
    <dgm:pt modelId="{3F1214C7-4CB3-4274-BB3A-2390C6753709}" type="pres">
      <dgm:prSet presAssocID="{414DBA36-5F04-479E-9839-753569CB8F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CFBE0F-718D-4434-B1FC-5B6EEA59B53B}" type="presOf" srcId="{2D5D5334-C865-446F-A269-E922CBA1C1B6}" destId="{DF0AE791-0B67-443C-878F-83024484E539}" srcOrd="0" destOrd="0" presId="urn:microsoft.com/office/officeart/2005/8/layout/vList2"/>
    <dgm:cxn modelId="{6DEF471A-BF06-46FA-A559-B84F9201BF00}" srcId="{061A0056-4488-46DE-AB5A-0AA05FA4D4F8}" destId="{67AC9E1A-0B52-4970-BEFA-DC5FDBBC804A}" srcOrd="1" destOrd="0" parTransId="{D49C501F-BAC7-490A-88F4-09EDF84DE830}" sibTransId="{7067156E-0460-4CEA-921C-E391FAD30FA1}"/>
    <dgm:cxn modelId="{698B9F81-43B9-4266-BC54-6B4FBD652680}" type="presOf" srcId="{061A0056-4488-46DE-AB5A-0AA05FA4D4F8}" destId="{E8DCA1CD-39E2-48EE-A414-DBCF527EE82E}" srcOrd="0" destOrd="0" presId="urn:microsoft.com/office/officeart/2005/8/layout/vList2"/>
    <dgm:cxn modelId="{88EEE786-6302-4132-BC9D-D9A8F723F900}" type="presOf" srcId="{414DBA36-5F04-479E-9839-753569CB8F19}" destId="{3F1214C7-4CB3-4274-BB3A-2390C6753709}" srcOrd="0" destOrd="0" presId="urn:microsoft.com/office/officeart/2005/8/layout/vList2"/>
    <dgm:cxn modelId="{265F16BA-570D-4E00-9D46-6356644BD538}" type="presOf" srcId="{67AC9E1A-0B52-4970-BEFA-DC5FDBBC804A}" destId="{E11B77BF-129B-41A8-9B2E-23CF917B06D6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CD689FD7-4C58-41A0-9A7C-9DB7AA35BEFD}" srcId="{061A0056-4488-46DE-AB5A-0AA05FA4D4F8}" destId="{414DBA36-5F04-479E-9839-753569CB8F19}" srcOrd="2" destOrd="0" parTransId="{E69D3138-72B0-4F68-A50E-D2877A4DCBC6}" sibTransId="{1A3CF9B0-A379-4D9B-B61F-76AF84A8D55B}"/>
    <dgm:cxn modelId="{5D76BC68-F01F-49E2-B564-F379FF20BECF}" type="presParOf" srcId="{E8DCA1CD-39E2-48EE-A414-DBCF527EE82E}" destId="{DF0AE791-0B67-443C-878F-83024484E539}" srcOrd="0" destOrd="0" presId="urn:microsoft.com/office/officeart/2005/8/layout/vList2"/>
    <dgm:cxn modelId="{C5347AB5-A21B-4CAE-9C00-F75772957E2C}" type="presParOf" srcId="{E8DCA1CD-39E2-48EE-A414-DBCF527EE82E}" destId="{70B3DC02-49A5-4608-AEE2-951DBFCA41AF}" srcOrd="1" destOrd="0" presId="urn:microsoft.com/office/officeart/2005/8/layout/vList2"/>
    <dgm:cxn modelId="{1A75181C-310D-4203-9744-6FCFDC71C442}" type="presParOf" srcId="{E8DCA1CD-39E2-48EE-A414-DBCF527EE82E}" destId="{E11B77BF-129B-41A8-9B2E-23CF917B06D6}" srcOrd="2" destOrd="0" presId="urn:microsoft.com/office/officeart/2005/8/layout/vList2"/>
    <dgm:cxn modelId="{3A5D4492-1B57-41E9-BE96-59C240728363}" type="presParOf" srcId="{E8DCA1CD-39E2-48EE-A414-DBCF527EE82E}" destId="{431DBD5B-3380-451D-BA4A-6F7AF6FE3022}" srcOrd="3" destOrd="0" presId="urn:microsoft.com/office/officeart/2005/8/layout/vList2"/>
    <dgm:cxn modelId="{29ADB2DE-33ED-4065-BE63-0C429895EDF0}" type="presParOf" srcId="{E8DCA1CD-39E2-48EE-A414-DBCF527EE82E}" destId="{3F1214C7-4CB3-4274-BB3A-2390C67537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8BE75-12AE-4927-AC9E-52EAF694CEA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A8915CC-D4C8-4B02-A324-C66DCF2CD3AB}">
      <dgm:prSet/>
      <dgm:spPr/>
      <dgm:t>
        <a:bodyPr/>
        <a:lstStyle/>
        <a:p>
          <a:pPr rtl="0"/>
          <a:r>
            <a:rPr lang="pl-PL" dirty="0"/>
            <a:t>Film na temat założeń programu "Bieg po zdrowie" z udziałem autorów programu p. Kamilli Matusiewicz i p. Rafała </a:t>
          </a:r>
          <a:r>
            <a:rPr lang="pl-PL" dirty="0" err="1"/>
            <a:t>Dziurli</a:t>
          </a:r>
          <a:r>
            <a:rPr lang="pl-PL" dirty="0"/>
            <a:t>,</a:t>
          </a:r>
        </a:p>
      </dgm:t>
    </dgm:pt>
    <dgm:pt modelId="{89622B2B-A674-4EED-A2D2-85CA15467B42}" type="parTrans" cxnId="{0EB27BC1-EF71-4AB1-958A-E8D8FF6EB910}">
      <dgm:prSet/>
      <dgm:spPr/>
      <dgm:t>
        <a:bodyPr/>
        <a:lstStyle/>
        <a:p>
          <a:endParaRPr lang="pl-PL"/>
        </a:p>
      </dgm:t>
    </dgm:pt>
    <dgm:pt modelId="{C31A3C8B-C1AF-48AD-9DF1-AF891517A97D}" type="sibTrans" cxnId="{0EB27BC1-EF71-4AB1-958A-E8D8FF6EB910}">
      <dgm:prSet/>
      <dgm:spPr/>
      <dgm:t>
        <a:bodyPr/>
        <a:lstStyle/>
        <a:p>
          <a:endParaRPr lang="pl-PL"/>
        </a:p>
      </dgm:t>
    </dgm:pt>
    <dgm:pt modelId="{4E39C9F0-E6E0-46CE-9E9A-7B863821CFB8}" type="pres">
      <dgm:prSet presAssocID="{ED78BE75-12AE-4927-AC9E-52EAF694CEA5}" presName="linear" presStyleCnt="0">
        <dgm:presLayoutVars>
          <dgm:animLvl val="lvl"/>
          <dgm:resizeHandles val="exact"/>
        </dgm:presLayoutVars>
      </dgm:prSet>
      <dgm:spPr/>
    </dgm:pt>
    <dgm:pt modelId="{F0CE3560-43C5-4A73-9F30-9FB2377CD397}" type="pres">
      <dgm:prSet presAssocID="{3A8915CC-D4C8-4B02-A324-C66DCF2CD3AB}" presName="parentText" presStyleLbl="node1" presStyleIdx="0" presStyleCnt="1" custLinFactNeighborX="-564" custLinFactNeighborY="-13207">
        <dgm:presLayoutVars>
          <dgm:chMax val="0"/>
          <dgm:bulletEnabled val="1"/>
        </dgm:presLayoutVars>
      </dgm:prSet>
      <dgm:spPr/>
    </dgm:pt>
  </dgm:ptLst>
  <dgm:cxnLst>
    <dgm:cxn modelId="{60408325-2F33-476F-9A90-FF1602779692}" type="presOf" srcId="{ED78BE75-12AE-4927-AC9E-52EAF694CEA5}" destId="{4E39C9F0-E6E0-46CE-9E9A-7B863821CFB8}" srcOrd="0" destOrd="0" presId="urn:microsoft.com/office/officeart/2005/8/layout/vList2"/>
    <dgm:cxn modelId="{500F809F-23CE-46FA-BA20-CF9B18242A9B}" type="presOf" srcId="{3A8915CC-D4C8-4B02-A324-C66DCF2CD3AB}" destId="{F0CE3560-43C5-4A73-9F30-9FB2377CD397}" srcOrd="0" destOrd="0" presId="urn:microsoft.com/office/officeart/2005/8/layout/vList2"/>
    <dgm:cxn modelId="{0EB27BC1-EF71-4AB1-958A-E8D8FF6EB910}" srcId="{ED78BE75-12AE-4927-AC9E-52EAF694CEA5}" destId="{3A8915CC-D4C8-4B02-A324-C66DCF2CD3AB}" srcOrd="0" destOrd="0" parTransId="{89622B2B-A674-4EED-A2D2-85CA15467B42}" sibTransId="{C31A3C8B-C1AF-48AD-9DF1-AF891517A97D}"/>
    <dgm:cxn modelId="{08AC6164-3625-4FA8-BA2C-45375551053A}" type="presParOf" srcId="{4E39C9F0-E6E0-46CE-9E9A-7B863821CFB8}" destId="{F0CE3560-43C5-4A73-9F30-9FB2377CD3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2ED1B1-4E4E-4DB5-92D1-70A891ECC48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27BA1E67-0E10-4D65-862B-74A74CEB91FC}">
      <dgm:prSet/>
      <dgm:spPr/>
      <dgm:t>
        <a:bodyPr/>
        <a:lstStyle/>
        <a:p>
          <a:pPr rtl="0"/>
          <a:r>
            <a:rPr lang="pl-PL" dirty="0"/>
            <a:t>Materiały filmowe poświęcone umiejętnościom wychowawczym z udziałem eksperta -p. Dominiki Ambroziewicz- Wnuk,</a:t>
          </a:r>
        </a:p>
      </dgm:t>
    </dgm:pt>
    <dgm:pt modelId="{D1D0BF37-C5B8-4293-A067-D9858C62BF62}" type="parTrans" cxnId="{1E40192C-D99D-415B-ABAC-85E78BD88AD1}">
      <dgm:prSet/>
      <dgm:spPr/>
      <dgm:t>
        <a:bodyPr/>
        <a:lstStyle/>
        <a:p>
          <a:endParaRPr lang="pl-PL"/>
        </a:p>
      </dgm:t>
    </dgm:pt>
    <dgm:pt modelId="{9EEE0018-4744-4925-AB5C-B9EA73E083D9}" type="sibTrans" cxnId="{1E40192C-D99D-415B-ABAC-85E78BD88AD1}">
      <dgm:prSet/>
      <dgm:spPr/>
      <dgm:t>
        <a:bodyPr/>
        <a:lstStyle/>
        <a:p>
          <a:endParaRPr lang="pl-PL"/>
        </a:p>
      </dgm:t>
    </dgm:pt>
    <dgm:pt modelId="{6E51B57B-E595-4203-B244-D7082F10B351}" type="pres">
      <dgm:prSet presAssocID="{102ED1B1-4E4E-4DB5-92D1-70A891ECC48D}" presName="linear" presStyleCnt="0">
        <dgm:presLayoutVars>
          <dgm:animLvl val="lvl"/>
          <dgm:resizeHandles val="exact"/>
        </dgm:presLayoutVars>
      </dgm:prSet>
      <dgm:spPr/>
    </dgm:pt>
    <dgm:pt modelId="{85FCF4A5-E43B-436C-93E8-8EF9D939FE95}" type="pres">
      <dgm:prSet presAssocID="{27BA1E67-0E10-4D65-862B-74A74CEB91FC}" presName="parentText" presStyleLbl="node1" presStyleIdx="0" presStyleCnt="1" custLinFactNeighborX="-294" custLinFactNeighborY="23475">
        <dgm:presLayoutVars>
          <dgm:chMax val="0"/>
          <dgm:bulletEnabled val="1"/>
        </dgm:presLayoutVars>
      </dgm:prSet>
      <dgm:spPr/>
    </dgm:pt>
  </dgm:ptLst>
  <dgm:cxnLst>
    <dgm:cxn modelId="{1E40192C-D99D-415B-ABAC-85E78BD88AD1}" srcId="{102ED1B1-4E4E-4DB5-92D1-70A891ECC48D}" destId="{27BA1E67-0E10-4D65-862B-74A74CEB91FC}" srcOrd="0" destOrd="0" parTransId="{D1D0BF37-C5B8-4293-A067-D9858C62BF62}" sibTransId="{9EEE0018-4744-4925-AB5C-B9EA73E083D9}"/>
    <dgm:cxn modelId="{B7FE9FBA-DD04-4443-9E0D-5C1E2839C2DF}" type="presOf" srcId="{102ED1B1-4E4E-4DB5-92D1-70A891ECC48D}" destId="{6E51B57B-E595-4203-B244-D7082F10B351}" srcOrd="0" destOrd="0" presId="urn:microsoft.com/office/officeart/2005/8/layout/vList2"/>
    <dgm:cxn modelId="{32891AE6-5834-4170-9EC3-18944756E45B}" type="presOf" srcId="{27BA1E67-0E10-4D65-862B-74A74CEB91FC}" destId="{85FCF4A5-E43B-436C-93E8-8EF9D939FE95}" srcOrd="0" destOrd="0" presId="urn:microsoft.com/office/officeart/2005/8/layout/vList2"/>
    <dgm:cxn modelId="{AB3EFFFA-E9E9-4FAB-8FE6-C2726A35214C}" type="presParOf" srcId="{6E51B57B-E595-4203-B244-D7082F10B351}" destId="{85FCF4A5-E43B-436C-93E8-8EF9D939FE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25235-7800-49AF-8A65-63381293EBF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7A95E85-33DA-426E-8647-3BD653BEFC7A}">
      <dgm:prSet/>
      <dgm:spPr/>
      <dgm:t>
        <a:bodyPr/>
        <a:lstStyle/>
        <a:p>
          <a:pPr rtl="0"/>
          <a:r>
            <a:rPr lang="pl-PL" dirty="0"/>
            <a:t>Materiały filmowe poświęcone wartościom z udziałem eksperta - p. Patrycji Szeląg – Jarosz,</a:t>
          </a:r>
        </a:p>
      </dgm:t>
    </dgm:pt>
    <dgm:pt modelId="{0A9D547E-79B3-4E52-9D47-ACA5BC97E9BB}" type="parTrans" cxnId="{24DADAEF-AAC5-4E70-B50F-B28022428634}">
      <dgm:prSet/>
      <dgm:spPr/>
      <dgm:t>
        <a:bodyPr/>
        <a:lstStyle/>
        <a:p>
          <a:endParaRPr lang="pl-PL"/>
        </a:p>
      </dgm:t>
    </dgm:pt>
    <dgm:pt modelId="{D76D761E-DEFD-41C4-AA0F-F03EA1321E8C}" type="sibTrans" cxnId="{24DADAEF-AAC5-4E70-B50F-B28022428634}">
      <dgm:prSet/>
      <dgm:spPr/>
      <dgm:t>
        <a:bodyPr/>
        <a:lstStyle/>
        <a:p>
          <a:endParaRPr lang="pl-PL"/>
        </a:p>
      </dgm:t>
    </dgm:pt>
    <dgm:pt modelId="{94C7796B-6A76-4F28-A046-F34BF4E3A941}" type="pres">
      <dgm:prSet presAssocID="{22F25235-7800-49AF-8A65-63381293EBF0}" presName="linear" presStyleCnt="0">
        <dgm:presLayoutVars>
          <dgm:animLvl val="lvl"/>
          <dgm:resizeHandles val="exact"/>
        </dgm:presLayoutVars>
      </dgm:prSet>
      <dgm:spPr/>
    </dgm:pt>
    <dgm:pt modelId="{5C350EC4-212B-4B80-B03D-3646883E6E62}" type="pres">
      <dgm:prSet presAssocID="{07A95E85-33DA-426E-8647-3BD653BEFC7A}" presName="parentText" presStyleLbl="node1" presStyleIdx="0" presStyleCnt="1" custLinFactNeighborY="-7422">
        <dgm:presLayoutVars>
          <dgm:chMax val="0"/>
          <dgm:bulletEnabled val="1"/>
        </dgm:presLayoutVars>
      </dgm:prSet>
      <dgm:spPr/>
    </dgm:pt>
  </dgm:ptLst>
  <dgm:cxnLst>
    <dgm:cxn modelId="{1E2BA44D-04BE-42AC-8739-4611C42533BF}" type="presOf" srcId="{07A95E85-33DA-426E-8647-3BD653BEFC7A}" destId="{5C350EC4-212B-4B80-B03D-3646883E6E62}" srcOrd="0" destOrd="0" presId="urn:microsoft.com/office/officeart/2005/8/layout/vList2"/>
    <dgm:cxn modelId="{0DDBCDC1-832A-4E4E-B30F-2C29AFC4A600}" type="presOf" srcId="{22F25235-7800-49AF-8A65-63381293EBF0}" destId="{94C7796B-6A76-4F28-A046-F34BF4E3A941}" srcOrd="0" destOrd="0" presId="urn:microsoft.com/office/officeart/2005/8/layout/vList2"/>
    <dgm:cxn modelId="{24DADAEF-AAC5-4E70-B50F-B28022428634}" srcId="{22F25235-7800-49AF-8A65-63381293EBF0}" destId="{07A95E85-33DA-426E-8647-3BD653BEFC7A}" srcOrd="0" destOrd="0" parTransId="{0A9D547E-79B3-4E52-9D47-ACA5BC97E9BB}" sibTransId="{D76D761E-DEFD-41C4-AA0F-F03EA1321E8C}"/>
    <dgm:cxn modelId="{EEB14D6C-B753-4E4B-95F2-4A35A730A895}" type="presParOf" srcId="{94C7796B-6A76-4F28-A046-F34BF4E3A941}" destId="{5C350EC4-212B-4B80-B03D-3646883E6E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ED1B1-4E4E-4DB5-92D1-70A891ECC48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27BA1E67-0E10-4D65-862B-74A74CEB91FC}">
      <dgm:prSet custT="1"/>
      <dgm:spPr/>
      <dgm:t>
        <a:bodyPr/>
        <a:lstStyle/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dirty="0"/>
            <a:t>Filmy dostępne na kanale </a:t>
          </a:r>
          <a:r>
            <a:rPr lang="pl-PL" sz="2400" dirty="0" err="1"/>
            <a:t>youtube</a:t>
          </a:r>
          <a:r>
            <a:rPr lang="pl-PL" sz="2400" dirty="0"/>
            <a:t>: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założenia programu,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kształtowanie postaw dzieci,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powody palenia papierosów,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styl w jakim wychowujesz dziecko ma znaczenie,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dobry kontakt z dzieckiem to podstawa,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rzucam palenie. Jak to zrobić?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palenie a potrzeby,</a:t>
          </a:r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/>
            <a:t>- Bieg po zdrowie – palenie a wartości.</a:t>
          </a: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aseline="0" dirty="0"/>
            <a:t>Link do filmów:</a:t>
          </a: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dirty="0">
              <a:hlinkClick xmlns:r="http://schemas.openxmlformats.org/officeDocument/2006/relationships" r:id="rId1"/>
            </a:rPr>
            <a:t>https://www.youtube.com/playlist?list=PLYixRDBDj79fDMDUYW3GZgwDzVru4be</a:t>
          </a:r>
          <a:endParaRPr lang="pl-PL" sz="18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aseline="0" dirty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/>
            <a:t>Link do filmów</a:t>
          </a:r>
          <a:endParaRPr lang="pl-PL" sz="1400" baseline="0" dirty="0"/>
        </a:p>
        <a:p>
          <a:pPr marL="0" lvl="0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D1D0BF37-C5B8-4293-A067-D9858C62BF62}" type="parTrans" cxnId="{1E40192C-D99D-415B-ABAC-85E78BD88AD1}">
      <dgm:prSet/>
      <dgm:spPr/>
      <dgm:t>
        <a:bodyPr/>
        <a:lstStyle/>
        <a:p>
          <a:endParaRPr lang="pl-PL"/>
        </a:p>
      </dgm:t>
    </dgm:pt>
    <dgm:pt modelId="{9EEE0018-4744-4925-AB5C-B9EA73E083D9}" type="sibTrans" cxnId="{1E40192C-D99D-415B-ABAC-85E78BD88AD1}">
      <dgm:prSet/>
      <dgm:spPr/>
      <dgm:t>
        <a:bodyPr/>
        <a:lstStyle/>
        <a:p>
          <a:endParaRPr lang="pl-PL"/>
        </a:p>
      </dgm:t>
    </dgm:pt>
    <dgm:pt modelId="{6E51B57B-E595-4203-B244-D7082F10B351}" type="pres">
      <dgm:prSet presAssocID="{102ED1B1-4E4E-4DB5-92D1-70A891ECC48D}" presName="linear" presStyleCnt="0">
        <dgm:presLayoutVars>
          <dgm:animLvl val="lvl"/>
          <dgm:resizeHandles val="exact"/>
        </dgm:presLayoutVars>
      </dgm:prSet>
      <dgm:spPr/>
    </dgm:pt>
    <dgm:pt modelId="{85FCF4A5-E43B-436C-93E8-8EF9D939FE95}" type="pres">
      <dgm:prSet presAssocID="{27BA1E67-0E10-4D65-862B-74A74CEB91FC}" presName="parentText" presStyleLbl="node1" presStyleIdx="0" presStyleCnt="1" custScaleY="425031" custLinFactNeighborX="61667" custLinFactNeighborY="56874">
        <dgm:presLayoutVars>
          <dgm:chMax val="0"/>
          <dgm:bulletEnabled val="1"/>
        </dgm:presLayoutVars>
      </dgm:prSet>
      <dgm:spPr/>
    </dgm:pt>
  </dgm:ptLst>
  <dgm:cxnLst>
    <dgm:cxn modelId="{47F68725-6560-473F-ADEB-6CD8DEE67B69}" type="presOf" srcId="{102ED1B1-4E4E-4DB5-92D1-70A891ECC48D}" destId="{6E51B57B-E595-4203-B244-D7082F10B351}" srcOrd="0" destOrd="0" presId="urn:microsoft.com/office/officeart/2005/8/layout/vList2"/>
    <dgm:cxn modelId="{1E40192C-D99D-415B-ABAC-85E78BD88AD1}" srcId="{102ED1B1-4E4E-4DB5-92D1-70A891ECC48D}" destId="{27BA1E67-0E10-4D65-862B-74A74CEB91FC}" srcOrd="0" destOrd="0" parTransId="{D1D0BF37-C5B8-4293-A067-D9858C62BF62}" sibTransId="{9EEE0018-4744-4925-AB5C-B9EA73E083D9}"/>
    <dgm:cxn modelId="{81914FB1-5A7B-4189-9BCD-94FF61718B41}" type="presOf" srcId="{27BA1E67-0E10-4D65-862B-74A74CEB91FC}" destId="{85FCF4A5-E43B-436C-93E8-8EF9D939FE95}" srcOrd="0" destOrd="0" presId="urn:microsoft.com/office/officeart/2005/8/layout/vList2"/>
    <dgm:cxn modelId="{6F6F1E5C-D445-4EA6-8FA4-CEF92B59C2AD}" type="presParOf" srcId="{6E51B57B-E595-4203-B244-D7082F10B351}" destId="{85FCF4A5-E43B-436C-93E8-8EF9D939FE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626982"/>
          <a:ext cx="5004047" cy="1720174"/>
        </a:xfrm>
        <a:prstGeom prst="roundRect">
          <a:avLst/>
        </a:prstGeom>
        <a:solidFill>
          <a:srgbClr val="FFD44B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sp:txBody>
      <dsp:txXfrm>
        <a:off x="83972" y="710954"/>
        <a:ext cx="4836103" cy="1552230"/>
      </dsp:txXfrm>
    </dsp:sp>
    <dsp:sp modelId="{E11B77BF-129B-41A8-9B2E-23CF917B06D6}">
      <dsp:nvSpPr>
        <dsp:cNvPr id="0" name=""/>
        <dsp:cNvSpPr/>
      </dsp:nvSpPr>
      <dsp:spPr>
        <a:xfrm>
          <a:off x="0" y="2416276"/>
          <a:ext cx="5004047" cy="1720174"/>
        </a:xfrm>
        <a:prstGeom prst="roundRect">
          <a:avLst/>
        </a:prstGeom>
        <a:solidFill>
          <a:srgbClr val="FFD44B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sp:txBody>
      <dsp:txXfrm>
        <a:off x="83972" y="2500248"/>
        <a:ext cx="4836103" cy="1552230"/>
      </dsp:txXfrm>
    </dsp:sp>
    <dsp:sp modelId="{3F1214C7-4CB3-4274-BB3A-2390C6753709}">
      <dsp:nvSpPr>
        <dsp:cNvPr id="0" name=""/>
        <dsp:cNvSpPr/>
      </dsp:nvSpPr>
      <dsp:spPr>
        <a:xfrm>
          <a:off x="0" y="4205571"/>
          <a:ext cx="5004047" cy="1720174"/>
        </a:xfrm>
        <a:prstGeom prst="roundRect">
          <a:avLst/>
        </a:prstGeom>
        <a:solidFill>
          <a:srgbClr val="FFD44B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sp:txBody>
      <dsp:txXfrm>
        <a:off x="83972" y="4289543"/>
        <a:ext cx="4836103" cy="155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3560-43C5-4A73-9F30-9FB2377CD397}">
      <dsp:nvSpPr>
        <dsp:cNvPr id="0" name=""/>
        <dsp:cNvSpPr/>
      </dsp:nvSpPr>
      <dsp:spPr>
        <a:xfrm>
          <a:off x="0" y="0"/>
          <a:ext cx="4464496" cy="1044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Film na temat założeń programu "Bieg po zdrowie" z udziałem autorów programu p. Kamilli Matusiewicz i p. Rafała </a:t>
          </a:r>
          <a:r>
            <a:rPr lang="pl-PL" sz="1900" kern="1200" dirty="0" err="1"/>
            <a:t>Dziurli</a:t>
          </a:r>
          <a:r>
            <a:rPr lang="pl-PL" sz="1900" kern="1200" dirty="0"/>
            <a:t>,</a:t>
          </a:r>
        </a:p>
      </dsp:txBody>
      <dsp:txXfrm>
        <a:off x="51003" y="51003"/>
        <a:ext cx="4362490" cy="94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F4A5-E43B-436C-93E8-8EF9D939FE95}">
      <dsp:nvSpPr>
        <dsp:cNvPr id="0" name=""/>
        <dsp:cNvSpPr/>
      </dsp:nvSpPr>
      <dsp:spPr>
        <a:xfrm>
          <a:off x="0" y="343177"/>
          <a:ext cx="446449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Materiały filmowe poświęcone umiejętnościom wychowawczym z udziałem eksperta -p. Dominiki Ambroziewicz- Wnuk,</a:t>
          </a:r>
        </a:p>
      </dsp:txBody>
      <dsp:txXfrm>
        <a:off x="48319" y="391496"/>
        <a:ext cx="4367858" cy="893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50EC4-212B-4B80-B03D-3646883E6E62}">
      <dsp:nvSpPr>
        <dsp:cNvPr id="0" name=""/>
        <dsp:cNvSpPr/>
      </dsp:nvSpPr>
      <dsp:spPr>
        <a:xfrm>
          <a:off x="0" y="0"/>
          <a:ext cx="4464496" cy="1044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Materiały filmowe poświęcone wartościom z udziałem eksperta - p. Patrycji Szeląg – Jarosz,</a:t>
          </a:r>
        </a:p>
      </dsp:txBody>
      <dsp:txXfrm>
        <a:off x="51003" y="51003"/>
        <a:ext cx="4362490" cy="94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F4A5-E43B-436C-93E8-8EF9D939FE95}">
      <dsp:nvSpPr>
        <dsp:cNvPr id="0" name=""/>
        <dsp:cNvSpPr/>
      </dsp:nvSpPr>
      <dsp:spPr>
        <a:xfrm>
          <a:off x="0" y="5239"/>
          <a:ext cx="8640960" cy="53602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Filmy dostępne na kanale </a:t>
          </a:r>
          <a:r>
            <a:rPr lang="pl-PL" sz="2400" kern="1200" dirty="0" err="1"/>
            <a:t>youtube</a:t>
          </a:r>
          <a:r>
            <a:rPr lang="pl-PL" sz="2400" kern="1200" dirty="0"/>
            <a:t>: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założenia programu,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kształtowanie postaw dzieci,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powody palenia papierosów,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styl w jakim wychowujesz dziecko ma znaczenie,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dobry kontakt z dzieckiem to podstawa,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rzucam palenie. Jak to zrobić?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palenie a potrzeby,</a:t>
          </a:r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Bieg po zdrowie – palenie a wartości.</a:t>
          </a: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baseline="0" dirty="0"/>
            <a:t>Link do filmów:</a:t>
          </a: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hlinkClick xmlns:r="http://schemas.openxmlformats.org/officeDocument/2006/relationships" r:id="rId1"/>
            </a:rPr>
            <a:t>https://www.youtube.com/playlist?list=PLYixRDBDj79fDMDUYW3GZgwDzVru4be</a:t>
          </a:r>
          <a:endParaRPr lang="pl-PL" sz="18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baseline="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/>
            <a:t>Link do filmów</a:t>
          </a:r>
          <a:endParaRPr lang="pl-PL" sz="1400" kern="1200" baseline="0" dirty="0"/>
        </a:p>
        <a:p>
          <a:pPr marL="0"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261664" y="266903"/>
        <a:ext cx="8117632" cy="483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75A71-C2FE-4CFA-BC56-BAF631C8CD31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9DAE-F471-45D4-9424-73231C7289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F5A8-CE71-40D3-80DB-297BB1CB1468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4850-EFAB-46B8-B1A4-F16F1F7BC5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7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93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98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6367-20F8-4688-B7A2-5E29957E32AC}" type="datetimeFigureOut">
              <a:rPr lang="pl-PL" smtClean="0"/>
              <a:pPr/>
              <a:t>16.01.2018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mailto:oswiata.zdrowotna@psse-poznan.p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9.png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021288"/>
            <a:ext cx="9063880" cy="7647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Cele i założenia programu antytytoniowej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edukacji zdrowotnej</a:t>
            </a:r>
          </a:p>
        </p:txBody>
      </p:sp>
      <p:pic>
        <p:nvPicPr>
          <p:cNvPr id="1026" name="Picture 2" descr="G:\Loga\logo bez tł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08112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732240" y="5357826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Zuzanna Jaskot</a:t>
            </a:r>
          </a:p>
          <a:p>
            <a:r>
              <a:rPr lang="pl-PL" dirty="0"/>
              <a:t>Aleksandra Tymińska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dirty="0"/>
              <a:t>Ewaluacja II edycji programu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2910" y="1196752"/>
            <a:ext cx="785818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Ewaluacją objęte będą tylko wylosowane szkoły i klasy. </a:t>
            </a:r>
          </a:p>
          <a:p>
            <a:r>
              <a:rPr lang="pl-PL" sz="2000" u="sng" dirty="0"/>
              <a:t>Wszystkie pozostałe nie przeprowadzają ankiet  ewaluacyjnych wśród dzieci i rodziców.</a:t>
            </a:r>
          </a:p>
          <a:p>
            <a:endParaRPr lang="pl-PL" sz="2000" u="sng" dirty="0"/>
          </a:p>
          <a:p>
            <a:r>
              <a:rPr lang="pl-PL" b="1" dirty="0"/>
              <a:t>Ankiety do przeprowadzenie w wylosowanej szkole</a:t>
            </a:r>
          </a:p>
          <a:p>
            <a:pPr marL="457200" indent="-457200">
              <a:buFont typeface="+mj-lt"/>
              <a:buAutoNum type="alphaLcPeriod"/>
            </a:pPr>
            <a:r>
              <a:rPr lang="pl-PL" u="sng" dirty="0"/>
              <a:t>w klasie realizującej program: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Załącznik 1_1 oraz Załącznik 6_2 - </a:t>
            </a:r>
            <a:r>
              <a:rPr lang="pl-PL" dirty="0"/>
              <a:t>Ankieta dot. wiedzy o zdrowiu dla uczniów (pomiar początkowy i pomiar końcowy)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Załącznik 6_1 </a:t>
            </a:r>
            <a:r>
              <a:rPr lang="pl-PL" dirty="0"/>
              <a:t>- Ankieta ewaluacyjna dla uczniów (do przeprowadzenia na zakończenie programu)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Załącznik Rodz.1 - </a:t>
            </a:r>
            <a:r>
              <a:rPr lang="pl-PL" dirty="0"/>
              <a:t>Ankieta dot. postaw rodziców wobec palenia papierosów i zagadnienia profilaktyki w tym zakresie (pomiar początkowy i pomiar końcowy)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Załącznik Rodz.3 - </a:t>
            </a:r>
            <a:r>
              <a:rPr lang="pl-PL" dirty="0"/>
              <a:t>Ankieta dla rodziców do przeprowadzenia na zakończenia programu</a:t>
            </a:r>
          </a:p>
          <a:p>
            <a:r>
              <a:rPr lang="pl-PL" dirty="0"/>
              <a:t>b.     </a:t>
            </a:r>
            <a:r>
              <a:rPr lang="pl-PL" u="sng" dirty="0"/>
              <a:t>w klasie kontrolnej – nie realizującej programu: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/>
              <a:t>Załącznik 1_1 oraz Załącznik 6_2 - </a:t>
            </a:r>
            <a:r>
              <a:rPr lang="pl-PL" dirty="0"/>
              <a:t>Ankieta dot. wiedzy o zdrowiu dla uczniów  (pomiar początkowy i pomiar końcowy)</a:t>
            </a:r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40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dirty="0"/>
              <a:t>Ewaluacja II edycji programu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67544" y="1536174"/>
            <a:ext cx="83582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 przeprowadzeniu wszystkich zajęć szkolny koordynator programu wypełnia załącznik </a:t>
            </a:r>
            <a:r>
              <a:rPr lang="pl-PL" sz="2000" i="1" dirty="0"/>
              <a:t>ANKIETA DLA NAUCZYCIELI „Informacja z realizacji programu antytytoniowej edukacji zdrowotnej dla IV klas szkoły podstawowej pt. BIEG PO ZDROWIE”. </a:t>
            </a:r>
          </a:p>
          <a:p>
            <a:r>
              <a:rPr lang="pl-PL" sz="2000" b="1" dirty="0"/>
              <a:t>W szkołach, w których program realizowany jest w  więcej niż jednej klasie, należy wypełnić jedno sprawozdanie zbiorcze ze wszystkich klas. </a:t>
            </a:r>
          </a:p>
          <a:p>
            <a:endParaRPr lang="pl-PL" sz="2000" i="1" dirty="0"/>
          </a:p>
          <a:p>
            <a:r>
              <a:rPr lang="pl-PL" sz="2000" dirty="0"/>
              <a:t>Termin przesłania powyższego druku zbiorczego    </a:t>
            </a:r>
            <a:r>
              <a:rPr lang="pl-PL" sz="2800" b="1" dirty="0"/>
              <a:t>8 czerwca 2018 r. </a:t>
            </a:r>
          </a:p>
          <a:p>
            <a:r>
              <a:rPr lang="pl-PL" sz="2000" dirty="0"/>
              <a:t>Adres do przesłania dokumentów: </a:t>
            </a:r>
          </a:p>
          <a:p>
            <a:r>
              <a:rPr lang="pl-PL" sz="2000" b="1" dirty="0"/>
              <a:t>Powiatowa Stacja Sanitarno – Epidemiologiczna w Poznaniu </a:t>
            </a:r>
          </a:p>
          <a:p>
            <a:r>
              <a:rPr lang="pl-PL" sz="2000" b="1" dirty="0"/>
              <a:t>ul. Gronowa 22, 61-655 Poznań</a:t>
            </a:r>
          </a:p>
          <a:p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09340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l="12515" t="1279" r="4566" b="2763"/>
          <a:stretch/>
        </p:blipFill>
        <p:spPr>
          <a:xfrm>
            <a:off x="6416634" y="2852936"/>
            <a:ext cx="2727365" cy="400306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55576" y="1556792"/>
            <a:ext cx="7129932" cy="2693045"/>
          </a:xfrm>
          <a:prstGeom prst="rect">
            <a:avLst/>
          </a:prstGeom>
          <a:solidFill>
            <a:schemeClr val="lt1">
              <a:alpha val="49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/>
              <a:t>podręcznik dla nauczyciela,</a:t>
            </a:r>
          </a:p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/>
              <a:t>ćwiczenia dla uczniów,</a:t>
            </a:r>
          </a:p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/>
              <a:t>komplet plakatów (6 rodzajów), </a:t>
            </a:r>
          </a:p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/>
              <a:t>załącznik ANKIETA DLA NAUCZYCIELI,</a:t>
            </a:r>
          </a:p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/>
              <a:t>foldery informacyjne.</a:t>
            </a:r>
          </a:p>
          <a:p>
            <a:pPr lvl="0" indent="-342900">
              <a:spcAft>
                <a:spcPts val="600"/>
              </a:spcAft>
              <a:buFont typeface="Arial" pitchFamily="34" charset="0"/>
              <a:buChar char="•"/>
            </a:pPr>
            <a:endParaRPr lang="pl-PL" sz="2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21429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B74709"/>
                </a:solidFill>
              </a:rPr>
              <a:t>Pakiety materiałów do II edycji programu:</a:t>
            </a:r>
          </a:p>
        </p:txBody>
      </p:sp>
    </p:spTree>
    <p:extLst>
      <p:ext uri="{BB962C8B-B14F-4D97-AF65-F5344CB8AC3E}">
        <p14:creationId xmlns:p14="http://schemas.microsoft.com/office/powerpoint/2010/main" val="122256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142984"/>
            <a:ext cx="8158162" cy="4597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/>
              <a:t>Powiatowi koordynatorzy programu: </a:t>
            </a:r>
          </a:p>
          <a:p>
            <a:pPr>
              <a:buNone/>
            </a:pPr>
            <a:r>
              <a:rPr lang="pl-PL" sz="2400" b="1" dirty="0"/>
              <a:t>Zuzanna Jaskot, Aleksandra Tymińska</a:t>
            </a:r>
          </a:p>
          <a:p>
            <a:pPr>
              <a:buNone/>
            </a:pPr>
            <a:r>
              <a:rPr lang="pl-PL" sz="2400" dirty="0"/>
              <a:t>Powiatowa Stacja Sanitarno –Epidemiologiczna  w Poznaniu</a:t>
            </a:r>
          </a:p>
          <a:p>
            <a:pPr>
              <a:buNone/>
            </a:pPr>
            <a:r>
              <a:rPr lang="pl-PL" sz="2400" dirty="0"/>
              <a:t>Oddział Oświaty Zdrowotnej i Promocji Zdrowia</a:t>
            </a:r>
          </a:p>
          <a:p>
            <a:pPr>
              <a:buNone/>
            </a:pPr>
            <a:r>
              <a:rPr lang="pl-PL" sz="2400" dirty="0"/>
              <a:t>ul. Gronowa 22, 61-655 Poznań</a:t>
            </a:r>
          </a:p>
          <a:p>
            <a:pPr>
              <a:buNone/>
            </a:pPr>
            <a:r>
              <a:rPr lang="pl-PL" sz="2400" dirty="0"/>
              <a:t>Tel: 61 64 67 880</a:t>
            </a:r>
          </a:p>
          <a:p>
            <a:pPr>
              <a:buNone/>
            </a:pPr>
            <a:r>
              <a:rPr lang="pl-PL" sz="2400" dirty="0"/>
              <a:t>E-mail: </a:t>
            </a:r>
            <a:r>
              <a:rPr lang="pl-PL" sz="2400" dirty="0" err="1">
                <a:hlinkClick r:id="rId2"/>
              </a:rPr>
              <a:t>oswiata.zdrowotna@psse-poznan.pl</a:t>
            </a:r>
            <a:endParaRPr lang="pl-PL" sz="2400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5FCB6F-853E-4A3C-A4EB-FDD36B2675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789040"/>
            <a:ext cx="2005989" cy="24990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pl-PL" dirty="0"/>
          </a:p>
          <a:p>
            <a:pPr lvl="1">
              <a:buNone/>
            </a:pPr>
            <a:endParaRPr lang="pl-PL" dirty="0"/>
          </a:p>
          <a:p>
            <a:pPr lvl="1"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				</a:t>
            </a:r>
          </a:p>
          <a:p>
            <a:pPr>
              <a:buNone/>
            </a:pPr>
            <a:r>
              <a:rPr lang="pl-PL" dirty="0"/>
              <a:t>					Dziękujemy za uwagę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267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512" y="188640"/>
            <a:ext cx="6408712" cy="4752528"/>
            <a:chOff x="0" y="339820"/>
            <a:chExt cx="5004047" cy="4340699"/>
          </a:xfrm>
        </p:grpSpPr>
        <p:sp>
          <p:nvSpPr>
            <p:cNvPr id="3" name="Prostokąt zaokrąglony 2"/>
            <p:cNvSpPr/>
            <p:nvPr/>
          </p:nvSpPr>
          <p:spPr>
            <a:xfrm>
              <a:off x="0" y="339820"/>
              <a:ext cx="5004047" cy="4340699"/>
            </a:xfrm>
            <a:prstGeom prst="roundRect">
              <a:avLst/>
            </a:prstGeom>
            <a:solidFill>
              <a:srgbClr val="FFD44B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211895" y="551715"/>
              <a:ext cx="4580257" cy="3916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5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CEL PROGRAMU</a:t>
              </a:r>
              <a: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</a:p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Zwiększenie wiedzy </a:t>
              </a:r>
              <a:b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 umiejętności uczniów na temat zdrowia w kontekście szkodliwości palenia papierosów i używania </a:t>
              </a:r>
              <a:b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pl-PL" sz="35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e-papierosów</a:t>
              </a:r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r="2915" b="1287"/>
          <a:stretch/>
        </p:blipFill>
        <p:spPr>
          <a:xfrm>
            <a:off x="6646419" y="3501008"/>
            <a:ext cx="2500337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Odbiorcy: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1472" y="178592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Dzieci w IV klasie szkoły podstawowej (grupa wiekowa 9-10 lat). 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Program powinien być realizowany </a:t>
            </a:r>
            <a:r>
              <a:rPr lang="pl-PL" sz="2800" b="1" dirty="0"/>
              <a:t>wyłącznie </a:t>
            </a:r>
            <a:br>
              <a:rPr lang="pl-PL" sz="2800" dirty="0"/>
            </a:br>
            <a:r>
              <a:rPr lang="pl-PL" sz="2800" dirty="0"/>
              <a:t>w IV klasach szkoły podstawowej.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/>
          <a:srcRect l="6425" r="6862"/>
          <a:stretch/>
        </p:blipFill>
        <p:spPr>
          <a:xfrm>
            <a:off x="7394924" y="0"/>
            <a:ext cx="1749076" cy="278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6425" r="6862"/>
          <a:stretch/>
        </p:blipFill>
        <p:spPr>
          <a:xfrm>
            <a:off x="-1" y="0"/>
            <a:ext cx="4304853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8999583"/>
              </p:ext>
            </p:extLst>
          </p:nvPr>
        </p:nvGraphicFramePr>
        <p:xfrm>
          <a:off x="3995936" y="137011"/>
          <a:ext cx="50040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/>
          <a:srcRect r="13226"/>
          <a:stretch/>
        </p:blipFill>
        <p:spPr>
          <a:xfrm>
            <a:off x="4840379" y="0"/>
            <a:ext cx="4340133" cy="688247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57158" y="857232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Używanie wyrobów tytoniowych nie jest normą i większość ludzi zarówno w Polsce, jak i na świecie nie pali. </a:t>
            </a:r>
          </a:p>
          <a:p>
            <a:r>
              <a:rPr lang="pl-PL" sz="2400" dirty="0"/>
              <a:t>Program powinien powodować zmianę postrzegania co jest normą w społeczeństwie. </a:t>
            </a:r>
          </a:p>
          <a:p>
            <a:endParaRPr lang="pl-PL" sz="2400" dirty="0"/>
          </a:p>
          <a:p>
            <a:r>
              <a:rPr lang="pl-PL" sz="2400" dirty="0"/>
              <a:t>- Program opiera się na zasadach psychologii pozytywnej</a:t>
            </a:r>
          </a:p>
          <a:p>
            <a:pPr>
              <a:buFontTx/>
              <a:buChar char="-"/>
            </a:pPr>
            <a:r>
              <a:rPr lang="pl-PL" sz="2400" dirty="0"/>
              <a:t> Palenie jest  niemodne</a:t>
            </a:r>
          </a:p>
          <a:p>
            <a:r>
              <a:rPr lang="pl-PL" sz="2400" dirty="0"/>
              <a:t>- Tytoń pali jedynie 24% Polaków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13" y="2060847"/>
            <a:ext cx="3855587" cy="4803347"/>
          </a:xfrm>
          <a:prstGeom prst="rect">
            <a:avLst/>
          </a:prstGeom>
        </p:spPr>
      </p:pic>
      <p:grpSp>
        <p:nvGrpSpPr>
          <p:cNvPr id="2" name="Grupa 1"/>
          <p:cNvGrpSpPr/>
          <p:nvPr/>
        </p:nvGrpSpPr>
        <p:grpSpPr>
          <a:xfrm>
            <a:off x="251520" y="548680"/>
            <a:ext cx="8424936" cy="5616624"/>
            <a:chOff x="0" y="3296174"/>
            <a:chExt cx="4608512" cy="3088800"/>
          </a:xfrm>
        </p:grpSpPr>
        <p:sp>
          <p:nvSpPr>
            <p:cNvPr id="3" name="Prostokąt zaokrąglony 2"/>
            <p:cNvSpPr/>
            <p:nvPr/>
          </p:nvSpPr>
          <p:spPr>
            <a:xfrm>
              <a:off x="0" y="3296174"/>
              <a:ext cx="4608512" cy="3088800"/>
            </a:xfrm>
            <a:prstGeom prst="roundRect">
              <a:avLst/>
            </a:prstGeom>
            <a:solidFill>
              <a:schemeClr val="lt1">
                <a:alpha val="3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50783" y="3446957"/>
              <a:ext cx="4306946" cy="2787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000" dirty="0"/>
                <a:t>P</a:t>
              </a:r>
              <a:r>
                <a:rPr lang="pl-PL" sz="3000" kern="1200" dirty="0"/>
                <a:t>rogram powinien angażować </a:t>
              </a:r>
            </a:p>
            <a:p>
              <a:pPr lvl="0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000" kern="1200" dirty="0"/>
                <a:t>nie tylko środowisko szkolne, </a:t>
              </a:r>
            </a:p>
            <a:p>
              <a:pPr lvl="0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000" kern="1200" dirty="0"/>
                <a:t>ale i domowe uczniów</a:t>
              </a:r>
              <a:r>
                <a:rPr lang="pl-PL" sz="3000" dirty="0"/>
                <a:t>.</a:t>
              </a:r>
            </a:p>
            <a:p>
              <a:pPr lvl="0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000" dirty="0"/>
                <a:t>Należy go zrealizować </a:t>
              </a:r>
              <a:r>
                <a:rPr lang="pl-PL" sz="3000" b="1" kern="1200" dirty="0"/>
                <a:t>w całości</a:t>
              </a:r>
              <a:r>
                <a:rPr lang="pl-PL" sz="3000" kern="1200" dirty="0"/>
                <a:t>.</a:t>
              </a:r>
            </a:p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296" y="4946392"/>
            <a:ext cx="9134704" cy="1938992"/>
          </a:xfrm>
          <a:prstGeom prst="rect">
            <a:avLst/>
          </a:prstGeom>
          <a:solidFill>
            <a:schemeClr val="bg1"/>
          </a:solidFill>
          <a:ln>
            <a:solidFill>
              <a:srgbClr val="7FAC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l-PL" sz="2200" b="1" dirty="0"/>
              <a:t>1) Przeprowadzenie dwóch spotkań z rodzicami</a:t>
            </a:r>
          </a:p>
          <a:p>
            <a:pPr lvl="0"/>
            <a:r>
              <a:rPr lang="pl-PL" sz="2200" b="1" dirty="0"/>
              <a:t>2) Przeprowadzenie lekcji z uczniami</a:t>
            </a:r>
          </a:p>
          <a:p>
            <a:pPr lvl="1"/>
            <a:r>
              <a:rPr lang="pl-PL" dirty="0"/>
              <a:t>6 godzin lekcyjnych zgodnie ze scenariuszami. 1 godzina lekcyjna/ 2 tygodnie.</a:t>
            </a:r>
          </a:p>
          <a:p>
            <a:pPr lvl="0"/>
            <a:r>
              <a:rPr lang="pl-PL" sz="2200" b="1" dirty="0"/>
              <a:t>3) Praca uczniów w domu</a:t>
            </a:r>
          </a:p>
          <a:p>
            <a:pPr lvl="1"/>
            <a:r>
              <a:rPr lang="pl-PL" dirty="0"/>
              <a:t>Zadania wykonywane w grupach lub samodzielnie. Prace domowe dostarczane nauczycielowi na 1 </a:t>
            </a:r>
            <a:r>
              <a:rPr lang="pl-PL" dirty="0" err="1"/>
              <a:t>tydz</a:t>
            </a:r>
            <a:r>
              <a:rPr lang="pl-PL" dirty="0"/>
              <a:t>. przed następną lekcją.</a:t>
            </a:r>
          </a:p>
        </p:txBody>
      </p:sp>
    </p:spTree>
    <p:extLst>
      <p:ext uri="{BB962C8B-B14F-4D97-AF65-F5344CB8AC3E}">
        <p14:creationId xmlns:p14="http://schemas.microsoft.com/office/powerpoint/2010/main" val="36601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dirty="0"/>
              <a:t>Cykl filmów z ekspertami: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707904" cy="220618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37578559"/>
              </p:ext>
            </p:extLst>
          </p:nvPr>
        </p:nvGraphicFramePr>
        <p:xfrm>
          <a:off x="371610" y="4168992"/>
          <a:ext cx="446449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26436208"/>
              </p:ext>
            </p:extLst>
          </p:nvPr>
        </p:nvGraphicFramePr>
        <p:xfrm>
          <a:off x="323528" y="1015882"/>
          <a:ext cx="4464496" cy="133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6096" y="2206181"/>
            <a:ext cx="3707904" cy="225474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43909704"/>
              </p:ext>
            </p:extLst>
          </p:nvPr>
        </p:nvGraphicFramePr>
        <p:xfrm>
          <a:off x="323528" y="2729266"/>
          <a:ext cx="4464496" cy="105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77259" y="4581127"/>
            <a:ext cx="4066740" cy="22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dirty="0"/>
              <a:t>Cykl filmów z ekspertami: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94631900"/>
              </p:ext>
            </p:extLst>
          </p:nvPr>
        </p:nvGraphicFramePr>
        <p:xfrm>
          <a:off x="323528" y="1015882"/>
          <a:ext cx="8640960" cy="536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88640"/>
            <a:ext cx="2005989" cy="24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0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661</Words>
  <Application>Microsoft Office PowerPoint</Application>
  <PresentationFormat>Pokaz na ekranie (4:3)</PresentationFormat>
  <Paragraphs>106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Motyw pakietu Office</vt:lpstr>
      <vt:lpstr>Cele i założenia programu antytytoniowej  edukacji zdrowotnej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amatyszkiewicz</dc:creator>
  <cp:lastModifiedBy>tyminska</cp:lastModifiedBy>
  <cp:revision>316</cp:revision>
  <cp:lastPrinted>2018-01-16T11:42:48Z</cp:lastPrinted>
  <dcterms:created xsi:type="dcterms:W3CDTF">2015-02-09T15:26:18Z</dcterms:created>
  <dcterms:modified xsi:type="dcterms:W3CDTF">2018-01-16T11:42:54Z</dcterms:modified>
</cp:coreProperties>
</file>