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259" r:id="rId6"/>
    <p:sldId id="290" r:id="rId7"/>
    <p:sldId id="274" r:id="rId8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  <a:srgbClr val="8D8F88"/>
    <a:srgbClr val="333333"/>
    <a:srgbClr val="8CAE89"/>
    <a:srgbClr val="96789B"/>
    <a:srgbClr val="A5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5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0C1CE-419B-42E7-A0EF-B9488C11AD9C}" type="datetimeFigureOut">
              <a:rPr lang="sv-SE" smtClean="0"/>
              <a:t>2022-11-25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171F-879D-4C78-9784-DE18A3EB0A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87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026A4-590C-4DBE-A071-671B007B4B64}" type="datetimeFigureOut">
              <a:rPr lang="sv-SE" smtClean="0"/>
              <a:t>2022-11-25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6BFC0-F5D6-4254-84F6-610137C1FE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1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0271" y="1030387"/>
            <a:ext cx="10515600" cy="63649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1046CC50-558C-4675-BE93-C23B5456F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4789034"/>
            <a:ext cx="1216965" cy="1241413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7AF4ECA-C7D2-407B-BC05-FD2E1388F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271" y="1623180"/>
            <a:ext cx="10515600" cy="5199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DCEF1-DA15-4F97-9EE4-1BF9B87E9F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20271" y="2400121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EA9727-21DB-467E-A8C7-76BD4CB5FC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121149" y="7659249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A013B8E-D8AD-4538-835F-0571D7DEAB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65562" y="7659249"/>
            <a:ext cx="672353" cy="250825"/>
          </a:xfrm>
        </p:spPr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0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9791B62-04CB-4C0D-91E3-E9C40C0CB662}"/>
              </a:ext>
            </a:extLst>
          </p:cNvPr>
          <p:cNvSpPr/>
          <p:nvPr userDrawn="1"/>
        </p:nvSpPr>
        <p:spPr>
          <a:xfrm>
            <a:off x="0" y="4843848"/>
            <a:ext cx="12192000" cy="2014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FFF61CF-934F-4EBC-82C9-E16A219A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4815"/>
            <a:ext cx="10515600" cy="78441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A5D5BE6-416B-42AC-82B7-15E12076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8295" y="8381260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0C4E32D-F4EF-45ED-82C0-6A1A6CB5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824" y="8381260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FFB9A0A-8360-4BE3-85A0-BA3DE9B4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941" y="8381260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03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F2827867-2434-407A-AE84-6B9B54E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B5493-ABC8-4985-8348-2FA3F56A4B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37E39-B7CE-4475-A94A-E90B482F63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F3D9-3A24-4E59-BD9B-8955ABA1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35125736-8D3F-4D61-8AC9-EF13BDBEF07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5580" y="1585914"/>
            <a:ext cx="4824413" cy="10937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D52206CE-01A1-4032-8F54-507BA3CFC26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35580" y="2716305"/>
            <a:ext cx="4824000" cy="252284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C9518D2-FF45-42E2-8096-C81D65DFC61F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1515" y="1585913"/>
            <a:ext cx="4824000" cy="3652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51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F2827867-2434-407A-AE84-6B9B54E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B5493-ABC8-4985-8348-2FA3F56A4B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37E39-B7CE-4475-A94A-E90B482F63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F3D9-3A24-4E59-BD9B-8955ABA1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35125736-8D3F-4D61-8AC9-EF13BDBEF07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5580" y="1586706"/>
            <a:ext cx="10049934" cy="3652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1161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F2827867-2434-407A-AE84-6B9B54E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7DC3AD-02B8-41F8-9B64-41FBDCA1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C0E67-BFF4-4C4B-BE8A-0A640CDF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E918-10F3-4034-B928-9A5CB2AC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02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F2827867-2434-407A-AE84-6B9B54E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B5493-ABC8-4985-8348-2FA3F56A4B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37E39-B7CE-4475-A94A-E90B482F63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F3D9-3A24-4E59-BD9B-8955ABA1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35125736-8D3F-4D61-8AC9-EF13BDBEF07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5580" y="1586706"/>
            <a:ext cx="4824000" cy="3652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D52206CE-01A1-4032-8F54-507BA3CFC26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61515" y="1586706"/>
            <a:ext cx="4824000" cy="3652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929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B5493-ABC8-4985-8348-2FA3F56A4B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37E39-B7CE-4475-A94A-E90B482F63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F3D9-3A24-4E59-BD9B-8955ABA1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innehåll 14">
            <a:extLst>
              <a:ext uri="{FF2B5EF4-FFF2-40B4-BE49-F238E27FC236}">
                <a16:creationId xmlns:a16="http://schemas.microsoft.com/office/drawing/2014/main" id="{35125736-8D3F-4D61-8AC9-EF13BDBEF07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35580" y="1586706"/>
            <a:ext cx="4824000" cy="36524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D52206CE-01A1-4032-8F54-507BA3CFC26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61515" y="1586706"/>
            <a:ext cx="4824000" cy="36524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075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C4FAB4B8-3A69-491C-8291-0E42719E9255}"/>
              </a:ext>
            </a:extLst>
          </p:cNvPr>
          <p:cNvSpPr/>
          <p:nvPr userDrawn="1"/>
        </p:nvSpPr>
        <p:spPr>
          <a:xfrm>
            <a:off x="0" y="5930901"/>
            <a:ext cx="12192000" cy="92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1B5493-ABC8-4985-8348-2FA3F56A4B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37E39-B7CE-4475-A94A-E90B482F63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5F3D9-3A24-4E59-BD9B-8955ABA1DE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C1EDB428-E94F-4019-BC7E-E91CEC7A798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35580" y="1586705"/>
            <a:ext cx="10125075" cy="3696098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22205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2827867-2434-407A-AE84-6B9B54EC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2F1AA5EC-C7A9-474F-A5D6-CD6776DCCF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46" y="6089021"/>
            <a:ext cx="589507" cy="60134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E218F5-F3C2-4204-852D-188B1803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6D602-0815-4529-ACED-2AE2C5A4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9085B-4284-4817-9367-D7C3B501F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4316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942B68-C5D5-46A4-9187-8C576052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427" y="887511"/>
            <a:ext cx="10515600" cy="784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E8A1D-7D75-49DC-9748-607C0432D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8295" y="8051054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F13665-DE14-40B0-9D24-C03DE3FF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824" y="8051054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FB6EB95-0127-4987-9FBA-8D741018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941" y="8051054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1A89138-BECD-45FF-BC3E-4D326C1763EC}"/>
              </a:ext>
            </a:extLst>
          </p:cNvPr>
          <p:cNvSpPr txBox="1"/>
          <p:nvPr userDrawn="1"/>
        </p:nvSpPr>
        <p:spPr>
          <a:xfrm>
            <a:off x="812427" y="2439894"/>
            <a:ext cx="1278553" cy="1754324"/>
          </a:xfrm>
          <a:prstGeom prst="rect">
            <a:avLst/>
          </a:prstGeom>
          <a:noFill/>
        </p:spPr>
        <p:txBody>
          <a:bodyPr wrap="none" lIns="0" tIns="45719" rIns="91438" bIns="45719" rtlCol="0">
            <a:spAutoFit/>
          </a:bodyPr>
          <a:lstStyle/>
          <a:p>
            <a:r>
              <a:rPr lang="sv-SE" sz="900" b="1" dirty="0">
                <a:solidFill>
                  <a:schemeClr val="bg1"/>
                </a:solidFill>
              </a:rPr>
              <a:t>Gröna arbetsgivare</a:t>
            </a:r>
            <a:br>
              <a:rPr lang="sv-SE" sz="900" dirty="0">
                <a:solidFill>
                  <a:schemeClr val="bg1"/>
                </a:solidFill>
              </a:rPr>
            </a:br>
            <a:endParaRPr lang="sv-SE" sz="900" dirty="0">
              <a:solidFill>
                <a:schemeClr val="bg1"/>
              </a:solidFill>
            </a:endParaRPr>
          </a:p>
          <a:p>
            <a:r>
              <a:rPr lang="sv-SE" sz="900" dirty="0">
                <a:solidFill>
                  <a:schemeClr val="bg1"/>
                </a:solidFill>
              </a:rPr>
              <a:t>Storgatan 19</a:t>
            </a:r>
          </a:p>
          <a:p>
            <a:r>
              <a:rPr lang="sv-SE" sz="900" dirty="0">
                <a:solidFill>
                  <a:schemeClr val="bg1"/>
                </a:solidFill>
              </a:rPr>
              <a:t>Box 55525</a:t>
            </a:r>
          </a:p>
          <a:p>
            <a:r>
              <a:rPr lang="sv-SE" sz="900" dirty="0">
                <a:solidFill>
                  <a:schemeClr val="bg1"/>
                </a:solidFill>
              </a:rPr>
              <a:t>102 04 Stockholm</a:t>
            </a:r>
          </a:p>
          <a:p>
            <a:endParaRPr lang="sv-SE" sz="900" dirty="0">
              <a:solidFill>
                <a:schemeClr val="bg1"/>
              </a:solidFill>
            </a:endParaRPr>
          </a:p>
          <a:p>
            <a:r>
              <a:rPr lang="de-DE" sz="900" dirty="0">
                <a:solidFill>
                  <a:schemeClr val="bg1"/>
                </a:solidFill>
              </a:rPr>
              <a:t>08 - 762 72 40</a:t>
            </a:r>
          </a:p>
          <a:p>
            <a:r>
              <a:rPr lang="de-DE" sz="900" dirty="0">
                <a:solidFill>
                  <a:schemeClr val="bg1"/>
                </a:solidFill>
              </a:rPr>
              <a:t>info@grona.org</a:t>
            </a:r>
          </a:p>
          <a:p>
            <a:r>
              <a:rPr lang="de-DE" sz="900" dirty="0">
                <a:solidFill>
                  <a:schemeClr val="bg1"/>
                </a:solidFill>
              </a:rPr>
              <a:t>www.grona.org</a:t>
            </a:r>
          </a:p>
          <a:p>
            <a:endParaRPr lang="de-DE" sz="900" dirty="0">
              <a:solidFill>
                <a:schemeClr val="bg1"/>
              </a:solidFill>
            </a:endParaRPr>
          </a:p>
          <a:p>
            <a:r>
              <a:rPr lang="sv-SE" sz="900" dirty="0">
                <a:solidFill>
                  <a:schemeClr val="bg1"/>
                </a:solidFill>
              </a:rPr>
              <a:t>Servicebolag: Arbio AB</a:t>
            </a:r>
          </a:p>
          <a:p>
            <a:r>
              <a:rPr lang="sv-SE" sz="900" dirty="0">
                <a:solidFill>
                  <a:schemeClr val="bg1"/>
                </a:solidFill>
              </a:rPr>
              <a:t>Orgnr: 556067–2924</a:t>
            </a:r>
          </a:p>
        </p:txBody>
      </p:sp>
      <p:pic>
        <p:nvPicPr>
          <p:cNvPr id="10" name="Bild 8">
            <a:extLst>
              <a:ext uri="{FF2B5EF4-FFF2-40B4-BE49-F238E27FC236}">
                <a16:creationId xmlns:a16="http://schemas.microsoft.com/office/drawing/2014/main" id="{47C04E51-1CA0-44B8-98E4-C57590E18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27" y="4789034"/>
            <a:ext cx="1216965" cy="1241413"/>
          </a:xfrm>
          <a:prstGeom prst="rect">
            <a:avLst/>
          </a:prstGeom>
        </p:spPr>
      </p:pic>
      <p:pic>
        <p:nvPicPr>
          <p:cNvPr id="11" name="Bildobjekt 10" descr="En bild som visar objekt&#10;&#10;Automatiskt genererad beskrivning">
            <a:extLst>
              <a:ext uri="{FF2B5EF4-FFF2-40B4-BE49-F238E27FC236}">
                <a16:creationId xmlns:a16="http://schemas.microsoft.com/office/drawing/2014/main" id="{F20412C2-F479-4476-8A9C-27C55FC4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424" r="11781" b="31573"/>
          <a:stretch/>
        </p:blipFill>
        <p:spPr>
          <a:xfrm>
            <a:off x="1320799" y="1190171"/>
            <a:ext cx="10871201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22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805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symbo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7670802"/>
            <a:ext cx="4114800" cy="23177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7670802"/>
            <a:ext cx="2743200" cy="23177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839D08E9-BC15-49E7-A9A7-07436460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71" y="2400121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pic>
        <p:nvPicPr>
          <p:cNvPr id="18" name="Bild 8">
            <a:extLst>
              <a:ext uri="{FF2B5EF4-FFF2-40B4-BE49-F238E27FC236}">
                <a16:creationId xmlns:a16="http://schemas.microsoft.com/office/drawing/2014/main" id="{4719180D-156C-4135-9FFF-C07992FC6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4789034"/>
            <a:ext cx="1216965" cy="1241413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10A8BE31-D8EF-4D6E-A98F-907619AD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30387"/>
            <a:ext cx="10515600" cy="63649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068F9F-A995-451B-9FA5-2C78F108DE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271" y="1623180"/>
            <a:ext cx="10515600" cy="51994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objekt&#10;&#10;Automatiskt genererad beskrivning">
            <a:extLst>
              <a:ext uri="{FF2B5EF4-FFF2-40B4-BE49-F238E27FC236}">
                <a16:creationId xmlns:a16="http://schemas.microsoft.com/office/drawing/2014/main" id="{7A0D1432-9C52-49CC-9ABD-1E7992E2C5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424" r="11781" b="31573"/>
          <a:stretch/>
        </p:blipFill>
        <p:spPr>
          <a:xfrm>
            <a:off x="1320799" y="1190171"/>
            <a:ext cx="10871201" cy="56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80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3477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9756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1992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9839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249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Lil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362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logg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9791B62-04CB-4C0D-91E3-E9C40C0CB662}"/>
              </a:ext>
            </a:extLst>
          </p:cNvPr>
          <p:cNvSpPr/>
          <p:nvPr userDrawn="1"/>
        </p:nvSpPr>
        <p:spPr>
          <a:xfrm>
            <a:off x="0" y="4843850"/>
            <a:ext cx="12192000" cy="2014151"/>
          </a:xfrm>
          <a:prstGeom prst="rect">
            <a:avLst/>
          </a:prstGeom>
          <a:solidFill>
            <a:srgbClr val="A5C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271247" y="6262336"/>
            <a:ext cx="1649507" cy="250825"/>
          </a:xfrm>
        </p:spPr>
        <p:txBody>
          <a:bodyPr/>
          <a:lstStyle>
            <a:lvl1pPr algn="ctr">
              <a:defRPr lang="sv-SE" sz="1400" b="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87824" y="7693961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17941" y="7693961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EFFF61CF-934F-4EBC-82C9-E16A219A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45933"/>
            <a:ext cx="10515600" cy="61494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8A0C71B-B532-4F62-85C0-468245D37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216" y="1048987"/>
            <a:ext cx="2839568" cy="2896613"/>
          </a:xfrm>
          <a:prstGeom prst="rect">
            <a:avLst/>
          </a:prstGeom>
        </p:spPr>
      </p:pic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4F35E577-51EA-40CE-8195-3FAEE9A43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741419"/>
            <a:ext cx="10515600" cy="388913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777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7670802"/>
            <a:ext cx="4114800" cy="23177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7670802"/>
            <a:ext cx="2743200" cy="23177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25EEA3F7-46E5-43D5-A16C-AE65CAD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71" y="2400121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pic>
        <p:nvPicPr>
          <p:cNvPr id="18" name="Bild 8">
            <a:extLst>
              <a:ext uri="{FF2B5EF4-FFF2-40B4-BE49-F238E27FC236}">
                <a16:creationId xmlns:a16="http://schemas.microsoft.com/office/drawing/2014/main" id="{A6E5D9E4-8B6F-4CFB-914C-8B16E812C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71" y="4789034"/>
            <a:ext cx="1216965" cy="1241413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D9583F5-D1AB-41DB-979F-3335860BE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30387"/>
            <a:ext cx="10515600" cy="63649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9560F0B-B80F-4EC9-9CB5-E77CF477E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271" y="1623180"/>
            <a:ext cx="10515600" cy="51994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3136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v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F9BD34B-4E53-4391-B40B-934C0A9A605E}"/>
              </a:ext>
            </a:extLst>
          </p:cNvPr>
          <p:cNvSpPr/>
          <p:nvPr userDrawn="1"/>
        </p:nvSpPr>
        <p:spPr>
          <a:xfrm>
            <a:off x="744540" y="4706938"/>
            <a:ext cx="1349375" cy="1387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7670802"/>
            <a:ext cx="4114800" cy="23177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7670802"/>
            <a:ext cx="2743200" cy="23177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Platshållare för datum 3">
            <a:extLst>
              <a:ext uri="{FF2B5EF4-FFF2-40B4-BE49-F238E27FC236}">
                <a16:creationId xmlns:a16="http://schemas.microsoft.com/office/drawing/2014/main" id="{96125E06-1898-430F-8702-7CE5AA71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71" y="2400121"/>
            <a:ext cx="2743200" cy="365125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pic>
        <p:nvPicPr>
          <p:cNvPr id="18" name="Bild 8">
            <a:extLst>
              <a:ext uri="{FF2B5EF4-FFF2-40B4-BE49-F238E27FC236}">
                <a16:creationId xmlns:a16="http://schemas.microsoft.com/office/drawing/2014/main" id="{6BE600EC-455F-478B-BC5E-47A907DF2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745" y="4789034"/>
            <a:ext cx="1216965" cy="1241413"/>
          </a:xfrm>
          <a:prstGeom prst="rect">
            <a:avLst/>
          </a:prstGeom>
        </p:spPr>
      </p:pic>
      <p:sp>
        <p:nvSpPr>
          <p:cNvPr id="9" name="Rubrik 1">
            <a:extLst>
              <a:ext uri="{FF2B5EF4-FFF2-40B4-BE49-F238E27FC236}">
                <a16:creationId xmlns:a16="http://schemas.microsoft.com/office/drawing/2014/main" id="{60F4C257-0747-44B5-A81F-0D9CBB45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71" y="1030387"/>
            <a:ext cx="10515600" cy="636494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82A9D683-473C-4035-998D-E03CD432C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0271" y="1623180"/>
            <a:ext cx="10515600" cy="519946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7464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7213" y="2985295"/>
            <a:ext cx="9638031" cy="88741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418295" y="7460884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187824" y="7460884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1317941" y="7460884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743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G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7418295" y="7695457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187824" y="7695457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1317941" y="7695457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t>‹#›</a:t>
            </a:fld>
            <a:endParaRPr lang="sv-SE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DE90C300-1E69-4255-810D-DC8F553E8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788" t="-6494" b="-4787"/>
          <a:stretch>
            <a:fillRect/>
          </a:stretch>
        </p:blipFill>
        <p:spPr>
          <a:xfrm>
            <a:off x="-3727451" y="-2603501"/>
            <a:ext cx="8907556" cy="5949956"/>
          </a:xfrm>
          <a:custGeom>
            <a:avLst/>
            <a:gdLst>
              <a:gd name="connsiteX0" fmla="*/ 8407402 w 8907556"/>
              <a:gd name="connsiteY0" fmla="*/ 347200 h 5949956"/>
              <a:gd name="connsiteX1" fmla="*/ 8907556 w 8907556"/>
              <a:gd name="connsiteY1" fmla="*/ 347200 h 5949956"/>
              <a:gd name="connsiteX2" fmla="*/ 8907556 w 8907556"/>
              <a:gd name="connsiteY2" fmla="*/ 5694018 h 5949956"/>
              <a:gd name="connsiteX3" fmla="*/ 3703312 w 8907556"/>
              <a:gd name="connsiteY3" fmla="*/ 5694018 h 5949956"/>
              <a:gd name="connsiteX4" fmla="*/ 3703312 w 8907556"/>
              <a:gd name="connsiteY4" fmla="*/ 2568596 h 5949956"/>
              <a:gd name="connsiteX5" fmla="*/ 8407402 w 8907556"/>
              <a:gd name="connsiteY5" fmla="*/ 2568596 h 5949956"/>
              <a:gd name="connsiteX6" fmla="*/ 0 w 8907556"/>
              <a:gd name="connsiteY6" fmla="*/ 0 h 5949956"/>
              <a:gd name="connsiteX7" fmla="*/ 8407402 w 8907556"/>
              <a:gd name="connsiteY7" fmla="*/ 0 h 5949956"/>
              <a:gd name="connsiteX8" fmla="*/ 8407402 w 8907556"/>
              <a:gd name="connsiteY8" fmla="*/ 347200 h 5949956"/>
              <a:gd name="connsiteX9" fmla="*/ 407022 w 8907556"/>
              <a:gd name="connsiteY9" fmla="*/ 347200 h 5949956"/>
              <a:gd name="connsiteX10" fmla="*/ 407022 w 8907556"/>
              <a:gd name="connsiteY10" fmla="*/ 5694018 h 5949956"/>
              <a:gd name="connsiteX11" fmla="*/ 3703312 w 8907556"/>
              <a:gd name="connsiteY11" fmla="*/ 5694018 h 5949956"/>
              <a:gd name="connsiteX12" fmla="*/ 3703312 w 8907556"/>
              <a:gd name="connsiteY12" fmla="*/ 5949956 h 5949956"/>
              <a:gd name="connsiteX13" fmla="*/ 0 w 8907556"/>
              <a:gd name="connsiteY13" fmla="*/ 5949956 h 59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07556" h="5949956">
                <a:moveTo>
                  <a:pt x="8407402" y="347200"/>
                </a:moveTo>
                <a:lnTo>
                  <a:pt x="8907556" y="347200"/>
                </a:lnTo>
                <a:lnTo>
                  <a:pt x="8907556" y="5694018"/>
                </a:lnTo>
                <a:lnTo>
                  <a:pt x="3703312" y="5694018"/>
                </a:lnTo>
                <a:lnTo>
                  <a:pt x="3703312" y="2568596"/>
                </a:lnTo>
                <a:lnTo>
                  <a:pt x="8407402" y="2568596"/>
                </a:lnTo>
                <a:close/>
                <a:moveTo>
                  <a:pt x="0" y="0"/>
                </a:moveTo>
                <a:lnTo>
                  <a:pt x="8407402" y="0"/>
                </a:lnTo>
                <a:lnTo>
                  <a:pt x="8407402" y="347200"/>
                </a:lnTo>
                <a:lnTo>
                  <a:pt x="407022" y="347200"/>
                </a:lnTo>
                <a:lnTo>
                  <a:pt x="407022" y="5694018"/>
                </a:lnTo>
                <a:lnTo>
                  <a:pt x="3703312" y="5694018"/>
                </a:lnTo>
                <a:lnTo>
                  <a:pt x="3703312" y="5949956"/>
                </a:lnTo>
                <a:lnTo>
                  <a:pt x="0" y="5949956"/>
                </a:lnTo>
                <a:close/>
              </a:path>
            </a:pathLst>
          </a:custGeom>
        </p:spPr>
      </p:pic>
      <p:sp>
        <p:nvSpPr>
          <p:cNvPr id="19" name="Rubrik 1">
            <a:extLst>
              <a:ext uri="{FF2B5EF4-FFF2-40B4-BE49-F238E27FC236}">
                <a16:creationId xmlns:a16="http://schemas.microsoft.com/office/drawing/2014/main" id="{C63B1AF0-BCBC-4347-A8EA-294BCA1B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13" y="2985295"/>
            <a:ext cx="9638031" cy="88741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8D8F88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2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E6E809-449C-4CCF-9EF6-14317316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8295" y="8381260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45E2B09-54F3-4C8E-8965-ECBAECA2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824" y="8381260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B5A73D1-5C0C-4D73-9E3C-4662CA73C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941" y="8381260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68849034-2BAC-4421-B3B1-2E6711BDF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2384" t="-37967" r="-14523" b="-135587"/>
          <a:stretch>
            <a:fillRect/>
          </a:stretch>
        </p:blipFill>
        <p:spPr>
          <a:xfrm>
            <a:off x="-4889500" y="-4889500"/>
            <a:ext cx="9779000" cy="16027400"/>
          </a:xfrm>
          <a:custGeom>
            <a:avLst/>
            <a:gdLst>
              <a:gd name="connsiteX0" fmla="*/ 4889500 w 9779000"/>
              <a:gd name="connsiteY0" fmla="*/ 4889500 h 16027400"/>
              <a:gd name="connsiteX1" fmla="*/ 8928100 w 9779000"/>
              <a:gd name="connsiteY1" fmla="*/ 4889500 h 16027400"/>
              <a:gd name="connsiteX2" fmla="*/ 8928100 w 9779000"/>
              <a:gd name="connsiteY2" fmla="*/ 8083423 h 16027400"/>
              <a:gd name="connsiteX3" fmla="*/ 4889500 w 9779000"/>
              <a:gd name="connsiteY3" fmla="*/ 8083423 h 16027400"/>
              <a:gd name="connsiteX4" fmla="*/ 0 w 9779000"/>
              <a:gd name="connsiteY4" fmla="*/ 0 h 16027400"/>
              <a:gd name="connsiteX5" fmla="*/ 9779000 w 9779000"/>
              <a:gd name="connsiteY5" fmla="*/ 0 h 16027400"/>
              <a:gd name="connsiteX6" fmla="*/ 9779000 w 9779000"/>
              <a:gd name="connsiteY6" fmla="*/ 4889500 h 16027400"/>
              <a:gd name="connsiteX7" fmla="*/ 8928100 w 9779000"/>
              <a:gd name="connsiteY7" fmla="*/ 4889500 h 16027400"/>
              <a:gd name="connsiteX8" fmla="*/ 8928100 w 9779000"/>
              <a:gd name="connsiteY8" fmla="*/ 2224489 h 16027400"/>
              <a:gd name="connsiteX9" fmla="*/ 3069166 w 9779000"/>
              <a:gd name="connsiteY9" fmla="*/ 2224489 h 16027400"/>
              <a:gd name="connsiteX10" fmla="*/ 3069166 w 9779000"/>
              <a:gd name="connsiteY10" fmla="*/ 8083423 h 16027400"/>
              <a:gd name="connsiteX11" fmla="*/ 4889500 w 9779000"/>
              <a:gd name="connsiteY11" fmla="*/ 8083423 h 16027400"/>
              <a:gd name="connsiteX12" fmla="*/ 4889500 w 9779000"/>
              <a:gd name="connsiteY12" fmla="*/ 16027400 h 16027400"/>
              <a:gd name="connsiteX13" fmla="*/ 0 w 9779000"/>
              <a:gd name="connsiteY13" fmla="*/ 16027400 h 1602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79000" h="16027400">
                <a:moveTo>
                  <a:pt x="4889500" y="4889500"/>
                </a:moveTo>
                <a:lnTo>
                  <a:pt x="8928100" y="4889500"/>
                </a:lnTo>
                <a:lnTo>
                  <a:pt x="8928100" y="8083423"/>
                </a:lnTo>
                <a:lnTo>
                  <a:pt x="4889500" y="8083423"/>
                </a:lnTo>
                <a:close/>
                <a:moveTo>
                  <a:pt x="0" y="0"/>
                </a:moveTo>
                <a:lnTo>
                  <a:pt x="9779000" y="0"/>
                </a:lnTo>
                <a:lnTo>
                  <a:pt x="9779000" y="4889500"/>
                </a:lnTo>
                <a:lnTo>
                  <a:pt x="8928100" y="4889500"/>
                </a:lnTo>
                <a:lnTo>
                  <a:pt x="8928100" y="2224489"/>
                </a:lnTo>
                <a:lnTo>
                  <a:pt x="3069166" y="2224489"/>
                </a:lnTo>
                <a:lnTo>
                  <a:pt x="3069166" y="8083423"/>
                </a:lnTo>
                <a:lnTo>
                  <a:pt x="4889500" y="8083423"/>
                </a:lnTo>
                <a:lnTo>
                  <a:pt x="4889500" y="16027400"/>
                </a:lnTo>
                <a:lnTo>
                  <a:pt x="0" y="16027400"/>
                </a:lnTo>
                <a:close/>
              </a:path>
            </a:pathLst>
          </a:cu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D1AD57B-5448-4A33-8708-1E666AFC1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13" y="2985295"/>
            <a:ext cx="9638031" cy="88741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96789B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732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rubrik Grå">
    <p:bg>
      <p:bgPr>
        <a:solidFill>
          <a:srgbClr val="8D8F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28FBC8F-C37F-4DF3-B906-5C68CA75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18295" y="8381260"/>
            <a:ext cx="1098176" cy="250825"/>
          </a:xfrm>
        </p:spPr>
        <p:txBody>
          <a:bodyPr/>
          <a:lstStyle/>
          <a:p>
            <a:r>
              <a:rPr lang="sv-SE"/>
              <a:t>2018-09-25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C1718B-0116-40A0-85D4-4B03A049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824" y="8381260"/>
            <a:ext cx="4114800" cy="250825"/>
          </a:xfrm>
        </p:spPr>
        <p:txBody>
          <a:bodyPr/>
          <a:lstStyle/>
          <a:p>
            <a:r>
              <a:rPr lang="sv-SE"/>
              <a:t>Press/Kapitel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C2D55D-333E-423A-9C26-31408561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941" y="8381260"/>
            <a:ext cx="672353" cy="250825"/>
          </a:xfrm>
          <a:prstGeom prst="rect">
            <a:avLst/>
          </a:prstGeom>
        </p:spPr>
        <p:txBody>
          <a:bodyPr/>
          <a:lstStyle/>
          <a:p>
            <a:fld id="{C7A8CA99-C4CE-4525-86DF-CF479D85946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6C9A2DE-E56A-4ECF-B740-860FBD4DD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9" t="-51749" r="-2820" b="-7452"/>
          <a:stretch>
            <a:fillRect/>
          </a:stretch>
        </p:blipFill>
        <p:spPr>
          <a:xfrm>
            <a:off x="-4884821" y="-4895184"/>
            <a:ext cx="11920889" cy="9765568"/>
          </a:xfrm>
          <a:custGeom>
            <a:avLst/>
            <a:gdLst>
              <a:gd name="connsiteX0" fmla="*/ 4882784 w 11920889"/>
              <a:gd name="connsiteY0" fmla="*/ 4882785 h 9765568"/>
              <a:gd name="connsiteX1" fmla="*/ 11595105 w 11920889"/>
              <a:gd name="connsiteY1" fmla="*/ 4882785 h 9765568"/>
              <a:gd name="connsiteX2" fmla="*/ 11595105 w 11920889"/>
              <a:gd name="connsiteY2" fmla="*/ 9308434 h 9765568"/>
              <a:gd name="connsiteX3" fmla="*/ 4882784 w 11920889"/>
              <a:gd name="connsiteY3" fmla="*/ 9308434 h 9765568"/>
              <a:gd name="connsiteX4" fmla="*/ 0 w 11920889"/>
              <a:gd name="connsiteY4" fmla="*/ 0 h 9765568"/>
              <a:gd name="connsiteX5" fmla="*/ 11920889 w 11920889"/>
              <a:gd name="connsiteY5" fmla="*/ 0 h 9765568"/>
              <a:gd name="connsiteX6" fmla="*/ 11920889 w 11920889"/>
              <a:gd name="connsiteY6" fmla="*/ 4882785 h 9765568"/>
              <a:gd name="connsiteX7" fmla="*/ 11595105 w 11920889"/>
              <a:gd name="connsiteY7" fmla="*/ 4882785 h 9765568"/>
              <a:gd name="connsiteX8" fmla="*/ 11595105 w 11920889"/>
              <a:gd name="connsiteY8" fmla="*/ 3174334 h 9765568"/>
              <a:gd name="connsiteX9" fmla="*/ 41439 w 11920889"/>
              <a:gd name="connsiteY9" fmla="*/ 3174334 h 9765568"/>
              <a:gd name="connsiteX10" fmla="*/ 41439 w 11920889"/>
              <a:gd name="connsiteY10" fmla="*/ 9308434 h 9765568"/>
              <a:gd name="connsiteX11" fmla="*/ 4882784 w 11920889"/>
              <a:gd name="connsiteY11" fmla="*/ 9308434 h 9765568"/>
              <a:gd name="connsiteX12" fmla="*/ 4882784 w 11920889"/>
              <a:gd name="connsiteY12" fmla="*/ 9765568 h 9765568"/>
              <a:gd name="connsiteX13" fmla="*/ 0 w 11920889"/>
              <a:gd name="connsiteY13" fmla="*/ 9765568 h 976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920889" h="9765568">
                <a:moveTo>
                  <a:pt x="4882784" y="4882785"/>
                </a:moveTo>
                <a:lnTo>
                  <a:pt x="11595105" y="4882785"/>
                </a:lnTo>
                <a:lnTo>
                  <a:pt x="11595105" y="9308434"/>
                </a:lnTo>
                <a:lnTo>
                  <a:pt x="4882784" y="9308434"/>
                </a:lnTo>
                <a:close/>
                <a:moveTo>
                  <a:pt x="0" y="0"/>
                </a:moveTo>
                <a:lnTo>
                  <a:pt x="11920889" y="0"/>
                </a:lnTo>
                <a:lnTo>
                  <a:pt x="11920889" y="4882785"/>
                </a:lnTo>
                <a:lnTo>
                  <a:pt x="11595105" y="4882785"/>
                </a:lnTo>
                <a:lnTo>
                  <a:pt x="11595105" y="3174334"/>
                </a:lnTo>
                <a:lnTo>
                  <a:pt x="41439" y="3174334"/>
                </a:lnTo>
                <a:lnTo>
                  <a:pt x="41439" y="9308434"/>
                </a:lnTo>
                <a:lnTo>
                  <a:pt x="4882784" y="9308434"/>
                </a:lnTo>
                <a:lnTo>
                  <a:pt x="4882784" y="9765568"/>
                </a:lnTo>
                <a:lnTo>
                  <a:pt x="0" y="9765568"/>
                </a:lnTo>
                <a:close/>
              </a:path>
            </a:pathLst>
          </a:cu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F9B63944-820F-4394-B2DB-3D30FB9F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13" y="2985295"/>
            <a:ext cx="9638031" cy="88741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575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35580" y="668062"/>
            <a:ext cx="10515600" cy="7844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35580" y="1586706"/>
            <a:ext cx="10515600" cy="26314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418295" y="6073638"/>
            <a:ext cx="1098176" cy="2508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2018-09-25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121149" y="6073638"/>
            <a:ext cx="4114800" cy="2508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Press/Kapitel</a:t>
            </a:r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54C1AC-BDD2-4EC1-957E-136E567E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5562" y="6073638"/>
            <a:ext cx="672353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3B467B-FA7C-41D8-8D1E-205F2594F9D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561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9" r:id="rId2"/>
    <p:sldLayoutId id="2147483649" r:id="rId3"/>
    <p:sldLayoutId id="2147483656" r:id="rId4"/>
    <p:sldLayoutId id="2147483657" r:id="rId5"/>
    <p:sldLayoutId id="2147483651" r:id="rId6"/>
    <p:sldLayoutId id="2147483652" r:id="rId7"/>
    <p:sldLayoutId id="2147483658" r:id="rId8"/>
    <p:sldLayoutId id="2147483659" r:id="rId9"/>
    <p:sldLayoutId id="2147483660" r:id="rId10"/>
    <p:sldLayoutId id="2147483678" r:id="rId11"/>
    <p:sldLayoutId id="2147483671" r:id="rId12"/>
    <p:sldLayoutId id="2147483663" r:id="rId13"/>
    <p:sldLayoutId id="2147483672" r:id="rId14"/>
    <p:sldLayoutId id="2147483673" r:id="rId15"/>
    <p:sldLayoutId id="2147483676" r:id="rId16"/>
    <p:sldLayoutId id="2147483667" r:id="rId17"/>
    <p:sldLayoutId id="2147483668" r:id="rId18"/>
    <p:sldLayoutId id="2147483686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rgbClr val="8D8F88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600" b="0" i="0" kern="1200">
          <a:solidFill>
            <a:srgbClr val="646464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500" b="0" i="0" kern="1200">
          <a:solidFill>
            <a:srgbClr val="646464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200" b="0" i="0" kern="1200">
          <a:solidFill>
            <a:srgbClr val="646464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100" b="0" i="0" kern="1200">
          <a:solidFill>
            <a:srgbClr val="646464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100" b="0" i="0" kern="1200">
          <a:solidFill>
            <a:srgbClr val="646464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0D8F048-39DB-6952-E178-9BF6ED1A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Veterinary</a:t>
            </a:r>
            <a:r>
              <a:rPr lang="sv-SE" dirty="0"/>
              <a:t> </a:t>
            </a:r>
            <a:r>
              <a:rPr lang="sv-SE" dirty="0" err="1"/>
              <a:t>labour</a:t>
            </a:r>
            <a:r>
              <a:rPr lang="sv-SE" dirty="0"/>
              <a:t> market in Sweden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6891D5-0307-94D5-820B-9376C36A7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Lars-Olov Söderberg</a:t>
            </a:r>
          </a:p>
          <a:p>
            <a:r>
              <a:rPr lang="sv-SE" dirty="0"/>
              <a:t>The Federation </a:t>
            </a:r>
            <a:r>
              <a:rPr lang="sv-SE" dirty="0" err="1"/>
              <a:t>of</a:t>
            </a:r>
            <a:r>
              <a:rPr lang="sv-SE" dirty="0"/>
              <a:t> Green </a:t>
            </a:r>
            <a:r>
              <a:rPr lang="sv-SE" dirty="0" err="1"/>
              <a:t>Employers</a:t>
            </a:r>
            <a:endParaRPr lang="sv-SE" dirty="0"/>
          </a:p>
          <a:p>
            <a:endParaRPr lang="sv-SE" dirty="0"/>
          </a:p>
          <a:p>
            <a:r>
              <a:rPr lang="sv-SE" dirty="0"/>
              <a:t>November 29, 2022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6BD21189-449B-A3A1-F560-4E966A72181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661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69A74AD-8DA4-AFF2-DD45-62D947E5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Swedish animal </a:t>
            </a:r>
            <a:r>
              <a:rPr lang="sv-SE" dirty="0" err="1"/>
              <a:t>health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- </a:t>
            </a:r>
            <a:r>
              <a:rPr lang="sv-SE" dirty="0" err="1"/>
              <a:t>overview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0FE40B-1393-48F7-8F2B-70D2842506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A8CA99-C4CE-4525-86DF-CF479D859466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FF93269-F1FF-3CB8-7015-F5211E1B27F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sv-SE" dirty="0"/>
              <a:t>Has </a:t>
            </a:r>
            <a:r>
              <a:rPr lang="sv-SE" dirty="0" err="1"/>
              <a:t>developed</a:t>
            </a:r>
            <a:r>
              <a:rPr lang="sv-SE" dirty="0"/>
              <a:t> </a:t>
            </a:r>
            <a:r>
              <a:rPr lang="sv-SE" dirty="0" err="1"/>
              <a:t>rapidly</a:t>
            </a:r>
            <a:r>
              <a:rPr lang="sv-SE" dirty="0"/>
              <a:t> over the last 10-15 </a:t>
            </a:r>
            <a:r>
              <a:rPr lang="sv-SE" dirty="0" err="1"/>
              <a:t>years</a:t>
            </a:r>
            <a:endParaRPr lang="sv-SE" dirty="0"/>
          </a:p>
          <a:p>
            <a:pPr lvl="1"/>
            <a:r>
              <a:rPr lang="sv-SE" dirty="0" err="1"/>
              <a:t>Two</a:t>
            </a:r>
            <a:r>
              <a:rPr lang="sv-SE" dirty="0"/>
              <a:t> </a:t>
            </a:r>
            <a:r>
              <a:rPr lang="sv-SE" dirty="0" err="1"/>
              <a:t>corporations</a:t>
            </a:r>
            <a:r>
              <a:rPr lang="sv-SE" dirty="0"/>
              <a:t>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actors</a:t>
            </a:r>
            <a:r>
              <a:rPr lang="sv-SE" dirty="0"/>
              <a:t> on the market: AniCura and Evidensia</a:t>
            </a:r>
          </a:p>
          <a:p>
            <a:r>
              <a:rPr lang="sv-SE" dirty="0" err="1"/>
              <a:t>Highly</a:t>
            </a:r>
            <a:r>
              <a:rPr lang="sv-SE" dirty="0"/>
              <a:t> </a:t>
            </a:r>
            <a:r>
              <a:rPr lang="sv-SE" dirty="0" err="1"/>
              <a:t>specialized</a:t>
            </a:r>
            <a:r>
              <a:rPr lang="sv-SE" dirty="0"/>
              <a:t> </a:t>
            </a:r>
            <a:r>
              <a:rPr lang="sv-SE" dirty="0" err="1"/>
              <a:t>care</a:t>
            </a:r>
            <a:r>
              <a:rPr lang="sv-SE" dirty="0"/>
              <a:t> is </a:t>
            </a:r>
            <a:r>
              <a:rPr lang="sv-SE" dirty="0" err="1"/>
              <a:t>offered</a:t>
            </a:r>
            <a:endParaRPr lang="sv-SE" dirty="0"/>
          </a:p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vast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majority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pets in Sweden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insured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particularly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dogs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cats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sv-SE" dirty="0"/>
              <a:t>Proper animal hospitals</a:t>
            </a:r>
          </a:p>
          <a:p>
            <a:r>
              <a:rPr lang="sv-SE" dirty="0"/>
              <a:t>24/7/365</a:t>
            </a:r>
          </a:p>
        </p:txBody>
      </p:sp>
    </p:spTree>
    <p:extLst>
      <p:ext uri="{BB962C8B-B14F-4D97-AF65-F5344CB8AC3E}">
        <p14:creationId xmlns:p14="http://schemas.microsoft.com/office/powerpoint/2010/main" val="268825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503F3A-4C1B-71F7-17D6-37494790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Shortage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veterinarians</a:t>
            </a:r>
            <a:r>
              <a:rPr lang="sv-SE" dirty="0"/>
              <a:t> for </a:t>
            </a:r>
            <a:r>
              <a:rPr lang="sv-SE" dirty="0" err="1"/>
              <a:t>many</a:t>
            </a:r>
            <a:r>
              <a:rPr lang="sv-SE" dirty="0"/>
              <a:t> </a:t>
            </a:r>
            <a:r>
              <a:rPr lang="sv-SE" dirty="0" err="1"/>
              <a:t>years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103E043-86F1-2BE9-2AA2-D0A232693D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E3B467B-FA7C-41D8-8D1E-205F2594F9D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A87C4F-8F3B-0F06-AD57-24083A739228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sv-SE" dirty="0"/>
              <a:t>115 </a:t>
            </a:r>
            <a:r>
              <a:rPr lang="sv-SE" dirty="0" err="1"/>
              <a:t>veterinary</a:t>
            </a:r>
            <a:r>
              <a:rPr lang="sv-SE" dirty="0"/>
              <a:t> students </a:t>
            </a:r>
            <a:r>
              <a:rPr lang="sv-SE" dirty="0" err="1"/>
              <a:t>admitted</a:t>
            </a:r>
            <a:r>
              <a:rPr lang="sv-SE" dirty="0"/>
              <a:t> </a:t>
            </a:r>
            <a:r>
              <a:rPr lang="sv-SE" dirty="0" err="1"/>
              <a:t>autumn</a:t>
            </a:r>
            <a:r>
              <a:rPr lang="sv-SE" dirty="0"/>
              <a:t> 2022 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(15 new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145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veterinary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students from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autumn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2023 (30 new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next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sv-SE" dirty="0"/>
              <a:t>58 % </a:t>
            </a:r>
            <a:r>
              <a:rPr lang="sv-SE" dirty="0" err="1"/>
              <a:t>of</a:t>
            </a:r>
            <a:r>
              <a:rPr lang="sv-SE" dirty="0"/>
              <a:t> Swedish </a:t>
            </a:r>
            <a:r>
              <a:rPr lang="sv-SE" dirty="0" err="1"/>
              <a:t>licenses</a:t>
            </a:r>
            <a:r>
              <a:rPr lang="sv-SE" dirty="0"/>
              <a:t> for </a:t>
            </a:r>
            <a:r>
              <a:rPr lang="sv-SE" dirty="0" err="1"/>
              <a:t>veterinarians</a:t>
            </a:r>
            <a:r>
              <a:rPr lang="sv-SE" dirty="0"/>
              <a:t>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granted</a:t>
            </a:r>
            <a:r>
              <a:rPr lang="sv-SE" dirty="0"/>
              <a:t> to </a:t>
            </a:r>
            <a:r>
              <a:rPr lang="sv-SE" dirty="0" err="1"/>
              <a:t>vets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an </a:t>
            </a:r>
            <a:r>
              <a:rPr lang="sv-SE" dirty="0" err="1"/>
              <a:t>education</a:t>
            </a:r>
            <a:r>
              <a:rPr lang="sv-SE" dirty="0"/>
              <a:t> from </a:t>
            </a:r>
            <a:r>
              <a:rPr lang="sv-SE" dirty="0" err="1"/>
              <a:t>another</a:t>
            </a:r>
            <a:r>
              <a:rPr lang="sv-SE" dirty="0"/>
              <a:t> country</a:t>
            </a:r>
          </a:p>
          <a:p>
            <a:r>
              <a:rPr lang="sv-SE"/>
              <a:t>Private </a:t>
            </a:r>
            <a:r>
              <a:rPr lang="sv-SE" dirty="0" err="1"/>
              <a:t>sector</a:t>
            </a:r>
            <a:r>
              <a:rPr lang="sv-SE" dirty="0"/>
              <a:t> has a </a:t>
            </a:r>
            <a:r>
              <a:rPr lang="sv-SE" dirty="0" err="1"/>
              <a:t>need</a:t>
            </a:r>
            <a:r>
              <a:rPr lang="sv-SE" dirty="0"/>
              <a:t> for 300+ </a:t>
            </a:r>
            <a:r>
              <a:rPr lang="sv-SE" dirty="0" err="1"/>
              <a:t>veterinarians</a:t>
            </a:r>
            <a:r>
              <a:rPr lang="sv-SE" dirty="0"/>
              <a:t> the coming </a:t>
            </a:r>
            <a:r>
              <a:rPr lang="sv-SE" dirty="0" err="1"/>
              <a:t>year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598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0B1D-D408-4299-B226-6AE7568C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C87016-6E4E-43C9-86DE-B57342CA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CA99-C4CE-4525-86DF-CF479D859466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4670297"/>
      </p:ext>
    </p:extLst>
  </p:cSld>
  <p:clrMapOvr>
    <a:masterClrMapping/>
  </p:clrMapOvr>
</p:sld>
</file>

<file path=ppt/theme/theme1.xml><?xml version="1.0" encoding="utf-8"?>
<a:theme xmlns:a="http://schemas.openxmlformats.org/drawingml/2006/main" name="Gröna Arbetsgivare">
  <a:themeElements>
    <a:clrScheme name="Grön Arbetsgivare_Colour">
      <a:dk1>
        <a:sysClr val="windowText" lastClr="000000"/>
      </a:dk1>
      <a:lt1>
        <a:sysClr val="window" lastClr="FFFFFF"/>
      </a:lt1>
      <a:dk2>
        <a:srgbClr val="8D9089"/>
      </a:dk2>
      <a:lt2>
        <a:srgbClr val="E7E6E6"/>
      </a:lt2>
      <a:accent1>
        <a:srgbClr val="7BB189"/>
      </a:accent1>
      <a:accent2>
        <a:srgbClr val="FBE0CA"/>
      </a:accent2>
      <a:accent3>
        <a:srgbClr val="F03F1D"/>
      </a:accent3>
      <a:accent4>
        <a:srgbClr val="005778"/>
      </a:accent4>
      <a:accent5>
        <a:srgbClr val="FFEEAC"/>
      </a:accent5>
      <a:accent6>
        <a:srgbClr val="A2799D"/>
      </a:accent6>
      <a:hlink>
        <a:srgbClr val="0563C1"/>
      </a:hlink>
      <a:folHlink>
        <a:srgbClr val="954F72"/>
      </a:folHlink>
    </a:clrScheme>
    <a:fontScheme name="Grön Arbetsgivare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 Gröna arbetsgivare.potx" id="{DB4707AB-4CA0-41D2-8FE8-19F64237932C}" vid="{AB9D1C74-F8E6-41BF-957A-900A2E625F33}"/>
    </a:ext>
  </a:extLst>
</a:theme>
</file>

<file path=ppt/theme/theme2.xml><?xml version="1.0" encoding="utf-8"?>
<a:theme xmlns:a="http://schemas.openxmlformats.org/drawingml/2006/main" name="Office-tema">
  <a:themeElements>
    <a:clrScheme name="Grön Arbetsgivare_Colou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B08A"/>
      </a:accent1>
      <a:accent2>
        <a:srgbClr val="F5E1CC"/>
      </a:accent2>
      <a:accent3>
        <a:srgbClr val="D14124"/>
      </a:accent3>
      <a:accent4>
        <a:srgbClr val="005776"/>
      </a:accent4>
      <a:accent5>
        <a:srgbClr val="FFF0B0"/>
      </a:accent5>
      <a:accent6>
        <a:srgbClr val="98789C"/>
      </a:accent6>
      <a:hlink>
        <a:srgbClr val="0563C1"/>
      </a:hlink>
      <a:folHlink>
        <a:srgbClr val="954F72"/>
      </a:folHlink>
    </a:clrScheme>
    <a:fontScheme name="Grön Arbetsgivare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Grön Arbetsgivare_Colou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B08A"/>
      </a:accent1>
      <a:accent2>
        <a:srgbClr val="F5E1CC"/>
      </a:accent2>
      <a:accent3>
        <a:srgbClr val="D14124"/>
      </a:accent3>
      <a:accent4>
        <a:srgbClr val="005776"/>
      </a:accent4>
      <a:accent5>
        <a:srgbClr val="FFF0B0"/>
      </a:accent5>
      <a:accent6>
        <a:srgbClr val="98789C"/>
      </a:accent6>
      <a:hlink>
        <a:srgbClr val="0563C1"/>
      </a:hlink>
      <a:folHlink>
        <a:srgbClr val="954F72"/>
      </a:folHlink>
    </a:clrScheme>
    <a:fontScheme name="Grön Arbetsgivare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BDB5BA692E3F49A15BFF5820D0CCBE" ma:contentTypeVersion="4" ma:contentTypeDescription="Skapa ett nytt dokument." ma:contentTypeScope="" ma:versionID="c3da23e0362a0cc0ee6aed8a6e84615d">
  <xsd:schema xmlns:xsd="http://www.w3.org/2001/XMLSchema" xmlns:xs="http://www.w3.org/2001/XMLSchema" xmlns:p="http://schemas.microsoft.com/office/2006/metadata/properties" xmlns:ns2="b3227fd2-f7f4-4b32-be4e-cc55e007bd87" xmlns:ns3="93dbdadb-edf7-4ebf-bc3c-182981cfd5fd" targetNamespace="http://schemas.microsoft.com/office/2006/metadata/properties" ma:root="true" ma:fieldsID="d2bb182fc2d3d891e4d2727b1c144dde" ns2:_="" ns3:_="">
    <xsd:import namespace="b3227fd2-f7f4-4b32-be4e-cc55e007bd87"/>
    <xsd:import namespace="93dbdadb-edf7-4ebf-bc3c-182981cfd5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7fd2-f7f4-4b32-be4e-cc55e007bd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bdadb-edf7-4ebf-bc3c-182981cfd5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DAE2CB-3B42-4DF9-B317-C86B8CF628D3}">
  <ds:schemaRefs>
    <ds:schemaRef ds:uri="http://purl.org/dc/terms/"/>
    <ds:schemaRef ds:uri="93dbdadb-edf7-4ebf-bc3c-182981cfd5fd"/>
    <ds:schemaRef ds:uri="http://schemas.microsoft.com/office/2006/documentManagement/types"/>
    <ds:schemaRef ds:uri="b3227fd2-f7f4-4b32-be4e-cc55e007bd8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D6710D-C2A7-4B2F-8F56-2349CEE5C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3FD84A-CE0F-4ED6-8B90-22F0CB0FE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7fd2-f7f4-4b32-be4e-cc55e007bd87"/>
    <ds:schemaRef ds:uri="93dbdadb-edf7-4ebf-bc3c-182981cfd5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Mall Gröna arbetsgivare</Template>
  <TotalTime>4138</TotalTime>
  <Words>130</Words>
  <Application>Microsoft Office PowerPoint</Application>
  <PresentationFormat>Bredbild</PresentationFormat>
  <Paragraphs>23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6" baseType="lpstr">
      <vt:lpstr>Arial</vt:lpstr>
      <vt:lpstr>Gröna Arbetsgivare</vt:lpstr>
      <vt:lpstr>Veterinary labour market in Sweden</vt:lpstr>
      <vt:lpstr>Swedish animal health care - overview</vt:lpstr>
      <vt:lpstr>Shortage of veterinarians for many years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labour market in Sweden</dc:title>
  <dc:creator>Emma Terander</dc:creator>
  <cp:lastModifiedBy>Emma Terander</cp:lastModifiedBy>
  <cp:revision>4</cp:revision>
  <cp:lastPrinted>2018-09-21T12:01:30Z</cp:lastPrinted>
  <dcterms:created xsi:type="dcterms:W3CDTF">2022-11-22T12:04:52Z</dcterms:created>
  <dcterms:modified xsi:type="dcterms:W3CDTF">2022-11-28T07:16:45Z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bLibrary">
    <vt:lpwstr>sb1</vt:lpwstr>
  </property>
  <property fmtid="{D5CDD505-2E9C-101B-9397-08002B2CF9AE}" pid="3" name="ContentTypeId">
    <vt:lpwstr>0x0101005EBDB5BA692E3F49A15BFF5820D0CCBE</vt:lpwstr>
  </property>
</Properties>
</file>