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9" r:id="rId6"/>
    <p:sldId id="260" r:id="rId7"/>
    <p:sldId id="263" r:id="rId8"/>
    <p:sldId id="275" r:id="rId9"/>
    <p:sldId id="272" r:id="rId10"/>
    <p:sldId id="261" r:id="rId11"/>
    <p:sldId id="276" r:id="rId12"/>
    <p:sldId id="269" r:id="rId13"/>
    <p:sldId id="271" r:id="rId14"/>
    <p:sldId id="274" r:id="rId15"/>
    <p:sldId id="278" r:id="rId16"/>
    <p:sldId id="267" r:id="rId17"/>
    <p:sldId id="258" r:id="rId18"/>
  </p:sldIdLst>
  <p:sldSz cx="12192000" cy="6858000"/>
  <p:notesSz cx="6735763" cy="98663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792" autoAdjust="0"/>
  </p:normalViewPr>
  <p:slideViewPr>
    <p:cSldViewPr snapToGrid="0">
      <p:cViewPr varScale="1">
        <p:scale>
          <a:sx n="89" d="100"/>
          <a:sy n="89" d="100"/>
        </p:scale>
        <p:origin x="43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61547748701253"/>
          <c:y val="9.9876605852829953E-2"/>
          <c:w val="0.84844697342519682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#\ ##0.00\ "zł"</c:formatCode>
                <c:ptCount val="2"/>
                <c:pt idx="0">
                  <c:v>3499775</c:v>
                </c:pt>
                <c:pt idx="1">
                  <c:v>2847047.7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89-4F0E-B0C6-4C909C772AAF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#\ ##0.00\ "zł"</c:formatCode>
                <c:ptCount val="2"/>
                <c:pt idx="0">
                  <c:v>2961859.58</c:v>
                </c:pt>
                <c:pt idx="1">
                  <c:v>2409456.4685100005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789-4F0E-B0C6-4C909C772A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4873432"/>
        <c:axId val="104876176"/>
      </c:barChart>
      <c:catAx>
        <c:axId val="104873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4876176"/>
        <c:crosses val="autoZero"/>
        <c:auto val="1"/>
        <c:lblAlgn val="ctr"/>
        <c:lblOffset val="100"/>
        <c:noMultiLvlLbl val="0"/>
      </c:catAx>
      <c:valAx>
        <c:axId val="10487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\ &quot;zł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4873432"/>
        <c:crosses val="autoZero"/>
        <c:crossBetween val="between"/>
        <c:majorUnit val="1000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20001544119414"/>
          <c:y val="9.1098759609086102E-2"/>
          <c:w val="0.29615328850321027"/>
          <c:h val="0.125006507720293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AECAC-193A-417A-B228-61AB56FB0999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32DC4-5FE4-40B1-83A1-5DEA48A12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18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232DC4-5FE4-40B1-83A1-5DEA48A12AD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61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17.06.2021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491309" y="1160254"/>
            <a:ext cx="11440885" cy="42165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400" b="1" dirty="0">
                <a:solidFill>
                  <a:schemeClr val="bg1"/>
                </a:solidFill>
                <a:cs typeface="Calibri"/>
              </a:rPr>
              <a:t>Zakup i wdrożenie </a:t>
            </a:r>
            <a:br>
              <a:rPr lang="pl-PL" sz="4400" b="1" dirty="0">
                <a:solidFill>
                  <a:schemeClr val="bg1"/>
                </a:solidFill>
                <a:cs typeface="Calibri"/>
              </a:rPr>
            </a:br>
            <a:r>
              <a:rPr lang="pl-PL" sz="4400" b="1" dirty="0">
                <a:solidFill>
                  <a:schemeClr val="bg1"/>
                </a:solidFill>
                <a:cs typeface="Calibri"/>
              </a:rPr>
              <a:t>zintegrowanego systemu informatycznego </a:t>
            </a:r>
            <a:br>
              <a:rPr lang="pl-PL" sz="4400" b="1" dirty="0">
                <a:solidFill>
                  <a:schemeClr val="bg1"/>
                </a:solidFill>
                <a:cs typeface="Calibri"/>
              </a:rPr>
            </a:br>
            <a:r>
              <a:rPr lang="pl-PL" sz="4400" b="1" dirty="0">
                <a:solidFill>
                  <a:schemeClr val="bg1"/>
                </a:solidFill>
                <a:cs typeface="Calibri"/>
              </a:rPr>
              <a:t>do zarządzania działalnością opiniodawczą Instytutu Ekspertyz Sądowych </a:t>
            </a:r>
            <a:br>
              <a:rPr lang="pl-PL" sz="4400" b="1" dirty="0">
                <a:solidFill>
                  <a:schemeClr val="bg1"/>
                </a:solidFill>
                <a:cs typeface="Calibri"/>
              </a:rPr>
            </a:br>
            <a:r>
              <a:rPr lang="pl-PL" sz="4400" b="1" dirty="0">
                <a:solidFill>
                  <a:schemeClr val="bg1"/>
                </a:solidFill>
                <a:cs typeface="Calibri"/>
              </a:rPr>
              <a:t>im. prof. dra Jana Sehna w Krakowie</a:t>
            </a: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D5B510B6-1E53-4701-9ED9-9EC22D62751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646502" y="5853944"/>
            <a:ext cx="898995" cy="917988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A8E809CA-386E-4310-8479-2FCD8003D474}"/>
              </a:ext>
            </a:extLst>
          </p:cNvPr>
          <p:cNvSpPr txBox="1"/>
          <p:nvPr/>
        </p:nvSpPr>
        <p:spPr>
          <a:xfrm>
            <a:off x="0" y="496824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dirty="0">
                <a:solidFill>
                  <a:srgbClr val="00B0F0"/>
                </a:solidFill>
              </a:rPr>
              <a:t>Dariusz Zuba</a:t>
            </a:r>
            <a:endParaRPr lang="en-GB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405353"/>
              </p:ext>
            </p:extLst>
          </p:nvPr>
        </p:nvGraphicFramePr>
        <p:xfrm>
          <a:off x="259646" y="2235380"/>
          <a:ext cx="11729153" cy="4273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680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6106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20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Interesariusze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5981">
                <a:tc>
                  <a:txBody>
                    <a:bodyPr/>
                    <a:lstStyle/>
                    <a:p>
                      <a:r>
                        <a:rPr lang="pl-PL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Przejrzyste i skuteczne zarządzanie działalnością Instytutu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i="0" dirty="0">
                          <a:solidFill>
                            <a:srgbClr val="0070C0"/>
                          </a:solidFill>
                          <a:effectLst/>
                        </a:rPr>
                        <a:t>Pracownicy IES</a:t>
                      </a:r>
                      <a:endParaRPr lang="pl-PL" sz="18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07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Przyspieszenie wykonywania badań w ramach ekspertyz, a w konsekwencji skrócenie czasu oczekiwania </a:t>
                      </a:r>
                      <a:br>
                        <a:rPr lang="pl-PL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pl-PL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na wydanie opinii</a:t>
                      </a:r>
                      <a:endParaRPr lang="pl-PL" sz="18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rgbClr val="0070C0"/>
                          </a:solidFill>
                          <a:effectLst/>
                        </a:rPr>
                        <a:t>Wszyscy obywatele RP</a:t>
                      </a:r>
                      <a:endParaRPr lang="pl-PL" sz="18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0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Łatwy i szybki dostęp do pełnej dokumentacji spraw, przechowywanej w postaci zapisów cyfrowych </a:t>
                      </a:r>
                      <a:br>
                        <a:rPr lang="pl-PL" sz="18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8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dostępnej dla osób upoważnionych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rgbClr val="0070C0"/>
                          </a:solidFill>
                          <a:effectLst/>
                        </a:rPr>
                        <a:t>Wszyscy obywatele RP</a:t>
                      </a:r>
                      <a:endParaRPr lang="pl-PL" sz="18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Możliwość udostępniania instytucjom wymiaru sprawiedliwości i organów ścigania opinii Instytutu </a:t>
                      </a:r>
                      <a:br>
                        <a:rPr lang="pl-PL" sz="18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8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postaci elektronicznej zatwierdzonej podpisem kwalifikowanym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rgbClr val="0070C0"/>
                          </a:solidFill>
                          <a:effectLst/>
                        </a:rPr>
                        <a:t>Wszyscy obywatele RP</a:t>
                      </a:r>
                      <a:endParaRPr lang="pl-PL" sz="18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85366806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Zmniejszenie zużycia papieru i przestrzeni przeznaczonej na archiwum zakładowe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rgbClr val="0070C0"/>
                          </a:solidFill>
                          <a:effectLst/>
                        </a:rPr>
                        <a:t>Pracownicy IES</a:t>
                      </a:r>
                      <a:endParaRPr lang="pl-PL" sz="18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86411165"/>
                  </a:ext>
                </a:extLst>
              </a:tr>
            </a:tbl>
          </a:graphicData>
        </a:graphic>
      </p:graphicFrame>
      <p:grpSp>
        <p:nvGrpSpPr>
          <p:cNvPr id="6" name="Grupa 5">
            <a:extLst>
              <a:ext uri="{FF2B5EF4-FFF2-40B4-BE49-F238E27FC236}">
                <a16:creationId xmlns="" xmlns:a16="http://schemas.microsoft.com/office/drawing/2014/main" id="{159B3ADD-FA94-4BAF-827D-9BDC2B9095C2}"/>
              </a:ext>
            </a:extLst>
          </p:cNvPr>
          <p:cNvGrpSpPr/>
          <p:nvPr/>
        </p:nvGrpSpPr>
        <p:grpSpPr>
          <a:xfrm>
            <a:off x="3776133" y="7166"/>
            <a:ext cx="8151378" cy="1089068"/>
            <a:chOff x="3776133" y="7166"/>
            <a:chExt cx="8151378" cy="1089068"/>
          </a:xfrm>
        </p:grpSpPr>
        <p:pic>
          <p:nvPicPr>
            <p:cNvPr id="7" name="Obraz 6">
              <a:extLst>
                <a:ext uri="{FF2B5EF4-FFF2-40B4-BE49-F238E27FC236}">
                  <a16:creationId xmlns="" xmlns:a16="http://schemas.microsoft.com/office/drawing/2014/main" id="{69D17AB1-0D79-4324-A81A-805CD0BCB3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28516" y="91628"/>
              <a:ext cx="898995" cy="917988"/>
            </a:xfrm>
            <a:prstGeom prst="rect">
              <a:avLst/>
            </a:prstGeom>
          </p:spPr>
        </p:pic>
        <p:pic>
          <p:nvPicPr>
            <p:cNvPr id="8" name="Picture 2" descr="Odwołanie posiedzeń komisji odpowiedzialności zawodowej tłumaczy  przysięgłych - Ministerstwo Sprawiedliwości - Portal Gov.pl">
              <a:extLst>
                <a:ext uri="{FF2B5EF4-FFF2-40B4-BE49-F238E27FC236}">
                  <a16:creationId xmlns="" xmlns:a16="http://schemas.microsoft.com/office/drawing/2014/main" id="{C226337D-A220-436D-9B81-715471C02E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3208" y="7166"/>
              <a:ext cx="2581495" cy="1089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pole tekstowe 9">
              <a:extLst>
                <a:ext uri="{FF2B5EF4-FFF2-40B4-BE49-F238E27FC236}">
                  <a16:creationId xmlns="" xmlns:a16="http://schemas.microsoft.com/office/drawing/2014/main" id="{EDA56991-F8E3-4A5D-B805-D9F79E0F77C1}"/>
                </a:ext>
              </a:extLst>
            </p:cNvPr>
            <p:cNvSpPr txBox="1"/>
            <p:nvPr/>
          </p:nvSpPr>
          <p:spPr>
            <a:xfrm>
              <a:off x="3776133" y="270908"/>
              <a:ext cx="7086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Instytut Ekspertyz Sądowych </a:t>
              </a:r>
              <a:b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</a:br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im. prof. dra Jana Sehna w Krakowie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3738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302597"/>
              </p:ext>
            </p:extLst>
          </p:nvPr>
        </p:nvGraphicFramePr>
        <p:xfrm>
          <a:off x="259646" y="2235380"/>
          <a:ext cx="11729153" cy="2375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680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6106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20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5981">
                <a:tc>
                  <a:txBody>
                    <a:bodyPr/>
                    <a:lstStyle/>
                    <a:p>
                      <a:r>
                        <a:rPr lang="pl-PL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Szersze wykorzystanie narzędzi informatycznych w komunikacji wewnętrznej i zewnętrznej. Proces informatyzacji usprawni realizację procedur wewnętrznych i zostanie wykorzystany w procesie obsługi Zleceniodawców, a w konsekwencji obywateli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i="0" dirty="0">
                          <a:solidFill>
                            <a:srgbClr val="0070C0"/>
                          </a:solidFill>
                          <a:effectLst/>
                        </a:rPr>
                        <a:t>Wszyscy obywatele RP</a:t>
                      </a:r>
                      <a:endParaRPr lang="pl-PL" sz="18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07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Poprawa sprawności postępowań przygotowawczych i sądowych, poprzez skrócenie czasu wydawania opinii</a:t>
                      </a:r>
                      <a:endParaRPr lang="pl-PL" sz="18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rgbClr val="0070C0"/>
                          </a:solidFill>
                          <a:effectLst/>
                        </a:rPr>
                        <a:t>Wszyscy obywatele RP</a:t>
                      </a:r>
                      <a:endParaRPr lang="pl-PL" sz="18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5958EC73-BF98-447C-90FB-1D1F32E07430}"/>
              </a:ext>
            </a:extLst>
          </p:cNvPr>
          <p:cNvSpPr txBox="1"/>
          <p:nvPr/>
        </p:nvSpPr>
        <p:spPr>
          <a:xfrm>
            <a:off x="259647" y="5148526"/>
            <a:ext cx="117291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dirty="0">
                <a:solidFill>
                  <a:schemeClr val="accent1">
                    <a:lumMod val="50000"/>
                  </a:schemeClr>
                </a:solidFill>
              </a:rPr>
              <a:t>Projekt wpisuje się w „Strategię modernizacji przestrzeni sprawiedliwości w Polsce na lata 2014-2020”, opracowaną i realizowaną przez Ministerstwo Sprawiedliwości.</a:t>
            </a:r>
          </a:p>
        </p:txBody>
      </p:sp>
      <p:grpSp>
        <p:nvGrpSpPr>
          <p:cNvPr id="8" name="Grupa 7">
            <a:extLst>
              <a:ext uri="{FF2B5EF4-FFF2-40B4-BE49-F238E27FC236}">
                <a16:creationId xmlns="" xmlns:a16="http://schemas.microsoft.com/office/drawing/2014/main" id="{8741742B-F741-4729-BDBB-304B99654566}"/>
              </a:ext>
            </a:extLst>
          </p:cNvPr>
          <p:cNvGrpSpPr/>
          <p:nvPr/>
        </p:nvGrpSpPr>
        <p:grpSpPr>
          <a:xfrm>
            <a:off x="3776133" y="7166"/>
            <a:ext cx="8151378" cy="1089068"/>
            <a:chOff x="3776133" y="7166"/>
            <a:chExt cx="8151378" cy="1089068"/>
          </a:xfrm>
        </p:grpSpPr>
        <p:pic>
          <p:nvPicPr>
            <p:cNvPr id="10" name="Obraz 9">
              <a:extLst>
                <a:ext uri="{FF2B5EF4-FFF2-40B4-BE49-F238E27FC236}">
                  <a16:creationId xmlns="" xmlns:a16="http://schemas.microsoft.com/office/drawing/2014/main" id="{06D64B6A-D1B8-4820-BA96-EF9D5DB26F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28516" y="91628"/>
              <a:ext cx="898995" cy="917988"/>
            </a:xfrm>
            <a:prstGeom prst="rect">
              <a:avLst/>
            </a:prstGeom>
          </p:spPr>
        </p:pic>
        <p:pic>
          <p:nvPicPr>
            <p:cNvPr id="12" name="Picture 2" descr="Odwołanie posiedzeń komisji odpowiedzialności zawodowej tłumaczy  przysięgłych - Ministerstwo Sprawiedliwości - Portal Gov.pl">
              <a:extLst>
                <a:ext uri="{FF2B5EF4-FFF2-40B4-BE49-F238E27FC236}">
                  <a16:creationId xmlns="" xmlns:a16="http://schemas.microsoft.com/office/drawing/2014/main" id="{A2174D95-9B3A-4AB2-805D-149E0DE09D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3208" y="7166"/>
              <a:ext cx="2581495" cy="1089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pole tekstowe 12">
              <a:extLst>
                <a:ext uri="{FF2B5EF4-FFF2-40B4-BE49-F238E27FC236}">
                  <a16:creationId xmlns="" xmlns:a16="http://schemas.microsoft.com/office/drawing/2014/main" id="{359449D2-B348-4E7C-9F2F-AB835D9202E4}"/>
                </a:ext>
              </a:extLst>
            </p:cNvPr>
            <p:cNvSpPr txBox="1"/>
            <p:nvPr/>
          </p:nvSpPr>
          <p:spPr>
            <a:xfrm>
              <a:off x="3776133" y="270908"/>
              <a:ext cx="7086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Instytut Ekspertyz Sądowych </a:t>
              </a:r>
              <a:b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</a:br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im. prof. dra Jana Sehna w Krakowie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170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dtytuł 2">
            <a:extLst>
              <a:ext uri="{FF2B5EF4-FFF2-40B4-BE49-F238E27FC236}">
                <a16:creationId xmlns="" xmlns:a16="http://schemas.microsoft.com/office/drawing/2014/main" id="{7F01654A-6E6F-40D1-9911-121D4A746A35}"/>
              </a:ext>
            </a:extLst>
          </p:cNvPr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12" name="Tabela 11">
            <a:extLst>
              <a:ext uri="{FF2B5EF4-FFF2-40B4-BE49-F238E27FC236}">
                <a16:creationId xmlns="" xmlns:a16="http://schemas.microsoft.com/office/drawing/2014/main" id="{1F8BB50B-58CD-49C1-BEDF-FAD672D8E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149211"/>
              </p:ext>
            </p:extLst>
          </p:nvPr>
        </p:nvGraphicFramePr>
        <p:xfrm>
          <a:off x="695400" y="2369861"/>
          <a:ext cx="10801199" cy="4037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REKIN (</a:t>
                      </a:r>
                      <a:r>
                        <a:rPr lang="pl-PL" sz="1800" b="1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lang="pl-PL" sz="18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ejestr </a:t>
                      </a:r>
                      <a:r>
                        <a:rPr lang="pl-PL" sz="1800" b="1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Ek</a:t>
                      </a:r>
                      <a:r>
                        <a:rPr lang="pl-PL" sz="18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spertyz </a:t>
                      </a:r>
                      <a:r>
                        <a:rPr lang="pl-PL" sz="1800" b="1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In</a:t>
                      </a:r>
                      <a:r>
                        <a:rPr lang="pl-PL" sz="18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stytutu)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Wydzielona, wewnętrzna sieć bez dostępu z zewnątrz (Internetu), dostęp </a:t>
                      </a:r>
                      <a:r>
                        <a:rPr lang="pl-PL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              do </a:t>
                      </a:r>
                      <a:r>
                        <a:rPr lang="pl-PL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systemu na podstawie identyfikatora (login) i hasła spełniającego określone wymagania zgodnie z polityką bezpieczeństwa, stosowane poziomy dostępu użytkowników do systemu w zależności od funkcji i przydzielonych zadań, dodatkowe uwierzytelnianie w postaci karty zbliżeniowej i kodu PIN, szyfrowane połączenie z systemem (protokół HTTPS), regularna kopia zapasowa systemu (serwer aplikacji i serwer bazy danych) do lokalizacji zapasowej znajdującej się poza siedzibą Instytutu (kolokacja), system wraz </a:t>
                      </a:r>
                      <a:br>
                        <a:rPr lang="pl-PL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pl-PL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 bazą danych uruchomiony w </a:t>
                      </a:r>
                      <a:r>
                        <a:rPr lang="pl-PL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zwirtualizowanym</a:t>
                      </a:r>
                      <a:r>
                        <a:rPr lang="pl-PL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środowisku odpornym na awarię jednego z dwóch serwerów działających w klastrze wysokiej dostępności, monitorowanie działania systemu. Autoryzacja użytkowników </a:t>
                      </a:r>
                      <a:r>
                        <a:rPr lang="pl-PL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            za </a:t>
                      </a:r>
                      <a:r>
                        <a:rPr lang="pl-PL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pomocą </a:t>
                      </a:r>
                      <a:r>
                        <a:rPr lang="pl-PL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tokenów</a:t>
                      </a:r>
                      <a:r>
                        <a:rPr lang="pl-PL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JWT. Aplikacja jest zgodna z wytycznymi OWASP Top 10.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3" name="Grupa 12">
            <a:extLst>
              <a:ext uri="{FF2B5EF4-FFF2-40B4-BE49-F238E27FC236}">
                <a16:creationId xmlns="" xmlns:a16="http://schemas.microsoft.com/office/drawing/2014/main" id="{09FC2329-299D-42D7-B68A-B46435B9D25B}"/>
              </a:ext>
            </a:extLst>
          </p:cNvPr>
          <p:cNvGrpSpPr/>
          <p:nvPr/>
        </p:nvGrpSpPr>
        <p:grpSpPr>
          <a:xfrm>
            <a:off x="3776133" y="7166"/>
            <a:ext cx="8151378" cy="1089068"/>
            <a:chOff x="3776133" y="7166"/>
            <a:chExt cx="8151378" cy="1089068"/>
          </a:xfrm>
        </p:grpSpPr>
        <p:pic>
          <p:nvPicPr>
            <p:cNvPr id="14" name="Obraz 13">
              <a:extLst>
                <a:ext uri="{FF2B5EF4-FFF2-40B4-BE49-F238E27FC236}">
                  <a16:creationId xmlns="" xmlns:a16="http://schemas.microsoft.com/office/drawing/2014/main" id="{BD9B7CFA-DC1C-466E-A611-47980058A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28516" y="91628"/>
              <a:ext cx="898995" cy="917988"/>
            </a:xfrm>
            <a:prstGeom prst="rect">
              <a:avLst/>
            </a:prstGeom>
          </p:spPr>
        </p:pic>
        <p:pic>
          <p:nvPicPr>
            <p:cNvPr id="15" name="Picture 2" descr="Odwołanie posiedzeń komisji odpowiedzialności zawodowej tłumaczy  przysięgłych - Ministerstwo Sprawiedliwości - Portal Gov.pl">
              <a:extLst>
                <a:ext uri="{FF2B5EF4-FFF2-40B4-BE49-F238E27FC236}">
                  <a16:creationId xmlns="" xmlns:a16="http://schemas.microsoft.com/office/drawing/2014/main" id="{9C513F49-85C0-4429-9658-66D5B6005E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3208" y="7166"/>
              <a:ext cx="2581495" cy="1089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pole tekstowe 15">
              <a:extLst>
                <a:ext uri="{FF2B5EF4-FFF2-40B4-BE49-F238E27FC236}">
                  <a16:creationId xmlns="" xmlns:a16="http://schemas.microsoft.com/office/drawing/2014/main" id="{CA186D60-5275-4A31-9CA3-9BD5DE9F7B6A}"/>
                </a:ext>
              </a:extLst>
            </p:cNvPr>
            <p:cNvSpPr txBox="1"/>
            <p:nvPr/>
          </p:nvSpPr>
          <p:spPr>
            <a:xfrm>
              <a:off x="3776133" y="270908"/>
              <a:ext cx="7086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Instytut Ekspertyz Sądowych </a:t>
              </a:r>
              <a:b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</a:br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im. prof. dra Jana Sehna w Krakowie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0083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399" y="2354759"/>
            <a:ext cx="9854067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002060"/>
                </a:solidFill>
              </a:rPr>
              <a:t>Okres trwałości:</a:t>
            </a:r>
            <a:r>
              <a:rPr lang="pl-PL" sz="2000" dirty="0">
                <a:solidFill>
                  <a:srgbClr val="002060"/>
                </a:solidFill>
              </a:rPr>
              <a:t> co najmniej 5 lat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002060"/>
                </a:solidFill>
              </a:rPr>
              <a:t>Źródło finansowania utrzymania produktów projektu:</a:t>
            </a:r>
            <a:r>
              <a:rPr lang="pl-PL" sz="2000" dirty="0">
                <a:solidFill>
                  <a:srgbClr val="002060"/>
                </a:solidFill>
              </a:rPr>
              <a:t> Budżet państwa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002060"/>
                </a:solidFill>
              </a:rPr>
              <a:t>Najważniejsze ryzyka:</a:t>
            </a:r>
            <a:endParaRPr lang="pl-PL" sz="2000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558317"/>
              </p:ext>
            </p:extLst>
          </p:nvPr>
        </p:nvGraphicFramePr>
        <p:xfrm>
          <a:off x="695399" y="3694986"/>
          <a:ext cx="11191802" cy="2657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85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340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0441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2480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Trudności w przystosowaniu się pracowników do pracy w nowym systemie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2000" b="0" kern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średnia</a:t>
                      </a:r>
                      <a:endParaRPr lang="pl-PL" sz="2000" b="1" kern="5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2000" b="0" kern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średnie</a:t>
                      </a:r>
                      <a:endParaRPr lang="pl-PL" sz="2000" b="1" kern="5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wykorzystanie szansy / zmniejszenie zagrożenia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47280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Zmiany przepisów prawa generujące konieczność wprowadzania zmian do sytemu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2000" b="0" ker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mała</a:t>
                      </a:r>
                      <a:endParaRPr lang="pl-PL" sz="2000" b="1" kern="5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2000" b="0" kern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średnie</a:t>
                      </a:r>
                      <a:endParaRPr lang="pl-PL" sz="2000" b="1" kern="5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zmniejszenie zagrożenia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7596372"/>
                  </a:ext>
                </a:extLst>
              </a:tr>
            </a:tbl>
          </a:graphicData>
        </a:graphic>
      </p:graphicFrame>
      <p:grpSp>
        <p:nvGrpSpPr>
          <p:cNvPr id="7" name="Grupa 6">
            <a:extLst>
              <a:ext uri="{FF2B5EF4-FFF2-40B4-BE49-F238E27FC236}">
                <a16:creationId xmlns="" xmlns:a16="http://schemas.microsoft.com/office/drawing/2014/main" id="{169A9897-CFFC-4E75-8A29-4C0C106A3587}"/>
              </a:ext>
            </a:extLst>
          </p:cNvPr>
          <p:cNvGrpSpPr/>
          <p:nvPr/>
        </p:nvGrpSpPr>
        <p:grpSpPr>
          <a:xfrm>
            <a:off x="3776133" y="7166"/>
            <a:ext cx="8151378" cy="1089068"/>
            <a:chOff x="3776133" y="7166"/>
            <a:chExt cx="8151378" cy="1089068"/>
          </a:xfrm>
        </p:grpSpPr>
        <p:pic>
          <p:nvPicPr>
            <p:cNvPr id="10" name="Obraz 9">
              <a:extLst>
                <a:ext uri="{FF2B5EF4-FFF2-40B4-BE49-F238E27FC236}">
                  <a16:creationId xmlns="" xmlns:a16="http://schemas.microsoft.com/office/drawing/2014/main" id="{AB33199D-69C0-4518-8AFF-DEC4AFD01B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28516" y="91628"/>
              <a:ext cx="898995" cy="917988"/>
            </a:xfrm>
            <a:prstGeom prst="rect">
              <a:avLst/>
            </a:prstGeom>
          </p:spPr>
        </p:pic>
        <p:pic>
          <p:nvPicPr>
            <p:cNvPr id="11" name="Picture 2" descr="Odwołanie posiedzeń komisji odpowiedzialności zawodowej tłumaczy  przysięgłych - Ministerstwo Sprawiedliwości - Portal Gov.pl">
              <a:extLst>
                <a:ext uri="{FF2B5EF4-FFF2-40B4-BE49-F238E27FC236}">
                  <a16:creationId xmlns="" xmlns:a16="http://schemas.microsoft.com/office/drawing/2014/main" id="{4879606C-F4AE-4B27-80A7-89DE06939C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3208" y="7166"/>
              <a:ext cx="2581495" cy="1089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pole tekstowe 11">
              <a:extLst>
                <a:ext uri="{FF2B5EF4-FFF2-40B4-BE49-F238E27FC236}">
                  <a16:creationId xmlns="" xmlns:a16="http://schemas.microsoft.com/office/drawing/2014/main" id="{696255A3-0871-4EF1-92AA-FA7A6AE1771F}"/>
                </a:ext>
              </a:extLst>
            </p:cNvPr>
            <p:cNvSpPr txBox="1"/>
            <p:nvPr/>
          </p:nvSpPr>
          <p:spPr>
            <a:xfrm>
              <a:off x="3776133" y="270908"/>
              <a:ext cx="7086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Instytut Ekspertyz Sądowych </a:t>
              </a:r>
              <a:b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</a:br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im. prof. dra Jana Sehna w Krakowie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36634" y="2901772"/>
            <a:ext cx="119399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0" y="1167116"/>
            <a:ext cx="12192000" cy="750597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2300" b="1" dirty="0">
                <a:solidFill>
                  <a:schemeClr val="bg1">
                    <a:lumMod val="65000"/>
                  </a:schemeClr>
                </a:solidFill>
                <a:latin typeface="+mj-lt"/>
                <a:cs typeface="Times New Roman" pitchFamily="18" charset="0"/>
              </a:rPr>
              <a:t>Zakup i wdrożenie zintegrowanego systemu informatycznego do zarządzania działalnością opiniodawczą Instytutu Ekspertyz Sądowych im. prof. dra Jana Sehna w Krakowie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30630" y="1919653"/>
            <a:ext cx="12061370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002060"/>
                </a:solidFill>
              </a:rPr>
              <a:t>Wnioskodawca: </a:t>
            </a:r>
            <a:r>
              <a:rPr lang="pl-PL" sz="2000" dirty="0">
                <a:solidFill>
                  <a:srgbClr val="002060"/>
                </a:solidFill>
              </a:rPr>
              <a:t>Minister Sprawiedliwości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002060"/>
                </a:solidFill>
              </a:rPr>
              <a:t>Beneficjent: </a:t>
            </a:r>
            <a:r>
              <a:rPr lang="pl-PL" sz="2000" dirty="0">
                <a:solidFill>
                  <a:srgbClr val="002060"/>
                </a:solidFill>
              </a:rPr>
              <a:t>Instytut Ekspertyz Sądowych im. prof. dra Jana Sehna w Krakowie</a:t>
            </a:r>
            <a:endParaRPr lang="pl-PL" sz="2000" b="1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002060"/>
                </a:solidFill>
              </a:rPr>
              <a:t>Źródło finansowania: </a:t>
            </a:r>
            <a:r>
              <a:rPr lang="pl-PL" sz="2000" dirty="0">
                <a:solidFill>
                  <a:srgbClr val="002060"/>
                </a:solidFill>
              </a:rPr>
              <a:t>Środki wspólnotowe: 84,63% </a:t>
            </a:r>
            <a:r>
              <a:rPr lang="pl-PL" sz="2000" i="1" dirty="0">
                <a:solidFill>
                  <a:srgbClr val="002060"/>
                </a:solidFill>
              </a:rPr>
              <a:t>(POPC, OP II, Działanie 2.2 Cyfryzacja procesów </a:t>
            </a:r>
            <a:r>
              <a:rPr lang="pl-PL" sz="2000" i="1" dirty="0" err="1">
                <a:solidFill>
                  <a:srgbClr val="002060"/>
                </a:solidFill>
              </a:rPr>
              <a:t>back-office</a:t>
            </a:r>
            <a:r>
              <a:rPr lang="pl-PL" sz="2000" i="1" dirty="0">
                <a:solidFill>
                  <a:srgbClr val="002060"/>
                </a:solidFill>
              </a:rPr>
              <a:t>  w administracji rządowej), </a:t>
            </a:r>
            <a:r>
              <a:rPr lang="pl-PL" sz="2000" dirty="0" smtClean="0">
                <a:solidFill>
                  <a:srgbClr val="002060"/>
                </a:solidFill>
              </a:rPr>
              <a:t>krajowe </a:t>
            </a:r>
            <a:r>
              <a:rPr lang="pl-PL" sz="2000" dirty="0">
                <a:solidFill>
                  <a:srgbClr val="002060"/>
                </a:solidFill>
              </a:rPr>
              <a:t>środki publiczne (budżet państwa): 15,37%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-83844" y="356436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30630" y="4214223"/>
            <a:ext cx="1206137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600" dirty="0">
                <a:solidFill>
                  <a:srgbClr val="0070C0"/>
                </a:solidFill>
                <a:ea typeface="Times New Roman" panose="02020603050405020304" pitchFamily="18" charset="0"/>
              </a:rPr>
              <a:t>Usprawnienie działania Instytutu Ekspertyz Sądowych w Krakowie przez cyfryzację procesów i procedur </a:t>
            </a:r>
            <a:r>
              <a:rPr lang="pl-PL" sz="2600" i="1" dirty="0">
                <a:solidFill>
                  <a:srgbClr val="0070C0"/>
                </a:solidFill>
                <a:ea typeface="Times New Roman" panose="02020603050405020304" pitchFamily="18" charset="0"/>
              </a:rPr>
              <a:t>back office </a:t>
            </a:r>
            <a:r>
              <a:rPr lang="pl-PL" sz="2600" dirty="0">
                <a:solidFill>
                  <a:srgbClr val="0070C0"/>
                </a:solidFill>
                <a:ea typeface="Times New Roman" panose="02020603050405020304" pitchFamily="18" charset="0"/>
              </a:rPr>
              <a:t>jednostki w obszarach: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600" dirty="0">
                <a:solidFill>
                  <a:srgbClr val="0070C0"/>
                </a:solidFill>
                <a:ea typeface="Times New Roman" panose="02020603050405020304" pitchFamily="18" charset="0"/>
              </a:rPr>
              <a:t>Zarządzanie dokumentacją i procesami w działalności opiniodawczej,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600" dirty="0">
                <a:solidFill>
                  <a:srgbClr val="0070C0"/>
                </a:solidFill>
                <a:ea typeface="Times New Roman" panose="02020603050405020304" pitchFamily="18" charset="0"/>
              </a:rPr>
              <a:t>Transparentność i otwartość działania jednostki,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600" dirty="0">
                <a:solidFill>
                  <a:srgbClr val="0070C0"/>
                </a:solidFill>
                <a:ea typeface="Times New Roman" panose="02020603050405020304" pitchFamily="18" charset="0"/>
              </a:rPr>
              <a:t>Bezpieczeństwo danych,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600" dirty="0">
                <a:solidFill>
                  <a:srgbClr val="0070C0"/>
                </a:solidFill>
                <a:ea typeface="Times New Roman" panose="02020603050405020304" pitchFamily="18" charset="0"/>
              </a:rPr>
              <a:t>Interoperacyjność systemów oraz podniesienie cyfrowych kompetencji pracowników.</a:t>
            </a:r>
            <a:endParaRPr lang="pl-PL" sz="2600" dirty="0"/>
          </a:p>
        </p:txBody>
      </p:sp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D5BA6E7A-EC71-4D93-B269-0EE252F71C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8516" y="91628"/>
            <a:ext cx="898995" cy="917988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8FF92037-26E4-424B-8ECA-99C5E661D702}"/>
              </a:ext>
            </a:extLst>
          </p:cNvPr>
          <p:cNvSpPr txBox="1"/>
          <p:nvPr/>
        </p:nvSpPr>
        <p:spPr>
          <a:xfrm>
            <a:off x="3776133" y="270908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4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Instytut Ekspertyz Sądowych </a:t>
            </a:r>
            <a:br>
              <a:rPr lang="pl-PL" sz="14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</a:br>
            <a:r>
              <a:rPr lang="pl-PL" sz="14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im. prof. dra Jana Sehna w Krakowie</a:t>
            </a:r>
            <a:endParaRPr lang="en-GB" sz="1400" dirty="0">
              <a:solidFill>
                <a:schemeClr val="bg1"/>
              </a:solidFill>
            </a:endParaRPr>
          </a:p>
        </p:txBody>
      </p:sp>
      <p:pic>
        <p:nvPicPr>
          <p:cNvPr id="1026" name="Picture 2" descr="Odwołanie posiedzeń komisji odpowiedzialności zawodowej tłumaczy  przysięgłych - Ministerstwo Sprawiedliwości - Portal Gov.pl">
            <a:extLst>
              <a:ext uri="{FF2B5EF4-FFF2-40B4-BE49-F238E27FC236}">
                <a16:creationId xmlns="" xmlns:a16="http://schemas.microsoft.com/office/drawing/2014/main" id="{7876A29E-978B-4098-88AC-CC80A8C0B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208" y="7166"/>
            <a:ext cx="2581495" cy="1089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 txBox="1">
            <a:spLocks/>
          </p:cNvSpPr>
          <p:nvPr/>
        </p:nvSpPr>
        <p:spPr>
          <a:xfrm>
            <a:off x="1834798" y="1334910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855619"/>
              </p:ext>
            </p:extLst>
          </p:nvPr>
        </p:nvGraphicFramePr>
        <p:xfrm>
          <a:off x="635726" y="2072473"/>
          <a:ext cx="10946674" cy="1139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69572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2018-06-22</a:t>
                      </a:r>
                      <a:endParaRPr lang="pl-PL" sz="12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2020-07-27</a:t>
                      </a:r>
                      <a:endParaRPr lang="pl-PL" sz="12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9572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2018-06-22</a:t>
                      </a:r>
                      <a:endParaRPr lang="pl-PL" sz="12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</a:t>
                      </a:r>
                      <a:r>
                        <a:rPr lang="pl-PL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GB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-0</a:t>
                      </a:r>
                      <a:r>
                        <a:rPr lang="pl-PL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  <a:r>
                        <a:rPr lang="pl-PL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pl-PL" sz="12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452251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4" name="Wykres 3">
            <a:extLst>
              <a:ext uri="{FF2B5EF4-FFF2-40B4-BE49-F238E27FC236}">
                <a16:creationId xmlns="" xmlns:a16="http://schemas.microsoft.com/office/drawing/2014/main" id="{98091823-9CB5-4C1D-B09C-0510D69BE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135598"/>
              </p:ext>
            </p:extLst>
          </p:nvPr>
        </p:nvGraphicFramePr>
        <p:xfrm>
          <a:off x="850932" y="4115106"/>
          <a:ext cx="9869703" cy="2573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" name="Grupa 1">
            <a:extLst>
              <a:ext uri="{FF2B5EF4-FFF2-40B4-BE49-F238E27FC236}">
                <a16:creationId xmlns="" xmlns:a16="http://schemas.microsoft.com/office/drawing/2014/main" id="{653CFE49-D6A4-4DD9-8B28-3AF617DE6263}"/>
              </a:ext>
            </a:extLst>
          </p:cNvPr>
          <p:cNvGrpSpPr/>
          <p:nvPr/>
        </p:nvGrpSpPr>
        <p:grpSpPr>
          <a:xfrm>
            <a:off x="3776133" y="7166"/>
            <a:ext cx="8151378" cy="1089068"/>
            <a:chOff x="3776133" y="7166"/>
            <a:chExt cx="8151378" cy="1089068"/>
          </a:xfrm>
        </p:grpSpPr>
        <p:pic>
          <p:nvPicPr>
            <p:cNvPr id="12" name="Obraz 11">
              <a:extLst>
                <a:ext uri="{FF2B5EF4-FFF2-40B4-BE49-F238E27FC236}">
                  <a16:creationId xmlns="" xmlns:a16="http://schemas.microsoft.com/office/drawing/2014/main" id="{FA273D46-F729-458C-8847-D3CB026EBAA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028516" y="91628"/>
              <a:ext cx="898995" cy="917988"/>
            </a:xfrm>
            <a:prstGeom prst="rect">
              <a:avLst/>
            </a:prstGeom>
          </p:spPr>
        </p:pic>
        <p:pic>
          <p:nvPicPr>
            <p:cNvPr id="13" name="Picture 2" descr="Odwołanie posiedzeń komisji odpowiedzialności zawodowej tłumaczy  przysięgłych - Ministerstwo Sprawiedliwości - Portal Gov.pl">
              <a:extLst>
                <a:ext uri="{FF2B5EF4-FFF2-40B4-BE49-F238E27FC236}">
                  <a16:creationId xmlns="" xmlns:a16="http://schemas.microsoft.com/office/drawing/2014/main" id="{28519C14-48A3-4B98-9A11-D6845B4BAE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3208" y="7166"/>
              <a:ext cx="2581495" cy="1089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pole tekstowe 13">
              <a:extLst>
                <a:ext uri="{FF2B5EF4-FFF2-40B4-BE49-F238E27FC236}">
                  <a16:creationId xmlns="" xmlns:a16="http://schemas.microsoft.com/office/drawing/2014/main" id="{1A3A15A0-65E1-4F27-A7E1-478D36AFF8ED}"/>
                </a:ext>
              </a:extLst>
            </p:cNvPr>
            <p:cNvSpPr txBox="1"/>
            <p:nvPr/>
          </p:nvSpPr>
          <p:spPr>
            <a:xfrm>
              <a:off x="3776133" y="270908"/>
              <a:ext cx="7086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Instytut Ekspertyz Sądowych </a:t>
              </a:r>
              <a:b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</a:br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im. prof. dra Jana Sehna w Krakowie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-83844" y="1256184"/>
            <a:ext cx="12275844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04801" y="1911894"/>
            <a:ext cx="11887199" cy="480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pl-PL" sz="28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Postęp rzeczowy: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Opracowany projekt systemu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Opracowany projekt modernizacji serwerowni</a:t>
            </a:r>
            <a:endParaRPr lang="pl-PL" sz="28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Opracowana dokumentacja przetargowa na zakup systemu oraz zakup sprzętu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Zakończone </a:t>
            </a: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prace modernizacyjne serwerowni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Dostarczony sprzęt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Zdigitalizowane zasoby</a:t>
            </a:r>
            <a:endParaRPr lang="pl-PL" sz="28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Przeprowadzone szkolenia 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administratorów i kierowników laboratoriów</a:t>
            </a:r>
            <a:endParaRPr lang="pl-PL" sz="28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Produkcyjne uruchomienie Systemu 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zarządzania działalnością opiniodawczą Instytutu (</a:t>
            </a: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jestr </a:t>
            </a: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spertyz </a:t>
            </a: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stytutu - </a:t>
            </a: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REKIN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l-PL" sz="36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8" name="Grupa 7">
            <a:extLst>
              <a:ext uri="{FF2B5EF4-FFF2-40B4-BE49-F238E27FC236}">
                <a16:creationId xmlns="" xmlns:a16="http://schemas.microsoft.com/office/drawing/2014/main" id="{74F93E53-92C0-4B9A-A3BC-993023072940}"/>
              </a:ext>
            </a:extLst>
          </p:cNvPr>
          <p:cNvGrpSpPr/>
          <p:nvPr/>
        </p:nvGrpSpPr>
        <p:grpSpPr>
          <a:xfrm>
            <a:off x="3776133" y="7166"/>
            <a:ext cx="8151378" cy="1089068"/>
            <a:chOff x="3776133" y="7166"/>
            <a:chExt cx="8151378" cy="1089068"/>
          </a:xfrm>
        </p:grpSpPr>
        <p:pic>
          <p:nvPicPr>
            <p:cNvPr id="9" name="Obraz 8">
              <a:extLst>
                <a:ext uri="{FF2B5EF4-FFF2-40B4-BE49-F238E27FC236}">
                  <a16:creationId xmlns="" xmlns:a16="http://schemas.microsoft.com/office/drawing/2014/main" id="{DA5D35C0-AAF2-4FFE-9A63-19924D044B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28516" y="91628"/>
              <a:ext cx="898995" cy="917988"/>
            </a:xfrm>
            <a:prstGeom prst="rect">
              <a:avLst/>
            </a:prstGeom>
          </p:spPr>
        </p:pic>
        <p:pic>
          <p:nvPicPr>
            <p:cNvPr id="10" name="Picture 2" descr="Odwołanie posiedzeń komisji odpowiedzialności zawodowej tłumaczy  przysięgłych - Ministerstwo Sprawiedliwości - Portal Gov.pl">
              <a:extLst>
                <a:ext uri="{FF2B5EF4-FFF2-40B4-BE49-F238E27FC236}">
                  <a16:creationId xmlns="" xmlns:a16="http://schemas.microsoft.com/office/drawing/2014/main" id="{DB982AC7-F7B0-4493-98E6-4FC693F386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3208" y="7166"/>
              <a:ext cx="2581495" cy="1089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pole tekstowe 10">
              <a:extLst>
                <a:ext uri="{FF2B5EF4-FFF2-40B4-BE49-F238E27FC236}">
                  <a16:creationId xmlns="" xmlns:a16="http://schemas.microsoft.com/office/drawing/2014/main" id="{5ED25DEC-64BC-4442-8450-99A8B246C1B2}"/>
                </a:ext>
              </a:extLst>
            </p:cNvPr>
            <p:cNvSpPr txBox="1"/>
            <p:nvPr/>
          </p:nvSpPr>
          <p:spPr>
            <a:xfrm>
              <a:off x="3776133" y="270908"/>
              <a:ext cx="7086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Instytut Ekspertyz Sądowych </a:t>
              </a:r>
              <a:b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</a:br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im. prof. dra Jana Sehna w Krakowie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-83844" y="1116484"/>
            <a:ext cx="12275844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(cd.)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04801" y="1752780"/>
            <a:ext cx="11887199" cy="5282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pl-PL" sz="28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Wybrane obszary funkcjonowania systemu REKIN: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Zarządzanie zleceniami i zadaniami,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Automatyzacja procesów badawczych, 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Zarządzanie badaniami,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Zarządzanie zasobami materiałowymi, w tym urządzeniami i materiałami, 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Zarządzanie dokumentacją związaną z jakością badań, w tym utworzenie elektronicznego archiwum dokumentacji systemu zarządzania, 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Ochrona danych, m. in. dzięki: </a:t>
            </a:r>
          </a:p>
          <a:p>
            <a:pPr marL="914400" lvl="1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wdrożeniu systemu identyfikacji użytkowników, </a:t>
            </a:r>
          </a:p>
          <a:p>
            <a:pPr marL="914400" lvl="1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przechowywaniu informacji o wszystkich operacjach,</a:t>
            </a:r>
          </a:p>
          <a:p>
            <a:pPr marL="914400" lvl="1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administrowaniu uprawnieniami użytkowników.</a:t>
            </a:r>
          </a:p>
        </p:txBody>
      </p:sp>
      <p:grpSp>
        <p:nvGrpSpPr>
          <p:cNvPr id="8" name="Grupa 7">
            <a:extLst>
              <a:ext uri="{FF2B5EF4-FFF2-40B4-BE49-F238E27FC236}">
                <a16:creationId xmlns="" xmlns:a16="http://schemas.microsoft.com/office/drawing/2014/main" id="{075A150C-E684-4372-BEE4-AD7808581FE9}"/>
              </a:ext>
            </a:extLst>
          </p:cNvPr>
          <p:cNvGrpSpPr/>
          <p:nvPr/>
        </p:nvGrpSpPr>
        <p:grpSpPr>
          <a:xfrm>
            <a:off x="3776133" y="7166"/>
            <a:ext cx="8151378" cy="1089068"/>
            <a:chOff x="3776133" y="7166"/>
            <a:chExt cx="8151378" cy="1089068"/>
          </a:xfrm>
        </p:grpSpPr>
        <p:pic>
          <p:nvPicPr>
            <p:cNvPr id="9" name="Obraz 8">
              <a:extLst>
                <a:ext uri="{FF2B5EF4-FFF2-40B4-BE49-F238E27FC236}">
                  <a16:creationId xmlns="" xmlns:a16="http://schemas.microsoft.com/office/drawing/2014/main" id="{F9268B52-453D-4FE5-A0C9-C559D37A50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28516" y="91628"/>
              <a:ext cx="898995" cy="917988"/>
            </a:xfrm>
            <a:prstGeom prst="rect">
              <a:avLst/>
            </a:prstGeom>
          </p:spPr>
        </p:pic>
        <p:pic>
          <p:nvPicPr>
            <p:cNvPr id="10" name="Picture 2" descr="Odwołanie posiedzeń komisji odpowiedzialności zawodowej tłumaczy  przysięgłych - Ministerstwo Sprawiedliwości - Portal Gov.pl">
              <a:extLst>
                <a:ext uri="{FF2B5EF4-FFF2-40B4-BE49-F238E27FC236}">
                  <a16:creationId xmlns="" xmlns:a16="http://schemas.microsoft.com/office/drawing/2014/main" id="{4C88437E-D349-4717-AE54-F63E6ED28A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3208" y="7166"/>
              <a:ext cx="2581495" cy="1089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pole tekstowe 10">
              <a:extLst>
                <a:ext uri="{FF2B5EF4-FFF2-40B4-BE49-F238E27FC236}">
                  <a16:creationId xmlns="" xmlns:a16="http://schemas.microsoft.com/office/drawing/2014/main" id="{973AB765-376F-4C56-BF36-6DB06763EB15}"/>
                </a:ext>
              </a:extLst>
            </p:cNvPr>
            <p:cNvSpPr txBox="1"/>
            <p:nvPr/>
          </p:nvSpPr>
          <p:spPr>
            <a:xfrm>
              <a:off x="3776133" y="270908"/>
              <a:ext cx="7086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Instytut Ekspertyz Sądowych </a:t>
              </a:r>
              <a:b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</a:br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im. prof. dra Jana Sehna w Krakowie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6395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-83844" y="1256184"/>
            <a:ext cx="12275844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ZAKRES PROJEKTU (cd.)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04801" y="1963650"/>
            <a:ext cx="11887199" cy="480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pl-PL" sz="28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Zadania powiązane z realizacją projektu: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Modernizacja i rozbudowa infrastruktury sieciowej w głównej siedzibie Instytutu (Kraków, ul. Westerplatte 9), 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Modernizacja i rozbudowa infrastruktury sieciowej w filiach Instytutu (Poznań, Gdańsk), 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Budowa  infrastruktury sieciowej w lokalizacji zapasowej (kolokacja), 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Instalacja i konfiguracja systemu zarządzania, 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Rozbudowa  obecnych zasobów macierzowych, 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Rozbudowa  obecnych zasobów obliczeniowych, 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Wdrożenie systemu kopii zapasowej.</a:t>
            </a:r>
          </a:p>
        </p:txBody>
      </p:sp>
      <p:grpSp>
        <p:nvGrpSpPr>
          <p:cNvPr id="8" name="Grupa 7">
            <a:extLst>
              <a:ext uri="{FF2B5EF4-FFF2-40B4-BE49-F238E27FC236}">
                <a16:creationId xmlns="" xmlns:a16="http://schemas.microsoft.com/office/drawing/2014/main" id="{7FADF24D-1978-4B33-B366-B50FD3C3F7D5}"/>
              </a:ext>
            </a:extLst>
          </p:cNvPr>
          <p:cNvGrpSpPr/>
          <p:nvPr/>
        </p:nvGrpSpPr>
        <p:grpSpPr>
          <a:xfrm>
            <a:off x="3776133" y="7166"/>
            <a:ext cx="8151378" cy="1089068"/>
            <a:chOff x="3776133" y="7166"/>
            <a:chExt cx="8151378" cy="1089068"/>
          </a:xfrm>
        </p:grpSpPr>
        <p:pic>
          <p:nvPicPr>
            <p:cNvPr id="9" name="Obraz 8">
              <a:extLst>
                <a:ext uri="{FF2B5EF4-FFF2-40B4-BE49-F238E27FC236}">
                  <a16:creationId xmlns="" xmlns:a16="http://schemas.microsoft.com/office/drawing/2014/main" id="{0B28F4D2-CF23-455B-B3F8-82D988F92B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28516" y="91628"/>
              <a:ext cx="898995" cy="917988"/>
            </a:xfrm>
            <a:prstGeom prst="rect">
              <a:avLst/>
            </a:prstGeom>
          </p:spPr>
        </p:pic>
        <p:pic>
          <p:nvPicPr>
            <p:cNvPr id="10" name="Picture 2" descr="Odwołanie posiedzeń komisji odpowiedzialności zawodowej tłumaczy  przysięgłych - Ministerstwo Sprawiedliwości - Portal Gov.pl">
              <a:extLst>
                <a:ext uri="{FF2B5EF4-FFF2-40B4-BE49-F238E27FC236}">
                  <a16:creationId xmlns="" xmlns:a16="http://schemas.microsoft.com/office/drawing/2014/main" id="{D460FF05-D164-4FDA-B57E-6B078B5982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3208" y="7166"/>
              <a:ext cx="2581495" cy="1089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pole tekstowe 10">
              <a:extLst>
                <a:ext uri="{FF2B5EF4-FFF2-40B4-BE49-F238E27FC236}">
                  <a16:creationId xmlns="" xmlns:a16="http://schemas.microsoft.com/office/drawing/2014/main" id="{F1E0EE32-512D-4560-9F31-472B5FCD2F5C}"/>
                </a:ext>
              </a:extLst>
            </p:cNvPr>
            <p:cNvSpPr txBox="1"/>
            <p:nvPr/>
          </p:nvSpPr>
          <p:spPr>
            <a:xfrm>
              <a:off x="3776133" y="270908"/>
              <a:ext cx="7086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Instytut Ekspertyz Sądowych </a:t>
              </a:r>
              <a:b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</a:br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im. prof. dra Jana Sehna w Krakowie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0638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12022" y="138147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461B47A1-F231-4290-AB44-3CE289566181}"/>
              </a:ext>
            </a:extLst>
          </p:cNvPr>
          <p:cNvSpPr txBox="1"/>
          <p:nvPr/>
        </p:nvSpPr>
        <p:spPr>
          <a:xfrm>
            <a:off x="103611" y="5075448"/>
            <a:ext cx="1196658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2000" i="1" dirty="0">
                <a:solidFill>
                  <a:schemeClr val="accent1">
                    <a:lumMod val="75000"/>
                  </a:schemeClr>
                </a:solidFill>
              </a:rPr>
              <a:t>Z uwagi na specyficzny charakter projektu, Wnioskodawca nie zakładał integracji z e-usługami i rejestrami zewnętrznymi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2000" i="1" dirty="0">
                <a:solidFill>
                  <a:schemeClr val="accent1">
                    <a:lumMod val="75000"/>
                  </a:schemeClr>
                </a:solidFill>
              </a:rPr>
              <a:t>Projekt jest komplementarny z projektem aplikacje.gov.pl – platforma EZD, który ma na celu ustanowienie jednolitego systemu elektronicznego zarządzania dokumentacją w administracji rządowej oraz projektów realizowanych przez Ministerstwo Sprawiedliwości</a:t>
            </a:r>
          </a:p>
        </p:txBody>
      </p:sp>
      <p:graphicFrame>
        <p:nvGraphicFramePr>
          <p:cNvPr id="12" name="Tabela 11">
            <a:extLst>
              <a:ext uri="{FF2B5EF4-FFF2-40B4-BE49-F238E27FC236}">
                <a16:creationId xmlns="" xmlns:a16="http://schemas.microsoft.com/office/drawing/2014/main" id="{8CD69E28-2610-40EB-8480-BE9247FA21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989281"/>
              </p:ext>
            </p:extLst>
          </p:nvPr>
        </p:nvGraphicFramePr>
        <p:xfrm>
          <a:off x="695401" y="2304428"/>
          <a:ext cx="10783010" cy="2406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2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872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872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6601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2030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030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REKIN (</a:t>
                      </a:r>
                      <a:r>
                        <a:rPr lang="pl-PL" sz="2000" b="1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lang="pl-PL" sz="20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ejestr </a:t>
                      </a:r>
                      <a:r>
                        <a:rPr lang="pl-PL" sz="2000" b="1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Ek</a:t>
                      </a:r>
                      <a:r>
                        <a:rPr lang="pl-PL" sz="20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spertyz </a:t>
                      </a:r>
                      <a:r>
                        <a:rPr lang="pl-PL" sz="2000" b="1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In</a:t>
                      </a:r>
                      <a:r>
                        <a:rPr lang="pl-PL" sz="20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stytutu)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2020-07-27</a:t>
                      </a:r>
                      <a:endParaRPr lang="pl-PL" sz="20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</a:t>
                      </a:r>
                      <a:r>
                        <a:rPr lang="pl-PL" sz="20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GB" sz="20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pl-PL" sz="20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01</a:t>
                      </a:r>
                      <a:r>
                        <a:rPr lang="en-GB" sz="20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pl-PL" sz="20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pl-PL" sz="20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3" name="Grupa 12">
            <a:extLst>
              <a:ext uri="{FF2B5EF4-FFF2-40B4-BE49-F238E27FC236}">
                <a16:creationId xmlns="" xmlns:a16="http://schemas.microsoft.com/office/drawing/2014/main" id="{5B19F1D1-4976-4B24-8A69-B7532D0DAA01}"/>
              </a:ext>
            </a:extLst>
          </p:cNvPr>
          <p:cNvGrpSpPr/>
          <p:nvPr/>
        </p:nvGrpSpPr>
        <p:grpSpPr>
          <a:xfrm>
            <a:off x="3776133" y="7166"/>
            <a:ext cx="8151378" cy="1089068"/>
            <a:chOff x="3776133" y="7166"/>
            <a:chExt cx="8151378" cy="1089068"/>
          </a:xfrm>
        </p:grpSpPr>
        <p:pic>
          <p:nvPicPr>
            <p:cNvPr id="14" name="Obraz 13">
              <a:extLst>
                <a:ext uri="{FF2B5EF4-FFF2-40B4-BE49-F238E27FC236}">
                  <a16:creationId xmlns="" xmlns:a16="http://schemas.microsoft.com/office/drawing/2014/main" id="{5D25A48A-0A13-40C1-9C71-F0C2911BD6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28516" y="91628"/>
              <a:ext cx="898995" cy="917988"/>
            </a:xfrm>
            <a:prstGeom prst="rect">
              <a:avLst/>
            </a:prstGeom>
          </p:spPr>
        </p:pic>
        <p:pic>
          <p:nvPicPr>
            <p:cNvPr id="15" name="Picture 2" descr="Odwołanie posiedzeń komisji odpowiedzialności zawodowej tłumaczy  przysięgłych - Ministerstwo Sprawiedliwości - Portal Gov.pl">
              <a:extLst>
                <a:ext uri="{FF2B5EF4-FFF2-40B4-BE49-F238E27FC236}">
                  <a16:creationId xmlns="" xmlns:a16="http://schemas.microsoft.com/office/drawing/2014/main" id="{CACA833A-2BB1-4E5D-B3BC-D8B64FF868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3208" y="7166"/>
              <a:ext cx="2581495" cy="1089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pole tekstowe 15">
              <a:extLst>
                <a:ext uri="{FF2B5EF4-FFF2-40B4-BE49-F238E27FC236}">
                  <a16:creationId xmlns="" xmlns:a16="http://schemas.microsoft.com/office/drawing/2014/main" id="{65439621-CEC0-459A-A749-8189F5C312D7}"/>
                </a:ext>
              </a:extLst>
            </p:cNvPr>
            <p:cNvSpPr txBox="1"/>
            <p:nvPr/>
          </p:nvSpPr>
          <p:spPr>
            <a:xfrm>
              <a:off x="3776133" y="270908"/>
              <a:ext cx="7086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Instytut Ekspertyz Sądowych </a:t>
              </a:r>
              <a:b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</a:br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im. prof. dra Jana Sehna w Krakowie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dtytuł 2">
            <a:extLst>
              <a:ext uri="{FF2B5EF4-FFF2-40B4-BE49-F238E27FC236}">
                <a16:creationId xmlns="" xmlns:a16="http://schemas.microsoft.com/office/drawing/2014/main" id="{EC08D357-EDCD-4311-926C-8609356E1633}"/>
              </a:ext>
            </a:extLst>
          </p:cNvPr>
          <p:cNvSpPr txBox="1">
            <a:spLocks/>
          </p:cNvSpPr>
          <p:nvPr/>
        </p:nvSpPr>
        <p:spPr>
          <a:xfrm>
            <a:off x="1775522" y="1324525"/>
            <a:ext cx="8640961" cy="750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34" name="pole tekstowe 33">
            <a:extLst>
              <a:ext uri="{FF2B5EF4-FFF2-40B4-BE49-F238E27FC236}">
                <a16:creationId xmlns="" xmlns:a16="http://schemas.microsoft.com/office/drawing/2014/main" id="{ED59BD09-6B3D-4773-B3AD-4303D8B0DC85}"/>
              </a:ext>
            </a:extLst>
          </p:cNvPr>
          <p:cNvSpPr txBox="1"/>
          <p:nvPr/>
        </p:nvSpPr>
        <p:spPr>
          <a:xfrm>
            <a:off x="10416478" y="1555025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35" name="Prostokąt 34">
            <a:extLst>
              <a:ext uri="{FF2B5EF4-FFF2-40B4-BE49-F238E27FC236}">
                <a16:creationId xmlns="" xmlns:a16="http://schemas.microsoft.com/office/drawing/2014/main" id="{E1739520-B872-45CC-9ED4-69CA3E18261F}"/>
              </a:ext>
            </a:extLst>
          </p:cNvPr>
          <p:cNvSpPr/>
          <p:nvPr/>
        </p:nvSpPr>
        <p:spPr>
          <a:xfrm>
            <a:off x="10537728" y="1993169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6" name="Prostokąt 35">
            <a:extLst>
              <a:ext uri="{FF2B5EF4-FFF2-40B4-BE49-F238E27FC236}">
                <a16:creationId xmlns="" xmlns:a16="http://schemas.microsoft.com/office/drawing/2014/main" id="{D2B5FDFF-DD38-4FEE-94A7-9D954868FDEE}"/>
              </a:ext>
            </a:extLst>
          </p:cNvPr>
          <p:cNvSpPr/>
          <p:nvPr/>
        </p:nvSpPr>
        <p:spPr>
          <a:xfrm>
            <a:off x="10537728" y="2182225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Prostokąt 36">
            <a:extLst>
              <a:ext uri="{FF2B5EF4-FFF2-40B4-BE49-F238E27FC236}">
                <a16:creationId xmlns="" xmlns:a16="http://schemas.microsoft.com/office/drawing/2014/main" id="{B02AE7A3-FD2F-4E02-8038-87FE2CF0ACAB}"/>
              </a:ext>
            </a:extLst>
          </p:cNvPr>
          <p:cNvSpPr/>
          <p:nvPr/>
        </p:nvSpPr>
        <p:spPr>
          <a:xfrm>
            <a:off x="10537728" y="2369425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0" name="Prostokąt 99">
            <a:extLst>
              <a:ext uri="{FF2B5EF4-FFF2-40B4-BE49-F238E27FC236}">
                <a16:creationId xmlns="" xmlns:a16="http://schemas.microsoft.com/office/drawing/2014/main" id="{621BAF43-AF80-4FE4-8957-EBACBDC55DDD}"/>
              </a:ext>
            </a:extLst>
          </p:cNvPr>
          <p:cNvSpPr/>
          <p:nvPr/>
        </p:nvSpPr>
        <p:spPr>
          <a:xfrm>
            <a:off x="6533914" y="3492527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enova365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(System ERP: </a:t>
            </a:r>
            <a:r>
              <a:rPr lang="pl-PL" sz="1000" dirty="0">
                <a:solidFill>
                  <a:schemeClr val="bg1"/>
                </a:solidFill>
              </a:rPr>
              <a:t>księgowość, magazyn, kadry)</a:t>
            </a:r>
          </a:p>
        </p:txBody>
      </p:sp>
      <p:sp>
        <p:nvSpPr>
          <p:cNvPr id="101" name="Prostokąt 100">
            <a:extLst>
              <a:ext uri="{FF2B5EF4-FFF2-40B4-BE49-F238E27FC236}">
                <a16:creationId xmlns="" xmlns:a16="http://schemas.microsoft.com/office/drawing/2014/main" id="{068DDBC2-D17C-47E6-8355-6EDB5137F865}"/>
              </a:ext>
            </a:extLst>
          </p:cNvPr>
          <p:cNvSpPr/>
          <p:nvPr/>
        </p:nvSpPr>
        <p:spPr>
          <a:xfrm>
            <a:off x="6528047" y="2387780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i="1" dirty="0" err="1">
                <a:solidFill>
                  <a:schemeClr val="bg1"/>
                </a:solidFill>
              </a:rPr>
              <a:t>ePUAP</a:t>
            </a:r>
            <a:endParaRPr lang="pl-PL" sz="1600" i="1" dirty="0">
              <a:solidFill>
                <a:schemeClr val="bg1"/>
              </a:solidFill>
            </a:endParaRP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Elektroniczna Skrzynka Podawcza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02" name="Prostokąt 101">
            <a:extLst>
              <a:ext uri="{FF2B5EF4-FFF2-40B4-BE49-F238E27FC236}">
                <a16:creationId xmlns="" xmlns:a16="http://schemas.microsoft.com/office/drawing/2014/main" id="{9930C3BB-A156-4C05-8174-1D8F7A3BB9EC}"/>
              </a:ext>
            </a:extLst>
          </p:cNvPr>
          <p:cNvSpPr/>
          <p:nvPr/>
        </p:nvSpPr>
        <p:spPr>
          <a:xfrm>
            <a:off x="4655838" y="2924944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i="1" dirty="0">
                <a:solidFill>
                  <a:schemeClr val="tx2"/>
                </a:solidFill>
              </a:rPr>
              <a:t>REKIN</a:t>
            </a:r>
            <a:endParaRPr lang="pl-PL" sz="900" b="1" i="1" dirty="0">
              <a:solidFill>
                <a:schemeClr val="tx2"/>
              </a:solidFill>
            </a:endParaRPr>
          </a:p>
          <a:p>
            <a:pPr algn="ctr"/>
            <a:r>
              <a:rPr lang="pl-PL" sz="900" dirty="0">
                <a:solidFill>
                  <a:srgbClr val="002060"/>
                </a:solidFill>
              </a:rPr>
              <a:t>Rejestr Ekspertyz Instytutu</a:t>
            </a:r>
          </a:p>
        </p:txBody>
      </p:sp>
      <p:sp>
        <p:nvSpPr>
          <p:cNvPr id="103" name="Prostokąt 102">
            <a:extLst>
              <a:ext uri="{FF2B5EF4-FFF2-40B4-BE49-F238E27FC236}">
                <a16:creationId xmlns="" xmlns:a16="http://schemas.microsoft.com/office/drawing/2014/main" id="{58869042-9AF1-4E05-888A-56EE0BB63686}"/>
              </a:ext>
            </a:extLst>
          </p:cNvPr>
          <p:cNvSpPr/>
          <p:nvPr/>
        </p:nvSpPr>
        <p:spPr>
          <a:xfrm>
            <a:off x="2739751" y="2420888"/>
            <a:ext cx="1494124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i="1" dirty="0">
                <a:solidFill>
                  <a:schemeClr val="bg1"/>
                </a:solidFill>
              </a:rPr>
              <a:t>EZD RP</a:t>
            </a:r>
          </a:p>
          <a:p>
            <a:pPr algn="ctr"/>
            <a:r>
              <a:rPr lang="pl-PL" sz="900" i="1" dirty="0">
                <a:solidFill>
                  <a:schemeClr val="bg1"/>
                </a:solidFill>
              </a:rPr>
              <a:t>Elektroniczne zarządzanie dokumentacją </a:t>
            </a:r>
            <a:br>
              <a:rPr lang="pl-PL" sz="900" i="1" dirty="0">
                <a:solidFill>
                  <a:schemeClr val="bg1"/>
                </a:solidFill>
              </a:rPr>
            </a:br>
            <a:r>
              <a:rPr lang="pl-PL" sz="900" i="1" dirty="0">
                <a:solidFill>
                  <a:schemeClr val="bg1"/>
                </a:solidFill>
              </a:rPr>
              <a:t>w administracji publicznej </a:t>
            </a:r>
            <a:endParaRPr lang="pl-PL" sz="900" dirty="0">
              <a:solidFill>
                <a:schemeClr val="bg1"/>
              </a:solidFill>
            </a:endParaRPr>
          </a:p>
        </p:txBody>
      </p:sp>
      <p:cxnSp>
        <p:nvCxnSpPr>
          <p:cNvPr id="104" name="Łącznik prosty 103">
            <a:extLst>
              <a:ext uri="{FF2B5EF4-FFF2-40B4-BE49-F238E27FC236}">
                <a16:creationId xmlns="" xmlns:a16="http://schemas.microsoft.com/office/drawing/2014/main" id="{D898E407-8CF8-407B-ADDB-5CE78480614E}"/>
              </a:ext>
            </a:extLst>
          </p:cNvPr>
          <p:cNvCxnSpPr/>
          <p:nvPr/>
        </p:nvCxnSpPr>
        <p:spPr>
          <a:xfrm>
            <a:off x="4527216" y="3135912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Łącznik prosty 104">
            <a:extLst>
              <a:ext uri="{FF2B5EF4-FFF2-40B4-BE49-F238E27FC236}">
                <a16:creationId xmlns="" xmlns:a16="http://schemas.microsoft.com/office/drawing/2014/main" id="{2EDDE7E3-A375-48A3-B535-19A0BEDABA8F}"/>
              </a:ext>
            </a:extLst>
          </p:cNvPr>
          <p:cNvCxnSpPr/>
          <p:nvPr/>
        </p:nvCxnSpPr>
        <p:spPr>
          <a:xfrm flipV="1">
            <a:off x="4527215" y="2636912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Łącznik prosty ze strzałką 105">
            <a:extLst>
              <a:ext uri="{FF2B5EF4-FFF2-40B4-BE49-F238E27FC236}">
                <a16:creationId xmlns="" xmlns:a16="http://schemas.microsoft.com/office/drawing/2014/main" id="{420C1B2C-88B2-4D25-AAD4-A4589B1F959D}"/>
              </a:ext>
            </a:extLst>
          </p:cNvPr>
          <p:cNvCxnSpPr/>
          <p:nvPr/>
        </p:nvCxnSpPr>
        <p:spPr>
          <a:xfrm flipH="1">
            <a:off x="4233875" y="2636912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Łącznik prosty 106">
            <a:extLst>
              <a:ext uri="{FF2B5EF4-FFF2-40B4-BE49-F238E27FC236}">
                <a16:creationId xmlns="" xmlns:a16="http://schemas.microsoft.com/office/drawing/2014/main" id="{A0C176D5-5094-480B-AF0C-272CF57E1B75}"/>
              </a:ext>
            </a:extLst>
          </p:cNvPr>
          <p:cNvCxnSpPr/>
          <p:nvPr/>
        </p:nvCxnSpPr>
        <p:spPr>
          <a:xfrm>
            <a:off x="4233878" y="2994628"/>
            <a:ext cx="14666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Łącznik prosty 107">
            <a:extLst>
              <a:ext uri="{FF2B5EF4-FFF2-40B4-BE49-F238E27FC236}">
                <a16:creationId xmlns="" xmlns:a16="http://schemas.microsoft.com/office/drawing/2014/main" id="{696531F5-3BA0-425B-80CC-37ADB8A0CA2B}"/>
              </a:ext>
            </a:extLst>
          </p:cNvPr>
          <p:cNvCxnSpPr/>
          <p:nvPr/>
        </p:nvCxnSpPr>
        <p:spPr>
          <a:xfrm>
            <a:off x="4380544" y="2994628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Łącznik prosty ze strzałką 108">
            <a:extLst>
              <a:ext uri="{FF2B5EF4-FFF2-40B4-BE49-F238E27FC236}">
                <a16:creationId xmlns="" xmlns:a16="http://schemas.microsoft.com/office/drawing/2014/main" id="{9D4E27EB-7F56-49D2-8946-7086BC184FD0}"/>
              </a:ext>
            </a:extLst>
          </p:cNvPr>
          <p:cNvCxnSpPr/>
          <p:nvPr/>
        </p:nvCxnSpPr>
        <p:spPr>
          <a:xfrm>
            <a:off x="4380544" y="3502460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Łącznik prosty 109">
            <a:extLst>
              <a:ext uri="{FF2B5EF4-FFF2-40B4-BE49-F238E27FC236}">
                <a16:creationId xmlns="" xmlns:a16="http://schemas.microsoft.com/office/drawing/2014/main" id="{FDD58F28-E44E-4956-A9F5-E24E4CCE98CF}"/>
              </a:ext>
            </a:extLst>
          </p:cNvPr>
          <p:cNvCxnSpPr/>
          <p:nvPr/>
        </p:nvCxnSpPr>
        <p:spPr>
          <a:xfrm>
            <a:off x="6168008" y="3114000"/>
            <a:ext cx="1440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Łącznik prosty 110">
            <a:extLst>
              <a:ext uri="{FF2B5EF4-FFF2-40B4-BE49-F238E27FC236}">
                <a16:creationId xmlns="" xmlns:a16="http://schemas.microsoft.com/office/drawing/2014/main" id="{24059CE3-6C8D-4008-82BC-24CA76591FD8}"/>
              </a:ext>
            </a:extLst>
          </p:cNvPr>
          <p:cNvCxnSpPr/>
          <p:nvPr/>
        </p:nvCxnSpPr>
        <p:spPr>
          <a:xfrm flipV="1">
            <a:off x="6312024" y="2556000"/>
            <a:ext cx="0" cy="5710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Łącznik prosty ze strzałką 111">
            <a:extLst>
              <a:ext uri="{FF2B5EF4-FFF2-40B4-BE49-F238E27FC236}">
                <a16:creationId xmlns="" xmlns:a16="http://schemas.microsoft.com/office/drawing/2014/main" id="{4C565105-EE2B-44EF-B402-9C018F33F1B0}"/>
              </a:ext>
            </a:extLst>
          </p:cNvPr>
          <p:cNvCxnSpPr/>
          <p:nvPr/>
        </p:nvCxnSpPr>
        <p:spPr>
          <a:xfrm>
            <a:off x="6312024" y="2564904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Łącznik prosty 112">
            <a:extLst>
              <a:ext uri="{FF2B5EF4-FFF2-40B4-BE49-F238E27FC236}">
                <a16:creationId xmlns="" xmlns:a16="http://schemas.microsoft.com/office/drawing/2014/main" id="{9E0DE46B-B346-4ECD-89CA-8DA8B73843EC}"/>
              </a:ext>
            </a:extLst>
          </p:cNvPr>
          <p:cNvCxnSpPr>
            <a:cxnSpLocks/>
          </p:cNvCxnSpPr>
          <p:nvPr/>
        </p:nvCxnSpPr>
        <p:spPr>
          <a:xfrm>
            <a:off x="6159130" y="3390718"/>
            <a:ext cx="228353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Łącznik prosty 113">
            <a:extLst>
              <a:ext uri="{FF2B5EF4-FFF2-40B4-BE49-F238E27FC236}">
                <a16:creationId xmlns="" xmlns:a16="http://schemas.microsoft.com/office/drawing/2014/main" id="{BC90C198-F9C0-4F66-8A5C-9E05E530E2A8}"/>
              </a:ext>
            </a:extLst>
          </p:cNvPr>
          <p:cNvCxnSpPr>
            <a:cxnSpLocks/>
          </p:cNvCxnSpPr>
          <p:nvPr/>
        </p:nvCxnSpPr>
        <p:spPr>
          <a:xfrm flipH="1" flipV="1">
            <a:off x="6420034" y="3502460"/>
            <a:ext cx="2" cy="31223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Łącznik prosty ze strzałką 114">
            <a:extLst>
              <a:ext uri="{FF2B5EF4-FFF2-40B4-BE49-F238E27FC236}">
                <a16:creationId xmlns="" xmlns:a16="http://schemas.microsoft.com/office/drawing/2014/main" id="{460274EB-C201-428A-A9CE-C47EE4D6FA30}"/>
              </a:ext>
            </a:extLst>
          </p:cNvPr>
          <p:cNvCxnSpPr/>
          <p:nvPr/>
        </p:nvCxnSpPr>
        <p:spPr>
          <a:xfrm>
            <a:off x="6420036" y="3814690"/>
            <a:ext cx="12611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Łącznik prosty 115">
            <a:extLst>
              <a:ext uri="{FF2B5EF4-FFF2-40B4-BE49-F238E27FC236}">
                <a16:creationId xmlns="" xmlns:a16="http://schemas.microsoft.com/office/drawing/2014/main" id="{4FC169DD-9EA1-4630-BCDC-8189CC096A4A}"/>
              </a:ext>
            </a:extLst>
          </p:cNvPr>
          <p:cNvCxnSpPr/>
          <p:nvPr/>
        </p:nvCxnSpPr>
        <p:spPr>
          <a:xfrm flipV="1">
            <a:off x="6312024" y="3625658"/>
            <a:ext cx="0" cy="54907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Łącznik prosty ze strzałką 116">
            <a:extLst>
              <a:ext uri="{FF2B5EF4-FFF2-40B4-BE49-F238E27FC236}">
                <a16:creationId xmlns="" xmlns:a16="http://schemas.microsoft.com/office/drawing/2014/main" id="{3BC72210-C419-462E-AC93-D23E020905A6}"/>
              </a:ext>
            </a:extLst>
          </p:cNvPr>
          <p:cNvCxnSpPr/>
          <p:nvPr/>
        </p:nvCxnSpPr>
        <p:spPr>
          <a:xfrm flipH="1">
            <a:off x="6149841" y="3634536"/>
            <a:ext cx="15564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Łącznik prosty 117">
            <a:extLst>
              <a:ext uri="{FF2B5EF4-FFF2-40B4-BE49-F238E27FC236}">
                <a16:creationId xmlns="" xmlns:a16="http://schemas.microsoft.com/office/drawing/2014/main" id="{912F2B4F-89BA-424B-B73D-823B0385A53F}"/>
              </a:ext>
            </a:extLst>
          </p:cNvPr>
          <p:cNvCxnSpPr/>
          <p:nvPr/>
        </p:nvCxnSpPr>
        <p:spPr>
          <a:xfrm flipH="1">
            <a:off x="6312024" y="4174730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Łącznik prosty ze strzałką 122">
            <a:extLst>
              <a:ext uri="{FF2B5EF4-FFF2-40B4-BE49-F238E27FC236}">
                <a16:creationId xmlns="" xmlns:a16="http://schemas.microsoft.com/office/drawing/2014/main" id="{E550BA04-2FEC-4B20-B6A3-645822FE69CD}"/>
              </a:ext>
            </a:extLst>
          </p:cNvPr>
          <p:cNvCxnSpPr>
            <a:cxnSpLocks/>
          </p:cNvCxnSpPr>
          <p:nvPr/>
        </p:nvCxnSpPr>
        <p:spPr>
          <a:xfrm flipH="1">
            <a:off x="6151317" y="3263151"/>
            <a:ext cx="26871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Łącznik prosty 123">
            <a:extLst>
              <a:ext uri="{FF2B5EF4-FFF2-40B4-BE49-F238E27FC236}">
                <a16:creationId xmlns="" xmlns:a16="http://schemas.microsoft.com/office/drawing/2014/main" id="{498BFF81-1F04-4393-950F-AD7BFD88C2EE}"/>
              </a:ext>
            </a:extLst>
          </p:cNvPr>
          <p:cNvCxnSpPr>
            <a:cxnSpLocks/>
          </p:cNvCxnSpPr>
          <p:nvPr/>
        </p:nvCxnSpPr>
        <p:spPr>
          <a:xfrm flipV="1">
            <a:off x="6428912" y="2845901"/>
            <a:ext cx="0" cy="42985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Łącznik prosty 124">
            <a:extLst>
              <a:ext uri="{FF2B5EF4-FFF2-40B4-BE49-F238E27FC236}">
                <a16:creationId xmlns="" xmlns:a16="http://schemas.microsoft.com/office/drawing/2014/main" id="{92A5D752-946E-4098-9DE0-178D7BC94AB5}"/>
              </a:ext>
            </a:extLst>
          </p:cNvPr>
          <p:cNvCxnSpPr/>
          <p:nvPr/>
        </p:nvCxnSpPr>
        <p:spPr>
          <a:xfrm>
            <a:off x="6420034" y="2852306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Prostokąt 125">
            <a:extLst>
              <a:ext uri="{FF2B5EF4-FFF2-40B4-BE49-F238E27FC236}">
                <a16:creationId xmlns="" xmlns:a16="http://schemas.microsoft.com/office/drawing/2014/main" id="{366797D8-26C2-4E21-BCC3-D2EEF391F368}"/>
              </a:ext>
            </a:extLst>
          </p:cNvPr>
          <p:cNvSpPr/>
          <p:nvPr/>
        </p:nvSpPr>
        <p:spPr>
          <a:xfrm>
            <a:off x="2748898" y="3498644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err="1">
                <a:solidFill>
                  <a:schemeClr val="bg1"/>
                </a:solidFill>
              </a:rPr>
              <a:t>Fluent</a:t>
            </a:r>
            <a:r>
              <a:rPr lang="pl-PL" sz="1000" i="1" dirty="0">
                <a:solidFill>
                  <a:schemeClr val="bg1"/>
                </a:solidFill>
              </a:rPr>
              <a:t> 780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Oprogramowanie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127" name="Łącznik prosty ze strzałką 126">
            <a:extLst>
              <a:ext uri="{FF2B5EF4-FFF2-40B4-BE49-F238E27FC236}">
                <a16:creationId xmlns="" xmlns:a16="http://schemas.microsoft.com/office/drawing/2014/main" id="{0ECB4C32-D100-4A8C-95BD-6C10B9BAB8D5}"/>
              </a:ext>
            </a:extLst>
          </p:cNvPr>
          <p:cNvCxnSpPr>
            <a:cxnSpLocks/>
          </p:cNvCxnSpPr>
          <p:nvPr/>
        </p:nvCxnSpPr>
        <p:spPr>
          <a:xfrm flipV="1">
            <a:off x="6099667" y="3718757"/>
            <a:ext cx="0" cy="104855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Łącznik prosty 127">
            <a:extLst>
              <a:ext uri="{FF2B5EF4-FFF2-40B4-BE49-F238E27FC236}">
                <a16:creationId xmlns="" xmlns:a16="http://schemas.microsoft.com/office/drawing/2014/main" id="{7442014A-9A4D-4A11-8821-CE518E331D14}"/>
              </a:ext>
            </a:extLst>
          </p:cNvPr>
          <p:cNvCxnSpPr>
            <a:cxnSpLocks/>
          </p:cNvCxnSpPr>
          <p:nvPr/>
        </p:nvCxnSpPr>
        <p:spPr>
          <a:xfrm>
            <a:off x="6096000" y="4767309"/>
            <a:ext cx="43204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Prostokąt 128">
            <a:extLst>
              <a:ext uri="{FF2B5EF4-FFF2-40B4-BE49-F238E27FC236}">
                <a16:creationId xmlns="" xmlns:a16="http://schemas.microsoft.com/office/drawing/2014/main" id="{85D57DBE-1F41-4263-A16E-24600F9ADD3A}"/>
              </a:ext>
            </a:extLst>
          </p:cNvPr>
          <p:cNvSpPr/>
          <p:nvPr/>
        </p:nvSpPr>
        <p:spPr>
          <a:xfrm>
            <a:off x="2748898" y="4568146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err="1">
                <a:solidFill>
                  <a:schemeClr val="bg1"/>
                </a:solidFill>
              </a:rPr>
              <a:t>Freezer</a:t>
            </a:r>
            <a:r>
              <a:rPr lang="pl-PL" sz="1000" i="1" dirty="0">
                <a:solidFill>
                  <a:schemeClr val="bg1"/>
                </a:solidFill>
              </a:rPr>
              <a:t> PRO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Oprogramowanie</a:t>
            </a:r>
          </a:p>
        </p:txBody>
      </p:sp>
      <p:sp>
        <p:nvSpPr>
          <p:cNvPr id="130" name="Prostokąt 129">
            <a:extLst>
              <a:ext uri="{FF2B5EF4-FFF2-40B4-BE49-F238E27FC236}">
                <a16:creationId xmlns="" xmlns:a16="http://schemas.microsoft.com/office/drawing/2014/main" id="{A00C10D4-57C8-4C60-A882-70B24EA86C96}"/>
              </a:ext>
            </a:extLst>
          </p:cNvPr>
          <p:cNvSpPr/>
          <p:nvPr/>
        </p:nvSpPr>
        <p:spPr>
          <a:xfrm>
            <a:off x="2739751" y="5637648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Sorter </a:t>
            </a:r>
            <a:r>
              <a:rPr lang="pl-PL" sz="1000" i="1" dirty="0" err="1">
                <a:solidFill>
                  <a:schemeClr val="bg1"/>
                </a:solidFill>
              </a:rPr>
              <a:t>Sample</a:t>
            </a:r>
            <a:r>
              <a:rPr lang="pl-PL" sz="1000" i="1" dirty="0">
                <a:solidFill>
                  <a:schemeClr val="bg1"/>
                </a:solidFill>
              </a:rPr>
              <a:t> </a:t>
            </a:r>
            <a:r>
              <a:rPr lang="pl-PL" sz="1000" i="1" dirty="0" err="1">
                <a:solidFill>
                  <a:schemeClr val="bg1"/>
                </a:solidFill>
              </a:rPr>
              <a:t>Array</a:t>
            </a:r>
            <a:endParaRPr lang="pl-PL" sz="1000" i="1" dirty="0">
              <a:solidFill>
                <a:schemeClr val="bg1"/>
              </a:solidFill>
            </a:endParaRP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Oprogramowanie</a:t>
            </a:r>
          </a:p>
        </p:txBody>
      </p:sp>
      <p:sp>
        <p:nvSpPr>
          <p:cNvPr id="131" name="Prostokąt 130">
            <a:extLst>
              <a:ext uri="{FF2B5EF4-FFF2-40B4-BE49-F238E27FC236}">
                <a16:creationId xmlns="" xmlns:a16="http://schemas.microsoft.com/office/drawing/2014/main" id="{A1D29D29-FBEC-4B2D-ADF6-7B77EAA73445}"/>
              </a:ext>
            </a:extLst>
          </p:cNvPr>
          <p:cNvSpPr/>
          <p:nvPr/>
        </p:nvSpPr>
        <p:spPr>
          <a:xfrm>
            <a:off x="6528047" y="4579652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i="1" dirty="0" err="1">
                <a:solidFill>
                  <a:schemeClr val="bg1"/>
                </a:solidFill>
              </a:rPr>
              <a:t>Aparat</a:t>
            </a:r>
            <a:r>
              <a:rPr lang="en-US" sz="1000" i="1" dirty="0">
                <a:solidFill>
                  <a:schemeClr val="bg1"/>
                </a:solidFill>
              </a:rPr>
              <a:t> 7500 Real Time PCR System</a:t>
            </a:r>
            <a:r>
              <a:rPr lang="pl-PL" sz="1000" i="1" dirty="0">
                <a:solidFill>
                  <a:schemeClr val="bg1"/>
                </a:solidFill>
              </a:rPr>
              <a:t> Oprogramowanie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32" name="Prostokąt 131">
            <a:extLst>
              <a:ext uri="{FF2B5EF4-FFF2-40B4-BE49-F238E27FC236}">
                <a16:creationId xmlns="" xmlns:a16="http://schemas.microsoft.com/office/drawing/2014/main" id="{0157F168-8880-4DF2-BEF8-12DD78913993}"/>
              </a:ext>
            </a:extLst>
          </p:cNvPr>
          <p:cNvSpPr/>
          <p:nvPr/>
        </p:nvSpPr>
        <p:spPr>
          <a:xfrm>
            <a:off x="6528046" y="5637648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Analizator genetyczny 3500xL </a:t>
            </a:r>
            <a:br>
              <a:rPr lang="pl-PL" sz="1000" i="1" dirty="0">
                <a:solidFill>
                  <a:schemeClr val="bg1"/>
                </a:solidFill>
              </a:rPr>
            </a:br>
            <a:r>
              <a:rPr lang="pl-PL" sz="1000" i="1" dirty="0">
                <a:solidFill>
                  <a:schemeClr val="bg1"/>
                </a:solidFill>
              </a:rPr>
              <a:t>Oprogramowanie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33" name="Prostokąt 132">
            <a:extLst>
              <a:ext uri="{FF2B5EF4-FFF2-40B4-BE49-F238E27FC236}">
                <a16:creationId xmlns="" xmlns:a16="http://schemas.microsoft.com/office/drawing/2014/main" id="{98F263C5-5C32-4CA7-A469-07FF1D2D8C94}"/>
              </a:ext>
            </a:extLst>
          </p:cNvPr>
          <p:cNvSpPr/>
          <p:nvPr/>
        </p:nvSpPr>
        <p:spPr>
          <a:xfrm>
            <a:off x="571758" y="3492527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Aparat </a:t>
            </a:r>
            <a:r>
              <a:rPr lang="pl-PL" sz="1000" i="1" dirty="0" err="1">
                <a:solidFill>
                  <a:schemeClr val="bg1"/>
                </a:solidFill>
              </a:rPr>
              <a:t>MiSeq</a:t>
            </a:r>
            <a:r>
              <a:rPr lang="pl-PL" sz="1000" i="1" dirty="0">
                <a:solidFill>
                  <a:schemeClr val="bg1"/>
                </a:solidFill>
              </a:rPr>
              <a:t> </a:t>
            </a:r>
            <a:r>
              <a:rPr lang="pl-PL" sz="1000" i="1" dirty="0" err="1">
                <a:solidFill>
                  <a:schemeClr val="bg1"/>
                </a:solidFill>
              </a:rPr>
              <a:t>FgX</a:t>
            </a:r>
            <a:r>
              <a:rPr lang="pl-PL" sz="1000" i="1" dirty="0">
                <a:solidFill>
                  <a:schemeClr val="bg1"/>
                </a:solidFill>
              </a:rPr>
              <a:t> Oprogramowanie</a:t>
            </a:r>
          </a:p>
        </p:txBody>
      </p:sp>
      <p:sp>
        <p:nvSpPr>
          <p:cNvPr id="134" name="Prostokąt 133">
            <a:extLst>
              <a:ext uri="{FF2B5EF4-FFF2-40B4-BE49-F238E27FC236}">
                <a16:creationId xmlns="" xmlns:a16="http://schemas.microsoft.com/office/drawing/2014/main" id="{12F21F90-4617-48F9-AA0F-D1AFD587A43E}"/>
              </a:ext>
            </a:extLst>
          </p:cNvPr>
          <p:cNvSpPr/>
          <p:nvPr/>
        </p:nvSpPr>
        <p:spPr>
          <a:xfrm>
            <a:off x="571758" y="4568146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Analizator genetyczny 3130xL - Oprogramowanie</a:t>
            </a:r>
          </a:p>
        </p:txBody>
      </p:sp>
      <p:sp>
        <p:nvSpPr>
          <p:cNvPr id="135" name="Prostokąt 134">
            <a:extLst>
              <a:ext uri="{FF2B5EF4-FFF2-40B4-BE49-F238E27FC236}">
                <a16:creationId xmlns="" xmlns:a16="http://schemas.microsoft.com/office/drawing/2014/main" id="{3B1B40E1-25EB-47E0-BE1B-66CB226D83FE}"/>
              </a:ext>
            </a:extLst>
          </p:cNvPr>
          <p:cNvSpPr/>
          <p:nvPr/>
        </p:nvSpPr>
        <p:spPr>
          <a:xfrm>
            <a:off x="571757" y="5637648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err="1">
                <a:solidFill>
                  <a:schemeClr val="bg1"/>
                </a:solidFill>
              </a:rPr>
              <a:t>Freedom</a:t>
            </a:r>
            <a:r>
              <a:rPr lang="pl-PL" sz="1000" i="1" dirty="0">
                <a:solidFill>
                  <a:schemeClr val="bg1"/>
                </a:solidFill>
              </a:rPr>
              <a:t> EVO 75 Oprogramowanie</a:t>
            </a:r>
          </a:p>
        </p:txBody>
      </p:sp>
      <p:cxnSp>
        <p:nvCxnSpPr>
          <p:cNvPr id="136" name="Łącznik prosty 135">
            <a:extLst>
              <a:ext uri="{FF2B5EF4-FFF2-40B4-BE49-F238E27FC236}">
                <a16:creationId xmlns="" xmlns:a16="http://schemas.microsoft.com/office/drawing/2014/main" id="{9B1D4026-BAB7-4212-AEA2-6A9DF71D5723}"/>
              </a:ext>
            </a:extLst>
          </p:cNvPr>
          <p:cNvCxnSpPr>
            <a:cxnSpLocks/>
          </p:cNvCxnSpPr>
          <p:nvPr/>
        </p:nvCxnSpPr>
        <p:spPr>
          <a:xfrm flipV="1">
            <a:off x="5970232" y="3717032"/>
            <a:ext cx="0" cy="140538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y ze strzałką 136">
            <a:extLst>
              <a:ext uri="{FF2B5EF4-FFF2-40B4-BE49-F238E27FC236}">
                <a16:creationId xmlns="" xmlns:a16="http://schemas.microsoft.com/office/drawing/2014/main" id="{02F0BF08-558E-4E32-A3CB-F1FD34E56923}"/>
              </a:ext>
            </a:extLst>
          </p:cNvPr>
          <p:cNvCxnSpPr>
            <a:cxnSpLocks/>
          </p:cNvCxnSpPr>
          <p:nvPr/>
        </p:nvCxnSpPr>
        <p:spPr>
          <a:xfrm>
            <a:off x="5970232" y="5119677"/>
            <a:ext cx="55781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y 137">
            <a:extLst>
              <a:ext uri="{FF2B5EF4-FFF2-40B4-BE49-F238E27FC236}">
                <a16:creationId xmlns="" xmlns:a16="http://schemas.microsoft.com/office/drawing/2014/main" id="{5BF9A068-73F6-49D5-ABF2-06C25E409210}"/>
              </a:ext>
            </a:extLst>
          </p:cNvPr>
          <p:cNvCxnSpPr>
            <a:cxnSpLocks/>
          </p:cNvCxnSpPr>
          <p:nvPr/>
        </p:nvCxnSpPr>
        <p:spPr>
          <a:xfrm flipV="1">
            <a:off x="5536706" y="3717032"/>
            <a:ext cx="0" cy="231666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y ze strzałką 138">
            <a:extLst>
              <a:ext uri="{FF2B5EF4-FFF2-40B4-BE49-F238E27FC236}">
                <a16:creationId xmlns="" xmlns:a16="http://schemas.microsoft.com/office/drawing/2014/main" id="{5423351F-B9F7-4137-8129-DE41A4F8639B}"/>
              </a:ext>
            </a:extLst>
          </p:cNvPr>
          <p:cNvCxnSpPr>
            <a:cxnSpLocks/>
            <a:endCxn id="132" idx="1"/>
          </p:cNvCxnSpPr>
          <p:nvPr/>
        </p:nvCxnSpPr>
        <p:spPr>
          <a:xfrm>
            <a:off x="5538186" y="6023555"/>
            <a:ext cx="989860" cy="1013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y ze strzałką 139">
            <a:extLst>
              <a:ext uri="{FF2B5EF4-FFF2-40B4-BE49-F238E27FC236}">
                <a16:creationId xmlns="" xmlns:a16="http://schemas.microsoft.com/office/drawing/2014/main" id="{54209876-C6D1-416B-BF43-F191C0A56279}"/>
              </a:ext>
            </a:extLst>
          </p:cNvPr>
          <p:cNvCxnSpPr>
            <a:cxnSpLocks/>
          </p:cNvCxnSpPr>
          <p:nvPr/>
        </p:nvCxnSpPr>
        <p:spPr>
          <a:xfrm flipV="1">
            <a:off x="5772672" y="3717032"/>
            <a:ext cx="0" cy="214223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Łącznik prosty 140">
            <a:extLst>
              <a:ext uri="{FF2B5EF4-FFF2-40B4-BE49-F238E27FC236}">
                <a16:creationId xmlns="" xmlns:a16="http://schemas.microsoft.com/office/drawing/2014/main" id="{5BEA12D1-D902-4302-A4AE-5E2D5A43358C}"/>
              </a:ext>
            </a:extLst>
          </p:cNvPr>
          <p:cNvCxnSpPr>
            <a:cxnSpLocks/>
          </p:cNvCxnSpPr>
          <p:nvPr/>
        </p:nvCxnSpPr>
        <p:spPr>
          <a:xfrm>
            <a:off x="5772672" y="5859262"/>
            <a:ext cx="75537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Łącznik prosty 141">
            <a:extLst>
              <a:ext uri="{FF2B5EF4-FFF2-40B4-BE49-F238E27FC236}">
                <a16:creationId xmlns="" xmlns:a16="http://schemas.microsoft.com/office/drawing/2014/main" id="{2ADC9513-E041-4262-9942-8328D196D5A7}"/>
              </a:ext>
            </a:extLst>
          </p:cNvPr>
          <p:cNvCxnSpPr>
            <a:cxnSpLocks/>
          </p:cNvCxnSpPr>
          <p:nvPr/>
        </p:nvCxnSpPr>
        <p:spPr>
          <a:xfrm flipV="1">
            <a:off x="5183079" y="3717032"/>
            <a:ext cx="0" cy="231666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Łącznik prosty ze strzałką 142">
            <a:extLst>
              <a:ext uri="{FF2B5EF4-FFF2-40B4-BE49-F238E27FC236}">
                <a16:creationId xmlns="" xmlns:a16="http://schemas.microsoft.com/office/drawing/2014/main" id="{30EB2E6D-D285-4EA4-9986-86FA4C025531}"/>
              </a:ext>
            </a:extLst>
          </p:cNvPr>
          <p:cNvCxnSpPr>
            <a:cxnSpLocks/>
            <a:endCxn id="130" idx="3"/>
          </p:cNvCxnSpPr>
          <p:nvPr/>
        </p:nvCxnSpPr>
        <p:spPr>
          <a:xfrm flipH="1">
            <a:off x="4233750" y="6023555"/>
            <a:ext cx="949330" cy="1013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Łącznik prosty ze strzałką 143">
            <a:extLst>
              <a:ext uri="{FF2B5EF4-FFF2-40B4-BE49-F238E27FC236}">
                <a16:creationId xmlns="" xmlns:a16="http://schemas.microsoft.com/office/drawing/2014/main" id="{5B206F40-5E20-45A0-B8B4-CA08B8B8F2F2}"/>
              </a:ext>
            </a:extLst>
          </p:cNvPr>
          <p:cNvCxnSpPr>
            <a:cxnSpLocks/>
            <a:endCxn id="129" idx="3"/>
          </p:cNvCxnSpPr>
          <p:nvPr/>
        </p:nvCxnSpPr>
        <p:spPr>
          <a:xfrm flipH="1">
            <a:off x="4242897" y="4964190"/>
            <a:ext cx="94018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Łącznik prosty ze strzałką 144">
            <a:extLst>
              <a:ext uri="{FF2B5EF4-FFF2-40B4-BE49-F238E27FC236}">
                <a16:creationId xmlns="" xmlns:a16="http://schemas.microsoft.com/office/drawing/2014/main" id="{EF07C3F8-2902-464E-8454-39EC2CEE784B}"/>
              </a:ext>
            </a:extLst>
          </p:cNvPr>
          <p:cNvCxnSpPr>
            <a:cxnSpLocks/>
          </p:cNvCxnSpPr>
          <p:nvPr/>
        </p:nvCxnSpPr>
        <p:spPr>
          <a:xfrm flipH="1">
            <a:off x="4242897" y="4025288"/>
            <a:ext cx="940184" cy="653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Łącznik prosty 145">
            <a:extLst>
              <a:ext uri="{FF2B5EF4-FFF2-40B4-BE49-F238E27FC236}">
                <a16:creationId xmlns="" xmlns:a16="http://schemas.microsoft.com/office/drawing/2014/main" id="{66AFF646-9FF0-4D1A-B2F1-F123346A34AB}"/>
              </a:ext>
            </a:extLst>
          </p:cNvPr>
          <p:cNvCxnSpPr>
            <a:cxnSpLocks/>
          </p:cNvCxnSpPr>
          <p:nvPr/>
        </p:nvCxnSpPr>
        <p:spPr>
          <a:xfrm>
            <a:off x="2379216" y="4419724"/>
            <a:ext cx="2803863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Łącznik prosty 146">
            <a:extLst>
              <a:ext uri="{FF2B5EF4-FFF2-40B4-BE49-F238E27FC236}">
                <a16:creationId xmlns="" xmlns:a16="http://schemas.microsoft.com/office/drawing/2014/main" id="{6FB8AECD-B4AD-4349-BBE9-65D0C720A041}"/>
              </a:ext>
            </a:extLst>
          </p:cNvPr>
          <p:cNvCxnSpPr>
            <a:cxnSpLocks/>
          </p:cNvCxnSpPr>
          <p:nvPr/>
        </p:nvCxnSpPr>
        <p:spPr>
          <a:xfrm flipV="1">
            <a:off x="2389082" y="3900195"/>
            <a:ext cx="0" cy="213349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Łącznik prosty ze strzałką 147">
            <a:extLst>
              <a:ext uri="{FF2B5EF4-FFF2-40B4-BE49-F238E27FC236}">
                <a16:creationId xmlns="" xmlns:a16="http://schemas.microsoft.com/office/drawing/2014/main" id="{173118A0-19BD-4E2F-A382-28746171E7CA}"/>
              </a:ext>
            </a:extLst>
          </p:cNvPr>
          <p:cNvCxnSpPr>
            <a:cxnSpLocks/>
          </p:cNvCxnSpPr>
          <p:nvPr/>
        </p:nvCxnSpPr>
        <p:spPr>
          <a:xfrm flipH="1">
            <a:off x="2066108" y="3906720"/>
            <a:ext cx="32297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Łącznik prosty ze strzałką 148">
            <a:extLst>
              <a:ext uri="{FF2B5EF4-FFF2-40B4-BE49-F238E27FC236}">
                <a16:creationId xmlns="" xmlns:a16="http://schemas.microsoft.com/office/drawing/2014/main" id="{BE0DE2A0-F476-45C5-8F30-03C9D90D2BA4}"/>
              </a:ext>
            </a:extLst>
          </p:cNvPr>
          <p:cNvCxnSpPr>
            <a:cxnSpLocks/>
          </p:cNvCxnSpPr>
          <p:nvPr/>
        </p:nvCxnSpPr>
        <p:spPr>
          <a:xfrm flipH="1">
            <a:off x="2065757" y="4970716"/>
            <a:ext cx="32332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Łącznik prosty ze strzałką 149">
            <a:extLst>
              <a:ext uri="{FF2B5EF4-FFF2-40B4-BE49-F238E27FC236}">
                <a16:creationId xmlns="" xmlns:a16="http://schemas.microsoft.com/office/drawing/2014/main" id="{6BD0EFFF-5B06-43FB-805D-37F7C1100C74}"/>
              </a:ext>
            </a:extLst>
          </p:cNvPr>
          <p:cNvCxnSpPr>
            <a:cxnSpLocks/>
          </p:cNvCxnSpPr>
          <p:nvPr/>
        </p:nvCxnSpPr>
        <p:spPr>
          <a:xfrm flipH="1">
            <a:off x="2068194" y="6021203"/>
            <a:ext cx="32088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Prostokąt 150">
            <a:extLst>
              <a:ext uri="{FF2B5EF4-FFF2-40B4-BE49-F238E27FC236}">
                <a16:creationId xmlns="" xmlns:a16="http://schemas.microsoft.com/office/drawing/2014/main" id="{C49A2A61-97F4-42E4-8095-CF022F1485C0}"/>
              </a:ext>
            </a:extLst>
          </p:cNvPr>
          <p:cNvSpPr/>
          <p:nvPr/>
        </p:nvSpPr>
        <p:spPr>
          <a:xfrm>
            <a:off x="571756" y="2397765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Czytnik ELISA Oprogramowanie</a:t>
            </a:r>
          </a:p>
        </p:txBody>
      </p:sp>
      <p:cxnSp>
        <p:nvCxnSpPr>
          <p:cNvPr id="152" name="Łącznik prosty ze strzałką 151">
            <a:extLst>
              <a:ext uri="{FF2B5EF4-FFF2-40B4-BE49-F238E27FC236}">
                <a16:creationId xmlns="" xmlns:a16="http://schemas.microsoft.com/office/drawing/2014/main" id="{884254DA-81A8-4DD4-9DEC-98FA8C29D687}"/>
              </a:ext>
            </a:extLst>
          </p:cNvPr>
          <p:cNvCxnSpPr>
            <a:cxnSpLocks/>
          </p:cNvCxnSpPr>
          <p:nvPr/>
        </p:nvCxnSpPr>
        <p:spPr>
          <a:xfrm flipH="1">
            <a:off x="2066108" y="2785849"/>
            <a:ext cx="32297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y 152">
            <a:extLst>
              <a:ext uri="{FF2B5EF4-FFF2-40B4-BE49-F238E27FC236}">
                <a16:creationId xmlns="" xmlns:a16="http://schemas.microsoft.com/office/drawing/2014/main" id="{84F5B3D4-49E0-439D-97B2-458B2DC05F14}"/>
              </a:ext>
            </a:extLst>
          </p:cNvPr>
          <p:cNvCxnSpPr>
            <a:cxnSpLocks/>
          </p:cNvCxnSpPr>
          <p:nvPr/>
        </p:nvCxnSpPr>
        <p:spPr>
          <a:xfrm flipV="1">
            <a:off x="2389082" y="2783824"/>
            <a:ext cx="0" cy="213349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Prostokąt 153">
            <a:extLst>
              <a:ext uri="{FF2B5EF4-FFF2-40B4-BE49-F238E27FC236}">
                <a16:creationId xmlns="" xmlns:a16="http://schemas.microsoft.com/office/drawing/2014/main" id="{8B591B8E-9EAB-46A0-BB41-DA3F316AC51E}"/>
              </a:ext>
            </a:extLst>
          </p:cNvPr>
          <p:cNvSpPr/>
          <p:nvPr/>
        </p:nvSpPr>
        <p:spPr>
          <a:xfrm>
            <a:off x="8696102" y="3492527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GCHS-FID </a:t>
            </a:r>
            <a:r>
              <a:rPr lang="pl-PL" sz="1000" i="1" dirty="0" err="1">
                <a:solidFill>
                  <a:schemeClr val="bg1"/>
                </a:solidFill>
              </a:rPr>
              <a:t>Shimadzu</a:t>
            </a:r>
            <a:r>
              <a:rPr lang="pl-PL" sz="1000" i="1" dirty="0">
                <a:solidFill>
                  <a:schemeClr val="bg1"/>
                </a:solidFill>
              </a:rPr>
              <a:t> </a:t>
            </a:r>
            <a:r>
              <a:rPr lang="pl-PL" sz="1000" i="1" dirty="0" err="1">
                <a:solidFill>
                  <a:schemeClr val="bg1"/>
                </a:solidFill>
              </a:rPr>
              <a:t>Nexis</a:t>
            </a:r>
            <a:endParaRPr lang="pl-PL" sz="1000" i="1" dirty="0">
              <a:solidFill>
                <a:schemeClr val="bg1"/>
              </a:solidFill>
            </a:endParaRP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Oprogramowanie</a:t>
            </a:r>
          </a:p>
        </p:txBody>
      </p:sp>
      <p:sp>
        <p:nvSpPr>
          <p:cNvPr id="155" name="Prostokąt 154">
            <a:extLst>
              <a:ext uri="{FF2B5EF4-FFF2-40B4-BE49-F238E27FC236}">
                <a16:creationId xmlns="" xmlns:a16="http://schemas.microsoft.com/office/drawing/2014/main" id="{478E75D0-CF51-4744-86E3-60A1BBDE1762}"/>
              </a:ext>
            </a:extLst>
          </p:cNvPr>
          <p:cNvSpPr/>
          <p:nvPr/>
        </p:nvSpPr>
        <p:spPr>
          <a:xfrm>
            <a:off x="8696101" y="4579652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GC-FID </a:t>
            </a:r>
            <a:r>
              <a:rPr lang="pl-PL" sz="1000" i="1" dirty="0" err="1">
                <a:solidFill>
                  <a:schemeClr val="bg1"/>
                </a:solidFill>
              </a:rPr>
              <a:t>Perkin</a:t>
            </a:r>
            <a:r>
              <a:rPr lang="pl-PL" sz="1000" i="1" dirty="0">
                <a:solidFill>
                  <a:schemeClr val="bg1"/>
                </a:solidFill>
              </a:rPr>
              <a:t> </a:t>
            </a:r>
            <a:r>
              <a:rPr lang="pl-PL" sz="1000" i="1" dirty="0" err="1">
                <a:solidFill>
                  <a:schemeClr val="bg1"/>
                </a:solidFill>
              </a:rPr>
              <a:t>Elmer</a:t>
            </a:r>
            <a:r>
              <a:rPr lang="pl-PL" sz="1000" i="1" dirty="0">
                <a:solidFill>
                  <a:schemeClr val="bg1"/>
                </a:solidFill>
              </a:rPr>
              <a:t> </a:t>
            </a:r>
            <a:r>
              <a:rPr lang="pl-PL" sz="1000" i="1" dirty="0" err="1">
                <a:solidFill>
                  <a:schemeClr val="bg1"/>
                </a:solidFill>
              </a:rPr>
              <a:t>Clarus</a:t>
            </a:r>
            <a:r>
              <a:rPr lang="pl-PL" sz="1000" i="1" dirty="0">
                <a:solidFill>
                  <a:schemeClr val="bg1"/>
                </a:solidFill>
              </a:rPr>
              <a:t> 500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Oprogramowanie</a:t>
            </a:r>
          </a:p>
        </p:txBody>
      </p:sp>
      <p:sp>
        <p:nvSpPr>
          <p:cNvPr id="156" name="Prostokąt 155">
            <a:extLst>
              <a:ext uri="{FF2B5EF4-FFF2-40B4-BE49-F238E27FC236}">
                <a16:creationId xmlns="" xmlns:a16="http://schemas.microsoft.com/office/drawing/2014/main" id="{3CDF546F-613F-4831-8829-AF339B62BEB8}"/>
              </a:ext>
            </a:extLst>
          </p:cNvPr>
          <p:cNvSpPr/>
          <p:nvPr/>
        </p:nvSpPr>
        <p:spPr>
          <a:xfrm>
            <a:off x="8690652" y="5632579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EPOLL-20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Oprogramowanie</a:t>
            </a:r>
          </a:p>
        </p:txBody>
      </p:sp>
      <p:cxnSp>
        <p:nvCxnSpPr>
          <p:cNvPr id="157" name="Łącznik prosty 156">
            <a:extLst>
              <a:ext uri="{FF2B5EF4-FFF2-40B4-BE49-F238E27FC236}">
                <a16:creationId xmlns="" xmlns:a16="http://schemas.microsoft.com/office/drawing/2014/main" id="{BF1275EF-FD06-4B68-BE3F-73EBACE8CB18}"/>
              </a:ext>
            </a:extLst>
          </p:cNvPr>
          <p:cNvCxnSpPr>
            <a:cxnSpLocks/>
          </p:cNvCxnSpPr>
          <p:nvPr/>
        </p:nvCxnSpPr>
        <p:spPr>
          <a:xfrm>
            <a:off x="8442664" y="3409768"/>
            <a:ext cx="0" cy="268919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y ze strzałką 157">
            <a:extLst>
              <a:ext uri="{FF2B5EF4-FFF2-40B4-BE49-F238E27FC236}">
                <a16:creationId xmlns="" xmlns:a16="http://schemas.microsoft.com/office/drawing/2014/main" id="{88FB7AA8-C58F-4320-9651-5108B7A38CD2}"/>
              </a:ext>
            </a:extLst>
          </p:cNvPr>
          <p:cNvCxnSpPr/>
          <p:nvPr/>
        </p:nvCxnSpPr>
        <p:spPr>
          <a:xfrm>
            <a:off x="8442664" y="3906720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y ze strzałką 158">
            <a:extLst>
              <a:ext uri="{FF2B5EF4-FFF2-40B4-BE49-F238E27FC236}">
                <a16:creationId xmlns="" xmlns:a16="http://schemas.microsoft.com/office/drawing/2014/main" id="{3056A2DD-74A8-4347-97A6-4B3A92F1D4A1}"/>
              </a:ext>
            </a:extLst>
          </p:cNvPr>
          <p:cNvCxnSpPr/>
          <p:nvPr/>
        </p:nvCxnSpPr>
        <p:spPr>
          <a:xfrm>
            <a:off x="8443602" y="4970716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y ze strzałką 159">
            <a:extLst>
              <a:ext uri="{FF2B5EF4-FFF2-40B4-BE49-F238E27FC236}">
                <a16:creationId xmlns="" xmlns:a16="http://schemas.microsoft.com/office/drawing/2014/main" id="{ADC30B7E-0CD9-48D8-900B-648B45A95020}"/>
              </a:ext>
            </a:extLst>
          </p:cNvPr>
          <p:cNvCxnSpPr/>
          <p:nvPr/>
        </p:nvCxnSpPr>
        <p:spPr>
          <a:xfrm>
            <a:off x="8442664" y="6098959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y 161">
            <a:extLst>
              <a:ext uri="{FF2B5EF4-FFF2-40B4-BE49-F238E27FC236}">
                <a16:creationId xmlns="" xmlns:a16="http://schemas.microsoft.com/office/drawing/2014/main" id="{90188F4E-E823-41DC-AF5F-B9ED1AED493B}"/>
              </a:ext>
            </a:extLst>
          </p:cNvPr>
          <p:cNvCxnSpPr>
            <a:cxnSpLocks/>
          </p:cNvCxnSpPr>
          <p:nvPr/>
        </p:nvCxnSpPr>
        <p:spPr>
          <a:xfrm>
            <a:off x="6149838" y="3507500"/>
            <a:ext cx="27019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" name="Grupa 163">
            <a:extLst>
              <a:ext uri="{FF2B5EF4-FFF2-40B4-BE49-F238E27FC236}">
                <a16:creationId xmlns="" xmlns:a16="http://schemas.microsoft.com/office/drawing/2014/main" id="{A656A962-8097-42A4-B2B1-1BCC997CF472}"/>
              </a:ext>
            </a:extLst>
          </p:cNvPr>
          <p:cNvGrpSpPr/>
          <p:nvPr/>
        </p:nvGrpSpPr>
        <p:grpSpPr>
          <a:xfrm>
            <a:off x="3776133" y="7166"/>
            <a:ext cx="8151378" cy="1089068"/>
            <a:chOff x="3776133" y="7166"/>
            <a:chExt cx="8151378" cy="1089068"/>
          </a:xfrm>
        </p:grpSpPr>
        <p:pic>
          <p:nvPicPr>
            <p:cNvPr id="165" name="Obraz 164">
              <a:extLst>
                <a:ext uri="{FF2B5EF4-FFF2-40B4-BE49-F238E27FC236}">
                  <a16:creationId xmlns="" xmlns:a16="http://schemas.microsoft.com/office/drawing/2014/main" id="{193AAE82-4A3F-4884-8CDC-9281EC1E0F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28516" y="91628"/>
              <a:ext cx="898995" cy="917988"/>
            </a:xfrm>
            <a:prstGeom prst="rect">
              <a:avLst/>
            </a:prstGeom>
          </p:spPr>
        </p:pic>
        <p:pic>
          <p:nvPicPr>
            <p:cNvPr id="166" name="Picture 2" descr="Odwołanie posiedzeń komisji odpowiedzialności zawodowej tłumaczy  przysięgłych - Ministerstwo Sprawiedliwości - Portal Gov.pl">
              <a:extLst>
                <a:ext uri="{FF2B5EF4-FFF2-40B4-BE49-F238E27FC236}">
                  <a16:creationId xmlns="" xmlns:a16="http://schemas.microsoft.com/office/drawing/2014/main" id="{19FBA58B-F10B-4C81-8DAD-CC4B0CFE5B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3208" y="7166"/>
              <a:ext cx="2581495" cy="1089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7" name="pole tekstowe 166">
              <a:extLst>
                <a:ext uri="{FF2B5EF4-FFF2-40B4-BE49-F238E27FC236}">
                  <a16:creationId xmlns="" xmlns:a16="http://schemas.microsoft.com/office/drawing/2014/main" id="{DA18DF34-2692-4FDC-A8EB-DFDD9B3AD4D7}"/>
                </a:ext>
              </a:extLst>
            </p:cNvPr>
            <p:cNvSpPr txBox="1"/>
            <p:nvPr/>
          </p:nvSpPr>
          <p:spPr>
            <a:xfrm>
              <a:off x="3776133" y="270908"/>
              <a:ext cx="7086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Instytut Ekspertyz Sądowych </a:t>
              </a:r>
              <a:b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</a:br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im. prof. dra Jana Sehna w Krakowie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8640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50122" y="11799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37595"/>
              </p:ext>
            </p:extLst>
          </p:nvPr>
        </p:nvGraphicFramePr>
        <p:xfrm>
          <a:off x="330201" y="1930580"/>
          <a:ext cx="11506201" cy="4825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546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838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838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8383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032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6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32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Liczba uruchomionych systemów teleinformatycznych w podmiotach wykonujących zadania publiczne</a:t>
                      </a:r>
                      <a:endParaRPr lang="pl-PL" sz="1400" i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Szt.</a:t>
                      </a:r>
                      <a:endParaRPr lang="pl-PL" sz="1400" i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32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IT podmiotów wykonujących zadania publiczne objętych wsparciem szkoleniowym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32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IT podmiotów wykonujących zadania publiczne objętych wsparciem szkoleniowym - mężczyźni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32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 niebędących pracownikami IT, objętych wsparciem szkoleniowym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89442572"/>
                  </a:ext>
                </a:extLst>
              </a:tr>
              <a:tr h="603227">
                <a:tc>
                  <a:txBody>
                    <a:bodyPr/>
                    <a:lstStyle/>
                    <a:p>
                      <a:r>
                        <a:rPr lang="pl-PL" sz="14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niebędących pracownikami IT, objętych wsparciem szkoleniowym – k</a:t>
                      </a:r>
                      <a:r>
                        <a:rPr lang="en-GB" sz="1400" b="0" i="0" u="none" strike="noStrike" kern="1200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obiety</a:t>
                      </a:r>
                      <a:endParaRPr lang="pl-PL" sz="1400" i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37482143"/>
                  </a:ext>
                </a:extLst>
              </a:tr>
              <a:tr h="603227">
                <a:tc>
                  <a:txBody>
                    <a:bodyPr/>
                    <a:lstStyle/>
                    <a:p>
                      <a:r>
                        <a:rPr lang="pl-PL" sz="14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niebędących pracownikami IT, objętych wsparciem szkoleniowym – m</a:t>
                      </a:r>
                      <a:r>
                        <a:rPr lang="en-GB" sz="1400" b="0" i="0" u="none" strike="noStrike" kern="1200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ężczyźni</a:t>
                      </a:r>
                      <a:endParaRPr lang="pl-PL" sz="1400" i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49778688"/>
                  </a:ext>
                </a:extLst>
              </a:tr>
              <a:tr h="603227">
                <a:tc>
                  <a:txBody>
                    <a:bodyPr/>
                    <a:lstStyle/>
                    <a:p>
                      <a:r>
                        <a:rPr lang="pl-PL" sz="14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Liczba podmiotów, które usprawniły funkcjonowanie w zakresie objętym katalogiem rekomendacji dotyczących awansu cyfrowego</a:t>
                      </a:r>
                      <a:endParaRPr lang="pl-PL" sz="1400" i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Szt.</a:t>
                      </a:r>
                      <a:endParaRPr lang="pl-PL" sz="1400" i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78533085"/>
                  </a:ext>
                </a:extLst>
              </a:tr>
            </a:tbl>
          </a:graphicData>
        </a:graphic>
      </p:graphicFrame>
      <p:grpSp>
        <p:nvGrpSpPr>
          <p:cNvPr id="7" name="Grupa 6">
            <a:extLst>
              <a:ext uri="{FF2B5EF4-FFF2-40B4-BE49-F238E27FC236}">
                <a16:creationId xmlns="" xmlns:a16="http://schemas.microsoft.com/office/drawing/2014/main" id="{90C1AB2B-961E-461B-B3D7-111EA6727996}"/>
              </a:ext>
            </a:extLst>
          </p:cNvPr>
          <p:cNvGrpSpPr/>
          <p:nvPr/>
        </p:nvGrpSpPr>
        <p:grpSpPr>
          <a:xfrm>
            <a:off x="3776133" y="7166"/>
            <a:ext cx="8151378" cy="1089068"/>
            <a:chOff x="3776133" y="7166"/>
            <a:chExt cx="8151378" cy="1089068"/>
          </a:xfrm>
        </p:grpSpPr>
        <p:pic>
          <p:nvPicPr>
            <p:cNvPr id="8" name="Obraz 7">
              <a:extLst>
                <a:ext uri="{FF2B5EF4-FFF2-40B4-BE49-F238E27FC236}">
                  <a16:creationId xmlns="" xmlns:a16="http://schemas.microsoft.com/office/drawing/2014/main" id="{7E06762B-F364-4180-806B-C4987B3C5E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28516" y="91628"/>
              <a:ext cx="898995" cy="917988"/>
            </a:xfrm>
            <a:prstGeom prst="rect">
              <a:avLst/>
            </a:prstGeom>
          </p:spPr>
        </p:pic>
        <p:pic>
          <p:nvPicPr>
            <p:cNvPr id="10" name="Picture 2" descr="Odwołanie posiedzeń komisji odpowiedzialności zawodowej tłumaczy  przysięgłych - Ministerstwo Sprawiedliwości - Portal Gov.pl">
              <a:extLst>
                <a:ext uri="{FF2B5EF4-FFF2-40B4-BE49-F238E27FC236}">
                  <a16:creationId xmlns="" xmlns:a16="http://schemas.microsoft.com/office/drawing/2014/main" id="{0A1B0129-D5FD-4181-B555-966E8F384F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3208" y="7166"/>
              <a:ext cx="2581495" cy="1089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pole tekstowe 11">
              <a:extLst>
                <a:ext uri="{FF2B5EF4-FFF2-40B4-BE49-F238E27FC236}">
                  <a16:creationId xmlns="" xmlns:a16="http://schemas.microsoft.com/office/drawing/2014/main" id="{1BC636C7-FD43-42BC-9FE0-8830818EAC33}"/>
                </a:ext>
              </a:extLst>
            </p:cNvPr>
            <p:cNvSpPr txBox="1"/>
            <p:nvPr/>
          </p:nvSpPr>
          <p:spPr>
            <a:xfrm>
              <a:off x="3776133" y="270908"/>
              <a:ext cx="7086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Instytut Ekspertyz Sądowych </a:t>
              </a:r>
              <a:b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</a:br>
              <a:r>
                <a:rPr lang="pl-PL" sz="1400" b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im. prof. dra Jana Sehna w Krakowie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5df3a10b-8748-402e-bef4-aee373db4dbb"/>
    <ds:schemaRef ds:uri="9affde3b-50dd-4e74-9e2c-6b9654ae514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972</Words>
  <Application>Microsoft Office PowerPoint</Application>
  <PresentationFormat>Panoramiczny</PresentationFormat>
  <Paragraphs>184</Paragraphs>
  <Slides>14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1" baseType="lpstr">
      <vt:lpstr>Arial Unicode MS</vt:lpstr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65</cp:revision>
  <cp:lastPrinted>2021-06-16T14:09:46Z</cp:lastPrinted>
  <dcterms:created xsi:type="dcterms:W3CDTF">2017-01-27T12:50:17Z</dcterms:created>
  <dcterms:modified xsi:type="dcterms:W3CDTF">2021-06-17T07:11:13Z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