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3" r:id="rId2"/>
    <p:sldId id="306" r:id="rId3"/>
    <p:sldId id="298" r:id="rId4"/>
    <p:sldId id="299" r:id="rId5"/>
    <p:sldId id="307" r:id="rId6"/>
    <p:sldId id="312" r:id="rId7"/>
    <p:sldId id="308" r:id="rId8"/>
    <p:sldId id="309" r:id="rId9"/>
    <p:sldId id="310" r:id="rId10"/>
    <p:sldId id="313" r:id="rId11"/>
    <p:sldId id="314" r:id="rId12"/>
    <p:sldId id="315" r:id="rId13"/>
    <p:sldId id="285" r:id="rId14"/>
    <p:sldId id="288" r:id="rId15"/>
    <p:sldId id="282" r:id="rId16"/>
    <p:sldId id="316" r:id="rId17"/>
    <p:sldId id="311" r:id="rId18"/>
    <p:sldId id="280" r:id="rId19"/>
    <p:sldId id="297" r:id="rId20"/>
    <p:sldId id="275" r:id="rId21"/>
    <p:sldId id="279" r:id="rId22"/>
    <p:sldId id="271" r:id="rId23"/>
    <p:sldId id="278" r:id="rId24"/>
    <p:sldId id="317" r:id="rId25"/>
    <p:sldId id="320" r:id="rId26"/>
    <p:sldId id="321" r:id="rId27"/>
    <p:sldId id="322" r:id="rId28"/>
    <p:sldId id="323" r:id="rId29"/>
    <p:sldId id="267" r:id="rId30"/>
    <p:sldId id="284" r:id="rId31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4274B0"/>
    <a:srgbClr val="33CC33"/>
    <a:srgbClr val="15243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0549" y="2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80CAFFA-6573-4A4A-856D-8B0900B08F12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495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0549" y="9721495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F6D7764-5414-4E9A-9597-6B02CA1C40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09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0548" y="1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129B804-A2F7-4D55-9ECD-3C5D6C2ED8CC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098" y="4925296"/>
            <a:ext cx="5679107" cy="402978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494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0548" y="9721494"/>
            <a:ext cx="3077086" cy="51312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6191ABD-726D-454C-996A-38D37410FB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14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900" dirty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131" indent="-23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9974" indent="-23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3816" indent="-23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7658" indent="-23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47684" fontAlgn="base">
              <a:spcBef>
                <a:spcPct val="0"/>
              </a:spcBef>
              <a:spcAft>
                <a:spcPct val="0"/>
              </a:spcAft>
              <a:defRPr/>
            </a:pPr>
            <a:fld id="{ED6B2E0D-FC8D-41D0-BF96-F69056BF152B}" type="slidenum">
              <a:rPr lang="pl-PL" altLang="pl-PL">
                <a:solidFill>
                  <a:prstClr val="black"/>
                </a:solidFill>
              </a:rPr>
              <a:pPr defTabSz="94768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6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35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15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50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88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9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24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8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69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64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45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64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71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B619-3FD7-4399-BE95-F357C302E66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73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k.gov.pl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9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DCBC-80AC-4BD0-8E46-9F104CFE15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9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9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CEC7-F3FB-4800-AC48-516D5F9A3DC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9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9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94411" y="6541358"/>
            <a:ext cx="1565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www.kpk.gov.pl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83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1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576DD5-54B9-4BFD-A3FD-0CC021CC1C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rajowy-Punkt-Kontaktowy-Program%C3%B3w-Badawczych-UE-40814355934946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kpk_pl" TargetMode="External"/><Relationship Id="rId5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4" Type="http://schemas.openxmlformats.org/officeDocument/2006/relationships/hyperlink" Target="http://www.youtube.com/user/kpkpbu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mi.europa.eu/news-events/events/imi2-call-18-19-webina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i.europa.eu/apply-funding/future-top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-partnering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facebook.com/Krajowy-Punkt-Kontaktowy-Program%C3%B3w-Badawczych-UE-408143559349465/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anna.dziubczynska-pytko@kpk.gov.p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kpk_pl" TargetMode="External"/><Relationship Id="rId5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4" Type="http://schemas.openxmlformats.org/officeDocument/2006/relationships/hyperlink" Target="http://www.youtube.com/user/kpkpb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.europa.eu/sites/default/files/uploads/documents/apply-for-funding/call-documents/imi1/DraftTopic2017_DiabeticCardiomyopathy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863689" y="548680"/>
            <a:ext cx="6637250" cy="790575"/>
          </a:xfrm>
        </p:spPr>
        <p:txBody>
          <a:bodyPr>
            <a:noAutofit/>
          </a:bodyPr>
          <a:lstStyle/>
          <a:p>
            <a:r>
              <a:rPr lang="pl-PL" sz="1400" i="1" dirty="0" smtClean="0">
                <a:solidFill>
                  <a:srgbClr val="376092"/>
                </a:solidFill>
              </a:rPr>
              <a:t/>
            </a:r>
            <a:br>
              <a:rPr lang="pl-PL" sz="1400" i="1" dirty="0" smtClean="0">
                <a:solidFill>
                  <a:srgbClr val="376092"/>
                </a:solidFill>
              </a:rPr>
            </a:br>
            <a:r>
              <a:rPr lang="pl-PL" sz="1400" dirty="0"/>
              <a:t>Dzień </a:t>
            </a:r>
            <a:r>
              <a:rPr lang="pl-PL" sz="1400" dirty="0" smtClean="0"/>
              <a:t>Informacyjny 3. Programu Zdrowie  </a:t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Ministerstwo Zdrowia, Warszawa</a:t>
            </a:r>
            <a:r>
              <a:rPr lang="pl-PL" sz="1400" i="1" dirty="0" smtClean="0">
                <a:solidFill>
                  <a:srgbClr val="376092"/>
                </a:solidFill>
              </a:rPr>
              <a:t>, 28 maja 2019</a:t>
            </a:r>
            <a:r>
              <a:rPr lang="pl-PL" sz="1600" i="1" dirty="0">
                <a:solidFill>
                  <a:srgbClr val="376092"/>
                </a:solidFill>
              </a:rPr>
              <a:t/>
            </a:r>
            <a:br>
              <a:rPr lang="pl-PL" sz="1600" i="1" dirty="0">
                <a:solidFill>
                  <a:srgbClr val="376092"/>
                </a:solidFill>
              </a:rPr>
            </a:br>
            <a:endParaRPr lang="pl-PL" altLang="pl-PL" sz="1600" i="1" dirty="0" smtClean="0">
              <a:solidFill>
                <a:srgbClr val="37609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" y="2276413"/>
            <a:ext cx="9144001" cy="186499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800" b="1" dirty="0" smtClean="0">
                <a:solidFill>
                  <a:srgbClr val="FF0000"/>
                </a:solidFill>
              </a:rPr>
              <a:t>Wspólne Przedsięwzięcie </a:t>
            </a:r>
            <a:r>
              <a:rPr lang="pl-PL" sz="3800" b="1" dirty="0">
                <a:solidFill>
                  <a:srgbClr val="FF0000"/>
                </a:solidFill>
              </a:rPr>
              <a:t>Inicjatywa Leków Innowacyjnych 2 </a:t>
            </a:r>
            <a:r>
              <a:rPr lang="pl-PL" sz="3600" b="1" dirty="0">
                <a:solidFill>
                  <a:srgbClr val="FF0000"/>
                </a:solidFill>
              </a:rPr>
              <a:t>(IMI2) 2014-2024 </a:t>
            </a:r>
            <a:endParaRPr lang="pl-PL" sz="3800" b="1" dirty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3200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rgbClr val="FF0000"/>
                </a:solidFill>
              </a:rPr>
              <a:t>Partnerstwo </a:t>
            </a:r>
            <a:r>
              <a:rPr lang="pl-PL" sz="3200" b="1" dirty="0">
                <a:solidFill>
                  <a:srgbClr val="FF0000"/>
                </a:solidFill>
              </a:rPr>
              <a:t>Publiczno-Prywatne 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63688" y="3212976"/>
            <a:ext cx="7416625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94822" y="4141408"/>
            <a:ext cx="505777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Anna Dziubczyńska-Pytko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Koordynator  </a:t>
            </a:r>
            <a:r>
              <a:rPr lang="pl-PL" sz="16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Arial" charset="0"/>
              </a:rPr>
              <a:t>Inicjatywy Leków Innowacyjnych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Krajowy Punkt Kontaktowy Programów Badawczych UE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Instytut Podstawowych Problemów Techniki 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593186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Prostokąt 6">
            <a:hlinkClick r:id="rId3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>
            <a:hlinkClick r:id="rId4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rostokąt 9">
            <a:hlinkClick r:id="rId5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rostokąt 10">
            <a:hlinkClick r:id="rId6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364775"/>
            <a:ext cx="8496944" cy="54932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Establishing international standards in the analysis of patient reported outcomes and health-related quality of life data in cancer clinical trials</a:t>
            </a:r>
            <a:endParaRPr lang="pl-PL" sz="1400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Ustanowienie międzynarodowych standardów w zakresie analizy wyników badań klinicznych dotyczących pacjentów oraz jakości danych dotyczących zdrowia w badaniach klinicznych nad nowotworami.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</a:rPr>
              <a:t>Poprawa </a:t>
            </a:r>
            <a:r>
              <a:rPr lang="pl-PL" b="1" dirty="0">
                <a:solidFill>
                  <a:srgbClr val="002060"/>
                </a:solidFill>
              </a:rPr>
              <a:t>standardów raportowania </a:t>
            </a:r>
            <a:r>
              <a:rPr lang="pl-PL" dirty="0">
                <a:solidFill>
                  <a:srgbClr val="002060"/>
                </a:solidFill>
              </a:rPr>
              <a:t>danych HRQOL i PRO, a tym samym możliwości interpretacji </a:t>
            </a:r>
            <a:r>
              <a:rPr lang="pl-PL" dirty="0" smtClean="0">
                <a:solidFill>
                  <a:srgbClr val="002060"/>
                </a:solidFill>
              </a:rPr>
              <a:t>danych. Należy się spodziewać, </a:t>
            </a:r>
            <a:r>
              <a:rPr lang="pl-PL" dirty="0">
                <a:solidFill>
                  <a:srgbClr val="002060"/>
                </a:solidFill>
              </a:rPr>
              <a:t>że doprowadzi to do bardziej wiarygodnej interpretacji, a ostatecznie szybszego rozpowszechniania wyników badań HRQOL i PRO, jak również </a:t>
            </a:r>
            <a:r>
              <a:rPr lang="pl-PL" dirty="0" smtClean="0">
                <a:solidFill>
                  <a:srgbClr val="002060"/>
                </a:solidFill>
              </a:rPr>
              <a:t>porównywanie </a:t>
            </a:r>
            <a:r>
              <a:rPr lang="pl-PL" dirty="0">
                <a:solidFill>
                  <a:srgbClr val="002060"/>
                </a:solidFill>
              </a:rPr>
              <a:t>danych w obrębie różnych środowisk związanych z chorobą nowotworową i pomiędzy nimi, gdy tylko zostanie to uznane za </a:t>
            </a:r>
            <a:r>
              <a:rPr lang="pl-PL" dirty="0" smtClean="0">
                <a:solidFill>
                  <a:srgbClr val="002060"/>
                </a:solidFill>
              </a:rPr>
              <a:t>wykonalne.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889448"/>
            <a:ext cx="8496944" cy="49685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Accelerating research &amp; innovation for advanced therapy medicinal </a:t>
            </a:r>
            <a:r>
              <a:rPr lang="en-US" sz="1400" i="1" dirty="0" smtClean="0">
                <a:solidFill>
                  <a:srgbClr val="002060"/>
                </a:solidFill>
              </a:rPr>
              <a:t>products</a:t>
            </a:r>
            <a:endParaRPr lang="pl-PL" sz="1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Przyspieszenie badań i innowacji zaawansowanych technologicznie</a:t>
            </a:r>
            <a:endParaRPr lang="pl-PL" dirty="0">
              <a:solidFill>
                <a:srgbClr val="002060"/>
              </a:solidFill>
              <a:hlinkClick r:id="rId3"/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     produktów </a:t>
            </a:r>
            <a:r>
              <a:rPr lang="pl-PL" dirty="0">
                <a:solidFill>
                  <a:srgbClr val="002060"/>
                </a:solidFill>
              </a:rPr>
              <a:t>leczniczych </a:t>
            </a:r>
            <a:r>
              <a:rPr lang="pl-PL" dirty="0" smtClean="0">
                <a:solidFill>
                  <a:srgbClr val="002060"/>
                </a:solidFill>
              </a:rPr>
              <a:t>terapii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Głównym </a:t>
            </a:r>
            <a:r>
              <a:rPr lang="pl-PL" dirty="0">
                <a:solidFill>
                  <a:srgbClr val="002060"/>
                </a:solidFill>
              </a:rPr>
              <a:t>celem </a:t>
            </a:r>
            <a:r>
              <a:rPr lang="pl-PL" dirty="0" smtClean="0">
                <a:solidFill>
                  <a:srgbClr val="002060"/>
                </a:solidFill>
              </a:rPr>
              <a:t>jest </a:t>
            </a:r>
            <a:r>
              <a:rPr lang="pl-PL" dirty="0">
                <a:solidFill>
                  <a:srgbClr val="002060"/>
                </a:solidFill>
              </a:rPr>
              <a:t>opracowanie ram charakterystyki produktu i metodologii, w zakresie </a:t>
            </a:r>
            <a:r>
              <a:rPr lang="pl-PL" dirty="0" err="1">
                <a:solidFill>
                  <a:srgbClr val="002060"/>
                </a:solidFill>
              </a:rPr>
              <a:t>przedkonkurencyjnym</a:t>
            </a:r>
            <a:r>
              <a:rPr lang="pl-PL" dirty="0">
                <a:solidFill>
                  <a:srgbClr val="002060"/>
                </a:solidFill>
              </a:rPr>
              <a:t>. Większość pracy skierowana będzie na </a:t>
            </a:r>
            <a:r>
              <a:rPr lang="pl-PL" b="1" dirty="0">
                <a:solidFill>
                  <a:srgbClr val="002060"/>
                </a:solidFill>
              </a:rPr>
              <a:t>zrozumienie aspektów terapii genowej lub komórkowej w ogóle</a:t>
            </a:r>
            <a:r>
              <a:rPr lang="pl-PL" dirty="0">
                <a:solidFill>
                  <a:srgbClr val="002060"/>
                </a:solidFill>
              </a:rPr>
              <a:t>, bez szczególnego skupienia się na chorobie </a:t>
            </a:r>
            <a:r>
              <a:rPr lang="pl-PL" dirty="0" smtClean="0">
                <a:solidFill>
                  <a:srgbClr val="002060"/>
                </a:solidFill>
              </a:rPr>
              <a:t>(ukierunkowane na choroby rzadkie  nieonkologiczne </a:t>
            </a:r>
            <a:r>
              <a:rPr lang="pl-PL" dirty="0">
                <a:solidFill>
                  <a:srgbClr val="002060"/>
                </a:solidFill>
              </a:rPr>
              <a:t>i </a:t>
            </a:r>
            <a:r>
              <a:rPr lang="pl-PL" dirty="0" err="1" smtClean="0">
                <a:solidFill>
                  <a:srgbClr val="002060"/>
                </a:solidFill>
              </a:rPr>
              <a:t>monogenne</a:t>
            </a:r>
            <a:r>
              <a:rPr lang="pl-PL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Dopuszcza się prace </a:t>
            </a:r>
            <a:r>
              <a:rPr lang="pl-PL" dirty="0">
                <a:solidFill>
                  <a:srgbClr val="002060"/>
                </a:solidFill>
              </a:rPr>
              <a:t>wykorzystujące modele chorób w celu uzyskania odpowiedniej </a:t>
            </a:r>
            <a:r>
              <a:rPr lang="pl-PL" dirty="0" smtClean="0">
                <a:solidFill>
                  <a:srgbClr val="002060"/>
                </a:solidFill>
              </a:rPr>
              <a:t>charakterystyki.</a:t>
            </a: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889448"/>
            <a:ext cx="8496944" cy="4968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Supporting the development of engineered T cells</a:t>
            </a:r>
            <a:endParaRPr lang="pl-PL" sz="1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Wspieranie rozwoju </a:t>
            </a:r>
            <a:r>
              <a:rPr lang="pl-PL" dirty="0" smtClean="0">
                <a:solidFill>
                  <a:srgbClr val="002060"/>
                </a:solidFill>
              </a:rPr>
              <a:t>modyfikowanych </a:t>
            </a:r>
            <a:r>
              <a:rPr lang="pl-PL" dirty="0">
                <a:solidFill>
                  <a:srgbClr val="002060"/>
                </a:solidFill>
              </a:rPr>
              <a:t>komórek </a:t>
            </a:r>
            <a:r>
              <a:rPr lang="pl-PL" dirty="0" smtClean="0">
                <a:solidFill>
                  <a:srgbClr val="002060"/>
                </a:solidFill>
              </a:rPr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Celem badań jest </a:t>
            </a:r>
            <a:r>
              <a:rPr lang="pl-PL" dirty="0">
                <a:solidFill>
                  <a:srgbClr val="002060"/>
                </a:solidFill>
              </a:rPr>
              <a:t>wspieranie rozwoju terapii </a:t>
            </a:r>
            <a:r>
              <a:rPr lang="pl-PL" dirty="0" smtClean="0">
                <a:solidFill>
                  <a:srgbClr val="002060"/>
                </a:solidFill>
              </a:rPr>
              <a:t>komórkami T autologicznymi </a:t>
            </a:r>
            <a:r>
              <a:rPr lang="pl-PL" dirty="0">
                <a:solidFill>
                  <a:srgbClr val="002060"/>
                </a:solidFill>
              </a:rPr>
              <a:t>i alogenicznymi, w tym </a:t>
            </a:r>
            <a:r>
              <a:rPr lang="pl-PL" dirty="0" smtClean="0">
                <a:solidFill>
                  <a:srgbClr val="002060"/>
                </a:solidFill>
              </a:rPr>
              <a:t>terapii modyfikowanymi  komórkami T: CAR </a:t>
            </a:r>
            <a:r>
              <a:rPr lang="pl-PL" dirty="0">
                <a:solidFill>
                  <a:srgbClr val="002060"/>
                </a:solidFill>
              </a:rPr>
              <a:t>i TCR. </a:t>
            </a: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Badania będą dotyczyć zarówno </a:t>
            </a:r>
            <a:r>
              <a:rPr lang="pl-PL" dirty="0">
                <a:solidFill>
                  <a:srgbClr val="002060"/>
                </a:solidFill>
              </a:rPr>
              <a:t>nowotworów hematologicznych, jak i nowotworów stałych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(Inżynieria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genetyczna autologicznych komórek T z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antygenowo-swoistymi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dla nowotworu receptorami komórek T (TCR) lub chimerycznymi receptorami antygenowymi (CAR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rgbClr val="002060"/>
              </a:solidFill>
              <a:hlinkClick r:id="rId3"/>
            </a:endParaRP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33964" y="404899"/>
            <a:ext cx="7469343" cy="504056"/>
          </a:xfrm>
        </p:spPr>
        <p:txBody>
          <a:bodyPr/>
          <a:lstStyle/>
          <a:p>
            <a:r>
              <a:rPr lang="pl-PL" dirty="0"/>
              <a:t>Konkurs </a:t>
            </a:r>
            <a:r>
              <a:rPr lang="pl-PL" dirty="0" smtClean="0"/>
              <a:t>18 </a:t>
            </a:r>
            <a:r>
              <a:rPr lang="pl-PL" b="0" dirty="0" smtClean="0"/>
              <a:t>planowane otwarcie 26 czerwca 2019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Działania: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adawcze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 innowacyjne 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(RIA –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Innovation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Actions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oordynacyjne i wspierające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(CSA –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</a:rPr>
              <a:t>coordination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 and suport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</a:rPr>
              <a:t>ctions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Całkowity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budżet konkursu –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prawie 400 milionów euro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 czego: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200 mln. euro - </a:t>
            </a:r>
            <a:r>
              <a:rPr lang="pl-PL" b="1" u="sng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działania konsorcjum </a:t>
            </a:r>
            <a:r>
              <a:rPr lang="pl-PL" b="1" u="sng" dirty="0" smtClean="0">
                <a:solidFill>
                  <a:schemeClr val="tx2">
                    <a:lumMod val="75000"/>
                  </a:schemeClr>
                </a:solidFill>
              </a:rPr>
              <a:t>badawczego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część publiczna, Komisja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Europejska)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>
              <a:solidFill>
                <a:srgbClr val="000066"/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Terminarz konkursu:</a:t>
            </a:r>
          </a:p>
          <a:p>
            <a:pPr>
              <a:spcBef>
                <a:spcPts val="60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Planowane otwarcie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l-PL" b="1" dirty="0" smtClean="0">
                <a:solidFill>
                  <a:srgbClr val="FF0000"/>
                </a:solidFill>
              </a:rPr>
              <a:t>26 czerwca 2019</a:t>
            </a:r>
            <a:endParaRPr lang="pl-PL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Zamknięcie 1 etapu składania wniosków: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26 września </a:t>
            </a:r>
            <a:r>
              <a:rPr lang="pl-PL" b="1" dirty="0">
                <a:solidFill>
                  <a:srgbClr val="FF0000"/>
                </a:solidFill>
              </a:rPr>
              <a:t>2019 (17:00:00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czas Brukseli)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Zamknięcie 2 etapu składania wniosków (wspólny wniosek zwycięskiego konsorcjum badawczego i konsorcjum firm farmaceutycznych):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26 marca 2020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(17:00:00 czas Brukseli)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Harmonogram konkursu 18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9" y="1489400"/>
            <a:ext cx="8685534" cy="496855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Otwarcie konkursu: 26 czerwca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Składanie krótkich wniosków badawczych  (1. etap) – 26 września 2019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Ocenia wniosków badawczych – 14-25 października 2019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Zwycięskie konsorcja (jedno do każdego tematu) składają pełen wniosek (wraz z konsorcjum przemysłowym, m.in.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utorami tematu) do 26 marca 2020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Ocena pełnych wniosków – 20-24 kwietnia 2020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Rozpoczęcie realizacji projektów (po podpisaniu umowy) – Q4 2020.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7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33964" y="404899"/>
            <a:ext cx="7469343" cy="504056"/>
          </a:xfrm>
        </p:spPr>
        <p:txBody>
          <a:bodyPr/>
          <a:lstStyle/>
          <a:p>
            <a:r>
              <a:rPr lang="pl-PL" dirty="0"/>
              <a:t>Konkurs </a:t>
            </a:r>
            <a:r>
              <a:rPr lang="pl-PL" dirty="0" smtClean="0"/>
              <a:t>19 </a:t>
            </a:r>
            <a:r>
              <a:rPr lang="pl-PL" b="0" dirty="0" smtClean="0"/>
              <a:t>planowane otwarcie 26 czerwca 2019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Działania badawcze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 innowacyjne </a:t>
            </a:r>
            <a:r>
              <a:rPr lang="pl-PL" sz="1800" i="1" dirty="0">
                <a:solidFill>
                  <a:schemeClr val="tx2">
                    <a:lumMod val="75000"/>
                  </a:schemeClr>
                </a:solidFill>
              </a:rPr>
              <a:t>(RIA – </a:t>
            </a:r>
            <a:r>
              <a:rPr lang="pl-PL" sz="1800" i="1" dirty="0" err="1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pl-PL" sz="1800" i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sz="1800" i="1" dirty="0" err="1">
                <a:solidFill>
                  <a:schemeClr val="tx2">
                    <a:lumMod val="75000"/>
                  </a:schemeClr>
                </a:solidFill>
              </a:rPr>
              <a:t>Innovation</a:t>
            </a:r>
            <a:r>
              <a:rPr lang="pl-PL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800" i="1" dirty="0" err="1">
                <a:solidFill>
                  <a:schemeClr val="tx2">
                    <a:lumMod val="75000"/>
                  </a:schemeClr>
                </a:solidFill>
              </a:rPr>
              <a:t>Actions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Całkowity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budżet konkursu –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ponad 40 milionów euro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 czego: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20 mln. euro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(część publiczna, Komisja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Europejska)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na działania konsorcjum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badawczego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Terminarz konkursu:</a:t>
            </a:r>
          </a:p>
          <a:p>
            <a:pPr>
              <a:spcBef>
                <a:spcPts val="60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Planowane otwarcie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26 czerwca 2019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Jednoetapowy konkurs – termin składania pełnego wniosku:</a:t>
            </a:r>
          </a:p>
          <a:p>
            <a:pPr>
              <a:spcBef>
                <a:spcPts val="60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26 września </a:t>
            </a:r>
            <a:r>
              <a:rPr lang="pl-PL" b="1" dirty="0">
                <a:solidFill>
                  <a:srgbClr val="FF0000"/>
                </a:solidFill>
              </a:rPr>
              <a:t>2019 (17:00:00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czas Brukseli)</a:t>
            </a:r>
          </a:p>
          <a:p>
            <a:pPr>
              <a:spcBef>
                <a:spcPts val="600"/>
              </a:spcBef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19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6743" y="1364775"/>
            <a:ext cx="8496944" cy="496855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Konkurs 19 jest jednoetapowym konkursem ograniczonym do istniejących już projektów w IMI2. 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Ma na celu </a:t>
            </a:r>
            <a:r>
              <a:rPr lang="pl-PL" dirty="0">
                <a:solidFill>
                  <a:srgbClr val="002060"/>
                </a:solidFill>
              </a:rPr>
              <a:t>wsparcie </a:t>
            </a:r>
            <a:r>
              <a:rPr lang="pl-PL" dirty="0" smtClean="0">
                <a:solidFill>
                  <a:srgbClr val="002060"/>
                </a:solidFill>
              </a:rPr>
              <a:t>kontynuacji realizowanych </a:t>
            </a:r>
            <a:r>
              <a:rPr lang="pl-PL" dirty="0">
                <a:solidFill>
                  <a:srgbClr val="002060"/>
                </a:solidFill>
              </a:rPr>
              <a:t>działań badawczych, aby umożliwić </a:t>
            </a:r>
            <a:r>
              <a:rPr lang="pl-PL" b="1" dirty="0">
                <a:solidFill>
                  <a:srgbClr val="002060"/>
                </a:solidFill>
              </a:rPr>
              <a:t>istniejącym udanym konsorcjom IMI</a:t>
            </a:r>
            <a:r>
              <a:rPr lang="pl-PL" dirty="0">
                <a:solidFill>
                  <a:srgbClr val="002060"/>
                </a:solidFill>
              </a:rPr>
              <a:t> wykorzystanie osiągnięć ich </a:t>
            </a:r>
            <a:r>
              <a:rPr lang="pl-PL" dirty="0" smtClean="0">
                <a:solidFill>
                  <a:srgbClr val="002060"/>
                </a:solidFill>
              </a:rPr>
              <a:t>dotychczasowych </a:t>
            </a:r>
            <a:r>
              <a:rPr lang="pl-PL" dirty="0">
                <a:solidFill>
                  <a:srgbClr val="002060"/>
                </a:solidFill>
              </a:rPr>
              <a:t>działań, przejście do kolejnego etapu wyzwania badawczego i zmaksymalizowanie wpływu początkowych wyników działań. </a:t>
            </a: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Dotyczy projektów z konkursów 2014 i 2015, tych tematów w których była informacja o możliwej kontynuacji.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 praktyce dotyczy projektów: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ADAPT-SMART,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BEAt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-DKD, DO-IT, HARMONY, INNODIA, ITCC-P4, MOPEAD, NGN-PET, PRISM, RADAR-CNS, RESCEU, RHAPSODY,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TransQST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18i 19 - webinaria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0" y="812800"/>
            <a:ext cx="8528935" cy="596292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462861" y="1011788"/>
            <a:ext cx="4681139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hlinkClick r:id="rId4"/>
              </a:rPr>
              <a:t>https://</a:t>
            </a:r>
            <a:r>
              <a:rPr lang="pl-PL" sz="2000" dirty="0" smtClean="0">
                <a:hlinkClick r:id="rId4"/>
              </a:rPr>
              <a:t>www.imi.europa.eu/news-events/events/imi2-call-18-19-webinars</a:t>
            </a:r>
            <a:endParaRPr lang="pl-PL" sz="2000" dirty="0" smtClean="0"/>
          </a:p>
          <a:p>
            <a:pPr algn="ctr"/>
            <a:r>
              <a:rPr lang="pl-PL" sz="2000" dirty="0" smtClean="0">
                <a:solidFill>
                  <a:srgbClr val="C00000"/>
                </a:solidFill>
              </a:rPr>
              <a:t>Obowiązuje rejestracja</a:t>
            </a:r>
            <a:endParaRPr lang="pl-PL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8656" y="311249"/>
            <a:ext cx="8496944" cy="504056"/>
          </a:xfrm>
        </p:spPr>
        <p:txBody>
          <a:bodyPr/>
          <a:lstStyle/>
          <a:p>
            <a:r>
              <a:rPr lang="pl-PL" dirty="0" smtClean="0"/>
              <a:t>Partnerstwo publiczno-prywatne (IMI2)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46" y="958852"/>
            <a:ext cx="5181600" cy="513397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3746" y="206469"/>
            <a:ext cx="8496944" cy="504056"/>
          </a:xfrm>
        </p:spPr>
        <p:txBody>
          <a:bodyPr/>
          <a:lstStyle/>
          <a:p>
            <a:r>
              <a:rPr lang="pl-PL" dirty="0" smtClean="0"/>
              <a:t>Partnerstwo publiczno-prywatne (IMI2)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9" y="908721"/>
            <a:ext cx="8149832" cy="50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0"/>
            <a:ext cx="8496944" cy="1489400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600" b="0" i="1" dirty="0" smtClean="0">
                <a:solidFill>
                  <a:srgbClr val="FF0000"/>
                </a:solidFill>
              </a:rPr>
              <a:t>Przedstawione poniżej opisy są wersją aktualną ale nie ostateczną.</a:t>
            </a:r>
            <a:br>
              <a:rPr lang="pl-PL" sz="1600" b="0" i="1" dirty="0" smtClean="0">
                <a:solidFill>
                  <a:srgbClr val="FF0000"/>
                </a:solidFill>
              </a:rPr>
            </a:br>
            <a:r>
              <a:rPr lang="pl-PL" sz="1600" b="0" i="1" dirty="0" smtClean="0">
                <a:solidFill>
                  <a:srgbClr val="FF0000"/>
                </a:solidFill>
              </a:rPr>
              <a:t>Tematy, które będą opublikowane mogą się różnić od tej propozycji</a:t>
            </a:r>
            <a:r>
              <a:rPr lang="pl-PL" sz="1600" b="0" i="1" dirty="0" smtClean="0">
                <a:solidFill>
                  <a:srgbClr val="4274B0"/>
                </a:solidFill>
              </a:rPr>
              <a:t>.</a:t>
            </a:r>
            <a:endParaRPr lang="en-GB" sz="1600" dirty="0">
              <a:solidFill>
                <a:srgbClr val="4274B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23529" y="1856096"/>
            <a:ext cx="8496944" cy="4236731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on IMI2 - Calls 18 &amp; 19 last updated on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24 May 2019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Informacje są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 stronie 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www.imi.europa.eu/apply-funding/future-topics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0" y="3670797"/>
            <a:ext cx="8927313" cy="2238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8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58285" y="391700"/>
            <a:ext cx="6785715" cy="504056"/>
          </a:xfrm>
        </p:spPr>
        <p:txBody>
          <a:bodyPr/>
          <a:lstStyle/>
          <a:p>
            <a:r>
              <a:rPr lang="pl-PL" dirty="0" smtClean="0"/>
              <a:t>(1425 + 213)</a:t>
            </a:r>
            <a:r>
              <a:rPr lang="pl-PL" b="0" i="1" baseline="-25000" dirty="0" smtClean="0"/>
              <a:t>in </a:t>
            </a:r>
            <a:r>
              <a:rPr lang="pl-PL" b="0" i="1" baseline="-25000" dirty="0" err="1" smtClean="0"/>
              <a:t>kind</a:t>
            </a:r>
            <a:r>
              <a:rPr lang="pl-PL" dirty="0" smtClean="0"/>
              <a:t> + </a:t>
            </a:r>
            <a:r>
              <a:rPr lang="pl-PL" dirty="0" smtClean="0">
                <a:solidFill>
                  <a:srgbClr val="FF0000"/>
                </a:solidFill>
              </a:rPr>
              <a:t>1638</a:t>
            </a:r>
            <a:r>
              <a:rPr lang="pl-PL" dirty="0" smtClean="0"/>
              <a:t>  =  3276 (mln.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42101"/>
              </p:ext>
            </p:extLst>
          </p:nvPr>
        </p:nvGraphicFramePr>
        <p:xfrm>
          <a:off x="323527" y="980728"/>
          <a:ext cx="8496946" cy="493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4640">
                  <a:extLst>
                    <a:ext uri="{9D8B030D-6E8A-4147-A177-3AD203B41FA5}">
                      <a16:colId xmlns:a16="http://schemas.microsoft.com/office/drawing/2014/main" val="856276053"/>
                    </a:ext>
                  </a:extLst>
                </a:gridCol>
                <a:gridCol w="5572306">
                  <a:extLst>
                    <a:ext uri="{9D8B030D-6E8A-4147-A177-3AD203B41FA5}">
                      <a16:colId xmlns:a16="http://schemas.microsoft.com/office/drawing/2014/main" val="3981663682"/>
                    </a:ext>
                  </a:extLst>
                </a:gridCol>
              </a:tblGrid>
              <a:tr h="152454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Europejska Federacja Przemysłu i Stowarzyszeń Farmaceutycznych</a:t>
                      </a:r>
                    </a:p>
                    <a:p>
                      <a:r>
                        <a:rPr lang="pl-PL" sz="1500" dirty="0" smtClean="0">
                          <a:solidFill>
                            <a:srgbClr val="002060"/>
                          </a:solidFill>
                        </a:rPr>
                        <a:t>Związek Pracodawców Innowacyjnych Firm Farmaceutycznych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59935"/>
                  </a:ext>
                </a:extLst>
              </a:tr>
              <a:tr h="16323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</a:rPr>
                        <a:t>Partnerzy Stowarzyszeni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2000" b="1" dirty="0" smtClean="0">
                          <a:solidFill>
                            <a:srgbClr val="002060"/>
                          </a:solidFill>
                        </a:rPr>
                        <a:t>(27) </a:t>
                      </a:r>
                      <a:endParaRPr lang="pl-PL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Przykładowe organizacje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TB Alliance 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organizacja non-profit/walka z gruźlicą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IDF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Międzynarodowa Federacja Diabetologiczna </a:t>
                      </a:r>
                      <a:r>
                        <a:rPr lang="pl-PL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(Polskie</a:t>
                      </a:r>
                      <a:r>
                        <a:rPr lang="pl-PL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Stow. Diabetyków i Polskie Tow. Diabetologiczne)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Invicro</a:t>
                      </a:r>
                      <a:r>
                        <a:rPr lang="pl-PL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Konica </a:t>
                      </a:r>
                      <a:r>
                        <a:rPr lang="pl-PL" sz="18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Minolta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Company (obrazowanie)</a:t>
                      </a:r>
                      <a:endParaRPr lang="pl-PL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56040"/>
                  </a:ext>
                </a:extLst>
              </a:tr>
              <a:tr h="1632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Horyzont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Wyzwanie społeczne 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Zdrowie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, zmiany demograficzne i dobrostan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51809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9" y="1034184"/>
            <a:ext cx="1944677" cy="10627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479" y="2043518"/>
            <a:ext cx="1748453" cy="4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Zarządzanie IMI2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4" y="2863101"/>
            <a:ext cx="2156918" cy="948026"/>
          </a:xfrm>
          <a:prstGeom prst="rect">
            <a:avLst/>
          </a:prstGeom>
          <a:ln w="28575">
            <a:solidFill>
              <a:srgbClr val="33CC33"/>
            </a:solidFill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151063" y="1067957"/>
            <a:ext cx="4724400" cy="804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ZARZĄD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(GB)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l-PL" sz="1400" dirty="0" err="1" smtClean="0">
                <a:solidFill>
                  <a:schemeClr val="tx2">
                    <a:lumMod val="75000"/>
                  </a:schemeClr>
                </a:solidFill>
              </a:rPr>
              <a:t>KE+EFPIA+partnerzy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 stow.)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Organ decyzyjny –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strategiczne kierunki i działania</a:t>
            </a:r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1585" y="2096363"/>
            <a:ext cx="2819399" cy="86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Komitet Naukowy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(SC)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Doradztwo naukowe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1585" y="4206391"/>
            <a:ext cx="3144837" cy="799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Grupa przedstawicieli krajowych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(SRG)</a:t>
            </a: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Konsultowanie, opiniowanie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6258" y="3151377"/>
            <a:ext cx="2804726" cy="86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Forum Interesariuszy IMI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(IMI SF)</a:t>
            </a: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Działania/plany/opinie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5285925" y="2454449"/>
            <a:ext cx="1711775" cy="1991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Strategiczne 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Grupy Zarządzające</a:t>
            </a:r>
          </a:p>
          <a:p>
            <a:pPr algn="ctr"/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(SGG)</a:t>
            </a:r>
          </a:p>
          <a:p>
            <a:pPr algn="ctr"/>
            <a:r>
              <a:rPr lang="pl-PL" sz="1700" dirty="0" smtClean="0">
                <a:solidFill>
                  <a:schemeClr val="tx2">
                    <a:lumMod val="75000"/>
                  </a:schemeClr>
                </a:solidFill>
              </a:rPr>
              <a:t>Praca nad tematyką konkursów</a:t>
            </a:r>
            <a:endParaRPr lang="pl-PL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23530" y="5146301"/>
            <a:ext cx="8362442" cy="3617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Dyrektor Wykonawczy  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Pierre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Meulien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08858" y="5588000"/>
            <a:ext cx="8377114" cy="4019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Biuro IMI   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Urzędnicy programowi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0" y="2481744"/>
            <a:ext cx="2146300" cy="1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8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Cykl projektowy w IMI2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" y="863731"/>
            <a:ext cx="9136749" cy="52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0" y="894498"/>
            <a:ext cx="1774209" cy="797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Zdefiniowanie tematu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15654" y="881642"/>
            <a:ext cx="1760561" cy="797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Etap 1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3947043"/>
            <a:ext cx="1774209" cy="1091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Identyfikacja tematu i </a:t>
            </a:r>
            <a:r>
              <a:rPr lang="pl-PL" sz="1600" dirty="0" smtClean="0">
                <a:solidFill>
                  <a:schemeClr val="tx1"/>
                </a:solidFill>
              </a:rPr>
              <a:t>zaineresowanego przemysłu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415654" y="3947043"/>
            <a:ext cx="1760561" cy="107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Krótki wniosek konsorcjum </a:t>
            </a:r>
            <a:r>
              <a:rPr lang="pl-PL" b="1" dirty="0" smtClean="0">
                <a:solidFill>
                  <a:schemeClr val="tx1"/>
                </a:solidFill>
              </a:rPr>
              <a:t>badawczego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844955" y="3947043"/>
            <a:ext cx="1746914" cy="10918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Pełen wniosek konsorcjum </a:t>
            </a:r>
            <a:r>
              <a:rPr lang="pl-PL" sz="1600" b="1" dirty="0" smtClean="0">
                <a:solidFill>
                  <a:schemeClr val="tx1"/>
                </a:solidFill>
              </a:rPr>
              <a:t>badawczego</a:t>
            </a:r>
            <a:r>
              <a:rPr lang="pl-PL" sz="1600" dirty="0" smtClean="0">
                <a:solidFill>
                  <a:schemeClr val="tx1"/>
                </a:solidFill>
              </a:rPr>
              <a:t> i </a:t>
            </a:r>
            <a:r>
              <a:rPr lang="pl-PL" sz="1600" b="1" dirty="0" smtClean="0">
                <a:solidFill>
                  <a:schemeClr val="tx1"/>
                </a:solidFill>
              </a:rPr>
              <a:t>przemysłowego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844955" y="892142"/>
            <a:ext cx="1760561" cy="7972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Etap 2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206018" y="908721"/>
            <a:ext cx="1803045" cy="780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Przyznanie finansowania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206018" y="3936235"/>
            <a:ext cx="1803045" cy="1078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Umowa projektowa i umowa konsorcjum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66480" y="2191586"/>
            <a:ext cx="1041247" cy="1274945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EFPIA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sz="1350" b="1" dirty="0" smtClean="0">
                <a:solidFill>
                  <a:schemeClr val="tx1"/>
                </a:solidFill>
              </a:rPr>
              <a:t>Partnerzy</a:t>
            </a:r>
          </a:p>
          <a:p>
            <a:pPr algn="ctr"/>
            <a:r>
              <a:rPr lang="pl-PL" sz="1350" b="1" dirty="0" err="1" smtClean="0">
                <a:solidFill>
                  <a:schemeClr val="tx1"/>
                </a:solidFill>
              </a:rPr>
              <a:t>Stowarzy-szeni</a:t>
            </a:r>
            <a:endParaRPr lang="pl-PL" sz="1350" b="1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158525" y="2827198"/>
            <a:ext cx="1081283" cy="700071"/>
          </a:xfrm>
          <a:prstGeom prst="rect">
            <a:avLst/>
          </a:prstGeom>
          <a:solidFill>
            <a:srgbClr val="CC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EFPIA</a:t>
            </a:r>
          </a:p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Partnerzy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/>
            <a:r>
              <a:rPr lang="pl-PL" sz="1200" b="1" dirty="0" err="1">
                <a:solidFill>
                  <a:schemeClr val="tx1"/>
                </a:solidFill>
              </a:rPr>
              <a:t>Stowarzy-szeni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5138562" y="2081991"/>
            <a:ext cx="1129681" cy="344489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konsorcjum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415654" y="2607677"/>
            <a:ext cx="835686" cy="4153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Firmy o obrocie ≤ 500 mln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pl-PL" sz="800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3398567" y="2081991"/>
            <a:ext cx="762932" cy="2616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Szpitale</a:t>
            </a:r>
            <a:endParaRPr lang="pl-PL" sz="800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417856" y="2081991"/>
            <a:ext cx="792121" cy="2616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Jedn. N&amp;B</a:t>
            </a:r>
            <a:endParaRPr lang="pl-PL" sz="8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3163529" y="3259256"/>
            <a:ext cx="997970" cy="2616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Org. </a:t>
            </a:r>
            <a:r>
              <a:rPr lang="pl-PL" sz="800" dirty="0" err="1" smtClean="0"/>
              <a:t>pacjenckie</a:t>
            </a:r>
            <a:endParaRPr lang="pl-PL" sz="800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2444451" y="3253576"/>
            <a:ext cx="525420" cy="2616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MŚP</a:t>
            </a:r>
            <a:endParaRPr lang="pl-PL" sz="1000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3398567" y="2696397"/>
            <a:ext cx="762932" cy="261602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err="1"/>
              <a:t>R</a:t>
            </a:r>
            <a:r>
              <a:rPr lang="pl-PL" sz="800" dirty="0" err="1" smtClean="0"/>
              <a:t>egulatorzy</a:t>
            </a:r>
            <a:endParaRPr lang="pl-PL" sz="800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5024831" y="2382968"/>
            <a:ext cx="1348673" cy="344085"/>
          </a:xfrm>
          <a:prstGeom prst="roundRect">
            <a:avLst/>
          </a:prstGeom>
          <a:solidFill>
            <a:srgbClr val="00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badawcze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6" name="Pagon 25"/>
          <p:cNvSpPr/>
          <p:nvPr/>
        </p:nvSpPr>
        <p:spPr>
          <a:xfrm>
            <a:off x="1153237" y="5038863"/>
            <a:ext cx="2010292" cy="102741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Otwarcie konkursu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7" name="Pagon 26"/>
          <p:cNvSpPr/>
          <p:nvPr/>
        </p:nvSpPr>
        <p:spPr>
          <a:xfrm>
            <a:off x="3527946" y="5038862"/>
            <a:ext cx="2176818" cy="102741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rgbClr val="002060"/>
                </a:solidFill>
              </a:rPr>
              <a:t>Przygotowanie </a:t>
            </a:r>
            <a:r>
              <a:rPr lang="pl-PL" sz="1100" b="1" dirty="0" smtClean="0">
                <a:solidFill>
                  <a:srgbClr val="002060"/>
                </a:solidFill>
              </a:rPr>
              <a:t>wspólnego wniosku </a:t>
            </a:r>
            <a:r>
              <a:rPr lang="pl-PL" sz="1100" dirty="0" smtClean="0">
                <a:solidFill>
                  <a:srgbClr val="002060"/>
                </a:solidFill>
              </a:rPr>
              <a:t>konsorcjum przemysłowo-badawczego</a:t>
            </a:r>
            <a:endParaRPr lang="pl-PL" sz="1100" dirty="0">
              <a:solidFill>
                <a:srgbClr val="002060"/>
              </a:solidFill>
            </a:endParaRPr>
          </a:p>
        </p:txBody>
      </p:sp>
      <p:sp>
        <p:nvSpPr>
          <p:cNvPr id="28" name="Pagon 27"/>
          <p:cNvSpPr/>
          <p:nvPr/>
        </p:nvSpPr>
        <p:spPr>
          <a:xfrm>
            <a:off x="5967483" y="5025216"/>
            <a:ext cx="2108579" cy="102741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Finalizacja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8076063" y="5390866"/>
            <a:ext cx="1067938" cy="6073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START  </a:t>
            </a:r>
          </a:p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PROJEKTU</a:t>
            </a:r>
            <a:endParaRPr lang="pl-P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329" y="454360"/>
            <a:ext cx="7469343" cy="504056"/>
          </a:xfrm>
        </p:spPr>
        <p:txBody>
          <a:bodyPr/>
          <a:lstStyle/>
          <a:p>
            <a:r>
              <a:rPr lang="pl-PL" dirty="0" smtClean="0"/>
              <a:t>Podstawowe zasady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Działania: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adawcze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 innowacyjne 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(RIA –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Innovation</a:t>
            </a:r>
            <a:r>
              <a:rPr lang="pl-PL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Actions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oordynacyjne i wspierające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(CSA –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</a:rPr>
              <a:t>coordination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 and suport </a:t>
            </a:r>
            <a:r>
              <a:rPr lang="pl-PL" i="1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</a:rPr>
              <a:t>ctions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 smtClean="0"/>
          </a:p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Zasady uczestnictwa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– jak w H2020 (np. ZDROWIE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Min. 3 partnerów z 3 różnych krajów członkowskich lub stowarzyszonych z H2020. Inne kraje trzecie jak w H2020.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100% finansowania kosztów bezpośrednich + 25% kosztów  pośrednich dla wszystkich podmiotów konsorcjum badawczego (w przypadku przemysłu roczny obrót max. 500 mln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€)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329" y="454360"/>
            <a:ext cx="7469343" cy="504056"/>
          </a:xfrm>
        </p:spPr>
        <p:txBody>
          <a:bodyPr/>
          <a:lstStyle/>
          <a:p>
            <a:r>
              <a:rPr lang="pl-PL" dirty="0"/>
              <a:t>https://www.imi.europa.eu/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908721"/>
            <a:ext cx="9382125" cy="288607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4" y="2825752"/>
            <a:ext cx="9715500" cy="326707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0591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329" y="454360"/>
            <a:ext cx="7469343" cy="504056"/>
          </a:xfrm>
        </p:spPr>
        <p:txBody>
          <a:bodyPr/>
          <a:lstStyle/>
          <a:p>
            <a:r>
              <a:rPr lang="pl-PL" dirty="0"/>
              <a:t>https://www.imi.europa.eu/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938" y="1073152"/>
            <a:ext cx="96678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9720" y="306375"/>
            <a:ext cx="7469343" cy="725953"/>
          </a:xfrm>
        </p:spPr>
        <p:txBody>
          <a:bodyPr>
            <a:normAutofit fontScale="90000"/>
          </a:bodyPr>
          <a:lstStyle/>
          <a:p>
            <a:r>
              <a:rPr lang="pl-PL" dirty="0"/>
              <a:t>https://ec.europa.eu/info/funding-tenders/opportunities/portal/screen/home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12" y="2160210"/>
            <a:ext cx="10814166" cy="45665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6527"/>
            <a:ext cx="9201028" cy="6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329" y="454360"/>
            <a:ext cx="7469343" cy="504056"/>
          </a:xfrm>
        </p:spPr>
        <p:txBody>
          <a:bodyPr/>
          <a:lstStyle/>
          <a:p>
            <a:r>
              <a:rPr lang="pl-PL" dirty="0" smtClean="0"/>
              <a:t>Poszukiwanie partnerów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Unikatowa niemiecka platforma: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IMI2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Partnering Platform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www.imi-partnering.eu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up by the German National Contact Point Life Sciences with support from the German Federal Ministry of Education and Research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Aktualizowana do tematów każdego otwartego konkursu.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Platform provides excellent networking opportunities to prepare for future IMI2 Calls.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Drafts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the topics currently under consideration for inclusion in future IMI Calls for proposals can be found on http://www.imi.europa.eu/apply-funding/future-topics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7329" y="454360"/>
            <a:ext cx="7469343" cy="504056"/>
          </a:xfrm>
        </p:spPr>
        <p:txBody>
          <a:bodyPr/>
          <a:lstStyle/>
          <a:p>
            <a:r>
              <a:rPr lang="pl-PL" dirty="0" smtClean="0"/>
              <a:t>Poszukiwanie partnerów</a:t>
            </a:r>
            <a:endParaRPr lang="pl-PL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7492" cy="90872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4" y="1030423"/>
            <a:ext cx="6982839" cy="22906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24" y="3334738"/>
            <a:ext cx="6067351" cy="34872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215476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Forum Interesariuszy IMI 2019</a:t>
            </a:r>
            <a:br>
              <a:rPr lang="pl-PL" dirty="0" smtClean="0"/>
            </a:br>
            <a:r>
              <a:rPr lang="pl-PL" sz="2200" b="0" i="1" dirty="0" smtClean="0"/>
              <a:t>IMI </a:t>
            </a:r>
            <a:r>
              <a:rPr lang="pl-PL" sz="2200" b="0" i="1" dirty="0"/>
              <a:t>Stakeholder Forum </a:t>
            </a:r>
            <a:r>
              <a:rPr lang="pl-PL" sz="2200" b="0" i="1" dirty="0" smtClean="0"/>
              <a:t>2019</a:t>
            </a:r>
            <a:endParaRPr lang="pl-PL" sz="2200" b="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Coroczna konferencja zainteresowanych uczestnictwem w Inicjatywie Leków Innowacyjnych i beneficjentów</a:t>
            </a:r>
          </a:p>
          <a:p>
            <a:pPr marL="342900" lvl="1" indent="-3429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12 czerwca 2019 w środę, w godz. 9:00-17:00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(Bruksela, Królewskie Muzeum Sztuk Pięknych)</a:t>
            </a:r>
          </a:p>
          <a:p>
            <a:pPr marL="342900" lvl="1" indent="-3429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Zdrowie  i choroby mózgu w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epoce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cyfrowej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– poza 2020r. </a:t>
            </a:r>
          </a:p>
          <a:p>
            <a:pPr marL="342900" lvl="1" indent="-3429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Rejestracja obowiązkowa, otwarta do 17 maja 2019</a:t>
            </a:r>
          </a:p>
          <a:p>
            <a:pPr marL="342900" lvl="1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decydenci polityczni, naukowcy i badacze,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przedstawiciele przemysłu farmaceutycznego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innych sektorów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opieki zdrowotnej,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małych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średnich przedsiębiorstw, pacjentów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organów regulacyjnych,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organizacji pozarządowych zajmujących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się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zdrowiem oraz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innych partnerstw publiczno-prywatnych i organizacji finansujących badania.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7164" cy="8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533602"/>
            <a:ext cx="8496944" cy="749287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6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600" b="0" i="1" dirty="0" smtClean="0">
                <a:solidFill>
                  <a:srgbClr val="4274B0"/>
                </a:solidFill>
              </a:rPr>
            </a:br>
            <a:r>
              <a:rPr lang="pl-PL" sz="16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600" dirty="0">
              <a:solidFill>
                <a:srgbClr val="4274B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5" name="Podtytuł 2"/>
          <p:cNvSpPr txBox="1">
            <a:spLocks/>
          </p:cNvSpPr>
          <p:nvPr/>
        </p:nvSpPr>
        <p:spPr bwMode="auto">
          <a:xfrm>
            <a:off x="359532" y="1671962"/>
            <a:ext cx="8496944" cy="46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Central repository of digital pathology slides to support the development of artificial intelligence tools;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 Outcomes Observatories – empower patients with tools to measure their outcomes in a standardised manner creating transparency of health outcomes;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Improving patient access, understanding and adherence to healthcare information: an integrated digital health information project;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Establishing international standards in the analysis of patient reported outcomes and health-related quality of life data in cancer clinical trials;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Accelerating research &amp; development for advanced therapy medicinal products;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Supporting the development of chimeric antigen receptor T cells.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12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23529" y="404664"/>
            <a:ext cx="8496944" cy="98783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Wspólne </a:t>
            </a:r>
            <a:r>
              <a:rPr lang="pl-PL" dirty="0"/>
              <a:t>Przedsięwzięcie Inicjatywa Leków Innowacyjnych </a:t>
            </a:r>
            <a:r>
              <a:rPr lang="pl-PL" dirty="0" smtClean="0"/>
              <a:t>2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0" dirty="0" smtClean="0"/>
              <a:t>osoby do kontaktu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376092"/>
                </a:solidFill>
              </a:rPr>
              <a:t>Anna Dziubczyńska-Pytko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>
                <a:solidFill>
                  <a:srgbClr val="376092"/>
                </a:solidFill>
                <a:hlinkClick r:id="rId2"/>
              </a:rPr>
              <a:t>a</a:t>
            </a:r>
            <a:r>
              <a:rPr lang="pl-PL" sz="1600" b="1" dirty="0" smtClean="0">
                <a:solidFill>
                  <a:srgbClr val="376092"/>
                </a:solidFill>
                <a:hlinkClick r:id="rId2"/>
              </a:rPr>
              <a:t>nna.dziubczynska-pytko@kpk.gov.pl</a:t>
            </a:r>
            <a:endParaRPr lang="pl-PL" sz="1600" b="1" dirty="0" smtClean="0">
              <a:solidFill>
                <a:srgbClr val="376092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376092"/>
                </a:solidFill>
              </a:rPr>
              <a:t>Tel. +48502052237</a:t>
            </a:r>
          </a:p>
        </p:txBody>
      </p:sp>
      <p:sp>
        <p:nvSpPr>
          <p:cNvPr id="2" name="Prostokąt 1">
            <a:hlinkClick r:id="rId3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Prostokąt 3">
            <a:hlinkClick r:id="rId4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5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hlinkClick r:id="rId6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AutoShape 2" descr="Znalezione obrazy dla zapytania zapraszamy do konta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8" descr="Znalezione obrazy dla zapytania contact"/>
          <p:cNvSpPr>
            <a:spLocks noChangeAspect="1" noChangeArrowheads="1"/>
          </p:cNvSpPr>
          <p:nvPr/>
        </p:nvSpPr>
        <p:spPr bwMode="auto">
          <a:xfrm>
            <a:off x="307975" y="-1935163"/>
            <a:ext cx="55149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0" descr="Znalezione obrazy dla zapytania contact"/>
          <p:cNvSpPr>
            <a:spLocks noChangeAspect="1" noChangeArrowheads="1"/>
          </p:cNvSpPr>
          <p:nvPr/>
        </p:nvSpPr>
        <p:spPr bwMode="auto">
          <a:xfrm>
            <a:off x="930525" y="1995027"/>
            <a:ext cx="3311789" cy="26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1915919"/>
            <a:ext cx="3831858" cy="10227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5" y="3029819"/>
            <a:ext cx="3831858" cy="1038672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BF516-93D6-4D4C-9074-E116CF4688B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889448"/>
            <a:ext cx="8496944" cy="49685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Central repository of digital pathology slides to support the development of artificial intelligence tools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pl-PL" sz="1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Centralne repozytorium cyfrowych slajdów patologicznych wspierających rozwój narzędzi sztucznej inteligencji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endParaRPr lang="pl-PL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Wniosek (projektu RIA –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innovation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action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ma obejmować: 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(1)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scentralizowane repozytorium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cyfrowych slajdów, w tym zabezpieczone archiwizowanie danych dotyczących patologii </a:t>
            </a: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(2)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początkową populację takiego repozytorium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 badaniami bezpieczeństwa przedklinicznego, badaniami klinicznymi i zbiorami klinicznymi, </a:t>
            </a: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(3)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ramy prawne i regulacyjne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umożliwiające wymianę badań i serii przypadków przy jednoczesnym zachowaniu prywatności pacjenta oraz </a:t>
            </a:r>
          </a:p>
          <a:p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(4)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narzędzia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dostępu, wizualizacji, kontroli jakości i eksploracji danych (open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 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364776"/>
            <a:ext cx="8496944" cy="4913194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 Outcomes Observatories – empower patients with tools to measure their outcomes in a standardised manner creating transparency of health outcomes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Obserwatoria wyników zdrowotnych -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wyposażenie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pacjentów w narzędzia pozwalające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mierzyć w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znormalizowany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sposób wyniki zdrowotne pacjentów,  zapewniając ich przejrzystość;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Projekt ma wspierać działania mające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na celu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zapewnienie prawnych i etycznych ram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zarządzania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wynikami dot.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zdrowia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pacjentów, gromadzenia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procesów,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integracji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udostępniania danych w sposób etyczny i przyczyniać się do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standaryzacji i integracji danych dotyczących zdrowia.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Kluczowa jest współpraca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ze stowarzyszeniami pacjentów i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umożliwienie poszczególnym pacjentom monitorowania ich wyników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w sposób znormalizowany.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Gromadzone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dane zapewnią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przejrzystość wyników leczenia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określonych chorób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uwzględniając kraje/regiony i dostarczy danych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do podejmowania świadomych decyzji dotyczących alokacji zasobów. </a:t>
            </a:r>
            <a:endParaRPr lang="pl-PL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364776"/>
            <a:ext cx="8496944" cy="491319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 Outcomes Observatories – empower patients with tools to measure their outcomes in a standardised manner creating transparency of health outcomes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Obserwatoria wyników zdrowotnych -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wyposażenie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pacjentów w narzędzia pozwalające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mierzyć w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znormalizowany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sposób wyniki zdrowotne pacjentów,  zapewniając ich przejrzystość;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Wybrane choroby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to: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cukrzyca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typu 1 i typu 2;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nieswoista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choroba jelit (IBD);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rak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(skutki uboczne chemioterapii i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immunonkologii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364775"/>
            <a:ext cx="8496944" cy="54932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Improving patient access, </a:t>
            </a:r>
            <a:r>
              <a:rPr lang="en-US" sz="1400" i="1" dirty="0" smtClean="0">
                <a:solidFill>
                  <a:srgbClr val="002060"/>
                </a:solidFill>
              </a:rPr>
              <a:t>understanding</a:t>
            </a:r>
            <a:r>
              <a:rPr lang="pl-PL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</a:rPr>
              <a:t>and </a:t>
            </a:r>
            <a:r>
              <a:rPr lang="en-US" sz="1400" i="1" dirty="0">
                <a:solidFill>
                  <a:srgbClr val="002060"/>
                </a:solidFill>
              </a:rPr>
              <a:t>adherence to healthcare information: an integrated digital health information project</a:t>
            </a:r>
            <a:endParaRPr lang="pl-PL" sz="1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Poprawa dostępu pacjentów, zrozumienia i przestrzegania informacji dotyczących opieki zdrowotnej: zintegrowany </a:t>
            </a:r>
            <a:r>
              <a:rPr lang="pl-PL" b="1" dirty="0">
                <a:solidFill>
                  <a:srgbClr val="002060"/>
                </a:solidFill>
              </a:rPr>
              <a:t>projekt </a:t>
            </a:r>
            <a:r>
              <a:rPr lang="pl-PL" b="1" dirty="0" smtClean="0">
                <a:solidFill>
                  <a:srgbClr val="002060"/>
                </a:solidFill>
              </a:rPr>
              <a:t>cyfrowej </a:t>
            </a:r>
            <a:r>
              <a:rPr lang="pl-PL" b="1" dirty="0">
                <a:solidFill>
                  <a:srgbClr val="002060"/>
                </a:solidFill>
              </a:rPr>
              <a:t>informacji na temat zdrowia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Podstawowym </a:t>
            </a:r>
            <a:r>
              <a:rPr lang="pl-PL" dirty="0">
                <a:solidFill>
                  <a:srgbClr val="002060"/>
                </a:solidFill>
              </a:rPr>
              <a:t>celem </a:t>
            </a:r>
            <a:r>
              <a:rPr lang="pl-PL" dirty="0" smtClean="0">
                <a:solidFill>
                  <a:srgbClr val="002060"/>
                </a:solidFill>
              </a:rPr>
              <a:t>jest </a:t>
            </a:r>
            <a:r>
              <a:rPr lang="pl-PL" dirty="0">
                <a:solidFill>
                  <a:srgbClr val="002060"/>
                </a:solidFill>
              </a:rPr>
              <a:t>pokazanie, w jaki sposób wykorzystanie zintegrowanego, cyfrowego, zorientowanego na użytkownika rozwiązania w zakresie informacji zdrowotnych mogłoby umożliwić namacalną poprawę </a:t>
            </a:r>
            <a:r>
              <a:rPr lang="pl-PL" b="1" dirty="0">
                <a:solidFill>
                  <a:srgbClr val="002060"/>
                </a:solidFill>
              </a:rPr>
              <a:t>zdolności obywateli do dostępu do wiarygodnych, istotnych informacji na temat zdrowia pochodzących z różnych źródeł. 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sz="1000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Dostęp i zrozumienie informacji </a:t>
            </a:r>
            <a:r>
              <a:rPr lang="pl-PL" dirty="0">
                <a:solidFill>
                  <a:srgbClr val="002060"/>
                </a:solidFill>
              </a:rPr>
              <a:t>na temat zdrowia </a:t>
            </a:r>
            <a:r>
              <a:rPr lang="pl-PL" dirty="0" smtClean="0">
                <a:solidFill>
                  <a:srgbClr val="002060"/>
                </a:solidFill>
              </a:rPr>
              <a:t>są </a:t>
            </a:r>
            <a:r>
              <a:rPr lang="pl-PL" dirty="0">
                <a:solidFill>
                  <a:srgbClr val="002060"/>
                </a:solidFill>
              </a:rPr>
              <a:t>kluczowymi elementami determinującymi umiejętność korzystania ze świadczeń zdrowotnych, </a:t>
            </a:r>
            <a:r>
              <a:rPr lang="pl-PL" dirty="0" smtClean="0">
                <a:solidFill>
                  <a:srgbClr val="002060"/>
                </a:solidFill>
              </a:rPr>
              <a:t>a to leży </a:t>
            </a:r>
            <a:r>
              <a:rPr lang="pl-PL" dirty="0">
                <a:solidFill>
                  <a:srgbClr val="002060"/>
                </a:solidFill>
              </a:rPr>
              <a:t>u podstaw </a:t>
            </a:r>
            <a:r>
              <a:rPr lang="pl-PL" dirty="0" smtClean="0">
                <a:solidFill>
                  <a:srgbClr val="002060"/>
                </a:solidFill>
              </a:rPr>
              <a:t>decyzji obywateli dotyczących </a:t>
            </a:r>
            <a:r>
              <a:rPr lang="pl-PL" dirty="0">
                <a:solidFill>
                  <a:srgbClr val="002060"/>
                </a:solidFill>
              </a:rPr>
              <a:t>zarządzania zdrowiem i opieką zdrowotną, w tym przestrzegania zasad leczenia</a:t>
            </a:r>
            <a:endParaRPr lang="pl-PL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0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889448"/>
            <a:ext cx="8496944" cy="4968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Improving patient access, understanding</a:t>
            </a:r>
            <a:r>
              <a:rPr lang="pl-PL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and adherence to healthcare information: an integrated digital health information project</a:t>
            </a:r>
            <a:endParaRPr lang="pl-PL" sz="1400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Poprawa dostępu pacjentów, zrozumienia i przestrzegania informacji dotyczących opieki zdrowotnej: zintegrowany </a:t>
            </a:r>
            <a:r>
              <a:rPr lang="pl-PL" b="1" dirty="0">
                <a:solidFill>
                  <a:srgbClr val="002060"/>
                </a:solidFill>
              </a:rPr>
              <a:t>projekt cyfrowej informacji na temat zdrowia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W </a:t>
            </a:r>
            <a:r>
              <a:rPr lang="pl-PL" dirty="0">
                <a:solidFill>
                  <a:srgbClr val="002060"/>
                </a:solidFill>
              </a:rPr>
              <a:t>związku z </a:t>
            </a:r>
            <a:r>
              <a:rPr lang="pl-PL" dirty="0" smtClean="0">
                <a:solidFill>
                  <a:srgbClr val="002060"/>
                </a:solidFill>
              </a:rPr>
              <a:t>tym kolejnym celem </a:t>
            </a:r>
            <a:r>
              <a:rPr lang="pl-PL" dirty="0">
                <a:solidFill>
                  <a:srgbClr val="002060"/>
                </a:solidFill>
              </a:rPr>
              <a:t>będzie zmierzenie, w jaki sposób </a:t>
            </a:r>
            <a:r>
              <a:rPr lang="pl-PL" b="1" dirty="0">
                <a:solidFill>
                  <a:srgbClr val="002060"/>
                </a:solidFill>
              </a:rPr>
              <a:t>lepszy dostęp do informacji na temat zdrowia i lepsze ich zrozumienie przekłada się na wyższy poziom przestrzegania zasad leczenia</a:t>
            </a:r>
            <a:r>
              <a:rPr lang="pl-PL" dirty="0">
                <a:solidFill>
                  <a:srgbClr val="002060"/>
                </a:solidFill>
              </a:rPr>
              <a:t>, bezpieczniejsze stosowanie leków, a w konsekwencji lepsze wyniki zdrowotne, </a:t>
            </a:r>
            <a:r>
              <a:rPr lang="pl-PL" dirty="0" smtClean="0">
                <a:solidFill>
                  <a:srgbClr val="002060"/>
                </a:solidFill>
              </a:rPr>
              <a:t>oraz </a:t>
            </a:r>
            <a:r>
              <a:rPr lang="pl-PL" dirty="0">
                <a:solidFill>
                  <a:srgbClr val="002060"/>
                </a:solidFill>
              </a:rPr>
              <a:t>w jaki sposób można zoptymalizować informacje na temat zdrowia, tak aby działały jako skuteczny środek minimalizacji ryzyka.</a:t>
            </a:r>
            <a:endParaRPr lang="pl-PL" dirty="0">
              <a:solidFill>
                <a:srgbClr val="002060"/>
              </a:solidFill>
              <a:hlinkClick r:id="rId3"/>
            </a:endParaRP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5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9532" y="150124"/>
            <a:ext cx="8496944" cy="1214651"/>
          </a:xfrm>
        </p:spPr>
        <p:txBody>
          <a:bodyPr>
            <a:noAutofit/>
          </a:bodyPr>
          <a:lstStyle/>
          <a:p>
            <a:r>
              <a:rPr lang="pl-PL" sz="3600" dirty="0"/>
              <a:t>IMI2 – Call </a:t>
            </a:r>
            <a:r>
              <a:rPr lang="pl-PL" sz="3600" dirty="0" smtClean="0"/>
              <a:t>18 </a:t>
            </a:r>
            <a:r>
              <a:rPr lang="pl-PL" sz="2000" dirty="0" smtClean="0"/>
              <a:t>(otwarcie - 26 czerwca 2019)</a:t>
            </a:r>
            <a:br>
              <a:rPr lang="pl-PL" sz="2000" dirty="0" smtClean="0"/>
            </a:br>
            <a:r>
              <a:rPr lang="pl-PL" sz="1400" b="0" i="1" dirty="0" smtClean="0">
                <a:solidFill>
                  <a:srgbClr val="4274B0"/>
                </a:solidFill>
              </a:rPr>
              <a:t>Przedstawione poniżej opisy są wersją aktualną ale nie ostateczną.</a:t>
            </a:r>
            <a:br>
              <a:rPr lang="pl-PL" sz="1400" b="0" i="1" dirty="0" smtClean="0">
                <a:solidFill>
                  <a:srgbClr val="4274B0"/>
                </a:solidFill>
              </a:rPr>
            </a:br>
            <a:r>
              <a:rPr lang="pl-PL" sz="1400" b="0" i="1" dirty="0" smtClean="0">
                <a:solidFill>
                  <a:srgbClr val="4274B0"/>
                </a:solidFill>
              </a:rPr>
              <a:t>Tematy, które będą opublikowane mogą się różnić od tej propozycji.</a:t>
            </a:r>
            <a:endParaRPr lang="en-GB" sz="1400" dirty="0">
              <a:solidFill>
                <a:srgbClr val="4274B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403" y="1364775"/>
            <a:ext cx="8496944" cy="54932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</a:rPr>
              <a:t>Establishing international standards in the analysis of patient reported outcomes and health-related quality of life data in cancer clinical trials</a:t>
            </a:r>
            <a:endParaRPr lang="pl-PL" sz="1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Ustanowienie międzynarodowych standardów w zakresie analizy </a:t>
            </a:r>
            <a:r>
              <a:rPr lang="pl-PL" dirty="0" smtClean="0">
                <a:solidFill>
                  <a:srgbClr val="002060"/>
                </a:solidFill>
              </a:rPr>
              <a:t>wyników </a:t>
            </a:r>
            <a:r>
              <a:rPr lang="pl-PL" dirty="0">
                <a:solidFill>
                  <a:srgbClr val="002060"/>
                </a:solidFill>
              </a:rPr>
              <a:t>badań klinicznych dotyczących pacjentów oraz jakości danych dotyczących zdrowia w badaniach klinicznych nad nowotworami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Główne cele są następujące: </a:t>
            </a:r>
            <a:endParaRPr lang="pl-PL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</a:rPr>
              <a:t>Osiągnięcie </a:t>
            </a:r>
            <a:r>
              <a:rPr lang="pl-PL" b="1" dirty="0">
                <a:solidFill>
                  <a:srgbClr val="002060"/>
                </a:solidFill>
              </a:rPr>
              <a:t>międzynarodowego konsensusu </a:t>
            </a:r>
            <a:r>
              <a:rPr lang="pl-PL" dirty="0">
                <a:solidFill>
                  <a:srgbClr val="002060"/>
                </a:solidFill>
              </a:rPr>
              <a:t>pomiędzy zainteresowanymi stronami w sprawie optymalnego wykorzystania danych HRQOL i PRO w badaniach klinicznych nad </a:t>
            </a:r>
            <a:r>
              <a:rPr lang="pl-PL" dirty="0" smtClean="0">
                <a:solidFill>
                  <a:srgbClr val="002060"/>
                </a:solidFill>
              </a:rPr>
              <a:t>rakiem 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health-related quality of life (HRQOL) and other patient-reported outcomes (PRO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</a:rPr>
              <a:t>Poprawa </a:t>
            </a:r>
            <a:r>
              <a:rPr lang="pl-PL" b="1" dirty="0">
                <a:solidFill>
                  <a:srgbClr val="002060"/>
                </a:solidFill>
              </a:rPr>
              <a:t>jakości analizy statystycznej </a:t>
            </a:r>
            <a:r>
              <a:rPr lang="pl-PL" dirty="0">
                <a:solidFill>
                  <a:srgbClr val="002060"/>
                </a:solidFill>
              </a:rPr>
              <a:t>danych HRQOL i PRO w badaniach klinicznych nad rakiem; </a:t>
            </a:r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1964</Words>
  <Application>Microsoft Office PowerPoint</Application>
  <PresentationFormat>Pokaz na ekranie (4:3)</PresentationFormat>
  <Paragraphs>278</Paragraphs>
  <Slides>30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Times New Roman</vt:lpstr>
      <vt:lpstr>H2020-Wzorzec_Prezentacji_KPK_PL_2016</vt:lpstr>
      <vt:lpstr> Dzień Informacyjny 3. Programu Zdrowie    Ministerstwo Zdrowia, Warszawa, 28 maja 2019 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IMI2 – Call 18 (otwarcie - 26 czerwca 2019) Przedstawione poniżej opisy są wersją aktualną ale nie ostateczną. Tematy, które będą opublikowane mogą się różnić od tej propozycji.</vt:lpstr>
      <vt:lpstr>Konkurs 18 planowane otwarcie 26 czerwca 2019</vt:lpstr>
      <vt:lpstr>Harmonogram konkursu 18</vt:lpstr>
      <vt:lpstr>Konkurs 19 planowane otwarcie 26 czerwca 2019</vt:lpstr>
      <vt:lpstr>IMI2 – Call 19 (otwarcie - 26 czerwca 2019) Przedstawione poniżej opisy są wersją aktualną ale nie ostateczną. Tematy, które będą opublikowane mogą się różnić od tej propozycji.</vt:lpstr>
      <vt:lpstr>IMI2 – Call 18i 19 - webinaria Przedstawione poniżej opisy są wersją aktualną ale nie ostateczną. Tematy, które będą opublikowane mogą się różnić od tej propozycji.</vt:lpstr>
      <vt:lpstr>Partnerstwo publiczno-prywatne (IMI2)</vt:lpstr>
      <vt:lpstr>Partnerstwo publiczno-prywatne (IMI2)</vt:lpstr>
      <vt:lpstr>(1425 + 213)in kind + 1638  =  3276 (mln. € )</vt:lpstr>
      <vt:lpstr>Zarządzanie IMI2</vt:lpstr>
      <vt:lpstr>Cykl projektowy w IMI2 </vt:lpstr>
      <vt:lpstr>Podstawowe zasady</vt:lpstr>
      <vt:lpstr>https://www.imi.europa.eu/</vt:lpstr>
      <vt:lpstr>https://www.imi.europa.eu/</vt:lpstr>
      <vt:lpstr>https://ec.europa.eu/info/funding-tenders/opportunities/portal/screen/home</vt:lpstr>
      <vt:lpstr>Poszukiwanie partnerów</vt:lpstr>
      <vt:lpstr>Poszukiwanie partnerów</vt:lpstr>
      <vt:lpstr>Forum Interesariuszy IMI 2019 IMI Stakeholder Forum 2019</vt:lpstr>
      <vt:lpstr>   Wspólne Przedsięwzięcie Inicjatywa Leków Innowacyjnych 2  osoby do kontaktu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Obszar tematyczny</dc:title>
  <dc:creator>Małgorzata Kapica</dc:creator>
  <cp:lastModifiedBy>Anna Dziubczyńska-Pytko</cp:lastModifiedBy>
  <cp:revision>185</cp:revision>
  <cp:lastPrinted>2019-05-27T10:41:28Z</cp:lastPrinted>
  <dcterms:created xsi:type="dcterms:W3CDTF">2019-03-18T12:34:24Z</dcterms:created>
  <dcterms:modified xsi:type="dcterms:W3CDTF">2019-05-29T10:47:11Z</dcterms:modified>
</cp:coreProperties>
</file>