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</p:sldIdLst>
  <p:sldSz cx="15171738" cy="8534400"/>
  <p:notesSz cx="6858000" cy="9144000"/>
  <p:defaultTextStyle>
    <a:defPPr>
      <a:defRPr lang="pl-PL"/>
    </a:defPPr>
    <a:lvl1pPr marL="0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1pPr>
    <a:lvl2pPr marL="568940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2pPr>
    <a:lvl3pPr marL="113787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3pPr>
    <a:lvl4pPr marL="170681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4pPr>
    <a:lvl5pPr marL="227575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5pPr>
    <a:lvl6pPr marL="284469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6pPr>
    <a:lvl7pPr marL="341363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7pPr>
    <a:lvl8pPr marL="398257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8pPr>
    <a:lvl9pPr marL="4551517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ZIP" id="{F313649A-54D4-465E-901B-871D93B70875}">
          <p14:sldIdLst>
            <p14:sldId id="256"/>
            <p14:sldId id="259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70"/>
            <p14:sldId id="271"/>
            <p14:sldId id="272"/>
            <p14:sldId id="273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łaczek Jowita" initials="PJ" lastIdx="3" clrIdx="0">
    <p:extLst>
      <p:ext uri="{19B8F6BF-5375-455C-9EA6-DF929625EA0E}">
        <p15:presenceInfo xmlns:p15="http://schemas.microsoft.com/office/powerpoint/2012/main" userId="S-1-5-21-3954371645-834304607-549911658-47392" providerId="AD"/>
      </p:ext>
    </p:extLst>
  </p:cmAuthor>
  <p:cmAuthor id="2" name="Lenarcik Anna" initials="LA" lastIdx="3" clrIdx="1">
    <p:extLst>
      <p:ext uri="{19B8F6BF-5375-455C-9EA6-DF929625EA0E}">
        <p15:presenceInfo xmlns:p15="http://schemas.microsoft.com/office/powerpoint/2012/main" userId="S-1-5-21-1346247845-3881836822-2677420573-1003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3E5"/>
    <a:srgbClr val="1D9BF0"/>
    <a:srgbClr val="FE0000"/>
    <a:srgbClr val="0077B7"/>
    <a:srgbClr val="0F90F3"/>
    <a:srgbClr val="DF983E"/>
    <a:srgbClr val="C42F63"/>
    <a:srgbClr val="7124C3"/>
    <a:srgbClr val="9C00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Styl jasny 3 — Ak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4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5" d="100"/>
          <a:sy n="125" d="100"/>
        </p:scale>
        <p:origin x="484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647A487C-729C-AD1F-42A7-A9039D20D8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105C992-B99F-7710-E30E-E4A9DB7870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8FD83-611A-4AB3-B531-97F09E3A0FEB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72B7041-AC51-FED2-C26C-73A0A17AD2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397589D-59A2-1633-4A2A-353527EB13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4AD7B-533A-4FB2-95A1-B3DAD104CA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3241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1837C-7502-43AC-A442-710A005398EB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6947F-1BE6-43EE-A375-32ED6D5521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780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icons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kcj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B1477410-F6E0-4A09-D012-F4D4146213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19641" y="1257300"/>
            <a:ext cx="5852097" cy="6523038"/>
          </a:xfrm>
          <a:prstGeom prst="rect">
            <a:avLst/>
          </a:prstGeom>
        </p:spPr>
      </p:pic>
      <p:sp>
        <p:nvSpPr>
          <p:cNvPr id="4" name="Tytuł 2">
            <a:extLst>
              <a:ext uri="{FF2B5EF4-FFF2-40B4-BE49-F238E27FC236}">
                <a16:creationId xmlns:a16="http://schemas.microsoft.com/office/drawing/2014/main" id="{B58674FE-3756-492D-AC59-896253A7F5EB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Instrukcja korzystania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8BA7AAD5-B6DD-4A21-BC91-3580685C723E}"/>
              </a:ext>
            </a:extLst>
          </p:cNvPr>
          <p:cNvSpPr/>
          <p:nvPr userDrawn="1"/>
        </p:nvSpPr>
        <p:spPr>
          <a:xfrm>
            <a:off x="9319640" y="2727325"/>
            <a:ext cx="5852097" cy="505301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88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160C4DF-91DC-4520-87DC-F6385E0EA66B}"/>
              </a:ext>
            </a:extLst>
          </p:cNvPr>
          <p:cNvSpPr txBox="1"/>
          <p:nvPr userDrawn="1"/>
        </p:nvSpPr>
        <p:spPr>
          <a:xfrm>
            <a:off x="1263650" y="2727325"/>
            <a:ext cx="7274175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600" dirty="0"/>
              <a:t>Niniejszy szablon zawiera </a:t>
            </a:r>
            <a:r>
              <a:rPr lang="pl-PL" sz="1600" b="1" dirty="0"/>
              <a:t>ponad 30 różnych układów slajdów.</a:t>
            </a:r>
          </a:p>
          <a:p>
            <a:pPr marL="0" lvl="4" indent="0">
              <a:spcAft>
                <a:spcPts val="600"/>
              </a:spcAft>
            </a:pPr>
            <a:r>
              <a:rPr lang="pl-PL" sz="1600" b="1" dirty="0">
                <a:solidFill>
                  <a:schemeClr val="accent3"/>
                </a:solidFill>
              </a:rPr>
              <a:t>Aby dodać slajd należy kliknąć jak na obrazku obok &gt;&gt;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pl-PL" sz="1600" dirty="0"/>
              <a:t>Każdy układ posiada odpowiednie „ramki” (</a:t>
            </a:r>
            <a:r>
              <a:rPr lang="pl-PL" sz="1600" dirty="0" err="1"/>
              <a:t>placeholder’y</a:t>
            </a:r>
            <a:r>
              <a:rPr lang="pl-PL" sz="1600" dirty="0"/>
              <a:t>) </a:t>
            </a:r>
            <a:br>
              <a:rPr lang="pl-PL" sz="1600" dirty="0"/>
            </a:br>
            <a:r>
              <a:rPr lang="pl-PL" sz="1600" dirty="0"/>
              <a:t>na </a:t>
            </a:r>
            <a:r>
              <a:rPr lang="pl-PL" sz="1600" dirty="0" err="1"/>
              <a:t>content</a:t>
            </a:r>
            <a:r>
              <a:rPr lang="pl-PL" sz="1600" dirty="0"/>
              <a:t> oraz linie pomocnicze (prowadnice), wyznaczające obszary do umieszczania </a:t>
            </a:r>
            <a:r>
              <a:rPr lang="pl-PL" sz="1600" dirty="0" err="1"/>
              <a:t>contentu</a:t>
            </a:r>
            <a:r>
              <a:rPr lang="pl-PL" sz="1600" dirty="0"/>
              <a:t>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pl-PL" sz="1600" dirty="0"/>
              <a:t>Prowadnice włączamy klikając prawym przyciskiem myszy </a:t>
            </a:r>
            <a:br>
              <a:rPr lang="pl-PL" sz="1600" dirty="0"/>
            </a:br>
            <a:r>
              <a:rPr lang="pl-PL" sz="1600" dirty="0"/>
              <a:t>w puste tło -&gt; „Siatka i prowadnice” -&gt; „Prowadnice”.</a:t>
            </a:r>
          </a:p>
          <a:p>
            <a:pPr marL="0" indent="0">
              <a:spcAft>
                <a:spcPts val="600"/>
              </a:spcAft>
              <a:buNone/>
            </a:pP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50646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2x t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50" y="2522226"/>
            <a:ext cx="6113464" cy="2314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677BBEC-4D57-493B-A4CC-3EFAE7DAB5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94625" y="2522225"/>
            <a:ext cx="6113463" cy="50502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9FAB6E80-C82A-4E3B-B9A3-F0EA7A5FCB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251012"/>
            <a:ext cx="5051425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42A72FC3-8269-480F-A873-E6976BF4D10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 sz="1000"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4636653C-C7F0-4EC9-8D15-A308D35372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 sz="1000"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8A435859-6EEE-450B-81AC-25FFA476D7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5051425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443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2x t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F471FB6-4E54-4AB2-9362-A7DFDDECE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30505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286221-03EF-41AB-A82B-D367B5292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3650" y="2528238"/>
            <a:ext cx="6113463" cy="796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9B1868D-76A7-4B0F-BF48-8A5D24DF5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794625" y="2528238"/>
            <a:ext cx="6126358" cy="796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FBABE5C-8CD2-49B1-9BB2-A8D1BD19C1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94625" y="3553552"/>
            <a:ext cx="6126358" cy="40189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D2732CD3-80D5-4C00-8455-E668798F3DB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063606"/>
            <a:ext cx="4843463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9373C917-61C2-42DE-898B-45A4C1140F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062306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2B1FA46F-B9C0-4C06-8298-DA12AA4C526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712CA4DB-1A8F-4C18-8ED3-416246680A5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4843463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4" name="Symbol zastępczy tekstu 21">
            <a:extLst>
              <a:ext uri="{FF2B5EF4-FFF2-40B4-BE49-F238E27FC236}">
                <a16:creationId xmlns:a16="http://schemas.microsoft.com/office/drawing/2014/main" id="{C75A049A-6878-401F-A3FD-347875B7BD7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33650" y="3566202"/>
            <a:ext cx="4843463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5" name="Symbol zastępczy obrazu 5">
            <a:extLst>
              <a:ext uri="{FF2B5EF4-FFF2-40B4-BE49-F238E27FC236}">
                <a16:creationId xmlns:a16="http://schemas.microsoft.com/office/drawing/2014/main" id="{51F6E051-6366-486F-847B-28C2C6285FD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649" y="356490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</p:spTree>
    <p:extLst>
      <p:ext uri="{BB962C8B-B14F-4D97-AF65-F5344CB8AC3E}">
        <p14:creationId xmlns:p14="http://schemas.microsoft.com/office/powerpoint/2010/main" val="130839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a 5">
            <a:extLst>
              <a:ext uri="{FF2B5EF4-FFF2-40B4-BE49-F238E27FC236}">
                <a16:creationId xmlns:a16="http://schemas.microsoft.com/office/drawing/2014/main" id="{B4D616E8-5BEF-4790-BDB2-63A4F2711F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D72A5E1-42D5-4E19-8C4C-B91DDFDD3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946" y="2522541"/>
            <a:ext cx="10129846" cy="2517967"/>
          </a:xfrm>
        </p:spPr>
        <p:txBody>
          <a:bodyPr anchor="ctr"/>
          <a:lstStyle>
            <a:lvl1pPr>
              <a:defRPr sz="8000"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cxnSp>
        <p:nvCxnSpPr>
          <p:cNvPr id="4" name="Прямая соединительная линия 8">
            <a:extLst>
              <a:ext uri="{FF2B5EF4-FFF2-40B4-BE49-F238E27FC236}">
                <a16:creationId xmlns:a16="http://schemas.microsoft.com/office/drawing/2014/main" id="{312C0D05-849A-4BA2-8978-92A51339DF78}"/>
              </a:ext>
            </a:extLst>
          </p:cNvPr>
          <p:cNvCxnSpPr>
            <a:cxnSpLocks/>
          </p:cNvCxnSpPr>
          <p:nvPr userDrawn="1"/>
        </p:nvCxnSpPr>
        <p:spPr>
          <a:xfrm>
            <a:off x="2520946" y="5271276"/>
            <a:ext cx="1276354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F3B79C96-726E-4321-8EEE-06DB7E923CE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061856" y="5040508"/>
            <a:ext cx="7588935" cy="25319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823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5BD9158-AE36-424A-9ABE-0F90908A5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1257300"/>
            <a:ext cx="5062539" cy="25146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cxnSp>
        <p:nvCxnSpPr>
          <p:cNvPr id="4" name="Прямая соединительная линия 8">
            <a:extLst>
              <a:ext uri="{FF2B5EF4-FFF2-40B4-BE49-F238E27FC236}">
                <a16:creationId xmlns:a16="http://schemas.microsoft.com/office/drawing/2014/main" id="{F2A95253-DCF5-493D-87F8-144499D8A3D2}"/>
              </a:ext>
            </a:extLst>
          </p:cNvPr>
          <p:cNvCxnSpPr>
            <a:cxnSpLocks/>
          </p:cNvCxnSpPr>
          <p:nvPr userDrawn="1"/>
        </p:nvCxnSpPr>
        <p:spPr>
          <a:xfrm>
            <a:off x="1249363" y="5048119"/>
            <a:ext cx="1267301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8">
            <a:extLst>
              <a:ext uri="{FF2B5EF4-FFF2-40B4-BE49-F238E27FC236}">
                <a16:creationId xmlns:a16="http://schemas.microsoft.com/office/drawing/2014/main" id="{0C9ECA00-DFD8-4C3D-A6D3-799D4FD8FCF3}"/>
              </a:ext>
            </a:extLst>
          </p:cNvPr>
          <p:cNvCxnSpPr>
            <a:cxnSpLocks/>
          </p:cNvCxnSpPr>
          <p:nvPr userDrawn="1"/>
        </p:nvCxnSpPr>
        <p:spPr>
          <a:xfrm>
            <a:off x="2530475" y="5048119"/>
            <a:ext cx="2530475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E065F37E-AC25-46E6-BA9A-41D58A20A93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794625" y="1257300"/>
            <a:ext cx="6113463" cy="2514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4" name="Symbol zastępczy zawartości 13">
            <a:extLst>
              <a:ext uri="{FF2B5EF4-FFF2-40B4-BE49-F238E27FC236}">
                <a16:creationId xmlns:a16="http://schemas.microsoft.com/office/drawing/2014/main" id="{BF1A6BDC-2058-4B9B-9E05-F13A5355EDC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63651" y="6013922"/>
            <a:ext cx="3794124" cy="1549400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 sz="1200"/>
            </a:lvl1pPr>
            <a:lvl2pPr>
              <a:spcAft>
                <a:spcPts val="300"/>
              </a:spcAft>
              <a:defRPr sz="1200"/>
            </a:lvl2pPr>
            <a:lvl3pPr>
              <a:spcAft>
                <a:spcPts val="300"/>
              </a:spcAft>
              <a:defRPr sz="1200"/>
            </a:lvl3pPr>
            <a:lvl4pPr>
              <a:spcAft>
                <a:spcPts val="300"/>
              </a:spcAft>
              <a:defRPr sz="1200"/>
            </a:lvl4pPr>
            <a:lvl5pPr>
              <a:spcAft>
                <a:spcPts val="300"/>
              </a:spcAft>
              <a:defRPr sz="12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5" name="Symbol zastępczy zawartości 13">
            <a:extLst>
              <a:ext uri="{FF2B5EF4-FFF2-40B4-BE49-F238E27FC236}">
                <a16:creationId xmlns:a16="http://schemas.microsoft.com/office/drawing/2014/main" id="{31E2D831-ACE9-4491-A6C8-218BF8C8FD1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695253" y="6013922"/>
            <a:ext cx="3794125" cy="1549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pl-PL" sz="1200" dirty="0" smtClean="0"/>
            </a:lvl1pPr>
            <a:lvl2pPr>
              <a:defRPr lang="pl-PL" sz="1200" dirty="0" smtClean="0"/>
            </a:lvl2pPr>
            <a:lvl3pPr>
              <a:defRPr lang="pl-PL" sz="1200" dirty="0" smtClean="0"/>
            </a:lvl3pPr>
            <a:lvl4pPr>
              <a:defRPr lang="pl-PL" sz="1200" dirty="0" smtClean="0"/>
            </a:lvl4pPr>
            <a:lvl5pPr>
              <a:defRPr lang="pl-PL" sz="1200" dirty="0"/>
            </a:lvl5pPr>
          </a:lstStyle>
          <a:p>
            <a:pPr lvl="0">
              <a:spcAft>
                <a:spcPts val="300"/>
              </a:spcAft>
            </a:pPr>
            <a:r>
              <a:rPr lang="pl-PL" smtClean="0"/>
              <a:t>Edytuj style wzorca tekstu</a:t>
            </a:r>
          </a:p>
          <a:p>
            <a:pPr lvl="1">
              <a:spcAft>
                <a:spcPts val="300"/>
              </a:spcAft>
            </a:pPr>
            <a:r>
              <a:rPr lang="pl-PL" smtClean="0"/>
              <a:t>Drugi poziom</a:t>
            </a:r>
          </a:p>
          <a:p>
            <a:pPr lvl="2">
              <a:spcAft>
                <a:spcPts val="300"/>
              </a:spcAft>
            </a:pPr>
            <a:r>
              <a:rPr lang="pl-PL" smtClean="0"/>
              <a:t>Trzeci poziom</a:t>
            </a:r>
          </a:p>
          <a:p>
            <a:pPr lvl="3">
              <a:spcAft>
                <a:spcPts val="300"/>
              </a:spcAft>
            </a:pPr>
            <a:r>
              <a:rPr lang="pl-PL" smtClean="0"/>
              <a:t>Czwarty poziom</a:t>
            </a:r>
          </a:p>
          <a:p>
            <a:pPr lvl="4">
              <a:spcAft>
                <a:spcPts val="300"/>
              </a:spcAft>
            </a:pPr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6" name="Symbol zastępczy zawartości 13">
            <a:extLst>
              <a:ext uri="{FF2B5EF4-FFF2-40B4-BE49-F238E27FC236}">
                <a16:creationId xmlns:a16="http://schemas.microsoft.com/office/drawing/2014/main" id="{607D7CEB-5E89-4B25-8639-369FAE5F873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0126857" y="6013922"/>
            <a:ext cx="3794125" cy="1549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pl-PL" sz="1200" dirty="0" smtClean="0"/>
            </a:lvl1pPr>
            <a:lvl2pPr>
              <a:defRPr lang="pl-PL" sz="1200" dirty="0" smtClean="0"/>
            </a:lvl2pPr>
            <a:lvl3pPr>
              <a:defRPr lang="pl-PL" sz="1200" dirty="0" smtClean="0"/>
            </a:lvl3pPr>
            <a:lvl4pPr>
              <a:defRPr lang="pl-PL" sz="1200" dirty="0" smtClean="0"/>
            </a:lvl4pPr>
            <a:lvl5pPr>
              <a:defRPr lang="pl-PL" sz="1200" dirty="0"/>
            </a:lvl5pPr>
          </a:lstStyle>
          <a:p>
            <a:pPr lvl="0">
              <a:spcAft>
                <a:spcPts val="300"/>
              </a:spcAft>
            </a:pPr>
            <a:r>
              <a:rPr lang="pl-PL" smtClean="0"/>
              <a:t>Edytuj style wzorca tekstu</a:t>
            </a:r>
          </a:p>
          <a:p>
            <a:pPr lvl="1">
              <a:spcAft>
                <a:spcPts val="300"/>
              </a:spcAft>
            </a:pPr>
            <a:r>
              <a:rPr lang="pl-PL" smtClean="0"/>
              <a:t>Drugi poziom</a:t>
            </a:r>
          </a:p>
          <a:p>
            <a:pPr lvl="2">
              <a:spcAft>
                <a:spcPts val="300"/>
              </a:spcAft>
            </a:pPr>
            <a:r>
              <a:rPr lang="pl-PL" smtClean="0"/>
              <a:t>Trzeci poziom</a:t>
            </a:r>
          </a:p>
          <a:p>
            <a:pPr lvl="3">
              <a:spcAft>
                <a:spcPts val="300"/>
              </a:spcAft>
            </a:pPr>
            <a:r>
              <a:rPr lang="pl-PL" smtClean="0"/>
              <a:t>Czwarty poziom</a:t>
            </a:r>
          </a:p>
          <a:p>
            <a:pPr lvl="4">
              <a:spcAft>
                <a:spcPts val="300"/>
              </a:spcAft>
            </a:pPr>
            <a:r>
              <a:rPr lang="pl-PL" smtClean="0"/>
              <a:t>Piąty poziom</a:t>
            </a:r>
            <a:endParaRPr lang="pl-PL" dirty="0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6B3F4488-89E4-48E6-A6D0-30B2D30FA1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BC83B5-D725-4489-9732-02A44CDD9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966D1AC0-7AE2-4958-8322-FF51DBA49F1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46322" y="2727325"/>
            <a:ext cx="12673011" cy="1044575"/>
          </a:xfrm>
          <a:prstGeom prst="rect">
            <a:avLst/>
          </a:prstGeom>
        </p:spPr>
        <p:txBody>
          <a:bodyPr/>
          <a:lstStyle>
            <a:lvl2pPr marL="88900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70EE0921-C623-4A8A-ACEB-1479DD0D1EB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26365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3" name="Symbol zastępczy zawartości 11">
            <a:extLst>
              <a:ext uri="{FF2B5EF4-FFF2-40B4-BE49-F238E27FC236}">
                <a16:creationId xmlns:a16="http://schemas.microsoft.com/office/drawing/2014/main" id="{E2B91758-D3D7-4033-9168-402478A2D35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63550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4" name="Symbol zastępczy zawartości 11">
            <a:extLst>
              <a:ext uri="{FF2B5EF4-FFF2-40B4-BE49-F238E27FC236}">
                <a16:creationId xmlns:a16="http://schemas.microsoft.com/office/drawing/2014/main" id="{F64590DD-0321-4D4B-8AA5-427640437A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0735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5" name="Symbol zastępczy zawartości 11">
            <a:extLst>
              <a:ext uri="{FF2B5EF4-FFF2-40B4-BE49-F238E27FC236}">
                <a16:creationId xmlns:a16="http://schemas.microsoft.com/office/drawing/2014/main" id="{22FFCFA5-6777-4CD5-88B4-99BDC6F4185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137920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6304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obrazu 35">
            <a:extLst>
              <a:ext uri="{FF2B5EF4-FFF2-40B4-BE49-F238E27FC236}">
                <a16:creationId xmlns:a16="http://schemas.microsoft.com/office/drawing/2014/main" id="{9AEE16AE-97DF-0491-25FE-AA8CA29867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67774" y="0"/>
            <a:ext cx="63039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6323014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49" y="2727325"/>
            <a:ext cx="6322219" cy="2109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22" name="Symbol zastępczy tekstu 21">
            <a:extLst>
              <a:ext uri="{FF2B5EF4-FFF2-40B4-BE49-F238E27FC236}">
                <a16:creationId xmlns:a16="http://schemas.microsoft.com/office/drawing/2014/main" id="{6130A99F-32AF-42D5-AD68-4D52B1E373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251012"/>
            <a:ext cx="5051425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3" name="Symbol zastępczy obrazu 5">
            <a:extLst>
              <a:ext uri="{FF2B5EF4-FFF2-40B4-BE49-F238E27FC236}">
                <a16:creationId xmlns:a16="http://schemas.microsoft.com/office/drawing/2014/main" id="{A742E1FC-5F19-47D6-A9D8-A38CDBA363A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4" name="Symbol zastępczy obrazu 5">
            <a:extLst>
              <a:ext uri="{FF2B5EF4-FFF2-40B4-BE49-F238E27FC236}">
                <a16:creationId xmlns:a16="http://schemas.microsoft.com/office/drawing/2014/main" id="{280B5B37-B3BC-42C4-8AE6-C421B815863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5" name="Symbol zastępczy tekstu 21">
            <a:extLst>
              <a:ext uri="{FF2B5EF4-FFF2-40B4-BE49-F238E27FC236}">
                <a16:creationId xmlns:a16="http://schemas.microsoft.com/office/drawing/2014/main" id="{F77E03A5-0D51-4696-AB01-062E3F4191E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5051425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EF5DCC12-3D02-4551-A8D5-65631951B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6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97E852-3F7B-4579-8C94-D2B4F72D5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0683" y="-1"/>
            <a:ext cx="5300299" cy="251888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99223B16-7278-4E35-B20F-E7D692BBEA7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1507" y="1241426"/>
            <a:ext cx="3814762" cy="63261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B4307F31-F0DD-40A6-A14A-7CE1104778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66270" y="5041900"/>
            <a:ext cx="2518806" cy="25241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Rectangle 29">
            <a:extLst>
              <a:ext uri="{FF2B5EF4-FFF2-40B4-BE49-F238E27FC236}">
                <a16:creationId xmlns:a16="http://schemas.microsoft.com/office/drawing/2014/main" id="{9D32B747-62E3-413C-9637-DA0D4985DD48}"/>
              </a:ext>
            </a:extLst>
          </p:cNvPr>
          <p:cNvSpPr/>
          <p:nvPr userDrawn="1"/>
        </p:nvSpPr>
        <p:spPr>
          <a:xfrm>
            <a:off x="5066269" y="1241427"/>
            <a:ext cx="2519362" cy="3163092"/>
          </a:xfrm>
          <a:prstGeom prst="rect">
            <a:avLst/>
          </a:prstGeom>
          <a:solidFill>
            <a:schemeClr val="tx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9DDE6313-0AC6-44CA-B7D1-EFCA322F388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90951" y="1309927"/>
            <a:ext cx="1260000" cy="126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sz="1050"/>
            </a:lvl1pPr>
          </a:lstStyle>
          <a:p>
            <a:r>
              <a:rPr lang="pl-PL" dirty="0"/>
              <a:t>Kliknij w ikonę </a:t>
            </a:r>
            <a:br>
              <a:rPr lang="pl-PL" dirty="0"/>
            </a:br>
            <a:r>
              <a:rPr lang="pl-PL" dirty="0"/>
              <a:t>by dodać piktogram</a:t>
            </a:r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D3D2291A-15DF-4A57-BCFC-109559E5582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620682" y="3145267"/>
            <a:ext cx="5300299" cy="44207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BD434779-FDDC-48C6-B8C6-8F59DF2286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87963" y="2638426"/>
            <a:ext cx="2074862" cy="1646556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05626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89DD3C-19CF-46F2-9CC4-B107A546B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119" y="0"/>
            <a:ext cx="5462394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5" name="Symbol zastępczy obrazu 35">
            <a:extLst>
              <a:ext uri="{FF2B5EF4-FFF2-40B4-BE49-F238E27FC236}">
                <a16:creationId xmlns:a16="http://schemas.microsoft.com/office/drawing/2014/main" id="{748EE252-0DF7-48FB-A51C-9297B8DCE41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382374" y="0"/>
            <a:ext cx="37893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Symbol zastępczy obrazu 35">
            <a:extLst>
              <a:ext uri="{FF2B5EF4-FFF2-40B4-BE49-F238E27FC236}">
                <a16:creationId xmlns:a16="http://schemas.microsoft.com/office/drawing/2014/main" id="{2D4D9B47-83B9-4812-ABB2-C7977BED00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37893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54BF5042-C572-41E3-B4F5-DA540F18F3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848217" y="2727325"/>
            <a:ext cx="5462604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74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1114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50" y="2522225"/>
            <a:ext cx="5070476" cy="23134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D86D6C0-6CEF-496D-BC58-534CB1F94E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746330" y="1243013"/>
            <a:ext cx="3795408" cy="63236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1A11E48E-427D-488F-BFE0-C60CAFA93C3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85870" y="1243013"/>
            <a:ext cx="2530460" cy="63236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165B04EF-F038-486C-BF57-7FEC98CFD2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1" y="5251012"/>
            <a:ext cx="3800476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E98F89B4-370A-47D0-A0C9-358C494A46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9A6556B4-53E3-4653-88AB-D52AE5D7437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6B59C19C-854B-4351-A503-5435C726F91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1" y="6562311"/>
            <a:ext cx="3800476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CC1AE7FA-DF74-4AB2-9251-D1036CA3DB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6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E07A0EF-30A3-4154-9E10-9BF6829A69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920982" y="7572454"/>
            <a:ext cx="1250756" cy="961946"/>
          </a:xfrm>
          <a:prstGeom prst="rect">
            <a:avLst/>
          </a:prstGeom>
        </p:spPr>
        <p:txBody>
          <a:bodyPr/>
          <a:lstStyle/>
          <a:p>
            <a:fld id="{52829928-69CF-4CD4-AA50-C7139EE0EE9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470A43-3C8E-4B49-9225-8D5E4A52432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5171738" cy="75666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3977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bre prakty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>
            <a:extLst>
              <a:ext uri="{FF2B5EF4-FFF2-40B4-BE49-F238E27FC236}">
                <a16:creationId xmlns:a16="http://schemas.microsoft.com/office/drawing/2014/main" id="{B58674FE-3756-492D-AC59-896253A7F5EB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Dobre praktyki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160C4DF-91DC-4520-87DC-F6385E0EA66B}"/>
              </a:ext>
            </a:extLst>
          </p:cNvPr>
          <p:cNvSpPr txBox="1"/>
          <p:nvPr userDrawn="1"/>
        </p:nvSpPr>
        <p:spPr>
          <a:xfrm>
            <a:off x="1263650" y="2727325"/>
            <a:ext cx="6113463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400" b="1" dirty="0">
                <a:solidFill>
                  <a:schemeClr val="accent4"/>
                </a:solidFill>
              </a:rPr>
              <a:t>Zalecane praktyki: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Dodawanie swoich zdjęć, schematów, treści, wykresów etc.  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Zmienianie wielkości czcionki w tekście podstawowym </a:t>
            </a:r>
            <a:br>
              <a:rPr lang="pl-PL" sz="1400" dirty="0"/>
            </a:br>
            <a:r>
              <a:rPr lang="pl-PL" sz="1400" dirty="0"/>
              <a:t>(możliwie jak najmniej).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Przesuwanie </a:t>
            </a:r>
            <a:r>
              <a:rPr lang="pl-PL" sz="1400" dirty="0" err="1"/>
              <a:t>placeholderów</a:t>
            </a:r>
            <a:r>
              <a:rPr lang="pl-PL" sz="1400" dirty="0"/>
              <a:t>, ale tylko w ramach wyznaczonych prowadnicami linii (zachowujemy marginesy i odstępy!), </a:t>
            </a:r>
            <a:br>
              <a:rPr lang="pl-PL" sz="1400" dirty="0"/>
            </a:br>
            <a:r>
              <a:rPr lang="pl-PL" sz="1400" dirty="0"/>
              <a:t>np. zamiast dwóch kolumn zrobić jedną szeroką, </a:t>
            </a:r>
            <a:br>
              <a:rPr lang="pl-PL" sz="1400" dirty="0"/>
            </a:br>
            <a:r>
              <a:rPr lang="pl-PL" sz="1400" dirty="0"/>
              <a:t>albo zrobić tylko dwie kolumny bez nagłówków.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Utrzymanie spójności w odległościach między elementami, wielkości czcionek.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Dbanie o odpowiednią ilość „powietrza” w prezentacji.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Używanie jak najmniejszej ilości treści pisanej </a:t>
            </a:r>
            <a:br>
              <a:rPr lang="pl-PL" sz="1400" dirty="0"/>
            </a:br>
            <a:r>
              <a:rPr lang="pl-PL" sz="1400" dirty="0"/>
              <a:t>i stosowanie </a:t>
            </a:r>
            <a:r>
              <a:rPr lang="pl-PL" sz="1400" dirty="0" err="1"/>
              <a:t>bullet</a:t>
            </a:r>
            <a:r>
              <a:rPr lang="pl-PL" sz="1400" dirty="0"/>
              <a:t> </a:t>
            </a:r>
            <a:r>
              <a:rPr lang="pl-PL" sz="1400" dirty="0" err="1"/>
              <a:t>pointów</a:t>
            </a:r>
            <a:r>
              <a:rPr lang="pl-PL" sz="1400" dirty="0"/>
              <a:t>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Używanie nie tylko zdjęć ale i ikon. </a:t>
            </a:r>
            <a:endParaRPr lang="pl-PL" sz="1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82D44053-6685-4B5B-AE0C-E7EA44A1B45E}"/>
              </a:ext>
            </a:extLst>
          </p:cNvPr>
          <p:cNvSpPr txBox="1"/>
          <p:nvPr userDrawn="1"/>
        </p:nvSpPr>
        <p:spPr>
          <a:xfrm>
            <a:off x="7807519" y="2727325"/>
            <a:ext cx="6113463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400" b="1" dirty="0">
                <a:solidFill>
                  <a:schemeClr val="accent1"/>
                </a:solidFill>
              </a:rPr>
              <a:t>Nie powinno się: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Zmieniać wielkości czcionki nagłówków.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Zmieniać kolorów na „przypadkowe”.  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Wychodzić poza wskazane prowadnice (marginesy).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Modyfikować wzorca szablonu.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Umieszczać dużej ilości tekstu na jednym slajdzie. Dużo lepszą praktyką jest rozbijanie jej na wiele slajdów z animacjami przejścia.</a:t>
            </a:r>
          </a:p>
        </p:txBody>
      </p:sp>
    </p:spTree>
    <p:extLst>
      <p:ext uri="{BB962C8B-B14F-4D97-AF65-F5344CB8AC3E}">
        <p14:creationId xmlns:p14="http://schemas.microsoft.com/office/powerpoint/2010/main" val="36722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B0A628-575D-424D-B941-8A0CF2A914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5171738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4220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6903E8-57E7-4197-8090-F57CAA88371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B461901C-FE1E-468E-BB81-6EC5882864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39654" y="5251450"/>
            <a:ext cx="2095233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EB2845B7-61BB-4429-8C71-CD0E49D1A23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868542" y="5251450"/>
            <a:ext cx="2095234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C48CF01-BFE7-4615-B12C-099A9782C19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5171738" cy="48371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lvl="0" algn="ctr"/>
            <a:endParaRPr lang="en-US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BE271E24-6BE7-450B-9B12-14A2FF5E20D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17511" y="5253038"/>
            <a:ext cx="6959602" cy="2105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06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358BC709-C3F7-B592-B025-22BFE4B6C50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2727324"/>
            <a:ext cx="7585868" cy="580707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63ACC697-85D2-4036-9177-C642F671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63" y="0"/>
            <a:ext cx="7156450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1ACB8F-A660-44CA-AB33-C35470E180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323513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0DCE8D1F-CA69-4A8B-B277-833BA16AA3A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0505EEC-5716-4B37-8A9C-02DED5B26D3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852400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ECDF5F6B-C311-4324-99A1-474CC34B2A7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794625" y="198438"/>
            <a:ext cx="7156450" cy="4638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526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2B0E65-8F1C-4B30-A34C-BDE3EAE7A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25" y="0"/>
            <a:ext cx="7586857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176AF9-5274-4A15-B071-6F009DF12D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" y="1"/>
            <a:ext cx="5057774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1BAAD440-9F0B-4B1D-ADB6-5402012676D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0963" y="4687613"/>
            <a:ext cx="2408447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8EC6ECBB-0842-4C4C-9E35-CAF1BEF7C2C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34198" y="4687613"/>
            <a:ext cx="2353180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83D23C4-4A71-445D-B39C-6634D53BFD4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1492165" y="4687613"/>
            <a:ext cx="2413209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3F998030-55A2-4EE8-A111-6D6E81F6AD3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334125" y="2727325"/>
            <a:ext cx="7570788" cy="1539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739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C8B16C-72CD-46A4-A9E7-637215364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82B8326-72F4-4A65-BC1D-A1E1AFD79D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763BDBD-BDEC-4F77-AA54-FF924210D25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064292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E0E618A-9726-4593-818E-8C7D3B77EF9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28585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744249CE-A216-4748-85B9-9FA245D0D69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92878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BB588AC4-AED5-45C7-B678-F46A9D4B39C0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2267156" y="5041900"/>
            <a:ext cx="2904582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BA68EFA0-39A4-40D0-87E7-4976BF59F645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1250950" y="2727325"/>
            <a:ext cx="12657138" cy="2109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587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3689AC2F-A65C-4B3A-A80B-94606A70E8A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0"/>
            <a:ext cx="6516461" cy="8534400"/>
          </a:xfrm>
          <a:custGeom>
            <a:avLst/>
            <a:gdLst>
              <a:gd name="connsiteX0" fmla="*/ 1092094 w 6516461"/>
              <a:gd name="connsiteY0" fmla="*/ 0 h 8534400"/>
              <a:gd name="connsiteX1" fmla="*/ 6516461 w 6516461"/>
              <a:gd name="connsiteY1" fmla="*/ 0 h 8534400"/>
              <a:gd name="connsiteX2" fmla="*/ 5424367 w 6516461"/>
              <a:gd name="connsiteY2" fmla="*/ 8534400 h 8534400"/>
              <a:gd name="connsiteX3" fmla="*/ 0 w 6516461"/>
              <a:gd name="connsiteY3" fmla="*/ 8534400 h 853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6461" h="8534400">
                <a:moveTo>
                  <a:pt x="1092094" y="0"/>
                </a:moveTo>
                <a:lnTo>
                  <a:pt x="6516461" y="0"/>
                </a:lnTo>
                <a:lnTo>
                  <a:pt x="5424367" y="8534400"/>
                </a:lnTo>
                <a:lnTo>
                  <a:pt x="0" y="85344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7AC1BD7-85D4-4163-8D62-298BB3B7C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6434BECB-5DBD-4115-A054-EB493ADDE4A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250950" y="2727325"/>
            <a:ext cx="6335713" cy="3559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C474347C-47C5-4EB8-A47B-EF2DEF1B5A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0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313C0F6-623B-4F20-B504-8C579FB1A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7775" y="0"/>
            <a:ext cx="5053207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CB3B1E7-1D4E-47B5-BFCA-708F6D473C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04787" y="198437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49F3A7A-9726-4511-83CB-F8142727E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91978" y="198437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91303EB7-684B-41A7-9A7D-AAAC661C1E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04787" y="3975966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9B40ECDD-21AE-47BF-A938-2DC1EC1643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991978" y="3975966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0D0E52C5-CAD3-41C5-B52B-59377F53EC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867775" y="2727325"/>
            <a:ext cx="5053013" cy="4840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49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obrazu 21">
            <a:extLst>
              <a:ext uri="{FF2B5EF4-FFF2-40B4-BE49-F238E27FC236}">
                <a16:creationId xmlns:a16="http://schemas.microsoft.com/office/drawing/2014/main" id="{4F8707AB-7B01-4DA4-B9FD-124A7F2D7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86662" y="0"/>
            <a:ext cx="7585075" cy="8534400"/>
          </a:xfrm>
          <a:custGeom>
            <a:avLst/>
            <a:gdLst>
              <a:gd name="connsiteX0" fmla="*/ 0 w 7585075"/>
              <a:gd name="connsiteY0" fmla="*/ 0 h 8534400"/>
              <a:gd name="connsiteX1" fmla="*/ 7585075 w 7585075"/>
              <a:gd name="connsiteY1" fmla="*/ 0 h 8534400"/>
              <a:gd name="connsiteX2" fmla="*/ 7585075 w 7585075"/>
              <a:gd name="connsiteY2" fmla="*/ 8534400 h 8534400"/>
              <a:gd name="connsiteX3" fmla="*/ 5062732 w 7585075"/>
              <a:gd name="connsiteY3" fmla="*/ 8534400 h 8534400"/>
              <a:gd name="connsiteX4" fmla="*/ 0 w 7585075"/>
              <a:gd name="connsiteY4" fmla="*/ 1337 h 853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5075" h="8534400">
                <a:moveTo>
                  <a:pt x="0" y="0"/>
                </a:moveTo>
                <a:lnTo>
                  <a:pt x="7585075" y="0"/>
                </a:lnTo>
                <a:lnTo>
                  <a:pt x="7585075" y="8534400"/>
                </a:lnTo>
                <a:lnTo>
                  <a:pt x="5062732" y="8534400"/>
                </a:lnTo>
                <a:lnTo>
                  <a:pt x="0" y="13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37D752C-EEBE-4FAD-B344-D85B0D8E9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-678"/>
            <a:ext cx="5070475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14" name="Symbol zastępczy zawartości 13">
            <a:extLst>
              <a:ext uri="{FF2B5EF4-FFF2-40B4-BE49-F238E27FC236}">
                <a16:creationId xmlns:a16="http://schemas.microsoft.com/office/drawing/2014/main" id="{982A0255-6C83-4E31-B89C-6EB3D36D7BE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263650" y="2694214"/>
            <a:ext cx="7585075" cy="4873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43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28887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1425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13964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2888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21424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113960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365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2C0AC-39D7-43CF-A921-BC79070E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D9AD7DF3-42A0-46A6-8404-77E7AB465D0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28887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A7E5DDDA-0E97-4AE9-BC80-FEB349C16FE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1425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:a16="http://schemas.microsoft.com/office/drawing/2014/main" id="{0E2C8FEC-C129-4397-B658-ED56A1ABCC7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13964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5" name="Symbol zastępczy tekstu 7">
            <a:extLst>
              <a:ext uri="{FF2B5EF4-FFF2-40B4-BE49-F238E27FC236}">
                <a16:creationId xmlns:a16="http://schemas.microsoft.com/office/drawing/2014/main" id="{115F3FF2-FA66-48CC-9E41-40EB26B585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2888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8B481A1F-053A-4D6F-89D4-EE4F924818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21424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7" name="Symbol zastępczy tekstu 7">
            <a:extLst>
              <a:ext uri="{FF2B5EF4-FFF2-40B4-BE49-F238E27FC236}">
                <a16:creationId xmlns:a16="http://schemas.microsoft.com/office/drawing/2014/main" id="{F21CDA6B-4CB0-4BA4-A994-5BFB5FA2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113960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383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K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A8A83951-2D4A-5D0A-114C-484FCF85817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6" t="4568" r="2149" b="5702"/>
          <a:stretch/>
        </p:blipFill>
        <p:spPr bwMode="auto">
          <a:xfrm>
            <a:off x="-1" y="1740262"/>
            <a:ext cx="7605713" cy="454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ytuł 2">
            <a:extLst>
              <a:ext uri="{FF2B5EF4-FFF2-40B4-BE49-F238E27FC236}">
                <a16:creationId xmlns:a16="http://schemas.microsoft.com/office/drawing/2014/main" id="{A050A70A-1000-E9D1-95C3-F4AA62237152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12573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Ikony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21E74448-4EDF-2C6B-A5E0-71BCE3300B02}"/>
              </a:ext>
            </a:extLst>
          </p:cNvPr>
          <p:cNvSpPr txBox="1"/>
          <p:nvPr userDrawn="1"/>
        </p:nvSpPr>
        <p:spPr>
          <a:xfrm>
            <a:off x="7813675" y="1740262"/>
            <a:ext cx="7150100" cy="454623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Dobrą praktyką jest korzystanie z ikon. Wykorzystujemy ikony 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  <a:hlinkClick r:id="rId3"/>
              </a:rPr>
              <a:t>https://fonts.google.com/icons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Aby skorzystać z takich ikon: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Wchodzimy na powyższy adres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Ustawiamy „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Customization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” jak na obrazku po lewej.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Klikamy na pożądaną ikonę.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Klikamy na dole po prawej przycisk „SVG” – pobierze nam się </a:t>
            </a:r>
            <a:b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</a:b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plik wektorowy .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svg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z ikoną.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Przeciągamy plik .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svg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na prezentację i zmieniamy mu dowolnie kolor, </a:t>
            </a:r>
            <a:b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</a:b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rozmiar i położenie.</a:t>
            </a:r>
          </a:p>
        </p:txBody>
      </p:sp>
    </p:spTree>
    <p:extLst>
      <p:ext uri="{BB962C8B-B14F-4D97-AF65-F5344CB8AC3E}">
        <p14:creationId xmlns:p14="http://schemas.microsoft.com/office/powerpoint/2010/main" val="54247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39798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392095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49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79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392095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15947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15947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41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2C0AC-39D7-43CF-A921-BC79070E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43DEB6F7-4275-4E7E-8670-980602F8202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3F4CA85-F1B2-45A2-946B-3C0AAF41154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39798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8" name="Рисунок 9">
            <a:extLst>
              <a:ext uri="{FF2B5EF4-FFF2-40B4-BE49-F238E27FC236}">
                <a16:creationId xmlns:a16="http://schemas.microsoft.com/office/drawing/2014/main" id="{92255B3A-CCC9-4C1B-AFA3-6F74896EF6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392095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9" name="Symbol zastępczy tekstu 7">
            <a:extLst>
              <a:ext uri="{FF2B5EF4-FFF2-40B4-BE49-F238E27FC236}">
                <a16:creationId xmlns:a16="http://schemas.microsoft.com/office/drawing/2014/main" id="{288E9B09-CB66-401D-89DC-DF8FEE1FFB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49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20" name="Symbol zastępczy tekstu 7">
            <a:extLst>
              <a:ext uri="{FF2B5EF4-FFF2-40B4-BE49-F238E27FC236}">
                <a16:creationId xmlns:a16="http://schemas.microsoft.com/office/drawing/2014/main" id="{61C80CEC-5679-451C-832E-B68A3A355B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79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21" name="Symbol zastępczy tekstu 7">
            <a:extLst>
              <a:ext uri="{FF2B5EF4-FFF2-40B4-BE49-F238E27FC236}">
                <a16:creationId xmlns:a16="http://schemas.microsoft.com/office/drawing/2014/main" id="{68CF32CA-4EE2-4702-BCB5-7B2E3D825B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392095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22" name="Рисунок 9">
            <a:extLst>
              <a:ext uri="{FF2B5EF4-FFF2-40B4-BE49-F238E27FC236}">
                <a16:creationId xmlns:a16="http://schemas.microsoft.com/office/drawing/2014/main" id="{1B8ADB97-4036-415F-A023-ECFF14F0A69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15947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3" name="Symbol zastępczy tekstu 7">
            <a:extLst>
              <a:ext uri="{FF2B5EF4-FFF2-40B4-BE49-F238E27FC236}">
                <a16:creationId xmlns:a16="http://schemas.microsoft.com/office/drawing/2014/main" id="{1C4D68BB-32ED-423F-ACA5-C8016B1E070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15947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336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63649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77982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20982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50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77983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120982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6648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06649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E72D5881-F7E2-4B60-822F-C5486163EC1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92315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11B1FABB-12A0-49DA-87B6-E3E3287C63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92316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5031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77982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20982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50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77983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120982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406648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06649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E72D5881-F7E2-4B60-822F-C5486163EC1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92315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11B1FABB-12A0-49DA-87B6-E3E3287C63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92316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458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78DE5B-A762-434A-872B-A4780A47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11" name="Symbol zastępczy zawartości 10">
            <a:extLst>
              <a:ext uri="{FF2B5EF4-FFF2-40B4-BE49-F238E27FC236}">
                <a16:creationId xmlns:a16="http://schemas.microsoft.com/office/drawing/2014/main" id="{E6E92996-407C-4F15-B98B-1DAF8B1DB72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90638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3" name="Symbol zastępczy zawartości 10">
            <a:extLst>
              <a:ext uri="{FF2B5EF4-FFF2-40B4-BE49-F238E27FC236}">
                <a16:creationId xmlns:a16="http://schemas.microsoft.com/office/drawing/2014/main" id="{B64C200A-5F6C-43AF-9263-1AD4ECAFC48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69591" y="3975100"/>
            <a:ext cx="2827337" cy="3382963"/>
          </a:xfrm>
          <a:prstGeom prst="rect">
            <a:avLst/>
          </a:prstGeo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4" name="Symbol zastępczy zawartości 10">
            <a:extLst>
              <a:ext uri="{FF2B5EF4-FFF2-40B4-BE49-F238E27FC236}">
                <a16:creationId xmlns:a16="http://schemas.microsoft.com/office/drawing/2014/main" id="{DA93F077-B943-44C9-8703-E3B76BFAC4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48544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5" name="Symbol zastępczy zawartości 10">
            <a:extLst>
              <a:ext uri="{FF2B5EF4-FFF2-40B4-BE49-F238E27FC236}">
                <a16:creationId xmlns:a16="http://schemas.microsoft.com/office/drawing/2014/main" id="{EE3C5EE9-31A8-4694-A000-2CBF467D7F5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127498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7" name="Symbol zastępczy tekstu 16">
            <a:extLst>
              <a:ext uri="{FF2B5EF4-FFF2-40B4-BE49-F238E27FC236}">
                <a16:creationId xmlns:a16="http://schemas.microsoft.com/office/drawing/2014/main" id="{DC46E9EE-5ED7-486A-AF26-BBA8052B9B6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0638" y="2727325"/>
            <a:ext cx="12630150" cy="1033463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11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1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4417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0F6D9737-FD64-45B0-8298-FA4E9702705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34125" y="5355014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7" name="Symbol zastępczy obrazu 5">
            <a:extLst>
              <a:ext uri="{FF2B5EF4-FFF2-40B4-BE49-F238E27FC236}">
                <a16:creationId xmlns:a16="http://schemas.microsoft.com/office/drawing/2014/main" id="{CB30ECC0-CDFB-4BA5-A5DF-50B3E0D2516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34125" y="6667613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8AC462B3-1E85-4A06-AA9E-9A48284EE8C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285875" y="2726025"/>
            <a:ext cx="3976688" cy="4841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A5209232-9FA0-466D-B9D4-9A19BFDF35B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604127" y="5358340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4" name="Symbol zastępczy tekstu 11">
            <a:extLst>
              <a:ext uri="{FF2B5EF4-FFF2-40B4-BE49-F238E27FC236}">
                <a16:creationId xmlns:a16="http://schemas.microsoft.com/office/drawing/2014/main" id="{097C20A1-7400-4169-8F4A-15A1F0EDCC5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04127" y="6670676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5" name="Рисунок 9">
            <a:extLst>
              <a:ext uri="{FF2B5EF4-FFF2-40B4-BE49-F238E27FC236}">
                <a16:creationId xmlns:a16="http://schemas.microsoft.com/office/drawing/2014/main" id="{901C5E39-C272-48B5-B0BA-59B5EE77F0B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436474" y="0"/>
            <a:ext cx="2527301" cy="75676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7" name="Tytuł 16">
            <a:extLst>
              <a:ext uri="{FF2B5EF4-FFF2-40B4-BE49-F238E27FC236}">
                <a16:creationId xmlns:a16="http://schemas.microsoft.com/office/drawing/2014/main" id="{3BDCDD33-CD11-4D11-AB40-2B1BE540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3998914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18" name="Symbol zastępczy obrazu 5">
            <a:extLst>
              <a:ext uri="{FF2B5EF4-FFF2-40B4-BE49-F238E27FC236}">
                <a16:creationId xmlns:a16="http://schemas.microsoft.com/office/drawing/2014/main" id="{474D5F8F-0D61-4328-A38F-446CAD92DB9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334125" y="403935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9" name="Symbol zastępczy tekstu 11">
            <a:extLst>
              <a:ext uri="{FF2B5EF4-FFF2-40B4-BE49-F238E27FC236}">
                <a16:creationId xmlns:a16="http://schemas.microsoft.com/office/drawing/2014/main" id="{44138CE3-1120-4CDE-BFF9-08340774D75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604127" y="4042678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0" name="Symbol zastępczy obrazu 5">
            <a:extLst>
              <a:ext uri="{FF2B5EF4-FFF2-40B4-BE49-F238E27FC236}">
                <a16:creationId xmlns:a16="http://schemas.microsoft.com/office/drawing/2014/main" id="{57F2176C-7786-46BC-9838-C683CCD764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34125" y="2720364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1" name="Symbol zastępczy tekstu 11">
            <a:extLst>
              <a:ext uri="{FF2B5EF4-FFF2-40B4-BE49-F238E27FC236}">
                <a16:creationId xmlns:a16="http://schemas.microsoft.com/office/drawing/2014/main" id="{69D68553-DA5D-4BAB-BEC1-4948718C076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604127" y="2723690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pic>
        <p:nvPicPr>
          <p:cNvPr id="16" name="Grafika 15">
            <a:extLst>
              <a:ext uri="{FF2B5EF4-FFF2-40B4-BE49-F238E27FC236}">
                <a16:creationId xmlns:a16="http://schemas.microsoft.com/office/drawing/2014/main" id="{8FD96300-8D85-4EAD-BE2D-C029AB3410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2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817CFEA-7CFB-4AF2-9365-5EF02E1D52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871" y="6032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6C2BD6D0-5A43-424E-9392-26E6F88ABF4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1257" y="6032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0" name="Symbol zastępczy tekstu 4">
            <a:extLst>
              <a:ext uri="{FF2B5EF4-FFF2-40B4-BE49-F238E27FC236}">
                <a16:creationId xmlns:a16="http://schemas.microsoft.com/office/drawing/2014/main" id="{AE1F3C30-1016-443E-845A-1F14DF8008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71" y="31178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1" name="Symbol zastępczy tekstu 6">
            <a:extLst>
              <a:ext uri="{FF2B5EF4-FFF2-40B4-BE49-F238E27FC236}">
                <a16:creationId xmlns:a16="http://schemas.microsoft.com/office/drawing/2014/main" id="{F2FB83CD-2D05-4E07-879F-DB295ABF24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1257" y="31178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2" name="Symbol zastępczy tekstu 4">
            <a:extLst>
              <a:ext uri="{FF2B5EF4-FFF2-40B4-BE49-F238E27FC236}">
                <a16:creationId xmlns:a16="http://schemas.microsoft.com/office/drawing/2014/main" id="{BF55F777-BB34-4C26-8E89-2FC6E945F3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7871" y="56324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3" name="Symbol zastępczy tekstu 6">
            <a:extLst>
              <a:ext uri="{FF2B5EF4-FFF2-40B4-BE49-F238E27FC236}">
                <a16:creationId xmlns:a16="http://schemas.microsoft.com/office/drawing/2014/main" id="{09A580D4-80A8-42C9-92C7-1970C6DFDA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1257" y="56324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4" name="Symbol zastępczy tekstu 4">
            <a:extLst>
              <a:ext uri="{FF2B5EF4-FFF2-40B4-BE49-F238E27FC236}">
                <a16:creationId xmlns:a16="http://schemas.microsoft.com/office/drawing/2014/main" id="{B9AD5C0E-22AB-493C-AC02-DB04D1D719F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47962" y="31178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5" name="Symbol zastępczy tekstu 6">
            <a:extLst>
              <a:ext uri="{FF2B5EF4-FFF2-40B4-BE49-F238E27FC236}">
                <a16:creationId xmlns:a16="http://schemas.microsoft.com/office/drawing/2014/main" id="{FED49278-359F-462A-A425-2E900FB6335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1731348" y="6032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6" name="Symbol zastępczy tekstu 4">
            <a:extLst>
              <a:ext uri="{FF2B5EF4-FFF2-40B4-BE49-F238E27FC236}">
                <a16:creationId xmlns:a16="http://schemas.microsoft.com/office/drawing/2014/main" id="{1727EF53-CF4A-4D61-B02C-64954D02D24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47962" y="6032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7" name="Symbol zastępczy tekstu 6">
            <a:extLst>
              <a:ext uri="{FF2B5EF4-FFF2-40B4-BE49-F238E27FC236}">
                <a16:creationId xmlns:a16="http://schemas.microsoft.com/office/drawing/2014/main" id="{3839AAED-DC88-48C3-A0CA-99E47168FFE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1731348" y="31178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9" name="Symbol zastępczy tekstu 6">
            <a:extLst>
              <a:ext uri="{FF2B5EF4-FFF2-40B4-BE49-F238E27FC236}">
                <a16:creationId xmlns:a16="http://schemas.microsoft.com/office/drawing/2014/main" id="{6ECF1563-0AFF-4564-9AE1-540C434C929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731348" y="56324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20" name="Symbol zastępczy tekstu 4">
            <a:extLst>
              <a:ext uri="{FF2B5EF4-FFF2-40B4-BE49-F238E27FC236}">
                <a16:creationId xmlns:a16="http://schemas.microsoft.com/office/drawing/2014/main" id="{294FD350-7EB5-4C81-B7AF-FDAB53754A5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47962" y="56324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9032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181729-36BB-4CB0-BCEB-67726E1A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0476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399F40F-F97E-4728-8894-791DC0AD96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3650" y="2727325"/>
            <a:ext cx="5070475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4915DF13-5BE8-4C0D-8F54-CEDAAE8043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77113" y="5793038"/>
            <a:ext cx="2946400" cy="1779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8" name="Symbol zastępczy tekstu 6">
            <a:extLst>
              <a:ext uri="{FF2B5EF4-FFF2-40B4-BE49-F238E27FC236}">
                <a16:creationId xmlns:a16="http://schemas.microsoft.com/office/drawing/2014/main" id="{22B9B6F0-59E1-4AFE-AE22-B6C53488E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87112" y="5793038"/>
            <a:ext cx="2944800" cy="177933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05C4E134-814C-4034-9687-5036E709C8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77113" y="1257300"/>
            <a:ext cx="2944800" cy="45356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obrazu 10">
            <a:extLst>
              <a:ext uri="{FF2B5EF4-FFF2-40B4-BE49-F238E27FC236}">
                <a16:creationId xmlns:a16="http://schemas.microsoft.com/office/drawing/2014/main" id="{0878AB01-8DC6-49B7-BBF6-ABF0ECE1CD8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1199008" y="1257300"/>
            <a:ext cx="2944800" cy="45356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3161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181729-36BB-4CB0-BCEB-67726E1A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0476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399F40F-F97E-4728-8894-791DC0AD96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3650" y="2727325"/>
            <a:ext cx="5070475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4915DF13-5BE8-4C0D-8F54-CEDAAE8043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77113" y="5253038"/>
            <a:ext cx="2946400" cy="231933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8" name="Symbol zastępczy tekstu 6">
            <a:extLst>
              <a:ext uri="{FF2B5EF4-FFF2-40B4-BE49-F238E27FC236}">
                <a16:creationId xmlns:a16="http://schemas.microsoft.com/office/drawing/2014/main" id="{22B9B6F0-59E1-4AFE-AE22-B6C53488E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87112" y="5253038"/>
            <a:ext cx="2944800" cy="231933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05C4E134-814C-4034-9687-5036E709C8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77113" y="2305050"/>
            <a:ext cx="2944800" cy="27384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obrazu 10">
            <a:extLst>
              <a:ext uri="{FF2B5EF4-FFF2-40B4-BE49-F238E27FC236}">
                <a16:creationId xmlns:a16="http://schemas.microsoft.com/office/drawing/2014/main" id="{0878AB01-8DC6-49B7-BBF6-ABF0ECE1CD8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1199008" y="2305050"/>
            <a:ext cx="2944800" cy="27384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7179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CB3B1E7-1D4E-47B5-BFCA-708F6D473C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581680" y="1257300"/>
            <a:ext cx="3382095" cy="23555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49F3A7A-9726-4511-83CB-F8142727E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578640" y="3943680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91303EB7-684B-41A7-9A7D-AAAC661C1E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791449" y="1257300"/>
            <a:ext cx="3382095" cy="61330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2313C0F6-623B-4F20-B504-8C579FB1A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53207" cy="231342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0D0E52C5-CAD3-41C5-B52B-59377F53EC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263650" y="2727325"/>
            <a:ext cx="5053013" cy="4840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FB8B9FBA-A39E-4633-BAAC-021316A451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5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546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1859F1-C907-4468-9E49-03ED39748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4" name="Symbol zastępczy tekstu 7">
            <a:extLst>
              <a:ext uri="{FF2B5EF4-FFF2-40B4-BE49-F238E27FC236}">
                <a16:creationId xmlns:a16="http://schemas.microsoft.com/office/drawing/2014/main" id="{E9013A0B-EF44-4F86-9884-F2A5EDC19A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5221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tekstu 7">
            <a:extLst>
              <a:ext uri="{FF2B5EF4-FFF2-40B4-BE49-F238E27FC236}">
                <a16:creationId xmlns:a16="http://schemas.microsoft.com/office/drawing/2014/main" id="{1DB29745-1DAA-4DEC-A821-9DE2F2273D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1369" y="2727325"/>
            <a:ext cx="2945744" cy="3795714"/>
          </a:xfrm>
          <a:prstGeom prst="rect">
            <a:avLst/>
          </a:prstGeom>
          <a:solidFill>
            <a:schemeClr val="tx2"/>
          </a:solidFill>
        </p:spPr>
        <p:txBody>
          <a:bodyPr lIns="180000" tIns="1800000" rIns="180000" bIns="18000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tekstu 7">
            <a:extLst>
              <a:ext uri="{FF2B5EF4-FFF2-40B4-BE49-F238E27FC236}">
                <a16:creationId xmlns:a16="http://schemas.microsoft.com/office/drawing/2014/main" id="{6C66B92B-772C-4C47-A4F1-52A9C7B3110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183667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7" name="Symbol zastępczy tekstu 7">
            <a:extLst>
              <a:ext uri="{FF2B5EF4-FFF2-40B4-BE49-F238E27FC236}">
                <a16:creationId xmlns:a16="http://schemas.microsoft.com/office/drawing/2014/main" id="{BA7DE45F-94E4-46C5-9F75-FB3DCB5A33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07519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306C7A2A-275A-42DB-A6DA-DB9F7F515C4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931998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10" name="Symbol zastępczy obrazu 8">
            <a:extLst>
              <a:ext uri="{FF2B5EF4-FFF2-40B4-BE49-F238E27FC236}">
                <a16:creationId xmlns:a16="http://schemas.microsoft.com/office/drawing/2014/main" id="{87D7C5E0-8DA9-4157-B049-5F5BF67A122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05754" y="3098572"/>
            <a:ext cx="1196975" cy="11098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3" name="Symbol zastępczy obrazu 8">
            <a:extLst>
              <a:ext uri="{FF2B5EF4-FFF2-40B4-BE49-F238E27FC236}">
                <a16:creationId xmlns:a16="http://schemas.microsoft.com/office/drawing/2014/main" id="{37FB0B87-3E82-44D7-ABB2-09BFD534AF6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681903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4" name="Symbol zastępczy obrazu 8">
            <a:extLst>
              <a:ext uri="{FF2B5EF4-FFF2-40B4-BE49-F238E27FC236}">
                <a16:creationId xmlns:a16="http://schemas.microsoft.com/office/drawing/2014/main" id="{EF289C24-F083-42AC-A84D-644C4388C08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2042765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5" name="Symbol zastępczy tekstu 16">
            <a:extLst>
              <a:ext uri="{FF2B5EF4-FFF2-40B4-BE49-F238E27FC236}">
                <a16:creationId xmlns:a16="http://schemas.microsoft.com/office/drawing/2014/main" id="{52B7A731-C9E0-4CCD-8CC1-E11AFAC2579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90638" y="6894286"/>
            <a:ext cx="12630150" cy="66221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2">
                    <a:lumMod val="75000"/>
                  </a:schemeClr>
                </a:solidFill>
              </a:defRPr>
            </a:lvl1pPr>
            <a:lvl2pPr marL="261938" indent="0">
              <a:buNone/>
              <a:defRPr sz="11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1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4385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4185DA-0F29-480B-A83E-60402F122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E98D308-C317-4A4C-895E-868ABC384E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920982" y="7572454"/>
            <a:ext cx="1250756" cy="961946"/>
          </a:xfrm>
          <a:prstGeom prst="rect">
            <a:avLst/>
          </a:prstGeom>
        </p:spPr>
        <p:txBody>
          <a:bodyPr/>
          <a:lstStyle/>
          <a:p>
            <a:fld id="{52829928-69CF-4CD4-AA50-C7139EE0EE9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4" name="Symbol zastępczy tekstu 7">
            <a:extLst>
              <a:ext uri="{FF2B5EF4-FFF2-40B4-BE49-F238E27FC236}">
                <a16:creationId xmlns:a16="http://schemas.microsoft.com/office/drawing/2014/main" id="{655720DE-7858-48E4-ACED-AE29E070D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5221" y="272732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obrazu 8">
            <a:extLst>
              <a:ext uri="{FF2B5EF4-FFF2-40B4-BE49-F238E27FC236}">
                <a16:creationId xmlns:a16="http://schemas.microsoft.com/office/drawing/2014/main" id="{B14F04B9-AEB8-4C42-9C8A-5341804EB0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263649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6" name="Symbol zastępczy tekstu 7">
            <a:extLst>
              <a:ext uri="{FF2B5EF4-FFF2-40B4-BE49-F238E27FC236}">
                <a16:creationId xmlns:a16="http://schemas.microsoft.com/office/drawing/2014/main" id="{0F894A39-FC4A-4E03-9124-2622C181458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55221" y="5248275"/>
            <a:ext cx="4207342" cy="2109788"/>
          </a:xfrm>
          <a:prstGeom prst="rect">
            <a:avLst/>
          </a:prstGeom>
          <a:solidFill>
            <a:schemeClr val="tx2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7" name="Symbol zastępczy obrazu 8">
            <a:extLst>
              <a:ext uri="{FF2B5EF4-FFF2-40B4-BE49-F238E27FC236}">
                <a16:creationId xmlns:a16="http://schemas.microsoft.com/office/drawing/2014/main" id="{95876273-7942-4B36-A7F5-588F89572E1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263649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D63EEEE7-360A-41E5-A910-EA94AC374BB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90954" y="2727325"/>
            <a:ext cx="4207342" cy="2109788"/>
          </a:xfrm>
          <a:prstGeom prst="rect">
            <a:avLst/>
          </a:prstGeom>
          <a:solidFill>
            <a:schemeClr val="accent1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8D96B53-586F-483E-B419-FC1A1E540D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899382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F2089535-B61B-4BD2-AF9B-75B7F8A0279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90954" y="524827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1" name="Symbol zastępczy obrazu 8">
            <a:extLst>
              <a:ext uri="{FF2B5EF4-FFF2-40B4-BE49-F238E27FC236}">
                <a16:creationId xmlns:a16="http://schemas.microsoft.com/office/drawing/2014/main" id="{594D2B2E-F2D4-4691-B6FC-99DCB8F5BF9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899382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8CE462B4-A915-4ADB-9CDA-C6F39D5967F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0332804" y="272732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7" name="Symbol zastępczy obrazu 8">
            <a:extLst>
              <a:ext uri="{FF2B5EF4-FFF2-40B4-BE49-F238E27FC236}">
                <a16:creationId xmlns:a16="http://schemas.microsoft.com/office/drawing/2014/main" id="{90A4BD5F-83DE-4BE3-9711-F69A2125D68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541232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18" name="Symbol zastępczy tekstu 7">
            <a:extLst>
              <a:ext uri="{FF2B5EF4-FFF2-40B4-BE49-F238E27FC236}">
                <a16:creationId xmlns:a16="http://schemas.microsoft.com/office/drawing/2014/main" id="{4316B9E4-E6F8-4953-8DCB-86BCD5AC596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332804" y="5248275"/>
            <a:ext cx="4207342" cy="2109788"/>
          </a:xfrm>
          <a:prstGeom prst="rect">
            <a:avLst/>
          </a:prstGeom>
          <a:solidFill>
            <a:schemeClr val="accent2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9" name="Symbol zastępczy obrazu 8">
            <a:extLst>
              <a:ext uri="{FF2B5EF4-FFF2-40B4-BE49-F238E27FC236}">
                <a16:creationId xmlns:a16="http://schemas.microsoft.com/office/drawing/2014/main" id="{4533EBF1-0001-4BD3-BFFE-90179235A42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541232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11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D1B2B265-E361-4268-A660-45DD9C8BF582}"/>
              </a:ext>
            </a:extLst>
          </p:cNvPr>
          <p:cNvSpPr/>
          <p:nvPr userDrawn="1"/>
        </p:nvSpPr>
        <p:spPr>
          <a:xfrm>
            <a:off x="-1" y="-2"/>
            <a:ext cx="5057776" cy="85344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3286800" cy="4136333"/>
          </a:xfrm>
        </p:spPr>
        <p:txBody>
          <a:bodyPr anchor="b"/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328680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 dirty="0"/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9D91FCAE-07A9-4C0C-AB77-DAB034D517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" y="841011"/>
            <a:ext cx="3805200" cy="1696435"/>
          </a:xfrm>
          <a:prstGeom prst="rect">
            <a:avLst/>
          </a:prstGeom>
        </p:spPr>
      </p:pic>
      <p:pic>
        <p:nvPicPr>
          <p:cNvPr id="6" name="Grafika 5">
            <a:extLst>
              <a:ext uri="{FF2B5EF4-FFF2-40B4-BE49-F238E27FC236}">
                <a16:creationId xmlns:a16="http://schemas.microsoft.com/office/drawing/2014/main" id="{89EA6FE4-D1D5-74B1-EA3A-72A3E6DB2D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443866" y="3684677"/>
            <a:ext cx="5493485" cy="5978205"/>
          </a:xfrm>
          <a:prstGeom prst="rect">
            <a:avLst/>
          </a:prstGeom>
        </p:spPr>
      </p:pic>
      <p:sp>
        <p:nvSpPr>
          <p:cNvPr id="36" name="Symbol zastępczy obrazu 35">
            <a:extLst>
              <a:ext uri="{FF2B5EF4-FFF2-40B4-BE49-F238E27FC236}">
                <a16:creationId xmlns:a16="http://schemas.microsoft.com/office/drawing/2014/main" id="{853F735F-28E4-4066-9C2E-88923727A1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7246" y="0"/>
            <a:ext cx="10114492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/>
              <a:t>Kliknij w ikonę by dodać obraz</a:t>
            </a:r>
          </a:p>
          <a:p>
            <a:endParaRPr lang="pl-PL"/>
          </a:p>
          <a:p>
            <a:endParaRPr lang="pl-PL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4743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KADROWY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C959F0E9-F20A-449D-B180-F9D6ABA4B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50" y="840320"/>
            <a:ext cx="3806752" cy="1697127"/>
          </a:xfrm>
          <a:prstGeom prst="rect">
            <a:avLst/>
          </a:prstGeom>
        </p:spPr>
      </p:pic>
      <p:pic>
        <p:nvPicPr>
          <p:cNvPr id="6" name="Grafika 5">
            <a:extLst>
              <a:ext uri="{FF2B5EF4-FFF2-40B4-BE49-F238E27FC236}">
                <a16:creationId xmlns:a16="http://schemas.microsoft.com/office/drawing/2014/main" id="{B29F9DCA-FB12-E6CA-DF63-2816A58105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443866" y="3684677"/>
            <a:ext cx="5493485" cy="5978205"/>
          </a:xfrm>
          <a:prstGeom prst="rect">
            <a:avLst/>
          </a:prstGeom>
        </p:spPr>
      </p:pic>
      <p:sp>
        <p:nvSpPr>
          <p:cNvPr id="4" name="Symbol zastępczy obrazu 35">
            <a:extLst>
              <a:ext uri="{FF2B5EF4-FFF2-40B4-BE49-F238E27FC236}">
                <a16:creationId xmlns:a16="http://schemas.microsoft.com/office/drawing/2014/main" id="{A64F1D22-ECCB-50D3-8E79-39A0EA1263C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7246" y="0"/>
            <a:ext cx="10114492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3286800" cy="4136333"/>
          </a:xfrm>
        </p:spPr>
        <p:txBody>
          <a:bodyPr anchor="b"/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328680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1626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7592690" cy="4136333"/>
          </a:xfrm>
        </p:spPr>
        <p:txBody>
          <a:bodyPr anchor="b"/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759269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 dirty="0"/>
          </a:p>
        </p:txBody>
      </p:sp>
      <p:sp>
        <p:nvSpPr>
          <p:cNvPr id="208" name="pole tekstowe 207">
            <a:extLst>
              <a:ext uri="{FF2B5EF4-FFF2-40B4-BE49-F238E27FC236}">
                <a16:creationId xmlns:a16="http://schemas.microsoft.com/office/drawing/2014/main" id="{6BFD35D4-8685-48FA-A657-69D7A35A7DEF}"/>
              </a:ext>
            </a:extLst>
          </p:cNvPr>
          <p:cNvSpPr txBox="1"/>
          <p:nvPr userDrawn="1"/>
        </p:nvSpPr>
        <p:spPr>
          <a:xfrm>
            <a:off x="7585868" y="-2057399"/>
            <a:ext cx="7585869" cy="150470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360000" tIns="360000" rIns="360000" bIns="360000" rtlCol="0" anchor="ctr" anchorCtr="0">
            <a:noAutofit/>
          </a:bodyPr>
          <a:lstStyle/>
          <a:p>
            <a:pPr algn="ctr"/>
            <a:r>
              <a:rPr lang="pl-PL" dirty="0">
                <a:solidFill>
                  <a:schemeClr val="accent3"/>
                </a:solidFill>
              </a:rPr>
              <a:t>Slajd tytułowy bez zdjęcia. Można użyć również jako slajd kończący z podziękowaniami.</a:t>
            </a:r>
            <a:endParaRPr lang="pl-PL" sz="1400" dirty="0">
              <a:solidFill>
                <a:schemeClr val="accent3"/>
              </a:solidFill>
            </a:endParaRPr>
          </a:p>
        </p:txBody>
      </p:sp>
      <p:pic>
        <p:nvPicPr>
          <p:cNvPr id="132" name="Obraz 131">
            <a:extLst>
              <a:ext uri="{FF2B5EF4-FFF2-40B4-BE49-F238E27FC236}">
                <a16:creationId xmlns:a16="http://schemas.microsoft.com/office/drawing/2014/main" id="{60D1E7BF-BF01-4F01-9FD5-C7E327A35F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888759"/>
            <a:ext cx="3076733" cy="1371670"/>
          </a:xfrm>
          <a:prstGeom prst="rect">
            <a:avLst/>
          </a:prstGeom>
        </p:spPr>
      </p:pic>
      <p:pic>
        <p:nvPicPr>
          <p:cNvPr id="5" name="Grafika 4">
            <a:extLst>
              <a:ext uri="{FF2B5EF4-FFF2-40B4-BE49-F238E27FC236}">
                <a16:creationId xmlns:a16="http://schemas.microsoft.com/office/drawing/2014/main" id="{36E90D10-4D1C-47BA-AAF6-22A2151599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046932" y="1580859"/>
            <a:ext cx="5493485" cy="597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9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ID Shape">
            <a:extLst>
              <a:ext uri="{FF2B5EF4-FFF2-40B4-BE49-F238E27FC236}">
                <a16:creationId xmlns:a16="http://schemas.microsoft.com/office/drawing/2014/main" id="{FC77B0AC-2DF7-9BAB-3095-0E01ACD5167E}"/>
              </a:ext>
            </a:extLst>
          </p:cNvPr>
          <p:cNvSpPr/>
          <p:nvPr userDrawn="1"/>
        </p:nvSpPr>
        <p:spPr>
          <a:xfrm>
            <a:off x="-1" y="1339"/>
            <a:ext cx="15166661" cy="8533245"/>
          </a:xfrm>
          <a:custGeom>
            <a:avLst/>
            <a:gdLst>
              <a:gd name="connsiteX0" fmla="*/ 15166661 w 15166661"/>
              <a:gd name="connsiteY0" fmla="*/ 7569110 h 8533245"/>
              <a:gd name="connsiteX1" fmla="*/ 15166661 w 15166661"/>
              <a:gd name="connsiteY1" fmla="*/ 7559588 h 8533245"/>
              <a:gd name="connsiteX2" fmla="*/ 12643202 w 15166661"/>
              <a:gd name="connsiteY2" fmla="*/ 7559588 h 8533245"/>
              <a:gd name="connsiteX3" fmla="*/ 12643202 w 15166661"/>
              <a:gd name="connsiteY3" fmla="*/ 5047682 h 8533245"/>
              <a:gd name="connsiteX4" fmla="*/ 15166661 w 15166661"/>
              <a:gd name="connsiteY4" fmla="*/ 5047682 h 8533245"/>
              <a:gd name="connsiteX5" fmla="*/ 15166661 w 15166661"/>
              <a:gd name="connsiteY5" fmla="*/ 5038160 h 8533245"/>
              <a:gd name="connsiteX6" fmla="*/ 12643202 w 15166661"/>
              <a:gd name="connsiteY6" fmla="*/ 5038160 h 8533245"/>
              <a:gd name="connsiteX7" fmla="*/ 12643202 w 15166661"/>
              <a:gd name="connsiteY7" fmla="*/ 2526253 h 8533245"/>
              <a:gd name="connsiteX8" fmla="*/ 15166661 w 15166661"/>
              <a:gd name="connsiteY8" fmla="*/ 2526253 h 8533245"/>
              <a:gd name="connsiteX9" fmla="*/ 15166661 w 15166661"/>
              <a:gd name="connsiteY9" fmla="*/ 2516731 h 8533245"/>
              <a:gd name="connsiteX10" fmla="*/ 12643202 w 15166661"/>
              <a:gd name="connsiteY10" fmla="*/ 2516731 h 8533245"/>
              <a:gd name="connsiteX11" fmla="*/ 12643202 w 15166661"/>
              <a:gd name="connsiteY11" fmla="*/ 0 h 8533245"/>
              <a:gd name="connsiteX12" fmla="*/ 12633680 w 15166661"/>
              <a:gd name="connsiteY12" fmla="*/ 0 h 8533245"/>
              <a:gd name="connsiteX13" fmla="*/ 12633680 w 15166661"/>
              <a:gd name="connsiteY13" fmla="*/ 2516731 h 8533245"/>
              <a:gd name="connsiteX14" fmla="*/ 10115678 w 15166661"/>
              <a:gd name="connsiteY14" fmla="*/ 2516731 h 8533245"/>
              <a:gd name="connsiteX15" fmla="*/ 10115678 w 15166661"/>
              <a:gd name="connsiteY15" fmla="*/ 0 h 8533245"/>
              <a:gd name="connsiteX16" fmla="*/ 10106156 w 15166661"/>
              <a:gd name="connsiteY16" fmla="*/ 0 h 8533245"/>
              <a:gd name="connsiteX17" fmla="*/ 10106156 w 15166661"/>
              <a:gd name="connsiteY17" fmla="*/ 2516731 h 8533245"/>
              <a:gd name="connsiteX18" fmla="*/ 7588155 w 15166661"/>
              <a:gd name="connsiteY18" fmla="*/ 2516731 h 8533245"/>
              <a:gd name="connsiteX19" fmla="*/ 7588155 w 15166661"/>
              <a:gd name="connsiteY19" fmla="*/ 0 h 8533245"/>
              <a:gd name="connsiteX20" fmla="*/ 7578633 w 15166661"/>
              <a:gd name="connsiteY20" fmla="*/ 0 h 8533245"/>
              <a:gd name="connsiteX21" fmla="*/ 7578633 w 15166661"/>
              <a:gd name="connsiteY21" fmla="*/ 2516731 h 8533245"/>
              <a:gd name="connsiteX22" fmla="*/ 5059109 w 15166661"/>
              <a:gd name="connsiteY22" fmla="*/ 2516731 h 8533245"/>
              <a:gd name="connsiteX23" fmla="*/ 5059109 w 15166661"/>
              <a:gd name="connsiteY23" fmla="*/ 0 h 8533245"/>
              <a:gd name="connsiteX24" fmla="*/ 5049587 w 15166661"/>
              <a:gd name="connsiteY24" fmla="*/ 0 h 8533245"/>
              <a:gd name="connsiteX25" fmla="*/ 5049587 w 15166661"/>
              <a:gd name="connsiteY25" fmla="*/ 2516731 h 8533245"/>
              <a:gd name="connsiteX26" fmla="*/ 2531586 w 15166661"/>
              <a:gd name="connsiteY26" fmla="*/ 2516731 h 8533245"/>
              <a:gd name="connsiteX27" fmla="*/ 2531586 w 15166661"/>
              <a:gd name="connsiteY27" fmla="*/ 0 h 8533245"/>
              <a:gd name="connsiteX28" fmla="*/ 2522064 w 15166661"/>
              <a:gd name="connsiteY28" fmla="*/ 0 h 8533245"/>
              <a:gd name="connsiteX29" fmla="*/ 2522064 w 15166661"/>
              <a:gd name="connsiteY29" fmla="*/ 2516731 h 8533245"/>
              <a:gd name="connsiteX30" fmla="*/ 0 w 15166661"/>
              <a:gd name="connsiteY30" fmla="*/ 2516731 h 8533245"/>
              <a:gd name="connsiteX31" fmla="*/ 0 w 15166661"/>
              <a:gd name="connsiteY31" fmla="*/ 2526253 h 8533245"/>
              <a:gd name="connsiteX32" fmla="*/ 2521937 w 15166661"/>
              <a:gd name="connsiteY32" fmla="*/ 2526253 h 8533245"/>
              <a:gd name="connsiteX33" fmla="*/ 2521937 w 15166661"/>
              <a:gd name="connsiteY33" fmla="*/ 5038160 h 8533245"/>
              <a:gd name="connsiteX34" fmla="*/ 0 w 15166661"/>
              <a:gd name="connsiteY34" fmla="*/ 5038160 h 8533245"/>
              <a:gd name="connsiteX35" fmla="*/ 0 w 15166661"/>
              <a:gd name="connsiteY35" fmla="*/ 5047682 h 8533245"/>
              <a:gd name="connsiteX36" fmla="*/ 2521937 w 15166661"/>
              <a:gd name="connsiteY36" fmla="*/ 5047682 h 8533245"/>
              <a:gd name="connsiteX37" fmla="*/ 2521937 w 15166661"/>
              <a:gd name="connsiteY37" fmla="*/ 7559588 h 8533245"/>
              <a:gd name="connsiteX38" fmla="*/ 0 w 15166661"/>
              <a:gd name="connsiteY38" fmla="*/ 7559588 h 8533245"/>
              <a:gd name="connsiteX39" fmla="*/ 0 w 15166661"/>
              <a:gd name="connsiteY39" fmla="*/ 7569110 h 8533245"/>
              <a:gd name="connsiteX40" fmla="*/ 2521937 w 15166661"/>
              <a:gd name="connsiteY40" fmla="*/ 7569110 h 8533245"/>
              <a:gd name="connsiteX41" fmla="*/ 2521937 w 15166661"/>
              <a:gd name="connsiteY41" fmla="*/ 8533245 h 8533245"/>
              <a:gd name="connsiteX42" fmla="*/ 2531459 w 15166661"/>
              <a:gd name="connsiteY42" fmla="*/ 8533245 h 8533245"/>
              <a:gd name="connsiteX43" fmla="*/ 2531459 w 15166661"/>
              <a:gd name="connsiteY43" fmla="*/ 7569110 h 8533245"/>
              <a:gd name="connsiteX44" fmla="*/ 5049460 w 15166661"/>
              <a:gd name="connsiteY44" fmla="*/ 7569110 h 8533245"/>
              <a:gd name="connsiteX45" fmla="*/ 5049460 w 15166661"/>
              <a:gd name="connsiteY45" fmla="*/ 8533245 h 8533245"/>
              <a:gd name="connsiteX46" fmla="*/ 5058982 w 15166661"/>
              <a:gd name="connsiteY46" fmla="*/ 8533245 h 8533245"/>
              <a:gd name="connsiteX47" fmla="*/ 5058982 w 15166661"/>
              <a:gd name="connsiteY47" fmla="*/ 7569110 h 8533245"/>
              <a:gd name="connsiteX48" fmla="*/ 7578506 w 15166661"/>
              <a:gd name="connsiteY48" fmla="*/ 7569110 h 8533245"/>
              <a:gd name="connsiteX49" fmla="*/ 7578506 w 15166661"/>
              <a:gd name="connsiteY49" fmla="*/ 8533245 h 8533245"/>
              <a:gd name="connsiteX50" fmla="*/ 7588028 w 15166661"/>
              <a:gd name="connsiteY50" fmla="*/ 8533245 h 8533245"/>
              <a:gd name="connsiteX51" fmla="*/ 7588028 w 15166661"/>
              <a:gd name="connsiteY51" fmla="*/ 7569110 h 8533245"/>
              <a:gd name="connsiteX52" fmla="*/ 10106029 w 15166661"/>
              <a:gd name="connsiteY52" fmla="*/ 7569110 h 8533245"/>
              <a:gd name="connsiteX53" fmla="*/ 10106029 w 15166661"/>
              <a:gd name="connsiteY53" fmla="*/ 8533245 h 8533245"/>
              <a:gd name="connsiteX54" fmla="*/ 10115551 w 15166661"/>
              <a:gd name="connsiteY54" fmla="*/ 8533245 h 8533245"/>
              <a:gd name="connsiteX55" fmla="*/ 10115551 w 15166661"/>
              <a:gd name="connsiteY55" fmla="*/ 7569110 h 8533245"/>
              <a:gd name="connsiteX56" fmla="*/ 12633553 w 15166661"/>
              <a:gd name="connsiteY56" fmla="*/ 7569110 h 8533245"/>
              <a:gd name="connsiteX57" fmla="*/ 12633553 w 15166661"/>
              <a:gd name="connsiteY57" fmla="*/ 8533245 h 8533245"/>
              <a:gd name="connsiteX58" fmla="*/ 12643075 w 15166661"/>
              <a:gd name="connsiteY58" fmla="*/ 8533245 h 8533245"/>
              <a:gd name="connsiteX59" fmla="*/ 12643075 w 15166661"/>
              <a:gd name="connsiteY59" fmla="*/ 7569110 h 8533245"/>
              <a:gd name="connsiteX60" fmla="*/ 15166534 w 15166661"/>
              <a:gd name="connsiteY60" fmla="*/ 7569110 h 8533245"/>
              <a:gd name="connsiteX61" fmla="*/ 5049587 w 15166661"/>
              <a:gd name="connsiteY61" fmla="*/ 7559588 h 8533245"/>
              <a:gd name="connsiteX62" fmla="*/ 2531586 w 15166661"/>
              <a:gd name="connsiteY62" fmla="*/ 7559588 h 8533245"/>
              <a:gd name="connsiteX63" fmla="*/ 2531586 w 15166661"/>
              <a:gd name="connsiteY63" fmla="*/ 5047682 h 8533245"/>
              <a:gd name="connsiteX64" fmla="*/ 5049587 w 15166661"/>
              <a:gd name="connsiteY64" fmla="*/ 5047682 h 8533245"/>
              <a:gd name="connsiteX65" fmla="*/ 5049587 w 15166661"/>
              <a:gd name="connsiteY65" fmla="*/ 7559588 h 8533245"/>
              <a:gd name="connsiteX66" fmla="*/ 5049587 w 15166661"/>
              <a:gd name="connsiteY66" fmla="*/ 5038160 h 8533245"/>
              <a:gd name="connsiteX67" fmla="*/ 2531586 w 15166661"/>
              <a:gd name="connsiteY67" fmla="*/ 5038160 h 8533245"/>
              <a:gd name="connsiteX68" fmla="*/ 2531586 w 15166661"/>
              <a:gd name="connsiteY68" fmla="*/ 2526253 h 8533245"/>
              <a:gd name="connsiteX69" fmla="*/ 5049587 w 15166661"/>
              <a:gd name="connsiteY69" fmla="*/ 2526253 h 8533245"/>
              <a:gd name="connsiteX70" fmla="*/ 5049587 w 15166661"/>
              <a:gd name="connsiteY70" fmla="*/ 5038160 h 8533245"/>
              <a:gd name="connsiteX71" fmla="*/ 7578633 w 15166661"/>
              <a:gd name="connsiteY71" fmla="*/ 7559588 h 8533245"/>
              <a:gd name="connsiteX72" fmla="*/ 5059109 w 15166661"/>
              <a:gd name="connsiteY72" fmla="*/ 7559588 h 8533245"/>
              <a:gd name="connsiteX73" fmla="*/ 5059109 w 15166661"/>
              <a:gd name="connsiteY73" fmla="*/ 5047682 h 8533245"/>
              <a:gd name="connsiteX74" fmla="*/ 7578633 w 15166661"/>
              <a:gd name="connsiteY74" fmla="*/ 5047682 h 8533245"/>
              <a:gd name="connsiteX75" fmla="*/ 7578633 w 15166661"/>
              <a:gd name="connsiteY75" fmla="*/ 7559588 h 8533245"/>
              <a:gd name="connsiteX76" fmla="*/ 7578633 w 15166661"/>
              <a:gd name="connsiteY76" fmla="*/ 5038160 h 8533245"/>
              <a:gd name="connsiteX77" fmla="*/ 5059109 w 15166661"/>
              <a:gd name="connsiteY77" fmla="*/ 5038160 h 8533245"/>
              <a:gd name="connsiteX78" fmla="*/ 5059109 w 15166661"/>
              <a:gd name="connsiteY78" fmla="*/ 2526253 h 8533245"/>
              <a:gd name="connsiteX79" fmla="*/ 7578633 w 15166661"/>
              <a:gd name="connsiteY79" fmla="*/ 2526253 h 8533245"/>
              <a:gd name="connsiteX80" fmla="*/ 7578633 w 15166661"/>
              <a:gd name="connsiteY80" fmla="*/ 5038160 h 8533245"/>
              <a:gd name="connsiteX81" fmla="*/ 10106156 w 15166661"/>
              <a:gd name="connsiteY81" fmla="*/ 7559588 h 8533245"/>
              <a:gd name="connsiteX82" fmla="*/ 7588155 w 15166661"/>
              <a:gd name="connsiteY82" fmla="*/ 7559588 h 8533245"/>
              <a:gd name="connsiteX83" fmla="*/ 7588155 w 15166661"/>
              <a:gd name="connsiteY83" fmla="*/ 5047682 h 8533245"/>
              <a:gd name="connsiteX84" fmla="*/ 10106156 w 15166661"/>
              <a:gd name="connsiteY84" fmla="*/ 5047682 h 8533245"/>
              <a:gd name="connsiteX85" fmla="*/ 10106156 w 15166661"/>
              <a:gd name="connsiteY85" fmla="*/ 7559588 h 8533245"/>
              <a:gd name="connsiteX86" fmla="*/ 10106156 w 15166661"/>
              <a:gd name="connsiteY86" fmla="*/ 5038160 h 8533245"/>
              <a:gd name="connsiteX87" fmla="*/ 7588155 w 15166661"/>
              <a:gd name="connsiteY87" fmla="*/ 5038160 h 8533245"/>
              <a:gd name="connsiteX88" fmla="*/ 7588155 w 15166661"/>
              <a:gd name="connsiteY88" fmla="*/ 2526253 h 8533245"/>
              <a:gd name="connsiteX89" fmla="*/ 10106156 w 15166661"/>
              <a:gd name="connsiteY89" fmla="*/ 2526253 h 8533245"/>
              <a:gd name="connsiteX90" fmla="*/ 10106156 w 15166661"/>
              <a:gd name="connsiteY90" fmla="*/ 5038160 h 8533245"/>
              <a:gd name="connsiteX91" fmla="*/ 12633680 w 15166661"/>
              <a:gd name="connsiteY91" fmla="*/ 7559588 h 8533245"/>
              <a:gd name="connsiteX92" fmla="*/ 10115678 w 15166661"/>
              <a:gd name="connsiteY92" fmla="*/ 7559588 h 8533245"/>
              <a:gd name="connsiteX93" fmla="*/ 10115678 w 15166661"/>
              <a:gd name="connsiteY93" fmla="*/ 5047682 h 8533245"/>
              <a:gd name="connsiteX94" fmla="*/ 12633680 w 15166661"/>
              <a:gd name="connsiteY94" fmla="*/ 5047682 h 8533245"/>
              <a:gd name="connsiteX95" fmla="*/ 12633680 w 15166661"/>
              <a:gd name="connsiteY95" fmla="*/ 7559588 h 8533245"/>
              <a:gd name="connsiteX96" fmla="*/ 12633680 w 15166661"/>
              <a:gd name="connsiteY96" fmla="*/ 5038160 h 8533245"/>
              <a:gd name="connsiteX97" fmla="*/ 10115678 w 15166661"/>
              <a:gd name="connsiteY97" fmla="*/ 5038160 h 8533245"/>
              <a:gd name="connsiteX98" fmla="*/ 10115678 w 15166661"/>
              <a:gd name="connsiteY98" fmla="*/ 2526253 h 8533245"/>
              <a:gd name="connsiteX99" fmla="*/ 12633680 w 15166661"/>
              <a:gd name="connsiteY99" fmla="*/ 2526253 h 8533245"/>
              <a:gd name="connsiteX100" fmla="*/ 12633680 w 15166661"/>
              <a:gd name="connsiteY100" fmla="*/ 5038160 h 8533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15166661" h="8533245">
                <a:moveTo>
                  <a:pt x="15166661" y="7569110"/>
                </a:moveTo>
                <a:lnTo>
                  <a:pt x="15166661" y="7559588"/>
                </a:lnTo>
                <a:lnTo>
                  <a:pt x="12643202" y="7559588"/>
                </a:lnTo>
                <a:lnTo>
                  <a:pt x="12643202" y="5047682"/>
                </a:lnTo>
                <a:lnTo>
                  <a:pt x="15166661" y="5047682"/>
                </a:lnTo>
                <a:lnTo>
                  <a:pt x="15166661" y="5038160"/>
                </a:lnTo>
                <a:lnTo>
                  <a:pt x="12643202" y="5038160"/>
                </a:lnTo>
                <a:lnTo>
                  <a:pt x="12643202" y="2526253"/>
                </a:lnTo>
                <a:lnTo>
                  <a:pt x="15166661" y="2526253"/>
                </a:lnTo>
                <a:lnTo>
                  <a:pt x="15166661" y="2516731"/>
                </a:lnTo>
                <a:lnTo>
                  <a:pt x="12643202" y="2516731"/>
                </a:lnTo>
                <a:lnTo>
                  <a:pt x="12643202" y="0"/>
                </a:lnTo>
                <a:lnTo>
                  <a:pt x="12633680" y="0"/>
                </a:lnTo>
                <a:lnTo>
                  <a:pt x="12633680" y="2516731"/>
                </a:lnTo>
                <a:lnTo>
                  <a:pt x="10115678" y="2516731"/>
                </a:lnTo>
                <a:lnTo>
                  <a:pt x="10115678" y="0"/>
                </a:lnTo>
                <a:lnTo>
                  <a:pt x="10106156" y="0"/>
                </a:lnTo>
                <a:lnTo>
                  <a:pt x="10106156" y="2516731"/>
                </a:lnTo>
                <a:lnTo>
                  <a:pt x="7588155" y="2516731"/>
                </a:lnTo>
                <a:lnTo>
                  <a:pt x="7588155" y="0"/>
                </a:lnTo>
                <a:lnTo>
                  <a:pt x="7578633" y="0"/>
                </a:lnTo>
                <a:lnTo>
                  <a:pt x="7578633" y="2516731"/>
                </a:lnTo>
                <a:lnTo>
                  <a:pt x="5059109" y="2516731"/>
                </a:lnTo>
                <a:lnTo>
                  <a:pt x="5059109" y="0"/>
                </a:lnTo>
                <a:lnTo>
                  <a:pt x="5049587" y="0"/>
                </a:lnTo>
                <a:lnTo>
                  <a:pt x="5049587" y="2516731"/>
                </a:lnTo>
                <a:lnTo>
                  <a:pt x="2531586" y="2516731"/>
                </a:lnTo>
                <a:lnTo>
                  <a:pt x="2531586" y="0"/>
                </a:lnTo>
                <a:lnTo>
                  <a:pt x="2522064" y="0"/>
                </a:lnTo>
                <a:lnTo>
                  <a:pt x="2522064" y="2516731"/>
                </a:lnTo>
                <a:lnTo>
                  <a:pt x="0" y="2516731"/>
                </a:lnTo>
                <a:lnTo>
                  <a:pt x="0" y="2526253"/>
                </a:lnTo>
                <a:lnTo>
                  <a:pt x="2521937" y="2526253"/>
                </a:lnTo>
                <a:lnTo>
                  <a:pt x="2521937" y="5038160"/>
                </a:lnTo>
                <a:lnTo>
                  <a:pt x="0" y="5038160"/>
                </a:lnTo>
                <a:lnTo>
                  <a:pt x="0" y="5047682"/>
                </a:lnTo>
                <a:lnTo>
                  <a:pt x="2521937" y="5047682"/>
                </a:lnTo>
                <a:lnTo>
                  <a:pt x="2521937" y="7559588"/>
                </a:lnTo>
                <a:lnTo>
                  <a:pt x="0" y="7559588"/>
                </a:lnTo>
                <a:lnTo>
                  <a:pt x="0" y="7569110"/>
                </a:lnTo>
                <a:lnTo>
                  <a:pt x="2521937" y="7569110"/>
                </a:lnTo>
                <a:lnTo>
                  <a:pt x="2521937" y="8533245"/>
                </a:lnTo>
                <a:lnTo>
                  <a:pt x="2531459" y="8533245"/>
                </a:lnTo>
                <a:lnTo>
                  <a:pt x="2531459" y="7569110"/>
                </a:lnTo>
                <a:lnTo>
                  <a:pt x="5049460" y="7569110"/>
                </a:lnTo>
                <a:lnTo>
                  <a:pt x="5049460" y="8533245"/>
                </a:lnTo>
                <a:lnTo>
                  <a:pt x="5058982" y="8533245"/>
                </a:lnTo>
                <a:lnTo>
                  <a:pt x="5058982" y="7569110"/>
                </a:lnTo>
                <a:lnTo>
                  <a:pt x="7578506" y="7569110"/>
                </a:lnTo>
                <a:lnTo>
                  <a:pt x="7578506" y="8533245"/>
                </a:lnTo>
                <a:lnTo>
                  <a:pt x="7588028" y="8533245"/>
                </a:lnTo>
                <a:lnTo>
                  <a:pt x="7588028" y="7569110"/>
                </a:lnTo>
                <a:lnTo>
                  <a:pt x="10106029" y="7569110"/>
                </a:lnTo>
                <a:lnTo>
                  <a:pt x="10106029" y="8533245"/>
                </a:lnTo>
                <a:lnTo>
                  <a:pt x="10115551" y="8533245"/>
                </a:lnTo>
                <a:lnTo>
                  <a:pt x="10115551" y="7569110"/>
                </a:lnTo>
                <a:lnTo>
                  <a:pt x="12633553" y="7569110"/>
                </a:lnTo>
                <a:lnTo>
                  <a:pt x="12633553" y="8533245"/>
                </a:lnTo>
                <a:lnTo>
                  <a:pt x="12643075" y="8533245"/>
                </a:lnTo>
                <a:lnTo>
                  <a:pt x="12643075" y="7569110"/>
                </a:lnTo>
                <a:lnTo>
                  <a:pt x="15166534" y="7569110"/>
                </a:lnTo>
                <a:close/>
                <a:moveTo>
                  <a:pt x="5049587" y="7559588"/>
                </a:moveTo>
                <a:lnTo>
                  <a:pt x="2531586" y="7559588"/>
                </a:lnTo>
                <a:lnTo>
                  <a:pt x="2531586" y="5047682"/>
                </a:lnTo>
                <a:lnTo>
                  <a:pt x="5049587" y="5047682"/>
                </a:lnTo>
                <a:lnTo>
                  <a:pt x="5049587" y="7559588"/>
                </a:lnTo>
                <a:close/>
                <a:moveTo>
                  <a:pt x="5049587" y="5038160"/>
                </a:moveTo>
                <a:lnTo>
                  <a:pt x="2531586" y="5038160"/>
                </a:lnTo>
                <a:lnTo>
                  <a:pt x="2531586" y="2526253"/>
                </a:lnTo>
                <a:lnTo>
                  <a:pt x="5049587" y="2526253"/>
                </a:lnTo>
                <a:lnTo>
                  <a:pt x="5049587" y="5038160"/>
                </a:lnTo>
                <a:close/>
                <a:moveTo>
                  <a:pt x="7578633" y="7559588"/>
                </a:moveTo>
                <a:lnTo>
                  <a:pt x="5059109" y="7559588"/>
                </a:lnTo>
                <a:lnTo>
                  <a:pt x="5059109" y="5047682"/>
                </a:lnTo>
                <a:lnTo>
                  <a:pt x="7578633" y="5047682"/>
                </a:lnTo>
                <a:lnTo>
                  <a:pt x="7578633" y="7559588"/>
                </a:lnTo>
                <a:close/>
                <a:moveTo>
                  <a:pt x="7578633" y="5038160"/>
                </a:moveTo>
                <a:lnTo>
                  <a:pt x="5059109" y="5038160"/>
                </a:lnTo>
                <a:lnTo>
                  <a:pt x="5059109" y="2526253"/>
                </a:lnTo>
                <a:lnTo>
                  <a:pt x="7578633" y="2526253"/>
                </a:lnTo>
                <a:lnTo>
                  <a:pt x="7578633" y="5038160"/>
                </a:lnTo>
                <a:close/>
                <a:moveTo>
                  <a:pt x="10106156" y="7559588"/>
                </a:moveTo>
                <a:lnTo>
                  <a:pt x="7588155" y="7559588"/>
                </a:lnTo>
                <a:lnTo>
                  <a:pt x="7588155" y="5047682"/>
                </a:lnTo>
                <a:lnTo>
                  <a:pt x="10106156" y="5047682"/>
                </a:lnTo>
                <a:lnTo>
                  <a:pt x="10106156" y="7559588"/>
                </a:lnTo>
                <a:close/>
                <a:moveTo>
                  <a:pt x="10106156" y="5038160"/>
                </a:moveTo>
                <a:lnTo>
                  <a:pt x="7588155" y="5038160"/>
                </a:lnTo>
                <a:lnTo>
                  <a:pt x="7588155" y="2526253"/>
                </a:lnTo>
                <a:lnTo>
                  <a:pt x="10106156" y="2526253"/>
                </a:lnTo>
                <a:lnTo>
                  <a:pt x="10106156" y="5038160"/>
                </a:lnTo>
                <a:close/>
                <a:moveTo>
                  <a:pt x="12633680" y="7559588"/>
                </a:moveTo>
                <a:lnTo>
                  <a:pt x="10115678" y="7559588"/>
                </a:lnTo>
                <a:lnTo>
                  <a:pt x="10115678" y="5047682"/>
                </a:lnTo>
                <a:lnTo>
                  <a:pt x="12633680" y="5047682"/>
                </a:lnTo>
                <a:lnTo>
                  <a:pt x="12633680" y="7559588"/>
                </a:lnTo>
                <a:close/>
                <a:moveTo>
                  <a:pt x="12633680" y="5038160"/>
                </a:moveTo>
                <a:lnTo>
                  <a:pt x="10115678" y="5038160"/>
                </a:lnTo>
                <a:lnTo>
                  <a:pt x="10115678" y="2526253"/>
                </a:lnTo>
                <a:lnTo>
                  <a:pt x="12633680" y="2526253"/>
                </a:lnTo>
                <a:lnTo>
                  <a:pt x="12633680" y="5038160"/>
                </a:lnTo>
                <a:close/>
              </a:path>
            </a:pathLst>
          </a:custGeom>
          <a:solidFill>
            <a:schemeClr val="bg2">
              <a:alpha val="25000"/>
            </a:schemeClr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7592690" cy="4136333"/>
          </a:xfrm>
        </p:spPr>
        <p:txBody>
          <a:bodyPr anchor="b"/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759269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 dirty="0"/>
          </a:p>
        </p:txBody>
      </p:sp>
      <p:sp>
        <p:nvSpPr>
          <p:cNvPr id="299" name="pole tekstowe 298">
            <a:extLst>
              <a:ext uri="{FF2B5EF4-FFF2-40B4-BE49-F238E27FC236}">
                <a16:creationId xmlns:a16="http://schemas.microsoft.com/office/drawing/2014/main" id="{35B4A991-4EA0-40C2-8516-0AC8171E48C4}"/>
              </a:ext>
            </a:extLst>
          </p:cNvPr>
          <p:cNvSpPr txBox="1"/>
          <p:nvPr userDrawn="1"/>
        </p:nvSpPr>
        <p:spPr>
          <a:xfrm>
            <a:off x="7585868" y="-2057399"/>
            <a:ext cx="7585869" cy="150470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360000" tIns="360000" rIns="360000" bIns="360000" rtlCol="0" anchor="ctr" anchorCtr="0">
            <a:noAutofit/>
          </a:bodyPr>
          <a:lstStyle/>
          <a:p>
            <a:pPr algn="ctr"/>
            <a:r>
              <a:rPr lang="pl-PL" dirty="0">
                <a:solidFill>
                  <a:schemeClr val="accent3"/>
                </a:solidFill>
              </a:rPr>
              <a:t>Slajd tytułowy bez zdjęcia. Można użyć również jako slajd kończący z podziękowaniami.</a:t>
            </a:r>
            <a:endParaRPr lang="pl-PL" sz="1400" dirty="0">
              <a:solidFill>
                <a:schemeClr val="accent3"/>
              </a:solidFill>
            </a:endParaRPr>
          </a:p>
        </p:txBody>
      </p:sp>
      <p:pic>
        <p:nvPicPr>
          <p:cNvPr id="104" name="Obraz 103">
            <a:extLst>
              <a:ext uri="{FF2B5EF4-FFF2-40B4-BE49-F238E27FC236}">
                <a16:creationId xmlns:a16="http://schemas.microsoft.com/office/drawing/2014/main" id="{072F3430-4182-4C4D-BAD3-F98C83FC67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862675"/>
            <a:ext cx="3076733" cy="1371670"/>
          </a:xfrm>
          <a:prstGeom prst="rect">
            <a:avLst/>
          </a:prstGeom>
        </p:spPr>
      </p:pic>
      <p:pic>
        <p:nvPicPr>
          <p:cNvPr id="4" name="Grafika 3">
            <a:extLst>
              <a:ext uri="{FF2B5EF4-FFF2-40B4-BE49-F238E27FC236}">
                <a16:creationId xmlns:a16="http://schemas.microsoft.com/office/drawing/2014/main" id="{69920F3C-1D7D-4E59-8147-1A856AA5BB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046933" y="1580860"/>
            <a:ext cx="5493484" cy="597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3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t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B22C10-86B2-4423-B527-AC9C5ECEA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3C9A6B-8D02-4599-9437-754201F5F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649" y="2522225"/>
            <a:ext cx="12657333" cy="5042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3854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ID" hidden="1">
            <a:extLst>
              <a:ext uri="{FF2B5EF4-FFF2-40B4-BE49-F238E27FC236}">
                <a16:creationId xmlns:a16="http://schemas.microsoft.com/office/drawing/2014/main" id="{0BEB84DB-7DDF-4A33-8D9B-DC0A3136674A}"/>
              </a:ext>
            </a:extLst>
          </p:cNvPr>
          <p:cNvGrpSpPr/>
          <p:nvPr userDrawn="1"/>
        </p:nvGrpSpPr>
        <p:grpSpPr>
          <a:xfrm>
            <a:off x="-5079" y="0"/>
            <a:ext cx="15171738" cy="10088250"/>
            <a:chOff x="0" y="0"/>
            <a:chExt cx="15171738" cy="10088250"/>
          </a:xfrm>
        </p:grpSpPr>
        <p:sp>
          <p:nvSpPr>
            <p:cNvPr id="33" name="Prostokąt 32">
              <a:extLst>
                <a:ext uri="{FF2B5EF4-FFF2-40B4-BE49-F238E27FC236}">
                  <a16:creationId xmlns:a16="http://schemas.microsoft.com/office/drawing/2014/main" id="{A1473A18-4659-4ED6-BFA0-C89FC230B7DE}"/>
                </a:ext>
              </a:extLst>
            </p:cNvPr>
            <p:cNvSpPr/>
            <p:nvPr userDrawn="1"/>
          </p:nvSpPr>
          <p:spPr>
            <a:xfrm>
              <a:off x="0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4" name="Prostokąt 33">
              <a:extLst>
                <a:ext uri="{FF2B5EF4-FFF2-40B4-BE49-F238E27FC236}">
                  <a16:creationId xmlns:a16="http://schemas.microsoft.com/office/drawing/2014/main" id="{2F3E9095-B177-4BA3-8350-CB1A6C0C0C74}"/>
                </a:ext>
              </a:extLst>
            </p:cNvPr>
            <p:cNvSpPr/>
            <p:nvPr userDrawn="1"/>
          </p:nvSpPr>
          <p:spPr>
            <a:xfrm>
              <a:off x="2528623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5" name="Prostokąt 34">
              <a:extLst>
                <a:ext uri="{FF2B5EF4-FFF2-40B4-BE49-F238E27FC236}">
                  <a16:creationId xmlns:a16="http://schemas.microsoft.com/office/drawing/2014/main" id="{E48720F4-5DCB-46E4-A0CD-C626CE80718B}"/>
                </a:ext>
              </a:extLst>
            </p:cNvPr>
            <p:cNvSpPr/>
            <p:nvPr userDrawn="1"/>
          </p:nvSpPr>
          <p:spPr>
            <a:xfrm>
              <a:off x="5057246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6" name="Prostokąt 35">
              <a:extLst>
                <a:ext uri="{FF2B5EF4-FFF2-40B4-BE49-F238E27FC236}">
                  <a16:creationId xmlns:a16="http://schemas.microsoft.com/office/drawing/2014/main" id="{E2225F48-3376-4A19-AF7C-AC9F8B9FF222}"/>
                </a:ext>
              </a:extLst>
            </p:cNvPr>
            <p:cNvSpPr/>
            <p:nvPr userDrawn="1"/>
          </p:nvSpPr>
          <p:spPr>
            <a:xfrm>
              <a:off x="7585869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Prostokąt 36">
              <a:extLst>
                <a:ext uri="{FF2B5EF4-FFF2-40B4-BE49-F238E27FC236}">
                  <a16:creationId xmlns:a16="http://schemas.microsoft.com/office/drawing/2014/main" id="{936404FF-9FE5-4B42-B9EE-4CE90CD347A4}"/>
                </a:ext>
              </a:extLst>
            </p:cNvPr>
            <p:cNvSpPr/>
            <p:nvPr userDrawn="1"/>
          </p:nvSpPr>
          <p:spPr>
            <a:xfrm>
              <a:off x="10114492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8" name="Prostokąt 37">
              <a:extLst>
                <a:ext uri="{FF2B5EF4-FFF2-40B4-BE49-F238E27FC236}">
                  <a16:creationId xmlns:a16="http://schemas.microsoft.com/office/drawing/2014/main" id="{91C83D64-94ED-4EBB-8AC7-BB62EE3426AA}"/>
                </a:ext>
              </a:extLst>
            </p:cNvPr>
            <p:cNvSpPr/>
            <p:nvPr userDrawn="1"/>
          </p:nvSpPr>
          <p:spPr>
            <a:xfrm>
              <a:off x="12643115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Prostokąt 38">
              <a:extLst>
                <a:ext uri="{FF2B5EF4-FFF2-40B4-BE49-F238E27FC236}">
                  <a16:creationId xmlns:a16="http://schemas.microsoft.com/office/drawing/2014/main" id="{3249A1F9-EB78-4AC8-9FE9-3B4FE23CA35D}"/>
                </a:ext>
              </a:extLst>
            </p:cNvPr>
            <p:cNvSpPr/>
            <p:nvPr userDrawn="1"/>
          </p:nvSpPr>
          <p:spPr>
            <a:xfrm>
              <a:off x="0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0" name="Prostokąt 39">
              <a:extLst>
                <a:ext uri="{FF2B5EF4-FFF2-40B4-BE49-F238E27FC236}">
                  <a16:creationId xmlns:a16="http://schemas.microsoft.com/office/drawing/2014/main" id="{DCA78C99-DB06-4D80-B929-6C512DB60304}"/>
                </a:ext>
              </a:extLst>
            </p:cNvPr>
            <p:cNvSpPr/>
            <p:nvPr userDrawn="1"/>
          </p:nvSpPr>
          <p:spPr>
            <a:xfrm>
              <a:off x="2528623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rostokąt 40">
              <a:extLst>
                <a:ext uri="{FF2B5EF4-FFF2-40B4-BE49-F238E27FC236}">
                  <a16:creationId xmlns:a16="http://schemas.microsoft.com/office/drawing/2014/main" id="{67C12DF7-F6B6-462C-A180-7C503A94FF6F}"/>
                </a:ext>
              </a:extLst>
            </p:cNvPr>
            <p:cNvSpPr/>
            <p:nvPr userDrawn="1"/>
          </p:nvSpPr>
          <p:spPr>
            <a:xfrm>
              <a:off x="5057246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2" name="Prostokąt 41">
              <a:extLst>
                <a:ext uri="{FF2B5EF4-FFF2-40B4-BE49-F238E27FC236}">
                  <a16:creationId xmlns:a16="http://schemas.microsoft.com/office/drawing/2014/main" id="{75E78941-8943-4E2C-A5C6-5CC336B8C90D}"/>
                </a:ext>
              </a:extLst>
            </p:cNvPr>
            <p:cNvSpPr/>
            <p:nvPr userDrawn="1"/>
          </p:nvSpPr>
          <p:spPr>
            <a:xfrm>
              <a:off x="7585869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3" name="Prostokąt 42">
              <a:extLst>
                <a:ext uri="{FF2B5EF4-FFF2-40B4-BE49-F238E27FC236}">
                  <a16:creationId xmlns:a16="http://schemas.microsoft.com/office/drawing/2014/main" id="{49634737-1026-4405-A7DE-AD355BB2A697}"/>
                </a:ext>
              </a:extLst>
            </p:cNvPr>
            <p:cNvSpPr/>
            <p:nvPr userDrawn="1"/>
          </p:nvSpPr>
          <p:spPr>
            <a:xfrm>
              <a:off x="10114492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4" name="Prostokąt 43">
              <a:extLst>
                <a:ext uri="{FF2B5EF4-FFF2-40B4-BE49-F238E27FC236}">
                  <a16:creationId xmlns:a16="http://schemas.microsoft.com/office/drawing/2014/main" id="{80D1CC4A-8801-4B62-9ADF-3E015F8B7105}"/>
                </a:ext>
              </a:extLst>
            </p:cNvPr>
            <p:cNvSpPr/>
            <p:nvPr userDrawn="1"/>
          </p:nvSpPr>
          <p:spPr>
            <a:xfrm>
              <a:off x="12643115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5" name="Prostokąt 44">
              <a:extLst>
                <a:ext uri="{FF2B5EF4-FFF2-40B4-BE49-F238E27FC236}">
                  <a16:creationId xmlns:a16="http://schemas.microsoft.com/office/drawing/2014/main" id="{658DC26D-9A46-4E25-9E62-53D1E0DBB97E}"/>
                </a:ext>
              </a:extLst>
            </p:cNvPr>
            <p:cNvSpPr/>
            <p:nvPr userDrawn="1"/>
          </p:nvSpPr>
          <p:spPr>
            <a:xfrm>
              <a:off x="0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6" name="Prostokąt 45">
              <a:extLst>
                <a:ext uri="{FF2B5EF4-FFF2-40B4-BE49-F238E27FC236}">
                  <a16:creationId xmlns:a16="http://schemas.microsoft.com/office/drawing/2014/main" id="{F9676F12-2CAF-40DE-B451-26B0583046F5}"/>
                </a:ext>
              </a:extLst>
            </p:cNvPr>
            <p:cNvSpPr/>
            <p:nvPr userDrawn="1"/>
          </p:nvSpPr>
          <p:spPr>
            <a:xfrm>
              <a:off x="2528623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7" name="Prostokąt 46">
              <a:extLst>
                <a:ext uri="{FF2B5EF4-FFF2-40B4-BE49-F238E27FC236}">
                  <a16:creationId xmlns:a16="http://schemas.microsoft.com/office/drawing/2014/main" id="{50A91D79-8E03-4B3D-AB86-F427E808D0C3}"/>
                </a:ext>
              </a:extLst>
            </p:cNvPr>
            <p:cNvSpPr/>
            <p:nvPr userDrawn="1"/>
          </p:nvSpPr>
          <p:spPr>
            <a:xfrm>
              <a:off x="5057246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8" name="Prostokąt 47">
              <a:extLst>
                <a:ext uri="{FF2B5EF4-FFF2-40B4-BE49-F238E27FC236}">
                  <a16:creationId xmlns:a16="http://schemas.microsoft.com/office/drawing/2014/main" id="{193857D7-E410-41C9-B70E-DC80E9D0F3D6}"/>
                </a:ext>
              </a:extLst>
            </p:cNvPr>
            <p:cNvSpPr/>
            <p:nvPr userDrawn="1"/>
          </p:nvSpPr>
          <p:spPr>
            <a:xfrm>
              <a:off x="7585869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9" name="Prostokąt 48">
              <a:extLst>
                <a:ext uri="{FF2B5EF4-FFF2-40B4-BE49-F238E27FC236}">
                  <a16:creationId xmlns:a16="http://schemas.microsoft.com/office/drawing/2014/main" id="{251B7A70-7A2A-42A9-BFEB-E3FF763B24E9}"/>
                </a:ext>
              </a:extLst>
            </p:cNvPr>
            <p:cNvSpPr/>
            <p:nvPr userDrawn="1"/>
          </p:nvSpPr>
          <p:spPr>
            <a:xfrm>
              <a:off x="10114492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0" name="Prostokąt 49">
              <a:extLst>
                <a:ext uri="{FF2B5EF4-FFF2-40B4-BE49-F238E27FC236}">
                  <a16:creationId xmlns:a16="http://schemas.microsoft.com/office/drawing/2014/main" id="{7DDCEE97-3EA5-4515-8293-1987BE618BDC}"/>
                </a:ext>
              </a:extLst>
            </p:cNvPr>
            <p:cNvSpPr/>
            <p:nvPr userDrawn="1"/>
          </p:nvSpPr>
          <p:spPr>
            <a:xfrm>
              <a:off x="12643115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1" name="Prostokąt 50">
              <a:extLst>
                <a:ext uri="{FF2B5EF4-FFF2-40B4-BE49-F238E27FC236}">
                  <a16:creationId xmlns:a16="http://schemas.microsoft.com/office/drawing/2014/main" id="{3BC02B52-1B14-4DA8-B8F4-7DFC0DD741F1}"/>
                </a:ext>
              </a:extLst>
            </p:cNvPr>
            <p:cNvSpPr/>
            <p:nvPr userDrawn="1"/>
          </p:nvSpPr>
          <p:spPr>
            <a:xfrm>
              <a:off x="0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2" name="Prostokąt 51">
              <a:extLst>
                <a:ext uri="{FF2B5EF4-FFF2-40B4-BE49-F238E27FC236}">
                  <a16:creationId xmlns:a16="http://schemas.microsoft.com/office/drawing/2014/main" id="{81992859-5FBA-4746-B670-C815C4E3FA7C}"/>
                </a:ext>
              </a:extLst>
            </p:cNvPr>
            <p:cNvSpPr/>
            <p:nvPr userDrawn="1"/>
          </p:nvSpPr>
          <p:spPr>
            <a:xfrm>
              <a:off x="2528623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3" name="Prostokąt 52">
              <a:extLst>
                <a:ext uri="{FF2B5EF4-FFF2-40B4-BE49-F238E27FC236}">
                  <a16:creationId xmlns:a16="http://schemas.microsoft.com/office/drawing/2014/main" id="{2F478883-7A8C-4BBB-8006-3A830795B918}"/>
                </a:ext>
              </a:extLst>
            </p:cNvPr>
            <p:cNvSpPr/>
            <p:nvPr userDrawn="1"/>
          </p:nvSpPr>
          <p:spPr>
            <a:xfrm>
              <a:off x="5057246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4" name="Prostokąt 53">
              <a:extLst>
                <a:ext uri="{FF2B5EF4-FFF2-40B4-BE49-F238E27FC236}">
                  <a16:creationId xmlns:a16="http://schemas.microsoft.com/office/drawing/2014/main" id="{A09C3436-6242-4098-95FB-9D58F55E27FB}"/>
                </a:ext>
              </a:extLst>
            </p:cNvPr>
            <p:cNvSpPr/>
            <p:nvPr userDrawn="1"/>
          </p:nvSpPr>
          <p:spPr>
            <a:xfrm>
              <a:off x="7585869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rostokąt 54">
              <a:extLst>
                <a:ext uri="{FF2B5EF4-FFF2-40B4-BE49-F238E27FC236}">
                  <a16:creationId xmlns:a16="http://schemas.microsoft.com/office/drawing/2014/main" id="{BAAEBEE7-9DDC-4724-BFB2-13BE1E226B64}"/>
                </a:ext>
              </a:extLst>
            </p:cNvPr>
            <p:cNvSpPr/>
            <p:nvPr userDrawn="1"/>
          </p:nvSpPr>
          <p:spPr>
            <a:xfrm>
              <a:off x="10114492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6" name="Prostokąt 55">
              <a:extLst>
                <a:ext uri="{FF2B5EF4-FFF2-40B4-BE49-F238E27FC236}">
                  <a16:creationId xmlns:a16="http://schemas.microsoft.com/office/drawing/2014/main" id="{1297EF1D-017E-4AB8-8F96-DEF3C9667ADE}"/>
                </a:ext>
              </a:extLst>
            </p:cNvPr>
            <p:cNvSpPr/>
            <p:nvPr userDrawn="1"/>
          </p:nvSpPr>
          <p:spPr>
            <a:xfrm>
              <a:off x="12643115" y="75660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4BFBE41-8C34-4F17-B3E3-E4A88809C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pl-PL" dirty="0"/>
              <a:t>Kliknij, aby edytować styl</a:t>
            </a:r>
          </a:p>
        </p:txBody>
      </p:sp>
      <p:grpSp>
        <p:nvGrpSpPr>
          <p:cNvPr id="137" name="SIATKA ROBOCZA" hidden="1">
            <a:extLst>
              <a:ext uri="{FF2B5EF4-FFF2-40B4-BE49-F238E27FC236}">
                <a16:creationId xmlns:a16="http://schemas.microsoft.com/office/drawing/2014/main" id="{11ABA56A-8394-433D-80B9-4E8AF3425F62}"/>
              </a:ext>
            </a:extLst>
          </p:cNvPr>
          <p:cNvGrpSpPr/>
          <p:nvPr userDrawn="1"/>
        </p:nvGrpSpPr>
        <p:grpSpPr>
          <a:xfrm>
            <a:off x="0" y="0"/>
            <a:ext cx="15171738" cy="10089838"/>
            <a:chOff x="0" y="0"/>
            <a:chExt cx="15171738" cy="10089838"/>
          </a:xfrm>
        </p:grpSpPr>
        <p:sp>
          <p:nvSpPr>
            <p:cNvPr id="58" name="Prostokąt 57">
              <a:extLst>
                <a:ext uri="{FF2B5EF4-FFF2-40B4-BE49-F238E27FC236}">
                  <a16:creationId xmlns:a16="http://schemas.microsoft.com/office/drawing/2014/main" id="{2CCA8CE0-7BF9-48E0-BEB5-F49BAF70C4F0}"/>
                </a:ext>
              </a:extLst>
            </p:cNvPr>
            <p:cNvSpPr/>
            <p:nvPr userDrawn="1"/>
          </p:nvSpPr>
          <p:spPr>
            <a:xfrm>
              <a:off x="207699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9" name="Prostokąt 58">
              <a:extLst>
                <a:ext uri="{FF2B5EF4-FFF2-40B4-BE49-F238E27FC236}">
                  <a16:creationId xmlns:a16="http://schemas.microsoft.com/office/drawing/2014/main" id="{F5253B10-BC10-4AF8-AF80-ADC627747B2B}"/>
                </a:ext>
              </a:extLst>
            </p:cNvPr>
            <p:cNvSpPr/>
            <p:nvPr userDrawn="1"/>
          </p:nvSpPr>
          <p:spPr>
            <a:xfrm>
              <a:off x="2736322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0" name="Prostokąt 59">
              <a:extLst>
                <a:ext uri="{FF2B5EF4-FFF2-40B4-BE49-F238E27FC236}">
                  <a16:creationId xmlns:a16="http://schemas.microsoft.com/office/drawing/2014/main" id="{117BD7F2-6521-4D60-87C4-C3347A1491FE}"/>
                </a:ext>
              </a:extLst>
            </p:cNvPr>
            <p:cNvSpPr/>
            <p:nvPr userDrawn="1"/>
          </p:nvSpPr>
          <p:spPr>
            <a:xfrm>
              <a:off x="5264944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1" name="Prostokąt 60">
              <a:extLst>
                <a:ext uri="{FF2B5EF4-FFF2-40B4-BE49-F238E27FC236}">
                  <a16:creationId xmlns:a16="http://schemas.microsoft.com/office/drawing/2014/main" id="{E3DE8209-4FD9-4C12-8FFF-1E11B44045DB}"/>
                </a:ext>
              </a:extLst>
            </p:cNvPr>
            <p:cNvSpPr/>
            <p:nvPr userDrawn="1"/>
          </p:nvSpPr>
          <p:spPr>
            <a:xfrm>
              <a:off x="7793567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2" name="Prostokąt 61">
              <a:extLst>
                <a:ext uri="{FF2B5EF4-FFF2-40B4-BE49-F238E27FC236}">
                  <a16:creationId xmlns:a16="http://schemas.microsoft.com/office/drawing/2014/main" id="{5D51463E-3A24-497B-BCE5-5905E7032879}"/>
                </a:ext>
              </a:extLst>
            </p:cNvPr>
            <p:cNvSpPr/>
            <p:nvPr userDrawn="1"/>
          </p:nvSpPr>
          <p:spPr>
            <a:xfrm>
              <a:off x="10322190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3" name="Prostokąt 62">
              <a:extLst>
                <a:ext uri="{FF2B5EF4-FFF2-40B4-BE49-F238E27FC236}">
                  <a16:creationId xmlns:a16="http://schemas.microsoft.com/office/drawing/2014/main" id="{A5D9128A-DD9A-4FD9-959F-474A98C87A1B}"/>
                </a:ext>
              </a:extLst>
            </p:cNvPr>
            <p:cNvSpPr/>
            <p:nvPr userDrawn="1"/>
          </p:nvSpPr>
          <p:spPr>
            <a:xfrm>
              <a:off x="12850813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4" name="Prostokąt 63">
              <a:extLst>
                <a:ext uri="{FF2B5EF4-FFF2-40B4-BE49-F238E27FC236}">
                  <a16:creationId xmlns:a16="http://schemas.microsoft.com/office/drawing/2014/main" id="{0580EA2D-9DB2-4409-B06F-5E4790C806C0}"/>
                </a:ext>
              </a:extLst>
            </p:cNvPr>
            <p:cNvSpPr/>
            <p:nvPr userDrawn="1"/>
          </p:nvSpPr>
          <p:spPr>
            <a:xfrm>
              <a:off x="207699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5" name="Prostokąt 64">
              <a:extLst>
                <a:ext uri="{FF2B5EF4-FFF2-40B4-BE49-F238E27FC236}">
                  <a16:creationId xmlns:a16="http://schemas.microsoft.com/office/drawing/2014/main" id="{720F1BF5-ED62-4928-A6DA-EFF82B015DB0}"/>
                </a:ext>
              </a:extLst>
            </p:cNvPr>
            <p:cNvSpPr/>
            <p:nvPr userDrawn="1"/>
          </p:nvSpPr>
          <p:spPr>
            <a:xfrm>
              <a:off x="2736322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6" name="Prostokąt 65">
              <a:extLst>
                <a:ext uri="{FF2B5EF4-FFF2-40B4-BE49-F238E27FC236}">
                  <a16:creationId xmlns:a16="http://schemas.microsoft.com/office/drawing/2014/main" id="{7001DBA1-6FB5-4280-A72A-ED9DF5F5C469}"/>
                </a:ext>
              </a:extLst>
            </p:cNvPr>
            <p:cNvSpPr/>
            <p:nvPr userDrawn="1"/>
          </p:nvSpPr>
          <p:spPr>
            <a:xfrm>
              <a:off x="5264944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7" name="Prostokąt 66">
              <a:extLst>
                <a:ext uri="{FF2B5EF4-FFF2-40B4-BE49-F238E27FC236}">
                  <a16:creationId xmlns:a16="http://schemas.microsoft.com/office/drawing/2014/main" id="{EE4807D1-5974-4676-8BE1-6CF207B8313D}"/>
                </a:ext>
              </a:extLst>
            </p:cNvPr>
            <p:cNvSpPr/>
            <p:nvPr userDrawn="1"/>
          </p:nvSpPr>
          <p:spPr>
            <a:xfrm>
              <a:off x="7793567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8" name="Prostokąt 67">
              <a:extLst>
                <a:ext uri="{FF2B5EF4-FFF2-40B4-BE49-F238E27FC236}">
                  <a16:creationId xmlns:a16="http://schemas.microsoft.com/office/drawing/2014/main" id="{08407F7C-10CD-438A-AEF6-65AC2816B1BA}"/>
                </a:ext>
              </a:extLst>
            </p:cNvPr>
            <p:cNvSpPr/>
            <p:nvPr userDrawn="1"/>
          </p:nvSpPr>
          <p:spPr>
            <a:xfrm>
              <a:off x="10322190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9" name="Prostokąt 68">
              <a:extLst>
                <a:ext uri="{FF2B5EF4-FFF2-40B4-BE49-F238E27FC236}">
                  <a16:creationId xmlns:a16="http://schemas.microsoft.com/office/drawing/2014/main" id="{D3E56796-CBDB-4313-9E8C-C4C204D533BC}"/>
                </a:ext>
              </a:extLst>
            </p:cNvPr>
            <p:cNvSpPr/>
            <p:nvPr userDrawn="1"/>
          </p:nvSpPr>
          <p:spPr>
            <a:xfrm>
              <a:off x="12850813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0" name="Prostokąt 69">
              <a:extLst>
                <a:ext uri="{FF2B5EF4-FFF2-40B4-BE49-F238E27FC236}">
                  <a16:creationId xmlns:a16="http://schemas.microsoft.com/office/drawing/2014/main" id="{602B9D2F-8D5D-4CFF-B5C9-BE4CF305CBA8}"/>
                </a:ext>
              </a:extLst>
            </p:cNvPr>
            <p:cNvSpPr/>
            <p:nvPr userDrawn="1"/>
          </p:nvSpPr>
          <p:spPr>
            <a:xfrm>
              <a:off x="207699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1" name="Prostokąt 70">
              <a:extLst>
                <a:ext uri="{FF2B5EF4-FFF2-40B4-BE49-F238E27FC236}">
                  <a16:creationId xmlns:a16="http://schemas.microsoft.com/office/drawing/2014/main" id="{1A1AC451-009E-49CF-94F8-DACDE743492D}"/>
                </a:ext>
              </a:extLst>
            </p:cNvPr>
            <p:cNvSpPr/>
            <p:nvPr userDrawn="1"/>
          </p:nvSpPr>
          <p:spPr>
            <a:xfrm>
              <a:off x="2736322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2" name="Prostokąt 71">
              <a:extLst>
                <a:ext uri="{FF2B5EF4-FFF2-40B4-BE49-F238E27FC236}">
                  <a16:creationId xmlns:a16="http://schemas.microsoft.com/office/drawing/2014/main" id="{E9955661-7923-4DDD-B533-55A55749B166}"/>
                </a:ext>
              </a:extLst>
            </p:cNvPr>
            <p:cNvSpPr/>
            <p:nvPr userDrawn="1"/>
          </p:nvSpPr>
          <p:spPr>
            <a:xfrm>
              <a:off x="5264944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3" name="Prostokąt 72">
              <a:extLst>
                <a:ext uri="{FF2B5EF4-FFF2-40B4-BE49-F238E27FC236}">
                  <a16:creationId xmlns:a16="http://schemas.microsoft.com/office/drawing/2014/main" id="{9CABCA59-04DA-4C0B-9B76-12FD4E21B173}"/>
                </a:ext>
              </a:extLst>
            </p:cNvPr>
            <p:cNvSpPr/>
            <p:nvPr userDrawn="1"/>
          </p:nvSpPr>
          <p:spPr>
            <a:xfrm>
              <a:off x="7793567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4" name="Prostokąt 73">
              <a:extLst>
                <a:ext uri="{FF2B5EF4-FFF2-40B4-BE49-F238E27FC236}">
                  <a16:creationId xmlns:a16="http://schemas.microsoft.com/office/drawing/2014/main" id="{D1C5F67F-BEA7-470A-A722-99B4103A8DB4}"/>
                </a:ext>
              </a:extLst>
            </p:cNvPr>
            <p:cNvSpPr/>
            <p:nvPr userDrawn="1"/>
          </p:nvSpPr>
          <p:spPr>
            <a:xfrm>
              <a:off x="10322190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5" name="Prostokąt 74">
              <a:extLst>
                <a:ext uri="{FF2B5EF4-FFF2-40B4-BE49-F238E27FC236}">
                  <a16:creationId xmlns:a16="http://schemas.microsoft.com/office/drawing/2014/main" id="{56BAC231-728B-4115-A8E1-5F7773232283}"/>
                </a:ext>
              </a:extLst>
            </p:cNvPr>
            <p:cNvSpPr/>
            <p:nvPr userDrawn="1"/>
          </p:nvSpPr>
          <p:spPr>
            <a:xfrm>
              <a:off x="12850813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0" name="Prostokąt 79">
              <a:extLst>
                <a:ext uri="{FF2B5EF4-FFF2-40B4-BE49-F238E27FC236}">
                  <a16:creationId xmlns:a16="http://schemas.microsoft.com/office/drawing/2014/main" id="{CF57516E-E79E-4B99-A017-958C165C0F90}"/>
                </a:ext>
              </a:extLst>
            </p:cNvPr>
            <p:cNvSpPr/>
            <p:nvPr userDrawn="1"/>
          </p:nvSpPr>
          <p:spPr>
            <a:xfrm>
              <a:off x="0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1" name="Prostokąt 80">
              <a:extLst>
                <a:ext uri="{FF2B5EF4-FFF2-40B4-BE49-F238E27FC236}">
                  <a16:creationId xmlns:a16="http://schemas.microsoft.com/office/drawing/2014/main" id="{788917AD-9A13-4F17-BEB5-5088C6B781FF}"/>
                </a:ext>
              </a:extLst>
            </p:cNvPr>
            <p:cNvSpPr/>
            <p:nvPr userDrawn="1"/>
          </p:nvSpPr>
          <p:spPr>
            <a:xfrm>
              <a:off x="2528623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2" name="Prostokąt 81">
              <a:extLst>
                <a:ext uri="{FF2B5EF4-FFF2-40B4-BE49-F238E27FC236}">
                  <a16:creationId xmlns:a16="http://schemas.microsoft.com/office/drawing/2014/main" id="{30FF82F2-B842-4300-90F7-612D90FCF896}"/>
                </a:ext>
              </a:extLst>
            </p:cNvPr>
            <p:cNvSpPr/>
            <p:nvPr userDrawn="1"/>
          </p:nvSpPr>
          <p:spPr>
            <a:xfrm>
              <a:off x="5057246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3" name="Prostokąt 82">
              <a:extLst>
                <a:ext uri="{FF2B5EF4-FFF2-40B4-BE49-F238E27FC236}">
                  <a16:creationId xmlns:a16="http://schemas.microsoft.com/office/drawing/2014/main" id="{D81E1851-E2D7-4F83-8ED6-06E41E2E1C6F}"/>
                </a:ext>
              </a:extLst>
            </p:cNvPr>
            <p:cNvSpPr/>
            <p:nvPr userDrawn="1"/>
          </p:nvSpPr>
          <p:spPr>
            <a:xfrm>
              <a:off x="7585869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4" name="Prostokąt 83">
              <a:extLst>
                <a:ext uri="{FF2B5EF4-FFF2-40B4-BE49-F238E27FC236}">
                  <a16:creationId xmlns:a16="http://schemas.microsoft.com/office/drawing/2014/main" id="{874AA683-AC1F-4B87-8591-B79B86187E7B}"/>
                </a:ext>
              </a:extLst>
            </p:cNvPr>
            <p:cNvSpPr/>
            <p:nvPr userDrawn="1"/>
          </p:nvSpPr>
          <p:spPr>
            <a:xfrm>
              <a:off x="10114492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5" name="Prostokąt 84">
              <a:extLst>
                <a:ext uri="{FF2B5EF4-FFF2-40B4-BE49-F238E27FC236}">
                  <a16:creationId xmlns:a16="http://schemas.microsoft.com/office/drawing/2014/main" id="{502110BA-246D-4CC1-9D25-EE7345CEE933}"/>
                </a:ext>
              </a:extLst>
            </p:cNvPr>
            <p:cNvSpPr/>
            <p:nvPr userDrawn="1"/>
          </p:nvSpPr>
          <p:spPr>
            <a:xfrm>
              <a:off x="12643115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6" name="Prostokąt 85">
              <a:extLst>
                <a:ext uri="{FF2B5EF4-FFF2-40B4-BE49-F238E27FC236}">
                  <a16:creationId xmlns:a16="http://schemas.microsoft.com/office/drawing/2014/main" id="{A375DA4A-DCAC-4513-8857-D96A1FA12D1E}"/>
                </a:ext>
              </a:extLst>
            </p:cNvPr>
            <p:cNvSpPr/>
            <p:nvPr userDrawn="1"/>
          </p:nvSpPr>
          <p:spPr>
            <a:xfrm>
              <a:off x="0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7" name="Prostokąt 86">
              <a:extLst>
                <a:ext uri="{FF2B5EF4-FFF2-40B4-BE49-F238E27FC236}">
                  <a16:creationId xmlns:a16="http://schemas.microsoft.com/office/drawing/2014/main" id="{2EF3E5F4-5AB7-446D-B19B-C29F9CCF804D}"/>
                </a:ext>
              </a:extLst>
            </p:cNvPr>
            <p:cNvSpPr/>
            <p:nvPr userDrawn="1"/>
          </p:nvSpPr>
          <p:spPr>
            <a:xfrm>
              <a:off x="2528623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8" name="Prostokąt 87">
              <a:extLst>
                <a:ext uri="{FF2B5EF4-FFF2-40B4-BE49-F238E27FC236}">
                  <a16:creationId xmlns:a16="http://schemas.microsoft.com/office/drawing/2014/main" id="{B4F555D0-12D4-4972-B25F-22F694D79132}"/>
                </a:ext>
              </a:extLst>
            </p:cNvPr>
            <p:cNvSpPr/>
            <p:nvPr userDrawn="1"/>
          </p:nvSpPr>
          <p:spPr>
            <a:xfrm>
              <a:off x="5057246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9" name="Prostokąt 88">
              <a:extLst>
                <a:ext uri="{FF2B5EF4-FFF2-40B4-BE49-F238E27FC236}">
                  <a16:creationId xmlns:a16="http://schemas.microsoft.com/office/drawing/2014/main" id="{D9E9CC98-BD41-4D1E-885F-81DF57709998}"/>
                </a:ext>
              </a:extLst>
            </p:cNvPr>
            <p:cNvSpPr/>
            <p:nvPr userDrawn="1"/>
          </p:nvSpPr>
          <p:spPr>
            <a:xfrm>
              <a:off x="7585869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0" name="Prostokąt 89">
              <a:extLst>
                <a:ext uri="{FF2B5EF4-FFF2-40B4-BE49-F238E27FC236}">
                  <a16:creationId xmlns:a16="http://schemas.microsoft.com/office/drawing/2014/main" id="{767039C8-7B7A-4DA7-A1BF-42C7FE7393FD}"/>
                </a:ext>
              </a:extLst>
            </p:cNvPr>
            <p:cNvSpPr/>
            <p:nvPr userDrawn="1"/>
          </p:nvSpPr>
          <p:spPr>
            <a:xfrm>
              <a:off x="10114492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1" name="Prostokąt 90">
              <a:extLst>
                <a:ext uri="{FF2B5EF4-FFF2-40B4-BE49-F238E27FC236}">
                  <a16:creationId xmlns:a16="http://schemas.microsoft.com/office/drawing/2014/main" id="{A486819B-29DD-46CF-BE16-C34E37FB497B}"/>
                </a:ext>
              </a:extLst>
            </p:cNvPr>
            <p:cNvSpPr/>
            <p:nvPr userDrawn="1"/>
          </p:nvSpPr>
          <p:spPr>
            <a:xfrm>
              <a:off x="12643115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2" name="Prostokąt 91">
              <a:extLst>
                <a:ext uri="{FF2B5EF4-FFF2-40B4-BE49-F238E27FC236}">
                  <a16:creationId xmlns:a16="http://schemas.microsoft.com/office/drawing/2014/main" id="{9E7D9411-6C82-46C7-B141-AF6D1E6FF265}"/>
                </a:ext>
              </a:extLst>
            </p:cNvPr>
            <p:cNvSpPr/>
            <p:nvPr userDrawn="1"/>
          </p:nvSpPr>
          <p:spPr>
            <a:xfrm>
              <a:off x="0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3" name="Prostokąt 92">
              <a:extLst>
                <a:ext uri="{FF2B5EF4-FFF2-40B4-BE49-F238E27FC236}">
                  <a16:creationId xmlns:a16="http://schemas.microsoft.com/office/drawing/2014/main" id="{A0A80F50-709D-41DF-ACEE-6DC0D9CE32A0}"/>
                </a:ext>
              </a:extLst>
            </p:cNvPr>
            <p:cNvSpPr/>
            <p:nvPr userDrawn="1"/>
          </p:nvSpPr>
          <p:spPr>
            <a:xfrm>
              <a:off x="2528623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4" name="Prostokąt 93">
              <a:extLst>
                <a:ext uri="{FF2B5EF4-FFF2-40B4-BE49-F238E27FC236}">
                  <a16:creationId xmlns:a16="http://schemas.microsoft.com/office/drawing/2014/main" id="{8B60287E-90D3-4C1C-9EAF-E10B7EF7B3C4}"/>
                </a:ext>
              </a:extLst>
            </p:cNvPr>
            <p:cNvSpPr/>
            <p:nvPr userDrawn="1"/>
          </p:nvSpPr>
          <p:spPr>
            <a:xfrm>
              <a:off x="5057246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5" name="Prostokąt 94">
              <a:extLst>
                <a:ext uri="{FF2B5EF4-FFF2-40B4-BE49-F238E27FC236}">
                  <a16:creationId xmlns:a16="http://schemas.microsoft.com/office/drawing/2014/main" id="{A23E7092-3514-4131-B0F4-D83FB0B6ECCD}"/>
                </a:ext>
              </a:extLst>
            </p:cNvPr>
            <p:cNvSpPr/>
            <p:nvPr userDrawn="1"/>
          </p:nvSpPr>
          <p:spPr>
            <a:xfrm>
              <a:off x="7585869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6" name="Prostokąt 95">
              <a:extLst>
                <a:ext uri="{FF2B5EF4-FFF2-40B4-BE49-F238E27FC236}">
                  <a16:creationId xmlns:a16="http://schemas.microsoft.com/office/drawing/2014/main" id="{7A3D935C-727E-44F9-A122-9200D6947F85}"/>
                </a:ext>
              </a:extLst>
            </p:cNvPr>
            <p:cNvSpPr/>
            <p:nvPr userDrawn="1"/>
          </p:nvSpPr>
          <p:spPr>
            <a:xfrm>
              <a:off x="10114492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7" name="Prostokąt 96">
              <a:extLst>
                <a:ext uri="{FF2B5EF4-FFF2-40B4-BE49-F238E27FC236}">
                  <a16:creationId xmlns:a16="http://schemas.microsoft.com/office/drawing/2014/main" id="{5ECD5EC1-172E-4A5E-8E1C-686204A227A0}"/>
                </a:ext>
              </a:extLst>
            </p:cNvPr>
            <p:cNvSpPr/>
            <p:nvPr userDrawn="1"/>
          </p:nvSpPr>
          <p:spPr>
            <a:xfrm>
              <a:off x="12643115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4" name="Prostokąt 103">
              <a:extLst>
                <a:ext uri="{FF2B5EF4-FFF2-40B4-BE49-F238E27FC236}">
                  <a16:creationId xmlns:a16="http://schemas.microsoft.com/office/drawing/2014/main" id="{76F9CF1B-DC17-4CFD-8EFB-B60E5ACC0AD3}"/>
                </a:ext>
              </a:extLst>
            </p:cNvPr>
            <p:cNvSpPr/>
            <p:nvPr userDrawn="1"/>
          </p:nvSpPr>
          <p:spPr>
            <a:xfrm>
              <a:off x="207699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5" name="Prostokąt 104">
              <a:extLst>
                <a:ext uri="{FF2B5EF4-FFF2-40B4-BE49-F238E27FC236}">
                  <a16:creationId xmlns:a16="http://schemas.microsoft.com/office/drawing/2014/main" id="{640FFBDB-9DBA-4C59-9150-C8F336483E7E}"/>
                </a:ext>
              </a:extLst>
            </p:cNvPr>
            <p:cNvSpPr/>
            <p:nvPr userDrawn="1"/>
          </p:nvSpPr>
          <p:spPr>
            <a:xfrm>
              <a:off x="2736322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6" name="Prostokąt 105">
              <a:extLst>
                <a:ext uri="{FF2B5EF4-FFF2-40B4-BE49-F238E27FC236}">
                  <a16:creationId xmlns:a16="http://schemas.microsoft.com/office/drawing/2014/main" id="{810CEE1F-C1B2-4C24-95C1-1C946EC01E18}"/>
                </a:ext>
              </a:extLst>
            </p:cNvPr>
            <p:cNvSpPr/>
            <p:nvPr userDrawn="1"/>
          </p:nvSpPr>
          <p:spPr>
            <a:xfrm>
              <a:off x="5264944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7" name="Prostokąt 106">
              <a:extLst>
                <a:ext uri="{FF2B5EF4-FFF2-40B4-BE49-F238E27FC236}">
                  <a16:creationId xmlns:a16="http://schemas.microsoft.com/office/drawing/2014/main" id="{B28D97B1-EC5E-4B4B-B671-17A3B90E2781}"/>
                </a:ext>
              </a:extLst>
            </p:cNvPr>
            <p:cNvSpPr/>
            <p:nvPr userDrawn="1"/>
          </p:nvSpPr>
          <p:spPr>
            <a:xfrm>
              <a:off x="7793567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8" name="Prostokąt 107">
              <a:extLst>
                <a:ext uri="{FF2B5EF4-FFF2-40B4-BE49-F238E27FC236}">
                  <a16:creationId xmlns:a16="http://schemas.microsoft.com/office/drawing/2014/main" id="{A9B885F6-31F9-4BB2-BA79-CFEA01BB1A56}"/>
                </a:ext>
              </a:extLst>
            </p:cNvPr>
            <p:cNvSpPr/>
            <p:nvPr userDrawn="1"/>
          </p:nvSpPr>
          <p:spPr>
            <a:xfrm>
              <a:off x="10322190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9" name="Prostokąt 108">
              <a:extLst>
                <a:ext uri="{FF2B5EF4-FFF2-40B4-BE49-F238E27FC236}">
                  <a16:creationId xmlns:a16="http://schemas.microsoft.com/office/drawing/2014/main" id="{38E29097-2C0C-4697-AAAF-B289F3A7C3C7}"/>
                </a:ext>
              </a:extLst>
            </p:cNvPr>
            <p:cNvSpPr/>
            <p:nvPr userDrawn="1"/>
          </p:nvSpPr>
          <p:spPr>
            <a:xfrm>
              <a:off x="12850813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0" name="Prostokąt 109">
              <a:extLst>
                <a:ext uri="{FF2B5EF4-FFF2-40B4-BE49-F238E27FC236}">
                  <a16:creationId xmlns:a16="http://schemas.microsoft.com/office/drawing/2014/main" id="{71A7745D-2B57-4436-80E6-837FC4DECF9E}"/>
                </a:ext>
              </a:extLst>
            </p:cNvPr>
            <p:cNvSpPr/>
            <p:nvPr userDrawn="1"/>
          </p:nvSpPr>
          <p:spPr>
            <a:xfrm>
              <a:off x="0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1" name="Prostokąt 110">
              <a:extLst>
                <a:ext uri="{FF2B5EF4-FFF2-40B4-BE49-F238E27FC236}">
                  <a16:creationId xmlns:a16="http://schemas.microsoft.com/office/drawing/2014/main" id="{6387388A-24F6-458D-B8CE-4EAD2583BB36}"/>
                </a:ext>
              </a:extLst>
            </p:cNvPr>
            <p:cNvSpPr/>
            <p:nvPr userDrawn="1"/>
          </p:nvSpPr>
          <p:spPr>
            <a:xfrm>
              <a:off x="2528623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2" name="Prostokąt 111">
              <a:extLst>
                <a:ext uri="{FF2B5EF4-FFF2-40B4-BE49-F238E27FC236}">
                  <a16:creationId xmlns:a16="http://schemas.microsoft.com/office/drawing/2014/main" id="{A0F29962-1EC7-4F62-B32E-EAE07F969A0C}"/>
                </a:ext>
              </a:extLst>
            </p:cNvPr>
            <p:cNvSpPr/>
            <p:nvPr userDrawn="1"/>
          </p:nvSpPr>
          <p:spPr>
            <a:xfrm>
              <a:off x="5057246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3" name="Prostokąt 112">
              <a:extLst>
                <a:ext uri="{FF2B5EF4-FFF2-40B4-BE49-F238E27FC236}">
                  <a16:creationId xmlns:a16="http://schemas.microsoft.com/office/drawing/2014/main" id="{8B6D2B7A-8168-4539-A379-92757CF5F40B}"/>
                </a:ext>
              </a:extLst>
            </p:cNvPr>
            <p:cNvSpPr/>
            <p:nvPr userDrawn="1"/>
          </p:nvSpPr>
          <p:spPr>
            <a:xfrm>
              <a:off x="7585869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4" name="Prostokąt 113">
              <a:extLst>
                <a:ext uri="{FF2B5EF4-FFF2-40B4-BE49-F238E27FC236}">
                  <a16:creationId xmlns:a16="http://schemas.microsoft.com/office/drawing/2014/main" id="{4EBC43A5-4B9F-46AA-8B0E-10B2ACC88E31}"/>
                </a:ext>
              </a:extLst>
            </p:cNvPr>
            <p:cNvSpPr/>
            <p:nvPr userDrawn="1"/>
          </p:nvSpPr>
          <p:spPr>
            <a:xfrm>
              <a:off x="10114492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5" name="Prostokąt 114">
              <a:extLst>
                <a:ext uri="{FF2B5EF4-FFF2-40B4-BE49-F238E27FC236}">
                  <a16:creationId xmlns:a16="http://schemas.microsoft.com/office/drawing/2014/main" id="{5A9D9D2F-798F-485C-89E0-E96A3315103A}"/>
                </a:ext>
              </a:extLst>
            </p:cNvPr>
            <p:cNvSpPr/>
            <p:nvPr userDrawn="1"/>
          </p:nvSpPr>
          <p:spPr>
            <a:xfrm>
              <a:off x="12643115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AFA88A-4317-737B-5D8C-7ACA882F0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3650" y="2738285"/>
            <a:ext cx="12657332" cy="48293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69D0970B-FEAA-090E-B7B4-A1F381118AAD}"/>
              </a:ext>
            </a:extLst>
          </p:cNvPr>
          <p:cNvCxnSpPr>
            <a:cxnSpLocks/>
          </p:cNvCxnSpPr>
          <p:nvPr userDrawn="1"/>
        </p:nvCxnSpPr>
        <p:spPr>
          <a:xfrm>
            <a:off x="2523544" y="8288568"/>
            <a:ext cx="12648194" cy="0"/>
          </a:xfrm>
          <a:prstGeom prst="line">
            <a:avLst/>
          </a:prstGeom>
          <a:ln w="666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az 8">
            <a:extLst>
              <a:ext uri="{FF2B5EF4-FFF2-40B4-BE49-F238E27FC236}">
                <a16:creationId xmlns:a16="http://schemas.microsoft.com/office/drawing/2014/main" id="{5A784179-F958-2842-BE9D-07EB01C800E9}"/>
              </a:ext>
            </a:extLst>
          </p:cNvPr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3" y="7654649"/>
            <a:ext cx="1772442" cy="79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55" r:id="rId4"/>
    <p:sldLayoutId id="2147483649" r:id="rId5"/>
    <p:sldLayoutId id="2147483682" r:id="rId6"/>
    <p:sldLayoutId id="2147483656" r:id="rId7"/>
    <p:sldLayoutId id="2147483657" r:id="rId8"/>
    <p:sldLayoutId id="2147483650" r:id="rId9"/>
    <p:sldLayoutId id="2147483652" r:id="rId10"/>
    <p:sldLayoutId id="2147483653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4" r:id="rId36"/>
    <p:sldLayoutId id="2147483685" r:id="rId37"/>
    <p:sldLayoutId id="2147483687" r:id="rId38"/>
    <p:sldLayoutId id="2147483686" r:id="rId39"/>
    <p:sldLayoutId id="2147483688" r:id="rId40"/>
    <p:sldLayoutId id="2147483689" r:id="rId4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Century Gothic" panose="020B0502020202020204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4572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Clr>
          <a:schemeClr val="tx1"/>
        </a:buClr>
        <a:buFont typeface="+mj-lt"/>
        <a:buAutoNum type="arabi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358775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+mj-lt"/>
        <a:buAutoNum type="alphaL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5100" indent="-355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Clr>
          <a:schemeClr val="tx1"/>
        </a:buClr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Wingdings" panose="05000000000000000000" pitchFamily="2" charset="2"/>
        <a:buNone/>
        <a:defRPr lang="pl-PL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5" userDrawn="1">
          <p15:clr>
            <a:srgbClr val="5ACBF0"/>
          </p15:clr>
        </p15:guide>
        <p15:guide id="2" orient="horz" pos="1452" userDrawn="1">
          <p15:clr>
            <a:srgbClr val="5ACBF0"/>
          </p15:clr>
        </p15:guide>
        <p15:guide id="3" orient="horz" pos="1589" userDrawn="1">
          <p15:clr>
            <a:srgbClr val="000000"/>
          </p15:clr>
        </p15:guide>
        <p15:guide id="4" orient="horz" pos="1718" userDrawn="1">
          <p15:clr>
            <a:srgbClr val="5ACBF0"/>
          </p15:clr>
        </p15:guide>
        <p15:guide id="5" orient="horz" pos="3047" userDrawn="1">
          <p15:clr>
            <a:srgbClr val="5ACBF0"/>
          </p15:clr>
        </p15:guide>
        <p15:guide id="6" orient="horz" pos="3177" userDrawn="1">
          <p15:clr>
            <a:srgbClr val="000000"/>
          </p15:clr>
        </p15:guide>
        <p15:guide id="7" orient="horz" pos="3309" userDrawn="1">
          <p15:clr>
            <a:srgbClr val="5ACBF0"/>
          </p15:clr>
        </p15:guide>
        <p15:guide id="8" orient="horz" pos="4635" userDrawn="1">
          <p15:clr>
            <a:srgbClr val="5ACBF0"/>
          </p15:clr>
        </p15:guide>
        <p15:guide id="9" orient="horz" pos="4767" userDrawn="1">
          <p15:clr>
            <a:srgbClr val="000000"/>
          </p15:clr>
        </p15:guide>
        <p15:guide id="11" orient="horz" pos="4901" userDrawn="1">
          <p15:clr>
            <a:srgbClr val="5ACBF0"/>
          </p15:clr>
        </p15:guide>
        <p15:guide id="12" pos="1722" userDrawn="1">
          <p15:clr>
            <a:srgbClr val="5ACBF0"/>
          </p15:clr>
        </p15:guide>
        <p15:guide id="13" pos="1463" userDrawn="1">
          <p15:clr>
            <a:srgbClr val="5ACBF0"/>
          </p15:clr>
        </p15:guide>
        <p15:guide id="14" pos="129" userDrawn="1">
          <p15:clr>
            <a:srgbClr val="5ACBF0"/>
          </p15:clr>
        </p15:guide>
        <p15:guide id="15" pos="4647" userDrawn="1">
          <p15:clr>
            <a:srgbClr val="5ACBF0"/>
          </p15:clr>
        </p15:guide>
        <p15:guide id="16" pos="3056" userDrawn="1">
          <p15:clr>
            <a:srgbClr val="5ACBF0"/>
          </p15:clr>
        </p15:guide>
        <p15:guide id="17" pos="3315" userDrawn="1">
          <p15:clr>
            <a:srgbClr val="5ACBF0"/>
          </p15:clr>
        </p15:guide>
        <p15:guide id="18" pos="1592" userDrawn="1">
          <p15:clr>
            <a:srgbClr val="000000"/>
          </p15:clr>
        </p15:guide>
        <p15:guide id="19" pos="3186" userDrawn="1">
          <p15:clr>
            <a:srgbClr val="000000"/>
          </p15:clr>
        </p15:guide>
        <p15:guide id="20" pos="4779" userDrawn="1">
          <p15:clr>
            <a:srgbClr val="000000"/>
          </p15:clr>
        </p15:guide>
        <p15:guide id="21" pos="4910" userDrawn="1">
          <p15:clr>
            <a:srgbClr val="5ACBF0"/>
          </p15:clr>
        </p15:guide>
        <p15:guide id="22" pos="6240" userDrawn="1">
          <p15:clr>
            <a:srgbClr val="5ACBF0"/>
          </p15:clr>
        </p15:guide>
        <p15:guide id="23" pos="6371" userDrawn="1">
          <p15:clr>
            <a:srgbClr val="000000"/>
          </p15:clr>
        </p15:guide>
        <p15:guide id="24" pos="6503" userDrawn="1">
          <p15:clr>
            <a:srgbClr val="5ACBF0"/>
          </p15:clr>
        </p15:guide>
        <p15:guide id="25" pos="7834" userDrawn="1">
          <p15:clr>
            <a:srgbClr val="5ACBF0"/>
          </p15:clr>
        </p15:guide>
        <p15:guide id="26" pos="7964" userDrawn="1">
          <p15:clr>
            <a:srgbClr val="000000"/>
          </p15:clr>
        </p15:guide>
        <p15:guide id="27" pos="8098" userDrawn="1">
          <p15:clr>
            <a:srgbClr val="5ACBF0"/>
          </p15:clr>
        </p15:guide>
        <p15:guide id="28" pos="9426" userDrawn="1">
          <p15:clr>
            <a:srgbClr val="5ACBF0"/>
          </p15:clr>
        </p15:guide>
        <p15:guide id="29" pos="796" userDrawn="1">
          <p15:clr>
            <a:srgbClr val="5ACBF0"/>
          </p15:clr>
        </p15:guide>
        <p15:guide id="30" pos="2392" userDrawn="1">
          <p15:clr>
            <a:srgbClr val="5ACBF0"/>
          </p15:clr>
        </p15:guide>
        <p15:guide id="31" pos="3990" userDrawn="1">
          <p15:clr>
            <a:srgbClr val="5ACBF0"/>
          </p15:clr>
        </p15:guide>
        <p15:guide id="32" pos="5586" userDrawn="1">
          <p15:clr>
            <a:srgbClr val="5ACBF0"/>
          </p15:clr>
        </p15:guide>
        <p15:guide id="33" pos="7170" userDrawn="1">
          <p15:clr>
            <a:srgbClr val="5ACBF0"/>
          </p15:clr>
        </p15:guide>
        <p15:guide id="34" pos="8769" userDrawn="1">
          <p15:clr>
            <a:srgbClr val="5ACBF0"/>
          </p15:clr>
        </p15:guide>
        <p15:guide id="35" orient="horz" pos="792" userDrawn="1">
          <p15:clr>
            <a:srgbClr val="5ACBF0"/>
          </p15:clr>
        </p15:guide>
        <p15:guide id="36" orient="horz" pos="2376" userDrawn="1">
          <p15:clr>
            <a:srgbClr val="5ACBF0"/>
          </p15:clr>
        </p15:guide>
        <p15:guide id="37" orient="horz" pos="3960" userDrawn="1">
          <p15:clr>
            <a:srgbClr val="5ACBF0"/>
          </p15:clr>
        </p15:guide>
        <p15:guide id="38" pos="9557" userDrawn="1">
          <p15:clr>
            <a:srgbClr val="5ACBF0"/>
          </p15:clr>
        </p15:guide>
        <p15:guide id="39" orient="horz" userDrawn="1">
          <p15:clr>
            <a:srgbClr val="5ACBF0"/>
          </p15:clr>
        </p15:guide>
        <p15:guide id="40" orient="horz" pos="5376" userDrawn="1">
          <p15:clr>
            <a:srgbClr val="5ACBF0"/>
          </p15:clr>
        </p15:guide>
        <p15:guide id="41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91117" y="2494918"/>
            <a:ext cx="13907385" cy="2364162"/>
          </a:xfrm>
        </p:spPr>
        <p:txBody>
          <a:bodyPr/>
          <a:lstStyle/>
          <a:p>
            <a:pPr algn="ctr"/>
            <a:r>
              <a:rPr lang="pl-PL" sz="4400" b="1" dirty="0" smtClean="0">
                <a:cs typeface="Calibri" panose="020F0502020204030204" pitchFamily="34" charset="0"/>
              </a:rPr>
              <a:t>Sprawozdanie roczne z realizacji </a:t>
            </a:r>
            <a:br>
              <a:rPr lang="pl-PL" sz="4400" b="1" dirty="0" smtClean="0">
                <a:cs typeface="Calibri" panose="020F0502020204030204" pitchFamily="34" charset="0"/>
              </a:rPr>
            </a:br>
            <a:r>
              <a:rPr lang="pl-PL" sz="4400" b="1" dirty="0" smtClean="0">
                <a:cs typeface="Calibri" panose="020F0502020204030204" pitchFamily="34" charset="0"/>
              </a:rPr>
              <a:t>Programu Zintegrowanej Informatyzacji Państwa</a:t>
            </a:r>
            <a:endParaRPr lang="pl-PL" sz="4400" b="1" dirty="0">
              <a:cs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9505508" y="7533198"/>
            <a:ext cx="5369146" cy="578760"/>
          </a:xfrm>
        </p:spPr>
        <p:txBody>
          <a:bodyPr/>
          <a:lstStyle/>
          <a:p>
            <a:pPr algn="r"/>
            <a:r>
              <a:rPr lang="pl-PL" sz="1800" dirty="0" smtClean="0"/>
              <a:t>Departament Projektów i Strategii, lipiec 2023 r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1394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34047" y="2700670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Rozkład projektów w czasie  </a:t>
            </a:r>
            <a:br>
              <a:rPr lang="pl-PL" sz="3600" b="1" dirty="0"/>
            </a:br>
            <a:r>
              <a:rPr lang="pl-PL" sz="1800" spc="700" dirty="0">
                <a:solidFill>
                  <a:prstClr val="white"/>
                </a:solidFill>
              </a:rPr>
              <a:t>ANALIZA TERMINOWOŚCI</a:t>
            </a:r>
            <a:br>
              <a:rPr lang="pl-PL" sz="1800" spc="700" dirty="0">
                <a:solidFill>
                  <a:prstClr val="white"/>
                </a:solidFill>
              </a:rPr>
            </a:br>
            <a:r>
              <a:rPr lang="pl-PL" sz="3600" spc="700" dirty="0">
                <a:solidFill>
                  <a:prstClr val="white"/>
                </a:solidFill>
              </a:rPr>
              <a:t/>
            </a:r>
            <a:br>
              <a:rPr lang="pl-PL" sz="3600" spc="700" dirty="0">
                <a:solidFill>
                  <a:prstClr val="white"/>
                </a:solidFill>
              </a:rPr>
            </a:b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216983"/>
              </p:ext>
            </p:extLst>
          </p:nvPr>
        </p:nvGraphicFramePr>
        <p:xfrm>
          <a:off x="2360203" y="3001271"/>
          <a:ext cx="10256253" cy="266022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352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6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54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2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5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88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82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42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20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0402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67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 realizacji</a:t>
                      </a:r>
                      <a:endParaRPr lang="pl-PL" dirty="0"/>
                    </a:p>
                  </a:txBody>
                  <a:tcPr anchor="ctr"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02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2019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2020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2022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2023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2024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2025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2026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029"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</a:t>
                      </a:r>
                      <a:r>
                        <a:rPr lang="pl-PL" sz="18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przygotowania 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6350" cap="flat" cmpd="sng" algn="ctr">
                      <a:noFill/>
                      <a:prstDash val="solid"/>
                      <a:miter lim="800000"/>
                    </a:lnT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029"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 planowania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029"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 realizacji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4029"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Zakończony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2"/>
                          </a:solidFill>
                        </a:rPr>
                        <a:t>7</a:t>
                      </a:r>
                      <a:endParaRPr lang="pl-PL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1382233" y="6712148"/>
            <a:ext cx="13661672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* W tabeli nie zostały uwzględnione dwa projekty utrzymaniowe i 8 projektów, od których realizacji odstąpiono.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9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23415" y="1988288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Wnioski z analizy </a:t>
            </a:r>
            <a:r>
              <a:rPr lang="pl-PL" sz="3600" b="1" dirty="0" smtClean="0"/>
              <a:t>terminowości</a:t>
            </a:r>
            <a:r>
              <a:rPr lang="pl-PL" sz="3600" b="1" dirty="0"/>
              <a:t/>
            </a:r>
            <a:br>
              <a:rPr lang="pl-PL" sz="3600" b="1" dirty="0"/>
            </a:br>
            <a:r>
              <a:rPr lang="pl-PL" sz="1800" spc="700" dirty="0">
                <a:solidFill>
                  <a:prstClr val="white"/>
                </a:solidFill>
              </a:rPr>
              <a:t>CO MÓWIĄ NAM DANE</a:t>
            </a:r>
            <a:r>
              <a:rPr lang="pl-PL" sz="3600" spc="700" dirty="0">
                <a:solidFill>
                  <a:prstClr val="white"/>
                </a:solidFill>
              </a:rPr>
              <a:t/>
            </a:r>
            <a:br>
              <a:rPr lang="pl-PL" sz="3600" spc="700" dirty="0">
                <a:solidFill>
                  <a:prstClr val="white"/>
                </a:solidFill>
              </a:rPr>
            </a:b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59897" y="2876107"/>
            <a:ext cx="13715773" cy="4989120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W </a:t>
            </a:r>
            <a:r>
              <a:rPr lang="pl-PL" sz="2400" dirty="0" smtClean="0">
                <a:solidFill>
                  <a:prstClr val="white"/>
                </a:solidFill>
                <a:latin typeface="Calibri" panose="020F0502020204030204"/>
              </a:rPr>
              <a:t>2022 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r. zakończono realizację </a:t>
            </a:r>
            <a:r>
              <a:rPr lang="pl-PL" sz="2400" b="1" dirty="0" smtClean="0">
                <a:solidFill>
                  <a:prstClr val="white"/>
                </a:solidFill>
                <a:latin typeface="Calibri" panose="020F0502020204030204"/>
              </a:rPr>
              <a:t>22 </a:t>
            </a:r>
            <a:r>
              <a:rPr lang="pl-PL" sz="2400" b="1" dirty="0">
                <a:solidFill>
                  <a:prstClr val="white"/>
                </a:solidFill>
                <a:latin typeface="Calibri" panose="020F0502020204030204"/>
              </a:rPr>
              <a:t>działań 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z Załącznika nr 2.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Od 1 stycznia do 1 lipca </a:t>
            </a:r>
            <a:r>
              <a:rPr lang="pl-PL" sz="2400" dirty="0" smtClean="0">
                <a:solidFill>
                  <a:prstClr val="white"/>
                </a:solidFill>
                <a:latin typeface="Calibri" panose="020F0502020204030204"/>
              </a:rPr>
              <a:t>2023 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r. zakończono </a:t>
            </a:r>
            <a:r>
              <a:rPr lang="pl-PL" sz="2400" b="1" dirty="0" smtClean="0">
                <a:solidFill>
                  <a:prstClr val="white"/>
                </a:solidFill>
                <a:latin typeface="Calibri" panose="020F0502020204030204"/>
              </a:rPr>
              <a:t>7 </a:t>
            </a:r>
            <a:r>
              <a:rPr lang="pl-PL" sz="2400" b="1" dirty="0">
                <a:solidFill>
                  <a:prstClr val="white"/>
                </a:solidFill>
                <a:latin typeface="Calibri" panose="020F0502020204030204"/>
              </a:rPr>
              <a:t>projektów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.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Obecnie opóźnione są </a:t>
            </a:r>
            <a:r>
              <a:rPr lang="pl-PL" sz="2400" b="1" dirty="0" smtClean="0">
                <a:solidFill>
                  <a:prstClr val="white"/>
                </a:solidFill>
                <a:latin typeface="Calibri" panose="020F0502020204030204"/>
              </a:rPr>
              <a:t>cztery </a:t>
            </a:r>
            <a:r>
              <a:rPr lang="pl-PL" sz="2400" b="1" dirty="0">
                <a:solidFill>
                  <a:prstClr val="white"/>
                </a:solidFill>
                <a:latin typeface="Calibri" panose="020F0502020204030204"/>
              </a:rPr>
              <a:t>działania 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z terminem realizacji na </a:t>
            </a:r>
            <a:r>
              <a:rPr lang="pl-PL" sz="2400" dirty="0" smtClean="0">
                <a:solidFill>
                  <a:prstClr val="white"/>
                </a:solidFill>
                <a:latin typeface="Calibri" panose="020F0502020204030204"/>
              </a:rPr>
              <a:t>2022 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r.;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b="1" dirty="0" smtClean="0">
                <a:solidFill>
                  <a:prstClr val="white"/>
                </a:solidFill>
                <a:latin typeface="Calibri" panose="020F0502020204030204"/>
              </a:rPr>
              <a:t>Jeden </a:t>
            </a:r>
            <a:r>
              <a:rPr lang="pl-PL" sz="2400" dirty="0" smtClean="0">
                <a:solidFill>
                  <a:prstClr val="white"/>
                </a:solidFill>
                <a:latin typeface="Calibri" panose="020F0502020204030204"/>
              </a:rPr>
              <a:t>projekt 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z terminem realizacji na 2023 r. </a:t>
            </a:r>
            <a:r>
              <a:rPr lang="pl-PL" sz="2400" dirty="0" smtClean="0">
                <a:solidFill>
                  <a:prstClr val="white"/>
                </a:solidFill>
                <a:latin typeface="Calibri" panose="020F0502020204030204"/>
              </a:rPr>
              <a:t>jest 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w fazie </a:t>
            </a:r>
            <a:r>
              <a:rPr lang="pl-PL" sz="2400" dirty="0" smtClean="0">
                <a:solidFill>
                  <a:prstClr val="white"/>
                </a:solidFill>
                <a:latin typeface="Calibri" panose="020F0502020204030204"/>
              </a:rPr>
              <a:t>przygotowania. 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Ogółem w przygotowaniu lub planowaniu jest </a:t>
            </a:r>
            <a:r>
              <a:rPr lang="pl-PL" sz="2400" b="1" dirty="0" smtClean="0">
                <a:solidFill>
                  <a:prstClr val="white"/>
                </a:solidFill>
                <a:latin typeface="Calibri" panose="020F0502020204030204"/>
              </a:rPr>
              <a:t>pięć</a:t>
            </a:r>
            <a:r>
              <a:rPr lang="pl-PL" sz="2400" dirty="0" smtClean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działań. 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dirty="0">
                <a:solidFill>
                  <a:prstClr val="white"/>
                </a:solidFill>
                <a:latin typeface="Calibri" panose="020F0502020204030204"/>
              </a:rPr>
              <a:t>Dwa działania mają charakter utrzymaniowy i rozpoczną się w 2023 r. i 2024 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4810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80885" y="978196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spc="700" dirty="0">
                <a:solidFill>
                  <a:prstClr val="white"/>
                </a:solidFill>
              </a:rPr>
              <a:t/>
            </a:r>
            <a:br>
              <a:rPr lang="pl-PL" sz="3600" spc="700" dirty="0">
                <a:solidFill>
                  <a:prstClr val="white"/>
                </a:solidFill>
              </a:rPr>
            </a:br>
            <a:r>
              <a:rPr lang="pl-PL" dirty="0"/>
              <a:t/>
            </a:r>
            <a:br>
              <a:rPr lang="pl-PL" dirty="0"/>
            </a:br>
            <a:r>
              <a:rPr lang="pl-PL" sz="3600" b="1" dirty="0"/>
              <a:t>Monitorowanie wskaźników (1/3)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2018150" y="2790131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018150" y="2704047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  <a:cs typeface="Calibri"/>
            </a:endParaRPr>
          </a:p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547300"/>
              </p:ext>
            </p:extLst>
          </p:nvPr>
        </p:nvGraphicFramePr>
        <p:xfrm>
          <a:off x="2334470" y="2667750"/>
          <a:ext cx="10886175" cy="4937760"/>
        </p:xfrm>
        <a:graphic>
          <a:graphicData uri="http://schemas.openxmlformats.org/drawingml/2006/table">
            <a:tbl>
              <a:tblPr firstRow="1" bandRow="1"/>
              <a:tblGrid>
                <a:gridCol w="2280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6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6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1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4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5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14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4663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4663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838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Nazwa wskaźnika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2015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2016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2017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2018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2019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2020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  <a:endParaRPr lang="pl-PL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Wartość docelowa</a:t>
                      </a:r>
                      <a:r>
                        <a:rPr lang="pl-PL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(2022)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8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Poziom zorientowania na użytkownika e-usług (</a:t>
                      </a:r>
                      <a:r>
                        <a:rPr lang="pl-PL" sz="18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eGovernment</a:t>
                      </a:r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Benchmark)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78%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79%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82%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88%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85%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400" b="1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r>
                        <a:rPr lang="pl-PL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pl-PL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85%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8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osób korzystających z Internetu w kontaktach z administracją publiczną (GUS/Eurostat)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26,6%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30,2%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30,8%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35,5%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40,4%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41,9%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47,5%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55,4%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4907666" y="7778187"/>
            <a:ext cx="8312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chemeClr val="bg1"/>
                </a:solidFill>
              </a:rPr>
              <a:t>*Dane za 2022 r. będą opublikowane we wrześniu 2023 r. </a:t>
            </a:r>
          </a:p>
          <a:p>
            <a:r>
              <a:rPr lang="pl-PL" sz="1600" dirty="0" smtClean="0">
                <a:solidFill>
                  <a:schemeClr val="bg1"/>
                </a:solidFill>
              </a:rPr>
              <a:t>W </a:t>
            </a:r>
            <a:r>
              <a:rPr lang="pl-PL" sz="1600" dirty="0">
                <a:solidFill>
                  <a:schemeClr val="bg1"/>
                </a:solidFill>
              </a:rPr>
              <a:t>2021 r. zmieniono metodykę stosowaną w badaniu </a:t>
            </a:r>
            <a:r>
              <a:rPr lang="pl-PL" sz="1600" dirty="0" err="1">
                <a:solidFill>
                  <a:schemeClr val="bg1"/>
                </a:solidFill>
              </a:rPr>
              <a:t>eGovernment</a:t>
            </a:r>
            <a:r>
              <a:rPr lang="pl-PL" sz="1600" dirty="0">
                <a:solidFill>
                  <a:schemeClr val="bg1"/>
                </a:solidFill>
              </a:rPr>
              <a:t> Benchmark. </a:t>
            </a:r>
          </a:p>
        </p:txBody>
      </p:sp>
    </p:spTree>
    <p:extLst>
      <p:ext uri="{BB962C8B-B14F-4D97-AF65-F5344CB8AC3E}">
        <p14:creationId xmlns:p14="http://schemas.microsoft.com/office/powerpoint/2010/main" val="333541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23415" y="925033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spc="700" dirty="0">
                <a:solidFill>
                  <a:prstClr val="white"/>
                </a:solidFill>
              </a:rPr>
              <a:t/>
            </a:r>
            <a:br>
              <a:rPr lang="pl-PL" sz="3600" spc="700" dirty="0">
                <a:solidFill>
                  <a:prstClr val="white"/>
                </a:solidFill>
              </a:rPr>
            </a:br>
            <a:r>
              <a:rPr lang="pl-PL" dirty="0"/>
              <a:t/>
            </a:r>
            <a:br>
              <a:rPr lang="pl-PL" dirty="0"/>
            </a:br>
            <a:r>
              <a:rPr lang="pl-PL" sz="3600" b="1" dirty="0"/>
              <a:t>Monitorowanie wskaźników (2/3)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455164" y="1842810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  <a:cs typeface="Calibri"/>
            </a:endParaRPr>
          </a:p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987754"/>
              </p:ext>
            </p:extLst>
          </p:nvPr>
        </p:nvGraphicFramePr>
        <p:xfrm>
          <a:off x="691118" y="2126511"/>
          <a:ext cx="13784166" cy="5376343"/>
        </p:xfrm>
        <a:graphic>
          <a:graphicData uri="http://schemas.openxmlformats.org/drawingml/2006/table">
            <a:tbl>
              <a:tblPr firstRow="1" bandRow="1"/>
              <a:tblGrid>
                <a:gridCol w="419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13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9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76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20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4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50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518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4518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549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Nazwa wskaźnika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2015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2016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2017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2018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2019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2020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  <a:endParaRPr lang="pl-PL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Wartość docelowa</a:t>
                      </a:r>
                      <a:r>
                        <a:rPr lang="pl-PL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(2022)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72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urzędów administracji państwowej korzystających z systemu elektronicznego zarządzania dokumentacją jako podstawowego sposobu dokumentowania przebiegu załatwiania i rozstrzygania spraw (GUS/KPRM)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32%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37%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60,6%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71,6%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71,3%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73,6%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73,1%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Udział dokumentów elektronicznych wysyłanych przy wykorzystaniu elektronicznej skrzynki podawczej w korespondencji wychodzącej z urzędów administracji państwowej (GUS/KPRM)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13%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16,1%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19%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9,9%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9,1%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21,6%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bd</a:t>
                      </a:r>
                      <a:r>
                        <a:rPr lang="pl-PL" dirty="0" smtClean="0">
                          <a:solidFill>
                            <a:schemeClr val="bg1"/>
                          </a:solidFill>
                          <a:latin typeface="+mn-lt"/>
                        </a:rPr>
                        <a:t>**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55%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8346557" y="7457182"/>
            <a:ext cx="6128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pl-PL" sz="1600" dirty="0" smtClean="0">
              <a:solidFill>
                <a:schemeClr val="bg1"/>
              </a:solidFill>
            </a:endParaRPr>
          </a:p>
          <a:p>
            <a:pPr algn="r"/>
            <a:r>
              <a:rPr lang="pl-PL" sz="1600" dirty="0" smtClean="0">
                <a:solidFill>
                  <a:schemeClr val="bg1"/>
                </a:solidFill>
              </a:rPr>
              <a:t>*Wartość wskaźnika za 2022 r. nie jest jeszcze znana</a:t>
            </a:r>
          </a:p>
          <a:p>
            <a:pPr algn="r"/>
            <a:r>
              <a:rPr lang="pl-PL" sz="1600" dirty="0" smtClean="0">
                <a:solidFill>
                  <a:schemeClr val="bg1"/>
                </a:solidFill>
              </a:rPr>
              <a:t>**W </a:t>
            </a:r>
            <a:r>
              <a:rPr lang="pl-PL" sz="1600" dirty="0">
                <a:solidFill>
                  <a:schemeClr val="bg1"/>
                </a:solidFill>
              </a:rPr>
              <a:t>2021 r. GUS odstąpił od monitorowania </a:t>
            </a:r>
            <a:r>
              <a:rPr lang="pl-PL" sz="1600" dirty="0" smtClean="0">
                <a:solidFill>
                  <a:schemeClr val="bg1"/>
                </a:solidFill>
              </a:rPr>
              <a:t>wskaźnika.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pl-PL" sz="1600" dirty="0" smtClean="0">
                <a:solidFill>
                  <a:schemeClr val="bg1"/>
                </a:solidFill>
              </a:rPr>
              <a:t> </a:t>
            </a:r>
            <a:endParaRPr lang="pl-P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6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80885" y="956931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spc="700" dirty="0">
                <a:solidFill>
                  <a:prstClr val="white"/>
                </a:solidFill>
              </a:rPr>
              <a:t/>
            </a:r>
            <a:br>
              <a:rPr lang="pl-PL" sz="3600" spc="700" dirty="0">
                <a:solidFill>
                  <a:prstClr val="white"/>
                </a:solidFill>
              </a:rPr>
            </a:br>
            <a:r>
              <a:rPr lang="pl-PL" dirty="0"/>
              <a:t/>
            </a:r>
            <a:br>
              <a:rPr lang="pl-PL" dirty="0"/>
            </a:br>
            <a:r>
              <a:rPr lang="pl-PL" sz="3600" b="1" dirty="0"/>
              <a:t>Monitorowanie wskaźników (3/3)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513923"/>
              </p:ext>
            </p:extLst>
          </p:nvPr>
        </p:nvGraphicFramePr>
        <p:xfrm>
          <a:off x="1828801" y="2573079"/>
          <a:ext cx="11855302" cy="4922873"/>
        </p:xfrm>
        <a:graphic>
          <a:graphicData uri="http://schemas.openxmlformats.org/drawingml/2006/table">
            <a:tbl>
              <a:tblPr firstRow="1" bandRow="1"/>
              <a:tblGrid>
                <a:gridCol w="3295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2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28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31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8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34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7974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591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9113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3276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Nazwa wskaźnika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2015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2016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2017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2018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2019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2020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600" b="1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pl-PL" sz="16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</a:p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Wartość docelowa</a:t>
                      </a:r>
                      <a:r>
                        <a:rPr lang="pl-PL" sz="16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(2022)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40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Odsetek osób posiadających profil zaufany (KPRM)</a:t>
                      </a:r>
                      <a:endParaRPr lang="pl-PL" sz="16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1,09%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2,22%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bd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5%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14,8%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38,51%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43,35%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51,07%</a:t>
                      </a:r>
                      <a:endParaRPr lang="pl-PL" sz="16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  <a:endParaRPr lang="pl-PL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1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osób posiadających podstawowe lub ponadpodstawowe umiejętności cyfrowe (GUS/Eurostat).</a:t>
                      </a:r>
                      <a:endParaRPr lang="pl-PL" sz="16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40,1%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44,4%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46,4%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45,9%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44,4%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50,3%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bd</a:t>
                      </a:r>
                      <a:r>
                        <a:rPr lang="pl-PL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*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56%</a:t>
                      </a:r>
                      <a:endParaRPr lang="pl-PL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Prostokąt 6"/>
          <p:cNvSpPr/>
          <p:nvPr/>
        </p:nvSpPr>
        <p:spPr>
          <a:xfrm>
            <a:off x="1382233" y="7612911"/>
            <a:ext cx="131319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/>
            <a:r>
              <a:rPr lang="pl-PL" sz="1800" dirty="0" smtClean="0">
                <a:solidFill>
                  <a:prstClr val="white"/>
                </a:solidFill>
                <a:latin typeface="Calibri" panose="020F0502020204030204"/>
              </a:rPr>
              <a:t>* </a:t>
            </a:r>
            <a:r>
              <a:rPr lang="pl-PL" sz="1800" dirty="0">
                <a:solidFill>
                  <a:prstClr val="white"/>
                </a:solidFill>
                <a:latin typeface="Calibri" panose="020F0502020204030204"/>
              </a:rPr>
              <a:t>GUS zmienił metodologię badania wskaźnika, przez ten wzgląd dane za 2021 r. nie są porównywalne. </a:t>
            </a:r>
          </a:p>
        </p:txBody>
      </p:sp>
    </p:spTree>
    <p:extLst>
      <p:ext uri="{BB962C8B-B14F-4D97-AF65-F5344CB8AC3E}">
        <p14:creationId xmlns:p14="http://schemas.microsoft.com/office/powerpoint/2010/main" val="54717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xfrm>
            <a:off x="4146698" y="680483"/>
            <a:ext cx="8952614" cy="1222745"/>
          </a:xfrm>
        </p:spPr>
        <p:txBody>
          <a:bodyPr/>
          <a:lstStyle/>
          <a:p>
            <a:r>
              <a:rPr lang="pl-PL" b="1" dirty="0" smtClean="0"/>
              <a:t>Wskaźniki – co się zmieniło</a:t>
            </a:r>
            <a:endParaRPr lang="pl-PL" b="1" dirty="0"/>
          </a:p>
        </p:txBody>
      </p:sp>
      <p:sp>
        <p:nvSpPr>
          <p:cNvPr id="7" name="Podtytuł 2"/>
          <p:cNvSpPr>
            <a:spLocks noGrp="1"/>
          </p:cNvSpPr>
          <p:nvPr>
            <p:ph type="subTitle" idx="1"/>
          </p:nvPr>
        </p:nvSpPr>
        <p:spPr>
          <a:xfrm>
            <a:off x="657878" y="2525234"/>
            <a:ext cx="13908726" cy="5374758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000" dirty="0">
                <a:solidFill>
                  <a:prstClr val="white"/>
                </a:solidFill>
              </a:rPr>
              <a:t>1. W 2021 r. GUS odstąpił od monitorowania wskaźnika pn. „Udział dokumentów elektronicznych wysłanych przez jednostki administracji państwowej przy wykorzystaniu skrzynki podawczej w ogóle wysłanych dokumentów”.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000" dirty="0" smtClean="0">
                <a:solidFill>
                  <a:prstClr val="white"/>
                </a:solidFill>
              </a:rPr>
              <a:t>Odstąpienie </a:t>
            </a:r>
            <a:r>
              <a:rPr lang="pl-PL" sz="2000" dirty="0">
                <a:solidFill>
                  <a:prstClr val="white"/>
                </a:solidFill>
              </a:rPr>
              <a:t>zostało uargumentowane trudnością w uzyskaniu rzetelnych danych oraz wysoką wrażliwością na wartości skrajnie wysokie, która powodowała, że dane były niereprezentatywne dla ogółu badanych </a:t>
            </a:r>
            <a:r>
              <a:rPr lang="pl-PL" sz="2000" dirty="0" smtClean="0">
                <a:solidFill>
                  <a:prstClr val="white"/>
                </a:solidFill>
              </a:rPr>
              <a:t>jednostek.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2000" dirty="0" smtClean="0"/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000" dirty="0"/>
              <a:t>2</a:t>
            </a:r>
            <a:r>
              <a:rPr lang="pl-PL" sz="2000" dirty="0" smtClean="0"/>
              <a:t>. W </a:t>
            </a:r>
            <a:r>
              <a:rPr lang="pl-PL" sz="2000" dirty="0"/>
              <a:t>przypadku wskaźnika pn. „Odsetek osób posiadających podstawowe lub ponadpodstawowe umiejętności cyfrowe” nastąpiła zmiana metodologii, przez ten wzgląd dane za 2021 r. nie mogą być porównywalne. 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2000" dirty="0">
              <a:solidFill>
                <a:prstClr val="white"/>
              </a:solidFill>
              <a:latin typeface="Calibri" panose="020F0502020204030204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312685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xfrm>
            <a:off x="4040372" y="1701208"/>
            <a:ext cx="8952614" cy="122274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W stronę nowego </a:t>
            </a:r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pl-PL" sz="1800" spc="700" dirty="0"/>
              <a:t>PLANOWANE ZADANIA</a:t>
            </a:r>
            <a:r>
              <a:rPr lang="pl-PL" sz="3600" spc="700" dirty="0"/>
              <a:t/>
            </a:r>
            <a:br>
              <a:rPr lang="pl-PL" sz="3600" spc="700" dirty="0"/>
            </a:br>
            <a:endParaRPr lang="pl-PL" sz="3600" b="1" dirty="0"/>
          </a:p>
        </p:txBody>
      </p:sp>
      <p:sp>
        <p:nvSpPr>
          <p:cNvPr id="7" name="Podtytuł 2"/>
          <p:cNvSpPr>
            <a:spLocks noGrp="1"/>
          </p:cNvSpPr>
          <p:nvPr>
            <p:ph type="subTitle" idx="1"/>
          </p:nvPr>
        </p:nvSpPr>
        <p:spPr>
          <a:xfrm>
            <a:off x="700408" y="2748518"/>
            <a:ext cx="13908726" cy="5374758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000" dirty="0" smtClean="0"/>
              <a:t>Minister </a:t>
            </a:r>
            <a:r>
              <a:rPr lang="pl-PL" sz="2000" dirty="0"/>
              <a:t>Cyfryzacji prowadzi również prace nad nowym dokumentem o </a:t>
            </a:r>
            <a:r>
              <a:rPr lang="pl-PL" sz="2000" dirty="0" smtClean="0"/>
              <a:t>charakterze strategicznym </a:t>
            </a:r>
            <a:r>
              <a:rPr lang="pl-PL" sz="2000" dirty="0"/>
              <a:t>w dziedzinie informatyzacji państwa, </a:t>
            </a:r>
            <a:r>
              <a:rPr lang="pl-PL" sz="2000" dirty="0" smtClean="0"/>
              <a:t>zwanym </a:t>
            </a:r>
            <a:r>
              <a:rPr lang="pl-PL" sz="2000" dirty="0"/>
              <a:t>"strategią", którego celem będzie określenie kierunków procesu informatyzacji państwa. Podstawę prawną dla Strategii </a:t>
            </a:r>
            <a:r>
              <a:rPr lang="pl-PL" sz="2000" dirty="0" smtClean="0"/>
              <a:t>stanowić będzie </a:t>
            </a:r>
            <a:r>
              <a:rPr lang="pl-PL" sz="2000" dirty="0"/>
              <a:t>art. 23 pkt 6 projektu ustawy o zmianie niektórych ustaw w związku z rozwojem e-administracji (UD 372), który 10 lipca 2023 r. został przyjęty przez Radę Ministrów. </a:t>
            </a:r>
            <a:endParaRPr lang="pl-PL" sz="20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000" dirty="0" smtClean="0"/>
              <a:t>Strategia </a:t>
            </a:r>
            <a:r>
              <a:rPr lang="pl-PL" sz="2000" dirty="0"/>
              <a:t>zastąpi PZIP, a zakresem przedmiotowym obejmie działania będące w zakresie kompetencji Rady Ministrów. Dokument </a:t>
            </a:r>
            <a:r>
              <a:rPr lang="pl-PL" sz="2000" dirty="0" smtClean="0"/>
              <a:t>nie </a:t>
            </a:r>
            <a:r>
              <a:rPr lang="pl-PL" sz="2000" dirty="0"/>
              <a:t>będzie stanowił </a:t>
            </a:r>
            <a:r>
              <a:rPr lang="pl-PL" sz="2000" dirty="0" smtClean="0"/>
              <a:t>strategii </a:t>
            </a:r>
            <a:r>
              <a:rPr lang="pl-PL" sz="2000" dirty="0"/>
              <a:t>rozwoju w rozumieniu ustawy z dnia 6 grudnia 2006 r. </a:t>
            </a:r>
            <a:endParaRPr lang="pl-PL" sz="20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000" dirty="0" smtClean="0"/>
              <a:t>o </a:t>
            </a:r>
            <a:r>
              <a:rPr lang="pl-PL" sz="2000" dirty="0"/>
              <a:t>zasadach prowadzenia polityki rozwoju. </a:t>
            </a:r>
            <a:r>
              <a:rPr lang="pl-PL" sz="2000" dirty="0" smtClean="0"/>
              <a:t>Będzie </a:t>
            </a:r>
            <a:r>
              <a:rPr lang="pl-PL" sz="2000" dirty="0"/>
              <a:t>przyjmowany na mocy ustawy z dnia 17 lutego 2005 r</a:t>
            </a:r>
            <a:r>
              <a:rPr lang="pl-PL" sz="2000"/>
              <a:t>. </a:t>
            </a:r>
            <a:endParaRPr lang="pl-PL" sz="200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000" smtClean="0"/>
              <a:t>o </a:t>
            </a:r>
            <a:r>
              <a:rPr lang="pl-PL" sz="2000" dirty="0"/>
              <a:t>informatyzacji </a:t>
            </a:r>
            <a:r>
              <a:rPr lang="pl-PL" sz="2000" dirty="0" smtClean="0"/>
              <a:t>działalności </a:t>
            </a:r>
            <a:r>
              <a:rPr lang="pl-PL" sz="2000" dirty="0"/>
              <a:t>podmiotów realizujących zadania </a:t>
            </a:r>
            <a:r>
              <a:rPr lang="pl-PL" sz="2000" dirty="0" smtClean="0"/>
              <a:t>publiczne (po nowelizacji). Strategia zabezpieczy </a:t>
            </a:r>
            <a:r>
              <a:rPr lang="pl-PL" sz="2000" dirty="0"/>
              <a:t>istnienie podstaw prawno-strategicznych procesów </a:t>
            </a:r>
            <a:r>
              <a:rPr lang="pl-PL" sz="2000" dirty="0" err="1"/>
              <a:t>cyfryzacyjnych</a:t>
            </a:r>
            <a:r>
              <a:rPr lang="pl-PL" sz="2000" dirty="0"/>
              <a:t> oraz KPO i FERC.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2000" dirty="0"/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141414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424763" y="3271093"/>
            <a:ext cx="12110483" cy="1173316"/>
          </a:xfrm>
        </p:spPr>
        <p:txBody>
          <a:bodyPr/>
          <a:lstStyle/>
          <a:p>
            <a:pPr algn="ctr"/>
            <a:r>
              <a:rPr lang="pl-PL" sz="3600" b="1" dirty="0"/>
              <a:t>D z i ę k u j ę   z a   u w a g ę</a:t>
            </a:r>
          </a:p>
        </p:txBody>
      </p:sp>
    </p:spTree>
    <p:extLst>
      <p:ext uri="{BB962C8B-B14F-4D97-AF65-F5344CB8AC3E}">
        <p14:creationId xmlns:p14="http://schemas.microsoft.com/office/powerpoint/2010/main" val="255388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148268" y="1037026"/>
            <a:ext cx="10289179" cy="792894"/>
          </a:xfrm>
        </p:spPr>
        <p:txBody>
          <a:bodyPr/>
          <a:lstStyle/>
          <a:p>
            <a:r>
              <a:rPr lang="pl-PL" sz="3600" b="1" dirty="0" smtClean="0"/>
              <a:t>Podstawowe dane o PZIP</a:t>
            </a:r>
            <a:endParaRPr lang="pl-PL" sz="3600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28000" y="3335489"/>
            <a:ext cx="13715773" cy="2725069"/>
          </a:xfrm>
        </p:spPr>
        <p:txBody>
          <a:bodyPr/>
          <a:lstStyle/>
          <a:p>
            <a:pPr marL="342900" lvl="0" indent="-3429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b="1" dirty="0">
                <a:solidFill>
                  <a:prstClr val="white"/>
                </a:solidFill>
                <a:cs typeface="Calibri" panose="020F0502020204030204"/>
              </a:rPr>
              <a:t>Program Zintegrowanej Informatyzacji Państwa </a:t>
            </a: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(PZIP) – to rządowy </a:t>
            </a:r>
            <a:r>
              <a:rPr lang="pl-PL" sz="2400" b="1" u="sng" dirty="0">
                <a:solidFill>
                  <a:prstClr val="white"/>
                </a:solidFill>
                <a:cs typeface="Calibri" panose="020F0502020204030204"/>
              </a:rPr>
              <a:t>program rozwoju </a:t>
            </a: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w  zakresie cyfryzacji państwa uchwalany jest na wniosek ministra cyfryzacji. 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Nadrzędną strategią rozwoju dla PZIP jest </a:t>
            </a:r>
            <a:r>
              <a:rPr lang="pl-PL" sz="2400" b="1" dirty="0">
                <a:solidFill>
                  <a:prstClr val="white"/>
                </a:solidFill>
                <a:cs typeface="Calibri" panose="020F0502020204030204"/>
              </a:rPr>
              <a:t>Strategia na rzecz Odpowiedzialnego Rozwoju do roku 2020 (z perspektywą do 2030 r.) </a:t>
            </a: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oraz sektorowe strategie rozwoju. 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Obecny PZIP został przyjęty uchwałą nr 109/2019 Rady Ministrów z dnia 24 września 2019 r.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Okres obowiązywania: 2014 – </a:t>
            </a:r>
            <a:r>
              <a:rPr lang="pl-PL" sz="2400" dirty="0" smtClean="0">
                <a:solidFill>
                  <a:prstClr val="white"/>
                </a:solidFill>
                <a:cs typeface="Calibri" panose="020F0502020204030204"/>
              </a:rPr>
              <a:t>2023 </a:t>
            </a: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r</a:t>
            </a:r>
            <a:r>
              <a:rPr lang="pl-PL" sz="2400" dirty="0" smtClean="0">
                <a:solidFill>
                  <a:prstClr val="white"/>
                </a:solidFill>
                <a:cs typeface="Calibri" panose="020F0502020204030204"/>
              </a:rPr>
              <a:t>. (Okres obowiązywania PZIP został przedłużony do 31 grudnia 2023 r. uchwałą 255/2022 Rady Ministrów z dnia 16 grudnia 2022 r.)</a:t>
            </a:r>
            <a:endParaRPr lang="pl-PL" sz="2400" dirty="0">
              <a:solidFill>
                <a:prstClr val="white"/>
              </a:solidFill>
              <a:cs typeface="Calibri" panose="020F0502020204030204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3005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254593" y="1398533"/>
            <a:ext cx="10289179" cy="7928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 smtClean="0"/>
              <a:t>Cele PZIP</a:t>
            </a:r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1800" dirty="0" smtClean="0"/>
              <a:t>JAKIE CELE NAM PRZYŚWIECAJĄ?</a:t>
            </a:r>
            <a:endParaRPr lang="pl-PL" sz="3600" dirty="0"/>
          </a:p>
        </p:txBody>
      </p:sp>
      <p:grpSp>
        <p:nvGrpSpPr>
          <p:cNvPr id="4" name="Grupa 3"/>
          <p:cNvGrpSpPr/>
          <p:nvPr/>
        </p:nvGrpSpPr>
        <p:grpSpPr>
          <a:xfrm>
            <a:off x="6558872" y="3357824"/>
            <a:ext cx="3550554" cy="3550554"/>
            <a:chOff x="4372225" y="2216245"/>
            <a:chExt cx="3550554" cy="3550554"/>
          </a:xfrm>
        </p:grpSpPr>
        <p:sp>
          <p:nvSpPr>
            <p:cNvPr id="5" name="Owal 3"/>
            <p:cNvSpPr/>
            <p:nvPr/>
          </p:nvSpPr>
          <p:spPr>
            <a:xfrm>
              <a:off x="4372225" y="2216245"/>
              <a:ext cx="3550554" cy="3550554"/>
            </a:xfrm>
            <a:prstGeom prst="ellipse">
              <a:avLst/>
            </a:prstGeom>
            <a:solidFill>
              <a:srgbClr val="0A58C9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6" name="Owal 27"/>
            <p:cNvSpPr/>
            <p:nvPr/>
          </p:nvSpPr>
          <p:spPr>
            <a:xfrm>
              <a:off x="4645352" y="2494704"/>
              <a:ext cx="3004300" cy="3004300"/>
            </a:xfrm>
            <a:prstGeom prst="ellipse">
              <a:avLst/>
            </a:prstGeom>
            <a:solidFill>
              <a:srgbClr val="0A58C9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7266471" y="2610388"/>
            <a:ext cx="6615410" cy="2841015"/>
            <a:chOff x="7266471" y="2604150"/>
            <a:chExt cx="6615410" cy="2841015"/>
          </a:xfrm>
        </p:grpSpPr>
        <p:sp>
          <p:nvSpPr>
            <p:cNvPr id="8" name="Prostokąt 7"/>
            <p:cNvSpPr/>
            <p:nvPr/>
          </p:nvSpPr>
          <p:spPr>
            <a:xfrm>
              <a:off x="10065554" y="3198396"/>
              <a:ext cx="3680671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pl-PL" sz="2000" b="1" dirty="0" smtClean="0">
                  <a:solidFill>
                    <a:schemeClr val="bg1"/>
                  </a:solidFill>
                </a:rPr>
                <a:t>2. </a:t>
              </a:r>
              <a:r>
                <a:rPr lang="pl-PL" sz="2000" b="1" dirty="0">
                  <a:solidFill>
                    <a:schemeClr val="bg1"/>
                  </a:solidFill>
                </a:rPr>
                <a:t>Wzmocnienie dojrzałości organizacyjnej jednostek administracji publicznej oraz usprawnienie zaplecza elektronicznej administracji (</a:t>
              </a:r>
              <a:r>
                <a:rPr lang="pl-PL" sz="2000" b="1" dirty="0" err="1">
                  <a:solidFill>
                    <a:schemeClr val="bg1"/>
                  </a:solidFill>
                </a:rPr>
                <a:t>back</a:t>
              </a:r>
              <a:r>
                <a:rPr lang="pl-PL" sz="2000" b="1" dirty="0">
                  <a:solidFill>
                    <a:schemeClr val="bg1"/>
                  </a:solidFill>
                </a:rPr>
                <a:t> </a:t>
              </a:r>
              <a:r>
                <a:rPr lang="pl-PL" sz="2000" b="1" dirty="0" err="1">
                  <a:solidFill>
                    <a:schemeClr val="bg1"/>
                  </a:solidFill>
                </a:rPr>
                <a:t>office</a:t>
              </a:r>
              <a:r>
                <a:rPr lang="pl-PL" sz="2000" b="1" dirty="0">
                  <a:solidFill>
                    <a:schemeClr val="bg1"/>
                  </a:solidFill>
                </a:rPr>
                <a:t>).</a:t>
              </a:r>
            </a:p>
            <a:p>
              <a:pPr algn="r"/>
              <a:r>
                <a:rPr lang="pl-PL" sz="2000" b="1" dirty="0" smtClean="0">
                  <a:solidFill>
                    <a:schemeClr val="bg1"/>
                  </a:solidFill>
                </a:rPr>
                <a:t> </a:t>
              </a:r>
              <a:endParaRPr lang="pl-PL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Łącznik łamany 8"/>
            <p:cNvCxnSpPr/>
            <p:nvPr/>
          </p:nvCxnSpPr>
          <p:spPr>
            <a:xfrm rot="10800000" flipV="1">
              <a:off x="9607043" y="3409703"/>
              <a:ext cx="4274838" cy="254828"/>
            </a:xfrm>
            <a:prstGeom prst="bentConnector4">
              <a:avLst>
                <a:gd name="adj1" fmla="val 23"/>
                <a:gd name="adj2" fmla="val -150434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upa 9"/>
            <p:cNvGrpSpPr/>
            <p:nvPr/>
          </p:nvGrpSpPr>
          <p:grpSpPr>
            <a:xfrm>
              <a:off x="7266471" y="2604150"/>
              <a:ext cx="272680" cy="272680"/>
              <a:chOff x="7266471" y="2604150"/>
              <a:chExt cx="272680" cy="272680"/>
            </a:xfrm>
          </p:grpSpPr>
          <p:sp>
            <p:nvSpPr>
              <p:cNvPr id="11" name="Owal 69"/>
              <p:cNvSpPr/>
              <p:nvPr/>
            </p:nvSpPr>
            <p:spPr>
              <a:xfrm>
                <a:off x="7320516" y="265517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12" name="Owal 70"/>
              <p:cNvSpPr/>
              <p:nvPr/>
            </p:nvSpPr>
            <p:spPr>
              <a:xfrm>
                <a:off x="7266471" y="260415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  <p:grpSp>
        <p:nvGrpSpPr>
          <p:cNvPr id="13" name="Grupa 12"/>
          <p:cNvGrpSpPr/>
          <p:nvPr/>
        </p:nvGrpSpPr>
        <p:grpSpPr>
          <a:xfrm>
            <a:off x="2866926" y="5824975"/>
            <a:ext cx="4371028" cy="1631216"/>
            <a:chOff x="575605" y="4260544"/>
            <a:chExt cx="4452928" cy="2133130"/>
          </a:xfrm>
        </p:grpSpPr>
        <p:sp>
          <p:nvSpPr>
            <p:cNvPr id="14" name="Prostokąt 13"/>
            <p:cNvSpPr/>
            <p:nvPr/>
          </p:nvSpPr>
          <p:spPr>
            <a:xfrm>
              <a:off x="917435" y="4260544"/>
              <a:ext cx="3746634" cy="2133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chemeClr val="bg1"/>
                  </a:solidFill>
                </a:rPr>
                <a:t>1. Zwiększenie </a:t>
              </a:r>
              <a:r>
                <a:rPr lang="pl-PL" sz="2000" b="1" dirty="0">
                  <a:solidFill>
                    <a:schemeClr val="bg1"/>
                  </a:solidFill>
                </a:rPr>
                <a:t>jakości oraz zakresu komunikacji między </a:t>
              </a:r>
              <a:r>
                <a:rPr lang="pl-PL" sz="2000" b="1" dirty="0" smtClean="0">
                  <a:solidFill>
                    <a:schemeClr val="bg1"/>
                  </a:solidFill>
                </a:rPr>
                <a:t>obywatelami </a:t>
              </a:r>
              <a:r>
                <a:rPr lang="pl-PL" sz="2000" b="1" dirty="0">
                  <a:solidFill>
                    <a:schemeClr val="bg1"/>
                  </a:solidFill>
                </a:rPr>
                <a:t>i innymi </a:t>
              </a:r>
              <a:r>
                <a:rPr lang="pl-PL" sz="2000" b="1" dirty="0" smtClean="0">
                  <a:solidFill>
                    <a:schemeClr val="bg1"/>
                  </a:solidFill>
                </a:rPr>
                <a:t>interesariuszami a </a:t>
              </a:r>
              <a:r>
                <a:rPr lang="pl-PL" sz="2000" b="1" dirty="0">
                  <a:solidFill>
                    <a:schemeClr val="bg1"/>
                  </a:solidFill>
                </a:rPr>
                <a:t>państwem.</a:t>
              </a:r>
            </a:p>
            <a:p>
              <a:r>
                <a:rPr lang="pl-PL" sz="2000" b="1" dirty="0" smtClean="0">
                  <a:solidFill>
                    <a:schemeClr val="bg1"/>
                  </a:solidFill>
                </a:rPr>
                <a:t> </a:t>
              </a:r>
              <a:endParaRPr lang="pl-PL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Łącznik łamany 14"/>
            <p:cNvCxnSpPr/>
            <p:nvPr/>
          </p:nvCxnSpPr>
          <p:spPr>
            <a:xfrm>
              <a:off x="575605" y="5279161"/>
              <a:ext cx="4430293" cy="36309"/>
            </a:xfrm>
            <a:prstGeom prst="bentConnector4">
              <a:avLst>
                <a:gd name="adj1" fmla="val 273"/>
                <a:gd name="adj2" fmla="val 3300358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wal 77"/>
            <p:cNvSpPr/>
            <p:nvPr/>
          </p:nvSpPr>
          <p:spPr>
            <a:xfrm>
              <a:off x="4755853" y="5118111"/>
              <a:ext cx="272680" cy="272680"/>
            </a:xfrm>
            <a:prstGeom prst="ellipse">
              <a:avLst/>
            </a:prstGeom>
            <a:noFill/>
            <a:ln w="9525">
              <a:solidFill>
                <a:srgbClr val="2F7FF5">
                  <a:alpha val="11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17" name="pole tekstowe 16"/>
          <p:cNvSpPr txBox="1"/>
          <p:nvPr/>
        </p:nvSpPr>
        <p:spPr>
          <a:xfrm>
            <a:off x="7061254" y="4620406"/>
            <a:ext cx="2545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CELE </a:t>
            </a:r>
          </a:p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SZCZEGÓŁOWE</a:t>
            </a:r>
            <a:endParaRPr lang="pl-PL" sz="2400" b="1" dirty="0">
              <a:solidFill>
                <a:schemeClr val="bg1"/>
              </a:solidFill>
            </a:endParaRPr>
          </a:p>
        </p:txBody>
      </p:sp>
      <p:grpSp>
        <p:nvGrpSpPr>
          <p:cNvPr id="18" name="Grupa 17"/>
          <p:cNvGrpSpPr/>
          <p:nvPr/>
        </p:nvGrpSpPr>
        <p:grpSpPr>
          <a:xfrm>
            <a:off x="7264834" y="5118517"/>
            <a:ext cx="6684123" cy="2485009"/>
            <a:chOff x="7264834" y="5118517"/>
            <a:chExt cx="6684123" cy="2485009"/>
          </a:xfrm>
        </p:grpSpPr>
        <p:grpSp>
          <p:nvGrpSpPr>
            <p:cNvPr id="19" name="Grupa 18"/>
            <p:cNvGrpSpPr/>
            <p:nvPr/>
          </p:nvGrpSpPr>
          <p:grpSpPr>
            <a:xfrm>
              <a:off x="7699896" y="5754466"/>
              <a:ext cx="6073257" cy="1849060"/>
              <a:chOff x="440113" y="3052830"/>
              <a:chExt cx="6073257" cy="1849060"/>
            </a:xfrm>
          </p:grpSpPr>
          <p:sp>
            <p:nvSpPr>
              <p:cNvPr id="24" name="Prostokąt 23"/>
              <p:cNvSpPr/>
              <p:nvPr/>
            </p:nvSpPr>
            <p:spPr>
              <a:xfrm>
                <a:off x="2442853" y="3270674"/>
                <a:ext cx="4070517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pl-PL" sz="2000" b="1" dirty="0" smtClean="0">
                    <a:solidFill>
                      <a:schemeClr val="bg1"/>
                    </a:solidFill>
                  </a:rPr>
                  <a:t>3. </a:t>
                </a:r>
                <a:r>
                  <a:rPr lang="pl-PL" sz="2000" b="1" dirty="0">
                    <a:solidFill>
                      <a:schemeClr val="bg1"/>
                    </a:solidFill>
                  </a:rPr>
                  <a:t>Podniesienie poziomu kompetencji cyfrowych obywateli, specjalistów TIK oraz pracowników administracji publicznej.</a:t>
                </a:r>
              </a:p>
              <a:p>
                <a:pPr algn="r"/>
                <a:r>
                  <a:rPr lang="da-DK" sz="2000" b="1" dirty="0">
                    <a:solidFill>
                      <a:schemeClr val="bg1"/>
                    </a:solidFill>
                  </a:rPr>
                  <a:t> </a:t>
                </a:r>
              </a:p>
            </p:txBody>
          </p:sp>
          <p:sp>
            <p:nvSpPr>
              <p:cNvPr id="25" name="Prostokąt 24"/>
              <p:cNvSpPr/>
              <p:nvPr/>
            </p:nvSpPr>
            <p:spPr>
              <a:xfrm>
                <a:off x="440113" y="3052830"/>
                <a:ext cx="368067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endParaRPr lang="pl-PL" sz="12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20" name="Łącznik łamany 19"/>
            <p:cNvCxnSpPr/>
            <p:nvPr/>
          </p:nvCxnSpPr>
          <p:spPr>
            <a:xfrm rot="10800000" flipV="1">
              <a:off x="9674119" y="6462606"/>
              <a:ext cx="4274838" cy="18155"/>
            </a:xfrm>
            <a:prstGeom prst="bentConnector4">
              <a:avLst>
                <a:gd name="adj1" fmla="val 23"/>
                <a:gd name="adj2" fmla="val 6426725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a 20"/>
            <p:cNvGrpSpPr/>
            <p:nvPr/>
          </p:nvGrpSpPr>
          <p:grpSpPr>
            <a:xfrm>
              <a:off x="7264834" y="5118517"/>
              <a:ext cx="272680" cy="272680"/>
              <a:chOff x="7266471" y="2604150"/>
              <a:chExt cx="272680" cy="272680"/>
            </a:xfrm>
          </p:grpSpPr>
          <p:sp>
            <p:nvSpPr>
              <p:cNvPr id="22" name="Owal 73"/>
              <p:cNvSpPr/>
              <p:nvPr/>
            </p:nvSpPr>
            <p:spPr>
              <a:xfrm>
                <a:off x="7320516" y="265517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23" name="Owal 74"/>
              <p:cNvSpPr/>
              <p:nvPr/>
            </p:nvSpPr>
            <p:spPr>
              <a:xfrm>
                <a:off x="7266471" y="260415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  <p:grpSp>
        <p:nvGrpSpPr>
          <p:cNvPr id="34" name="Grupa 33"/>
          <p:cNvGrpSpPr/>
          <p:nvPr/>
        </p:nvGrpSpPr>
        <p:grpSpPr>
          <a:xfrm>
            <a:off x="707426" y="1989131"/>
            <a:ext cx="5456762" cy="3523205"/>
            <a:chOff x="832186" y="2642575"/>
            <a:chExt cx="4466102" cy="2644061"/>
          </a:xfrm>
        </p:grpSpPr>
        <p:grpSp>
          <p:nvGrpSpPr>
            <p:cNvPr id="35" name="Grupa 34"/>
            <p:cNvGrpSpPr/>
            <p:nvPr/>
          </p:nvGrpSpPr>
          <p:grpSpPr>
            <a:xfrm>
              <a:off x="832186" y="2991596"/>
              <a:ext cx="4466102" cy="2295040"/>
              <a:chOff x="832185" y="3005778"/>
              <a:chExt cx="4466102" cy="2295040"/>
            </a:xfrm>
          </p:grpSpPr>
          <p:sp>
            <p:nvSpPr>
              <p:cNvPr id="39" name="Prostokąt 38"/>
              <p:cNvSpPr/>
              <p:nvPr/>
            </p:nvSpPr>
            <p:spPr>
              <a:xfrm>
                <a:off x="832185" y="3005778"/>
                <a:ext cx="3680671" cy="3002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solidFill>
                      <a:schemeClr val="bg1"/>
                    </a:solidFill>
                  </a:rPr>
                  <a:t>CEL GŁÓWNY </a:t>
                </a:r>
                <a:endParaRPr lang="pl-PL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Prostokąt 39"/>
              <p:cNvSpPr/>
              <p:nvPr/>
            </p:nvSpPr>
            <p:spPr>
              <a:xfrm>
                <a:off x="832185" y="3420663"/>
                <a:ext cx="4466102" cy="1880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pl-PL" dirty="0" smtClean="0">
                    <a:solidFill>
                      <a:schemeClr val="bg1"/>
                    </a:solidFill>
                  </a:rPr>
                  <a:t>Modernizacja </a:t>
                </a:r>
                <a:r>
                  <a:rPr lang="pl-PL" dirty="0">
                    <a:solidFill>
                      <a:schemeClr val="bg1"/>
                    </a:solidFill>
                  </a:rPr>
                  <a:t>administracji publicznej z wykorzystaniem </a:t>
                </a:r>
                <a:r>
                  <a:rPr lang="pl-PL" dirty="0" smtClean="0">
                    <a:solidFill>
                      <a:schemeClr val="bg1"/>
                    </a:solidFill>
                  </a:rPr>
                  <a:t>technologii cyfrowych </a:t>
                </a:r>
                <a:r>
                  <a:rPr lang="pl-PL" dirty="0">
                    <a:solidFill>
                      <a:schemeClr val="bg1"/>
                    </a:solidFill>
                  </a:rPr>
                  <a:t>nakierowana na potrzebę podniesienia sprawności państwa i poprawienie jakości relacji administracji z obywatelami i innymi interesariuszami.</a:t>
                </a:r>
              </a:p>
            </p:txBody>
          </p:sp>
        </p:grpSp>
        <p:grpSp>
          <p:nvGrpSpPr>
            <p:cNvPr id="36" name="Grupa 35"/>
            <p:cNvGrpSpPr/>
            <p:nvPr/>
          </p:nvGrpSpPr>
          <p:grpSpPr>
            <a:xfrm>
              <a:off x="4757123" y="2642575"/>
              <a:ext cx="272680" cy="272680"/>
              <a:chOff x="7260121" y="2597800"/>
              <a:chExt cx="272680" cy="272680"/>
            </a:xfrm>
          </p:grpSpPr>
          <p:sp>
            <p:nvSpPr>
              <p:cNvPr id="37" name="Owal 79"/>
              <p:cNvSpPr/>
              <p:nvPr/>
            </p:nvSpPr>
            <p:spPr>
              <a:xfrm>
                <a:off x="7314166" y="264882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38" name="Owal 80"/>
              <p:cNvSpPr/>
              <p:nvPr/>
            </p:nvSpPr>
            <p:spPr>
              <a:xfrm>
                <a:off x="7260121" y="259780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719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99414" y="1377267"/>
            <a:ext cx="10289179" cy="7928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 smtClean="0"/>
              <a:t>Kierunki interwencji</a:t>
            </a:r>
            <a:r>
              <a:rPr lang="pl-PL" sz="3600" dirty="0"/>
              <a:t/>
            </a:r>
            <a:br>
              <a:rPr lang="pl-PL" sz="3600" dirty="0"/>
            </a:br>
            <a:r>
              <a:rPr lang="pl-PL" sz="1800" dirty="0" smtClean="0"/>
              <a:t>W JAKĄ STRONĘ KSZTAŁTUJEMY ZMIANĘ?</a:t>
            </a:r>
            <a:endParaRPr lang="pl-PL" sz="1800" dirty="0"/>
          </a:p>
        </p:txBody>
      </p:sp>
      <p:grpSp>
        <p:nvGrpSpPr>
          <p:cNvPr id="5" name="Grupa 4"/>
          <p:cNvGrpSpPr/>
          <p:nvPr/>
        </p:nvGrpSpPr>
        <p:grpSpPr>
          <a:xfrm>
            <a:off x="5169575" y="2580080"/>
            <a:ext cx="4230088" cy="4681956"/>
            <a:chOff x="588840" y="2719111"/>
            <a:chExt cx="3205076" cy="3035990"/>
          </a:xfrm>
        </p:grpSpPr>
        <p:grpSp>
          <p:nvGrpSpPr>
            <p:cNvPr id="6" name="Grupa 5"/>
            <p:cNvGrpSpPr/>
            <p:nvPr/>
          </p:nvGrpSpPr>
          <p:grpSpPr>
            <a:xfrm>
              <a:off x="588840" y="2719111"/>
              <a:ext cx="3205076" cy="2451745"/>
              <a:chOff x="588840" y="2708094"/>
              <a:chExt cx="3205076" cy="2451745"/>
            </a:xfrm>
          </p:grpSpPr>
          <p:sp>
            <p:nvSpPr>
              <p:cNvPr id="8" name="Prostokąt 7"/>
              <p:cNvSpPr/>
              <p:nvPr/>
            </p:nvSpPr>
            <p:spPr>
              <a:xfrm>
                <a:off x="588840" y="2714096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" name="Prostokąt 8"/>
              <p:cNvSpPr/>
              <p:nvPr/>
            </p:nvSpPr>
            <p:spPr>
              <a:xfrm>
                <a:off x="719915" y="2708094"/>
                <a:ext cx="3074001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Implementacja narzędzi horyzontalnych wspierających działania administracji </a:t>
                </a:r>
                <a:r>
                  <a:rPr lang="pl-PL" sz="2000" dirty="0" smtClean="0">
                    <a:solidFill>
                      <a:schemeClr val="bg1"/>
                    </a:solidFill>
                  </a:rPr>
                  <a:t>publicznej.</a:t>
                </a:r>
                <a:endParaRPr lang="pl-PL" sz="2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Prostokąt 6"/>
            <p:cNvSpPr/>
            <p:nvPr/>
          </p:nvSpPr>
          <p:spPr>
            <a:xfrm>
              <a:off x="2037431" y="3732471"/>
              <a:ext cx="1144500" cy="20226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600" dirty="0">
                  <a:gradFill>
                    <a:gsLst>
                      <a:gs pos="27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82000">
                        <a:schemeClr val="bg1">
                          <a:alpha val="20000"/>
                        </a:schemeClr>
                      </a:gs>
                    </a:gsLst>
                    <a:lin ang="120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945385" y="2589337"/>
            <a:ext cx="3924166" cy="4530887"/>
            <a:chOff x="595746" y="2719111"/>
            <a:chExt cx="3205075" cy="2797106"/>
          </a:xfrm>
        </p:grpSpPr>
        <p:grpSp>
          <p:nvGrpSpPr>
            <p:cNvPr id="11" name="Grupa 10"/>
            <p:cNvGrpSpPr/>
            <p:nvPr/>
          </p:nvGrpSpPr>
          <p:grpSpPr>
            <a:xfrm>
              <a:off x="595746" y="2719111"/>
              <a:ext cx="3205075" cy="2445743"/>
              <a:chOff x="595746" y="2708094"/>
              <a:chExt cx="3205075" cy="2445743"/>
            </a:xfrm>
          </p:grpSpPr>
          <p:sp>
            <p:nvSpPr>
              <p:cNvPr id="13" name="Prostokąt 12"/>
              <p:cNvSpPr/>
              <p:nvPr/>
            </p:nvSpPr>
            <p:spPr>
              <a:xfrm>
                <a:off x="595746" y="2708094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4" name="Prostokąt 13"/>
              <p:cNvSpPr/>
              <p:nvPr/>
            </p:nvSpPr>
            <p:spPr>
              <a:xfrm>
                <a:off x="719916" y="2708094"/>
                <a:ext cx="3080905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 smtClean="0">
                    <a:solidFill>
                      <a:schemeClr val="bg1"/>
                    </a:solidFill>
                  </a:rPr>
                  <a:t>Reorientacja administracji </a:t>
                </a:r>
                <a:r>
                  <a:rPr lang="pl-PL" sz="2000" dirty="0">
                    <a:solidFill>
                      <a:schemeClr val="bg1"/>
                    </a:solidFill>
                  </a:rPr>
                  <a:t>publicznej na usługi zorientowane wokół potrzeb  </a:t>
                </a:r>
                <a:r>
                  <a:rPr lang="pl-PL" sz="2000" dirty="0" smtClean="0">
                    <a:solidFill>
                      <a:schemeClr val="bg1"/>
                    </a:solidFill>
                  </a:rPr>
                  <a:t>obywatela</a:t>
                </a:r>
                <a:r>
                  <a:rPr lang="pl-PL" sz="2000" dirty="0">
                    <a:solidFill>
                      <a:schemeClr val="bg1"/>
                    </a:solidFill>
                  </a:rPr>
                  <a:t>.</a:t>
                </a:r>
                <a:r>
                  <a:rPr lang="pl-PL" sz="2000" dirty="0" smtClean="0">
                    <a:solidFill>
                      <a:schemeClr val="bg1"/>
                    </a:solidFill>
                  </a:rPr>
                  <a:t>  </a:t>
                </a:r>
                <a:endParaRPr lang="pl-PL" sz="2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" name="Prostokąt 11"/>
            <p:cNvSpPr/>
            <p:nvPr/>
          </p:nvSpPr>
          <p:spPr>
            <a:xfrm>
              <a:off x="2525247" y="3822852"/>
              <a:ext cx="1144500" cy="16933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3800" dirty="0">
                  <a:gradFill>
                    <a:gsLst>
                      <a:gs pos="29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74000">
                        <a:schemeClr val="bg1">
                          <a:alpha val="20000"/>
                        </a:schemeClr>
                      </a:gs>
                    </a:gsLst>
                    <a:lin ang="120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9872679" y="2582409"/>
            <a:ext cx="4141032" cy="4811616"/>
            <a:chOff x="567868" y="2719111"/>
            <a:chExt cx="3232953" cy="3081029"/>
          </a:xfrm>
        </p:grpSpPr>
        <p:grpSp>
          <p:nvGrpSpPr>
            <p:cNvPr id="16" name="Grupa 15"/>
            <p:cNvGrpSpPr/>
            <p:nvPr/>
          </p:nvGrpSpPr>
          <p:grpSpPr>
            <a:xfrm>
              <a:off x="567868" y="2719111"/>
              <a:ext cx="3232953" cy="2450179"/>
              <a:chOff x="567868" y="2708094"/>
              <a:chExt cx="3232953" cy="2450179"/>
            </a:xfrm>
          </p:grpSpPr>
          <p:sp>
            <p:nvSpPr>
              <p:cNvPr id="18" name="Prostokąt 17"/>
              <p:cNvSpPr/>
              <p:nvPr/>
            </p:nvSpPr>
            <p:spPr>
              <a:xfrm>
                <a:off x="567868" y="2712530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9" name="Prostokąt 18"/>
              <p:cNvSpPr/>
              <p:nvPr/>
            </p:nvSpPr>
            <p:spPr>
              <a:xfrm>
                <a:off x="719915" y="2708094"/>
                <a:ext cx="3080906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Rozwój kompetencji cyfrowych obywateli, pracowników administracji publicznej oraz specjalistów TIK.</a:t>
                </a:r>
              </a:p>
            </p:txBody>
          </p:sp>
        </p:grpSp>
        <p:sp>
          <p:nvSpPr>
            <p:cNvPr id="17" name="Prostokąt 16"/>
            <p:cNvSpPr/>
            <p:nvPr/>
          </p:nvSpPr>
          <p:spPr>
            <a:xfrm>
              <a:off x="1984036" y="3777510"/>
              <a:ext cx="1144500" cy="20226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600" dirty="0">
                  <a:gradFill>
                    <a:gsLst>
                      <a:gs pos="25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69000">
                        <a:schemeClr val="bg1">
                          <a:alpha val="20000"/>
                        </a:schemeClr>
                      </a:gs>
                    </a:gsLst>
                    <a:lin ang="144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735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24985" y="2162866"/>
            <a:ext cx="10289179" cy="7928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Kontekst strategiczny </a:t>
            </a:r>
            <a:r>
              <a:rPr lang="pl-PL" dirty="0"/>
              <a:t/>
            </a:r>
            <a:br>
              <a:rPr lang="pl-PL" dirty="0"/>
            </a:br>
            <a:r>
              <a:rPr lang="pl-PL" sz="1800" dirty="0"/>
              <a:t>JAKIE INNE PROGRAMY WYPEŁNIAJĄ CELE PZIP?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27999" y="2644373"/>
            <a:ext cx="13715773" cy="4989120"/>
          </a:xfrm>
        </p:spPr>
        <p:txBody>
          <a:bodyPr/>
          <a:lstStyle/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Strategia </a:t>
            </a:r>
            <a:r>
              <a:rPr lang="pl-PL" sz="2400" dirty="0" err="1">
                <a:solidFill>
                  <a:prstClr val="white"/>
                </a:solidFill>
              </a:rPr>
              <a:t>Cyberbezpieczeństwa</a:t>
            </a:r>
            <a:r>
              <a:rPr lang="pl-PL" sz="2400" dirty="0">
                <a:solidFill>
                  <a:prstClr val="white"/>
                </a:solidFill>
              </a:rPr>
              <a:t> RP na lata 2019-2024</a:t>
            </a:r>
            <a:r>
              <a:rPr lang="pl-PL" sz="2400" dirty="0" smtClean="0">
                <a:solidFill>
                  <a:prstClr val="white"/>
                </a:solidFill>
              </a:rPr>
              <a:t>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Narodowy Plan Szerokopasmowy;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Program Otwierania Danych Publicznych na lata 2021-2027;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Polityka dla rozwoju sztucznej inteligencji w Polsce od roku 2020; 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Program Rozwoju Kompetencji </a:t>
            </a:r>
            <a:r>
              <a:rPr lang="pl-PL" sz="2400" dirty="0" smtClean="0">
                <a:solidFill>
                  <a:prstClr val="white"/>
                </a:solidFill>
              </a:rPr>
              <a:t>Cyfrowych;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Program rozwoju e-zdrowia w Polsce na lata </a:t>
            </a:r>
            <a:r>
              <a:rPr lang="pl-PL" sz="2400" dirty="0" smtClean="0">
                <a:solidFill>
                  <a:prstClr val="white"/>
                </a:solidFill>
              </a:rPr>
              <a:t>2022-2027;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 smtClean="0">
                <a:solidFill>
                  <a:prstClr val="white"/>
                </a:solidFill>
              </a:rPr>
              <a:t>Polityka Cyfrowej Transformacji Edukacji (w trakcie prac);</a:t>
            </a:r>
            <a:endParaRPr lang="pl-PL" sz="2400" dirty="0">
              <a:solidFill>
                <a:prstClr val="white"/>
              </a:solidFill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74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02148" y="946299"/>
            <a:ext cx="10290749" cy="122274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dirty="0"/>
              <a:t/>
            </a:r>
            <a:br>
              <a:rPr lang="pl-PL" dirty="0"/>
            </a:br>
            <a:r>
              <a:rPr lang="pl-PL" altLang="pl-PL" sz="3600" b="1" dirty="0">
                <a:cs typeface="Calibri" panose="020F0502020204030204" pitchFamily="34" charset="0"/>
              </a:rPr>
              <a:t>Kontekst unijny </a:t>
            </a:r>
            <a:r>
              <a:rPr lang="pl-PL" sz="6000" b="1" dirty="0"/>
              <a:t/>
            </a:r>
            <a:br>
              <a:rPr lang="pl-PL" sz="6000" b="1" dirty="0"/>
            </a:br>
            <a:r>
              <a:rPr lang="pl-PL" sz="1800" spc="700" dirty="0">
                <a:solidFill>
                  <a:prstClr val="white"/>
                </a:solidFill>
              </a:rPr>
              <a:t>JAKI JEST STAN OBECNY?</a:t>
            </a:r>
            <a:endParaRPr lang="pl-PL" sz="18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785468" y="2782596"/>
            <a:ext cx="13715773" cy="4989120"/>
          </a:xfrm>
        </p:spPr>
        <p:txBody>
          <a:bodyPr/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/>
              <a:t>Deklaracja tallińska – </a:t>
            </a:r>
            <a:r>
              <a:rPr lang="pl-PL" sz="2400" dirty="0"/>
              <a:t>podpisana 6 października 2017 r.;</a:t>
            </a:r>
            <a:endParaRPr lang="pl-PL" sz="2400" b="1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/>
              <a:t>Strategia Jednolitego Rynku Cyfrowego dla Europy </a:t>
            </a:r>
            <a:r>
              <a:rPr lang="pl-PL" sz="2400" dirty="0"/>
              <a:t>(Digital Single Market </a:t>
            </a:r>
            <a:r>
              <a:rPr lang="pl-PL" sz="2400" dirty="0" err="1"/>
              <a:t>Strategy</a:t>
            </a:r>
            <a:r>
              <a:rPr lang="pl-PL" sz="2400" dirty="0"/>
              <a:t> for Europe) – opublikowana 6 maja 2015 r.;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/>
              <a:t>Plan na rzecz rozwoju e-administracji na lata 2016-2020 </a:t>
            </a:r>
            <a:r>
              <a:rPr lang="pl-PL" sz="2400" dirty="0"/>
              <a:t>(</a:t>
            </a:r>
            <a:r>
              <a:rPr lang="pl-PL" sz="2400" dirty="0" err="1"/>
              <a:t>eGovernment</a:t>
            </a:r>
            <a:r>
              <a:rPr lang="pl-PL" sz="2400" dirty="0"/>
              <a:t> Action Plan);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 smtClean="0"/>
              <a:t>Fundusze </a:t>
            </a:r>
            <a:r>
              <a:rPr lang="pl-PL" sz="2400" b="1" dirty="0"/>
              <a:t>Europejskie na Rozwój Cyfrowy 2021-2027 </a:t>
            </a:r>
            <a:r>
              <a:rPr lang="pl-PL" sz="2400" dirty="0"/>
              <a:t>(kontynuacja Programu Operacyjnego Polska Cyfrowa </a:t>
            </a:r>
            <a:r>
              <a:rPr lang="pl-PL" sz="2400" dirty="0" smtClean="0"/>
              <a:t>2014-2020);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/>
              <a:t>P</a:t>
            </a:r>
            <a:r>
              <a:rPr lang="pl-PL" sz="2400" b="1" dirty="0" smtClean="0"/>
              <a:t>rogram </a:t>
            </a:r>
            <a:r>
              <a:rPr lang="pl-PL" sz="2400" b="1" dirty="0"/>
              <a:t>polityki „Droga ku cyfrowej dekadzie” do 2030 r. </a:t>
            </a:r>
            <a:r>
              <a:rPr lang="pl-PL" sz="2400" dirty="0"/>
              <a:t>(EUR Lex 2481/22</a:t>
            </a:r>
            <a:r>
              <a:rPr lang="pl-PL" sz="2400" dirty="0" smtClean="0"/>
              <a:t>).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29925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80885" y="2569945"/>
            <a:ext cx="10290749" cy="122274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dirty="0"/>
              <a:t/>
            </a:r>
            <a:br>
              <a:rPr lang="pl-PL" dirty="0"/>
            </a:br>
            <a:r>
              <a:rPr lang="pl-PL" altLang="pl-PL" sz="3600" b="1" dirty="0">
                <a:cs typeface="Calibri" panose="020F0502020204030204" pitchFamily="34" charset="0"/>
              </a:rPr>
              <a:t>Kontekst unijny </a:t>
            </a:r>
            <a:r>
              <a:rPr lang="pl-PL" altLang="pl-PL" sz="1800" b="1" dirty="0" smtClean="0">
                <a:cs typeface="Calibri" panose="020F0502020204030204" pitchFamily="34" charset="0"/>
              </a:rPr>
              <a:t/>
            </a:r>
            <a:br>
              <a:rPr lang="pl-PL" altLang="pl-PL" sz="1800" b="1" dirty="0" smtClean="0">
                <a:cs typeface="Calibri" panose="020F0502020204030204" pitchFamily="34" charset="0"/>
              </a:rPr>
            </a:br>
            <a:r>
              <a:rPr lang="pl-PL" sz="1800" spc="700" dirty="0">
                <a:solidFill>
                  <a:prstClr val="white"/>
                </a:solidFill>
              </a:rPr>
              <a:t>CO NAS CZEKA W PRZYSZŁOŚCI?</a:t>
            </a:r>
            <a:r>
              <a:rPr lang="pl-PL" sz="3600" spc="700" dirty="0">
                <a:solidFill>
                  <a:prstClr val="white"/>
                </a:solidFill>
              </a:rPr>
              <a:t/>
            </a:r>
            <a:br>
              <a:rPr lang="pl-PL" sz="3600" spc="700" dirty="0">
                <a:solidFill>
                  <a:prstClr val="white"/>
                </a:solidFill>
              </a:rPr>
            </a:br>
            <a:r>
              <a:rPr lang="pl-PL" sz="3600" b="1" dirty="0"/>
              <a:t/>
            </a:r>
            <a:br>
              <a:rPr lang="pl-PL" sz="3600" b="1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27999" y="2761331"/>
            <a:ext cx="13715773" cy="4989120"/>
          </a:xfrm>
        </p:spPr>
        <p:txBody>
          <a:bodyPr/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 smtClean="0"/>
              <a:t>Krajowy </a:t>
            </a:r>
            <a:r>
              <a:rPr lang="pl-PL" sz="2400" b="1" dirty="0"/>
              <a:t>Plan Odbudowy i Zwiększania Odporności (KPO):</a:t>
            </a:r>
          </a:p>
          <a:p>
            <a:pPr lvl="1" algn="just">
              <a:lnSpc>
                <a:spcPct val="150000"/>
              </a:lnSpc>
            </a:pPr>
            <a:r>
              <a:rPr lang="pl-PL" sz="2400" dirty="0" smtClean="0">
                <a:solidFill>
                  <a:schemeClr val="bg1"/>
                </a:solidFill>
              </a:rPr>
              <a:t>- 17 </a:t>
            </a:r>
            <a:r>
              <a:rPr lang="pl-PL" sz="2400" dirty="0">
                <a:solidFill>
                  <a:schemeClr val="bg1"/>
                </a:solidFill>
              </a:rPr>
              <a:t>czerwca 2022 r.  KPO </a:t>
            </a:r>
            <a:r>
              <a:rPr lang="pl-PL" sz="2400" dirty="0" smtClean="0">
                <a:solidFill>
                  <a:schemeClr val="bg1"/>
                </a:solidFill>
              </a:rPr>
              <a:t>został zaakceptowany </a:t>
            </a:r>
            <a:r>
              <a:rPr lang="pl-PL" sz="2400" dirty="0">
                <a:solidFill>
                  <a:schemeClr val="bg1"/>
                </a:solidFill>
              </a:rPr>
              <a:t>przez Radę UE; </a:t>
            </a:r>
            <a:endParaRPr lang="pl-PL" sz="2400" dirty="0" smtClean="0">
              <a:solidFill>
                <a:schemeClr val="bg1"/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pl-PL" sz="2400" dirty="0" smtClean="0">
                <a:solidFill>
                  <a:schemeClr val="bg1"/>
                </a:solidFill>
              </a:rPr>
              <a:t>- 9 grudnia 2022 r. podpisano Ustalenia Operacyjne </a:t>
            </a:r>
            <a:r>
              <a:rPr lang="pl-PL" sz="2400" dirty="0" err="1" smtClean="0">
                <a:solidFill>
                  <a:schemeClr val="bg1"/>
                </a:solidFill>
              </a:rPr>
              <a:t>ws</a:t>
            </a:r>
            <a:r>
              <a:rPr lang="pl-PL" sz="2400" dirty="0" smtClean="0">
                <a:solidFill>
                  <a:schemeClr val="bg1"/>
                </a:solidFill>
              </a:rPr>
              <a:t>. polskiego KPO między Polską </a:t>
            </a:r>
          </a:p>
          <a:p>
            <a:pPr lvl="1" algn="just">
              <a:lnSpc>
                <a:spcPct val="150000"/>
              </a:lnSpc>
            </a:pPr>
            <a:r>
              <a:rPr lang="pl-PL" sz="2400" dirty="0" smtClean="0">
                <a:solidFill>
                  <a:schemeClr val="bg1"/>
                </a:solidFill>
              </a:rPr>
              <a:t>a Komisją Europejską;</a:t>
            </a:r>
          </a:p>
          <a:p>
            <a:pPr lvl="1" algn="just">
              <a:lnSpc>
                <a:spcPct val="150000"/>
              </a:lnSpc>
            </a:pPr>
            <a:r>
              <a:rPr lang="pl-PL" sz="2400" dirty="0" smtClean="0">
                <a:solidFill>
                  <a:schemeClr val="bg1"/>
                </a:solidFill>
              </a:rPr>
              <a:t>- 1 czerwca 2023 r. KPO został zaakceptowany przez Komisję Europejską;</a:t>
            </a:r>
            <a:endParaRPr lang="pl-PL" sz="2400" dirty="0">
              <a:solidFill>
                <a:schemeClr val="bg1"/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pl-PL" sz="2400" dirty="0" smtClean="0">
                <a:solidFill>
                  <a:schemeClr val="bg1"/>
                </a:solidFill>
              </a:rPr>
              <a:t>- największa </a:t>
            </a:r>
            <a:r>
              <a:rPr lang="pl-PL" sz="2400" dirty="0">
                <a:solidFill>
                  <a:schemeClr val="bg1"/>
                </a:solidFill>
              </a:rPr>
              <a:t>część środków KPO przeznaczona jest na tzw. „</a:t>
            </a:r>
            <a:r>
              <a:rPr lang="pl-PL" sz="2400" dirty="0" err="1">
                <a:solidFill>
                  <a:schemeClr val="bg1"/>
                </a:solidFill>
              </a:rPr>
              <a:t>twin</a:t>
            </a:r>
            <a:r>
              <a:rPr lang="pl-PL" sz="2400" dirty="0">
                <a:solidFill>
                  <a:schemeClr val="bg1"/>
                </a:solidFill>
              </a:rPr>
              <a:t> </a:t>
            </a:r>
            <a:r>
              <a:rPr lang="pl-PL" sz="2400" dirty="0" err="1">
                <a:solidFill>
                  <a:schemeClr val="bg1"/>
                </a:solidFill>
              </a:rPr>
              <a:t>transition</a:t>
            </a:r>
            <a:r>
              <a:rPr lang="pl-PL" sz="2400" dirty="0">
                <a:solidFill>
                  <a:schemeClr val="bg1"/>
                </a:solidFill>
              </a:rPr>
              <a:t>” czyli  transformację klimatyczną (42,7%) oraz cyfrową (20,85%).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017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02150" y="1517323"/>
            <a:ext cx="10290749" cy="122274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dirty="0"/>
              <a:t/>
            </a:r>
            <a:br>
              <a:rPr lang="pl-PL" dirty="0"/>
            </a:br>
            <a:r>
              <a:rPr lang="pl-PL" sz="3600" b="1" dirty="0">
                <a:cs typeface="Calibri" panose="020F0502020204030204" pitchFamily="34" charset="0"/>
              </a:rPr>
              <a:t>PZIP – statusy działań</a:t>
            </a:r>
            <a:r>
              <a:rPr lang="pl-PL" sz="3600" b="1" dirty="0"/>
              <a:t/>
            </a:r>
            <a:br>
              <a:rPr lang="pl-PL" sz="3600" b="1" dirty="0"/>
            </a:b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050311" y="2628943"/>
            <a:ext cx="13293010" cy="31085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/>
            <a:r>
              <a:rPr lang="pl-PL" sz="2800" dirty="0" smtClean="0">
                <a:solidFill>
                  <a:schemeClr val="bg1"/>
                </a:solidFill>
              </a:rPr>
              <a:t>Plan </a:t>
            </a:r>
            <a:r>
              <a:rPr lang="pl-PL" sz="2800" dirty="0">
                <a:solidFill>
                  <a:schemeClr val="bg1"/>
                </a:solidFill>
              </a:rPr>
              <a:t>zawiera </a:t>
            </a:r>
            <a:r>
              <a:rPr lang="pl-PL" sz="2800" b="1" u="sng" dirty="0">
                <a:solidFill>
                  <a:schemeClr val="bg1"/>
                </a:solidFill>
              </a:rPr>
              <a:t>122 projekty </a:t>
            </a:r>
            <a:r>
              <a:rPr lang="pl-PL" sz="2800" dirty="0">
                <a:solidFill>
                  <a:schemeClr val="bg1"/>
                </a:solidFill>
              </a:rPr>
              <a:t>zgłoszone przez </a:t>
            </a:r>
            <a:r>
              <a:rPr lang="pl-PL" sz="2800" b="1" u="sng" dirty="0" smtClean="0">
                <a:solidFill>
                  <a:schemeClr val="bg1"/>
                </a:solidFill>
              </a:rPr>
              <a:t>47 instytucji</a:t>
            </a:r>
            <a:r>
              <a:rPr lang="pl-PL" sz="2800" b="1" dirty="0" smtClean="0">
                <a:solidFill>
                  <a:schemeClr val="bg1"/>
                </a:solidFill>
              </a:rPr>
              <a:t>*.</a:t>
            </a:r>
            <a:endParaRPr lang="pl-PL" sz="2800" b="1" dirty="0">
              <a:solidFill>
                <a:schemeClr val="bg1"/>
              </a:solidFill>
            </a:endParaRPr>
          </a:p>
          <a:p>
            <a:pPr lvl="0"/>
            <a:endParaRPr lang="pl-PL" sz="2800" b="1" dirty="0">
              <a:solidFill>
                <a:schemeClr val="bg1"/>
              </a:solidFill>
            </a:endParaRPr>
          </a:p>
          <a:p>
            <a:pPr lvl="0"/>
            <a:r>
              <a:rPr lang="pl-PL" sz="2800" dirty="0" smtClean="0">
                <a:solidFill>
                  <a:schemeClr val="bg1"/>
                </a:solidFill>
              </a:rPr>
              <a:t>W realizacji są </a:t>
            </a:r>
            <a:r>
              <a:rPr lang="pl-PL" sz="2800" b="1" u="sng" dirty="0">
                <a:solidFill>
                  <a:schemeClr val="bg1"/>
                </a:solidFill>
              </a:rPr>
              <a:t>3</a:t>
            </a:r>
            <a:r>
              <a:rPr lang="pl-PL" sz="2800" b="1" u="sng" dirty="0" smtClean="0">
                <a:solidFill>
                  <a:schemeClr val="bg1"/>
                </a:solidFill>
              </a:rPr>
              <a:t>3</a:t>
            </a:r>
            <a:r>
              <a:rPr lang="pl-PL" sz="2800" dirty="0" smtClean="0">
                <a:solidFill>
                  <a:schemeClr val="bg1"/>
                </a:solidFill>
              </a:rPr>
              <a:t> projekty; </a:t>
            </a:r>
            <a:endParaRPr lang="pl-PL" sz="2800" dirty="0">
              <a:solidFill>
                <a:schemeClr val="bg1"/>
              </a:solidFill>
            </a:endParaRPr>
          </a:p>
          <a:p>
            <a:pPr lvl="0"/>
            <a:r>
              <a:rPr lang="pl-PL" sz="2800" dirty="0" smtClean="0">
                <a:solidFill>
                  <a:schemeClr val="bg1"/>
                </a:solidFill>
              </a:rPr>
              <a:t>zakończono </a:t>
            </a:r>
            <a:r>
              <a:rPr lang="pl-PL" sz="2800" b="1" u="sng" dirty="0" smtClean="0">
                <a:solidFill>
                  <a:schemeClr val="bg1"/>
                </a:solidFill>
              </a:rPr>
              <a:t>74</a:t>
            </a:r>
            <a:r>
              <a:rPr lang="pl-PL" sz="2800" b="1" dirty="0" smtClean="0">
                <a:solidFill>
                  <a:schemeClr val="bg1"/>
                </a:solidFill>
              </a:rPr>
              <a:t> </a:t>
            </a:r>
            <a:r>
              <a:rPr lang="pl-PL" sz="2800" dirty="0" smtClean="0">
                <a:solidFill>
                  <a:schemeClr val="bg1"/>
                </a:solidFill>
              </a:rPr>
              <a:t>projekty;</a:t>
            </a:r>
          </a:p>
          <a:p>
            <a:pPr lvl="0"/>
            <a:r>
              <a:rPr lang="pl-PL" sz="2800" dirty="0" smtClean="0">
                <a:solidFill>
                  <a:schemeClr val="bg1"/>
                </a:solidFill>
              </a:rPr>
              <a:t>odstąpiono od realizacji </a:t>
            </a:r>
            <a:r>
              <a:rPr lang="pl-PL" sz="2800" b="1" u="sng" dirty="0" smtClean="0">
                <a:solidFill>
                  <a:schemeClr val="bg1"/>
                </a:solidFill>
              </a:rPr>
              <a:t>8</a:t>
            </a:r>
            <a:r>
              <a:rPr lang="pl-PL" sz="2800" b="1" dirty="0" smtClean="0">
                <a:solidFill>
                  <a:schemeClr val="bg1"/>
                </a:solidFill>
              </a:rPr>
              <a:t> </a:t>
            </a:r>
            <a:r>
              <a:rPr lang="pl-PL" sz="2800" dirty="0" smtClean="0">
                <a:solidFill>
                  <a:schemeClr val="bg1"/>
                </a:solidFill>
              </a:rPr>
              <a:t>projektów;</a:t>
            </a:r>
            <a:endParaRPr lang="pl-PL" sz="2800" dirty="0">
              <a:solidFill>
                <a:schemeClr val="bg1"/>
              </a:solidFill>
            </a:endParaRPr>
          </a:p>
          <a:p>
            <a:pPr lvl="0"/>
            <a:r>
              <a:rPr lang="pl-PL" sz="2800" dirty="0" smtClean="0">
                <a:solidFill>
                  <a:schemeClr val="bg1"/>
                </a:solidFill>
              </a:rPr>
              <a:t>planowanych bądź w przygotowaniu jest </a:t>
            </a:r>
            <a:r>
              <a:rPr lang="pl-PL" sz="2800" b="1" u="sng" dirty="0">
                <a:solidFill>
                  <a:schemeClr val="bg1"/>
                </a:solidFill>
              </a:rPr>
              <a:t>5</a:t>
            </a:r>
            <a:r>
              <a:rPr lang="pl-PL" sz="2800" dirty="0" smtClean="0">
                <a:solidFill>
                  <a:schemeClr val="bg1"/>
                </a:solidFill>
              </a:rPr>
              <a:t> projektów;</a:t>
            </a:r>
          </a:p>
          <a:p>
            <a:pPr lvl="0"/>
            <a:r>
              <a:rPr lang="pl-PL" sz="2800" b="1" u="sng" dirty="0" smtClean="0">
                <a:solidFill>
                  <a:schemeClr val="bg1"/>
                </a:solidFill>
              </a:rPr>
              <a:t>2</a:t>
            </a:r>
            <a:r>
              <a:rPr lang="pl-PL" sz="2800" dirty="0" smtClean="0">
                <a:solidFill>
                  <a:schemeClr val="bg1"/>
                </a:solidFill>
              </a:rPr>
              <a:t> projekty zostaną dopiero uruchomione**.  </a:t>
            </a:r>
          </a:p>
        </p:txBody>
      </p:sp>
      <p:sp>
        <p:nvSpPr>
          <p:cNvPr id="6" name="Prostokąt 5"/>
          <p:cNvSpPr/>
          <p:nvPr/>
        </p:nvSpPr>
        <p:spPr>
          <a:xfrm>
            <a:off x="4263657" y="6730210"/>
            <a:ext cx="1031435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0"/>
            <a:r>
              <a:rPr lang="pl-PL" dirty="0">
                <a:solidFill>
                  <a:schemeClr val="bg1"/>
                </a:solidFill>
              </a:rPr>
              <a:t>*W tym 13 resortów i 34 instytucje podległe lub nadzorowane przez ministerstwa. </a:t>
            </a:r>
          </a:p>
          <a:p>
            <a:pPr marL="901700"/>
            <a:r>
              <a:rPr lang="pl-PL" dirty="0">
                <a:solidFill>
                  <a:schemeClr val="bg1"/>
                </a:solidFill>
              </a:rPr>
              <a:t>**Są to projekty MZ o charakterze utrzymaniowym.</a:t>
            </a:r>
          </a:p>
        </p:txBody>
      </p:sp>
    </p:spTree>
    <p:extLst>
      <p:ext uri="{BB962C8B-B14F-4D97-AF65-F5344CB8AC3E}">
        <p14:creationId xmlns:p14="http://schemas.microsoft.com/office/powerpoint/2010/main" val="256904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59619" y="2700670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altLang="pl-PL" sz="3600" b="1" dirty="0" smtClean="0">
                <a:cs typeface="Calibri" panose="020F0502020204030204" pitchFamily="34" charset="0"/>
              </a:rPr>
              <a:t/>
            </a:r>
            <a:br>
              <a:rPr lang="pl-PL" altLang="pl-PL" sz="3600" b="1" dirty="0" smtClean="0">
                <a:cs typeface="Calibri" panose="020F0502020204030204" pitchFamily="34" charset="0"/>
              </a:rPr>
            </a:br>
            <a:r>
              <a:rPr lang="pl-PL" altLang="pl-PL" sz="3600" b="1" dirty="0">
                <a:cs typeface="Calibri" panose="020F0502020204030204" pitchFamily="34" charset="0"/>
              </a:rPr>
              <a:t/>
            </a: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Rozkład </a:t>
            </a:r>
            <a:r>
              <a:rPr lang="pl-PL" sz="3600" b="1" dirty="0" smtClean="0"/>
              <a:t>projektów</a:t>
            </a:r>
            <a:r>
              <a:rPr lang="pl-PL" sz="3600" b="1" dirty="0"/>
              <a:t/>
            </a:r>
            <a:br>
              <a:rPr lang="pl-PL" sz="3600" b="1" dirty="0"/>
            </a:br>
            <a:r>
              <a:rPr lang="pl-PL" sz="1800" spc="700" dirty="0">
                <a:solidFill>
                  <a:prstClr val="white"/>
                </a:solidFill>
              </a:rPr>
              <a:t>WEDŁUG PARTNERÓW PZIP</a:t>
            </a:r>
            <a:br>
              <a:rPr lang="pl-PL" sz="1800" spc="700" dirty="0">
                <a:solidFill>
                  <a:prstClr val="white"/>
                </a:solidFill>
              </a:rPr>
            </a:br>
            <a:r>
              <a:rPr lang="pl-PL" sz="3600" spc="700" dirty="0">
                <a:solidFill>
                  <a:prstClr val="white"/>
                </a:solidFill>
              </a:rPr>
              <a:t/>
            </a:r>
            <a:br>
              <a:rPr lang="pl-PL" sz="3600" spc="700" dirty="0">
                <a:solidFill>
                  <a:prstClr val="white"/>
                </a:solidFill>
              </a:rPr>
            </a:b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697062"/>
              </p:ext>
            </p:extLst>
          </p:nvPr>
        </p:nvGraphicFramePr>
        <p:xfrm>
          <a:off x="2966485" y="2892054"/>
          <a:ext cx="4233568" cy="370890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93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9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8199">
                <a:tc>
                  <a:txBody>
                    <a:bodyPr/>
                    <a:lstStyle/>
                    <a:p>
                      <a:r>
                        <a:rPr lang="pl-PL" dirty="0" smtClean="0"/>
                        <a:t>Podmiot</a:t>
                      </a:r>
                      <a:endParaRPr lang="pl-PL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</a:t>
                      </a:r>
                      <a:r>
                        <a:rPr lang="pl-PL" baseline="0" dirty="0" smtClean="0"/>
                        <a:t> projektów</a:t>
                      </a:r>
                      <a:endParaRPr lang="pl-PL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MEiN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MF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MKiŚ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MKiDN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MON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MRIPS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77751"/>
              </p:ext>
            </p:extLst>
          </p:nvPr>
        </p:nvGraphicFramePr>
        <p:xfrm>
          <a:off x="8452885" y="2892054"/>
          <a:ext cx="3955310" cy="370890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626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8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558">
                <a:tc>
                  <a:txBody>
                    <a:bodyPr/>
                    <a:lstStyle/>
                    <a:p>
                      <a:r>
                        <a:rPr lang="pl-PL" b="0" dirty="0" err="1" smtClean="0">
                          <a:solidFill>
                            <a:schemeClr val="bg1"/>
                          </a:solidFill>
                        </a:rPr>
                        <a:t>MRiRW</a:t>
                      </a:r>
                      <a:endParaRPr lang="pl-P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52C6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52C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MRiT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MSWiA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MS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997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GUS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RARS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SUMA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123</a:t>
                      </a:r>
                      <a:r>
                        <a:rPr lang="pl-PL" baseline="0" dirty="0" smtClean="0">
                          <a:solidFill>
                            <a:schemeClr val="bg1"/>
                          </a:solidFill>
                        </a:rPr>
                        <a:t>*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9579913" y="7504012"/>
            <a:ext cx="5390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chemeClr val="bg1"/>
                </a:solidFill>
              </a:rPr>
              <a:t>* Jeden projekt jest wspólny dla MC i MSWiA. </a:t>
            </a:r>
            <a:endParaRPr lang="pl-P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64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C">
  <a:themeElements>
    <a:clrScheme name="MC">
      <a:dk1>
        <a:srgbClr val="000000"/>
      </a:dk1>
      <a:lt1>
        <a:srgbClr val="FFFFFF"/>
      </a:lt1>
      <a:dk2>
        <a:srgbClr val="002F67"/>
      </a:dk2>
      <a:lt2>
        <a:srgbClr val="FFFFFF"/>
      </a:lt2>
      <a:accent1>
        <a:srgbClr val="E30613"/>
      </a:accent1>
      <a:accent2>
        <a:srgbClr val="FFCC00"/>
      </a:accent2>
      <a:accent3>
        <a:srgbClr val="1EA6D9"/>
      </a:accent3>
      <a:accent4>
        <a:srgbClr val="29A645"/>
      </a:accent4>
      <a:accent5>
        <a:srgbClr val="49DCB1"/>
      </a:accent5>
      <a:accent6>
        <a:srgbClr val="A379C9"/>
      </a:accent6>
      <a:hlink>
        <a:srgbClr val="1EA6D9"/>
      </a:hlink>
      <a:folHlink>
        <a:srgbClr val="0070C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rawozdanie z realizacji Programu Zintegrowanej Informatyzacji Państwa (lipiec 2023 r.)" id="{DDB76253-6E77-498E-A35D-21E2D734290E}" vid="{162C7812-B078-453C-9B8A-8895EF549372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Sprawozdanie z realizacji Programu Zintegrowanej Informatyzacji Państwa ...</Template>
  <TotalTime>279</TotalTime>
  <Words>1221</Words>
  <Application>Microsoft Office PowerPoint</Application>
  <PresentationFormat>Niestandardowy</PresentationFormat>
  <Paragraphs>237</Paragraphs>
  <Slides>17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Century Gothic</vt:lpstr>
      <vt:lpstr>Wingdings</vt:lpstr>
      <vt:lpstr>MC</vt:lpstr>
      <vt:lpstr>Sprawozdanie roczne z realizacji  Programu Zintegrowanej Informatyzacji Państwa</vt:lpstr>
      <vt:lpstr>Podstawowe dane o PZIP</vt:lpstr>
      <vt:lpstr>Cele PZIP JAKIE CELE NAM PRZYŚWIECAJĄ?</vt:lpstr>
      <vt:lpstr>Kierunki interwencji W JAKĄ STRONĘ KSZTAŁTUJEMY ZMIANĘ?</vt:lpstr>
      <vt:lpstr>Kontekst strategiczny  JAKIE INNE PROGRAMY WYPEŁNIAJĄ CELE PZIP? </vt:lpstr>
      <vt:lpstr> Kontekst unijny  JAKI JEST STAN OBECNY?</vt:lpstr>
      <vt:lpstr> Kontekst unijny  CO NAS CZEKA W PRZYSZŁOŚCI?  </vt:lpstr>
      <vt:lpstr> PZIP – statusy działań </vt:lpstr>
      <vt:lpstr>    Rozkład projektów WEDŁUG PARTNERÓW PZIP   </vt:lpstr>
      <vt:lpstr>    Rozkład projektów w czasie   ANALIZA TERMINOWOŚCI   </vt:lpstr>
      <vt:lpstr>    Wnioski z analizy terminowości CO MÓWIĄ NAM DANE  </vt:lpstr>
      <vt:lpstr>      Monitorowanie wskaźników (1/3) </vt:lpstr>
      <vt:lpstr>      Monitorowanie wskaźników (2/3) </vt:lpstr>
      <vt:lpstr>      Monitorowanie wskaźników (3/3) </vt:lpstr>
      <vt:lpstr>Wskaźniki – co się zmieniło</vt:lpstr>
      <vt:lpstr>W stronę nowego  PLANOWANE ZADANIA </vt:lpstr>
      <vt:lpstr>D z i ę k u j ę   z a   u w a g ę</vt:lpstr>
    </vt:vector>
  </TitlesOfParts>
  <Company>Kancelaria Prezesa Rady Ministrow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Sprawozdanie roczne z realizacji  Programu Zintegrowanej Informatyzacji Państwa</dc:title>
  <dc:creator>Lenarcik Anna</dc:creator>
  <cp:lastModifiedBy>Stępniewska-Sałata Aneta</cp:lastModifiedBy>
  <cp:revision>11</cp:revision>
  <dcterms:created xsi:type="dcterms:W3CDTF">2023-07-25T05:29:20Z</dcterms:created>
  <dcterms:modified xsi:type="dcterms:W3CDTF">2023-08-03T07:09:18Z</dcterms:modified>
</cp:coreProperties>
</file>