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E434E-BDDA-47FC-AFF9-5F1C8E221200}" type="datetimeFigureOut">
              <a:rPr lang="pl-PL" smtClean="0"/>
              <a:t>2018-03-28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86B87-7179-40CA-9F94-954ED122B4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68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CB7CF-1350-4471-8A5F-D8C34A807424}" type="slidenum">
              <a:rPr lang="pl-PL" altLang="pl-PL" sz="1300" smtClean="0"/>
              <a:pPr>
                <a:spcBef>
                  <a:spcPct val="0"/>
                </a:spcBef>
              </a:pPr>
              <a:t>13</a:t>
            </a:fld>
            <a:endParaRPr lang="pl-PL" altLang="pl-PL" sz="1300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9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A7-1951-4166-BD2A-19FB51442DDA}" type="datetimeFigureOut">
              <a:rPr lang="pl-PL" smtClean="0"/>
              <a:t>2018-03-28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DFC2-235B-4BA8-8D72-D2B760CFA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159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A7-1951-4166-BD2A-19FB51442DDA}" type="datetimeFigureOut">
              <a:rPr lang="pl-PL" smtClean="0"/>
              <a:t>2018-03-28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DFC2-235B-4BA8-8D72-D2B760CFA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43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A7-1951-4166-BD2A-19FB51442DDA}" type="datetimeFigureOut">
              <a:rPr lang="pl-PL" smtClean="0"/>
              <a:t>2018-03-28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DFC2-235B-4BA8-8D72-D2B760CFA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33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A7-1951-4166-BD2A-19FB51442DDA}" type="datetimeFigureOut">
              <a:rPr lang="pl-PL" smtClean="0"/>
              <a:t>2018-03-28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DFC2-235B-4BA8-8D72-D2B760CFA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96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A7-1951-4166-BD2A-19FB51442DDA}" type="datetimeFigureOut">
              <a:rPr lang="pl-PL" smtClean="0"/>
              <a:t>2018-03-28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DFC2-235B-4BA8-8D72-D2B760CFA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72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A7-1951-4166-BD2A-19FB51442DDA}" type="datetimeFigureOut">
              <a:rPr lang="pl-PL" smtClean="0"/>
              <a:t>2018-03-28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DFC2-235B-4BA8-8D72-D2B760CFA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38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A7-1951-4166-BD2A-19FB51442DDA}" type="datetimeFigureOut">
              <a:rPr lang="pl-PL" smtClean="0"/>
              <a:t>2018-03-28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DFC2-235B-4BA8-8D72-D2B760CFA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04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A7-1951-4166-BD2A-19FB51442DDA}" type="datetimeFigureOut">
              <a:rPr lang="pl-PL" smtClean="0"/>
              <a:t>2018-03-28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DFC2-235B-4BA8-8D72-D2B760CFA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3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A7-1951-4166-BD2A-19FB51442DDA}" type="datetimeFigureOut">
              <a:rPr lang="pl-PL" smtClean="0"/>
              <a:t>2018-03-28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DFC2-235B-4BA8-8D72-D2B760CFA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33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A7-1951-4166-BD2A-19FB51442DDA}" type="datetimeFigureOut">
              <a:rPr lang="pl-PL" smtClean="0"/>
              <a:t>2018-03-28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DFC2-235B-4BA8-8D72-D2B760CFA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48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A7-1951-4166-BD2A-19FB51442DDA}" type="datetimeFigureOut">
              <a:rPr lang="pl-PL" smtClean="0"/>
              <a:t>2018-03-28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DFC2-235B-4BA8-8D72-D2B760CFA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09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B6A7-1951-4166-BD2A-19FB51442DDA}" type="datetimeFigureOut">
              <a:rPr lang="pl-PL" smtClean="0"/>
              <a:t>2018-03-28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6DFC2-235B-4BA8-8D72-D2B760CFA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96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3" y="6022237"/>
            <a:ext cx="656465" cy="65865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28650" y="1288001"/>
            <a:ext cx="115330" cy="820885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743980" y="1329191"/>
            <a:ext cx="8501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Blisko 90% uczniów </a:t>
            </a:r>
            <a:r>
              <a:rPr lang="pl-PL" sz="24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chętnie </a:t>
            </a:r>
          </a:p>
          <a:p>
            <a:pPr>
              <a:lnSpc>
                <a:spcPct val="150000"/>
              </a:lnSpc>
            </a:pPr>
            <a:r>
              <a:rPr lang="pl-PL" sz="20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uczestniczyła</a:t>
            </a:r>
            <a:r>
              <a:rPr lang="pl-PL" sz="24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 programie</a:t>
            </a:r>
            <a:endParaRPr lang="pl-PL" sz="2400" b="1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28650" y="2461855"/>
            <a:ext cx="115330" cy="820885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43980" y="2503045"/>
            <a:ext cx="8501449" cy="78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Ok. 90% uczniów uznało </a:t>
            </a:r>
            <a:r>
              <a:rPr lang="pl-PL" sz="24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zajęcia </a:t>
            </a:r>
          </a:p>
          <a:p>
            <a:pPr>
              <a:lnSpc>
                <a:spcPct val="150000"/>
              </a:lnSpc>
            </a:pPr>
            <a:r>
              <a:rPr lang="pl-PL" sz="24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 za ciekawe</a:t>
            </a:r>
            <a:endParaRPr lang="pl-PL" sz="2400" b="1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28650" y="3538076"/>
            <a:ext cx="115330" cy="1223394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743980" y="3595742"/>
            <a:ext cx="8501449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Ok. 80% uczniów chciałoby, żeby </a:t>
            </a:r>
            <a:b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przyszłości </a:t>
            </a:r>
            <a:r>
              <a:rPr lang="pl-PL" sz="24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dzieci uczestniczyły </a:t>
            </a: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takim programie</a:t>
            </a:r>
            <a:endParaRPr lang="pl-PL" sz="2400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5563116" y="551556"/>
            <a:ext cx="3429883" cy="7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b="1" baseline="30000" dirty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Materiały do programu</a:t>
            </a:r>
          </a:p>
        </p:txBody>
      </p:sp>
      <p:sp>
        <p:nvSpPr>
          <p:cNvPr id="7" name="Prostokąt 6"/>
          <p:cNvSpPr/>
          <p:nvPr/>
        </p:nvSpPr>
        <p:spPr>
          <a:xfrm>
            <a:off x="5447786" y="600984"/>
            <a:ext cx="115330" cy="392507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348929" y="1139914"/>
            <a:ext cx="3644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DE1F27"/>
              </a:buClr>
            </a:pP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Materiały są dostępne do pobrania </a:t>
            </a:r>
          </a:p>
          <a:p>
            <a:pPr>
              <a:lnSpc>
                <a:spcPct val="150000"/>
              </a:lnSpc>
              <a:buClr>
                <a:srgbClr val="DE1F27"/>
              </a:buClr>
            </a:pP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 strony internetowej </a:t>
            </a:r>
          </a:p>
          <a:p>
            <a:pPr>
              <a:lnSpc>
                <a:spcPct val="150000"/>
              </a:lnSpc>
              <a:buClr>
                <a:srgbClr val="DE1F27"/>
              </a:buClr>
            </a:pPr>
            <a:r>
              <a:rPr lang="pl-PL" sz="20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(www.gis.gov.pl – zakładka </a:t>
            </a:r>
          </a:p>
          <a:p>
            <a:pPr>
              <a:lnSpc>
                <a:spcPct val="150000"/>
              </a:lnSpc>
              <a:buClr>
                <a:srgbClr val="DE1F27"/>
              </a:buClr>
            </a:pPr>
            <a:r>
              <a:rPr lang="pl-PL" sz="20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promocja zdrowia)</a:t>
            </a: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2000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5563116" y="3002980"/>
            <a:ext cx="3429883" cy="7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b="1" baseline="30000" dirty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Udział w programie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447786" y="3052408"/>
            <a:ext cx="115330" cy="392507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5348929" y="3591338"/>
            <a:ext cx="3498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DE1F27"/>
              </a:buClr>
            </a:pP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ARS mogą realizować </a:t>
            </a:r>
            <a:r>
              <a:rPr lang="pl-PL" sz="20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wszystkie formy </a:t>
            </a: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szkół ponadgimnazjalnych, zarówno technika, licea, „zawodówki”, licea profilowane, a także np. zakłady poprawcze, miejsca spotkań młodzieży w danej grupie wiekowej...</a:t>
            </a:r>
            <a:endParaRPr lang="pl-PL" sz="2000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54" y="6022237"/>
            <a:ext cx="656465" cy="65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4287" y="275411"/>
            <a:ext cx="7606710" cy="390177"/>
          </a:xfrm>
        </p:spPr>
        <p:txBody>
          <a:bodyPr>
            <a:normAutofit fontScale="90000"/>
          </a:bodyPr>
          <a:lstStyle/>
          <a:p>
            <a:r>
              <a:rPr lang="pl-PL" sz="2700" b="1" baseline="30000" dirty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„ARS, czyli jak dbać o miłość?” w woj. </a:t>
            </a:r>
            <a:r>
              <a:rPr lang="pl-PL" sz="2700" b="1" baseline="30000" dirty="0" smtClean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śląskim – inauguracja programu </a:t>
            </a:r>
            <a:endParaRPr lang="pl-PL" sz="2700" b="1" baseline="30000" dirty="0">
              <a:solidFill>
                <a:srgbClr val="DE1F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34586" y="1384017"/>
            <a:ext cx="3407138" cy="5215719"/>
          </a:xfrm>
        </p:spPr>
        <p:txBody>
          <a:bodyPr/>
          <a:lstStyle/>
          <a:p>
            <a:endParaRPr lang="pl-PL" sz="2000" baseline="30000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altLang="pl-PL" sz="2400" baseline="30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dniach 24-27.02.2014r., w trzech miastach województwa śląskiego: Bielsku-Białej, Katowicach oraz Częstochowie, odbyły się bezpłatne szkolenia dla koordynatorów szkolnych programu</a:t>
            </a:r>
          </a:p>
          <a:p>
            <a:endParaRPr lang="pl-PL" sz="2400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</a:t>
            </a:r>
            <a:r>
              <a:rPr lang="pl-PL" sz="2400" baseline="30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realizowany jest w woj. śląskim od roku szkolnego 2013/2014  </a:t>
            </a:r>
            <a:endParaRPr lang="pl-PL" sz="2400" baseline="30000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2400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400" baseline="30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Obecnie trwa V edycja programu</a:t>
            </a:r>
          </a:p>
          <a:p>
            <a:pPr marL="0" indent="0">
              <a:buNone/>
            </a:pPr>
            <a:endParaRPr lang="pl-PL" sz="2000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53" y="276642"/>
            <a:ext cx="115834" cy="3901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906" y="6010412"/>
            <a:ext cx="658425" cy="658425"/>
          </a:xfrm>
          <a:prstGeom prst="rect">
            <a:avLst/>
          </a:prstGeom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2" y="1060128"/>
            <a:ext cx="3978720" cy="26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2" y="3991877"/>
            <a:ext cx="4013280" cy="267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8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"/>
          <p:cNvSpPr>
            <a:spLocks noGrp="1" noChangeArrowheads="1"/>
          </p:cNvSpPr>
          <p:nvPr>
            <p:ph type="title"/>
          </p:nvPr>
        </p:nvSpPr>
        <p:spPr>
          <a:xfrm>
            <a:off x="476518" y="1137961"/>
            <a:ext cx="8667482" cy="1144800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eaLnBrk="1"/>
            <a:r>
              <a:rPr lang="pl-PL" altLang="pl-PL" sz="2700" b="1" baseline="30000" dirty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Podsumowanie wszystkich edycji (I,II,III,IV) programu „ARS,..?” – </a:t>
            </a:r>
            <a:r>
              <a:rPr lang="pl-PL" altLang="pl-PL" sz="2700" b="1" baseline="30000" dirty="0" smtClean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2700" b="1" baseline="30000" dirty="0" smtClean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700" b="1" baseline="30000" dirty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2700" b="1" baseline="30000" dirty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700" b="1" baseline="30000" dirty="0" smtClean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zasięg </a:t>
            </a:r>
            <a:r>
              <a:rPr lang="pl-PL" altLang="pl-PL" sz="2700" b="1" baseline="30000" dirty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2400" y="2406601"/>
            <a:ext cx="3836160" cy="1509120"/>
          </a:xfrm>
          <a:solidFill>
            <a:srgbClr val="FFFFFF">
              <a:alpha val="70979"/>
            </a:srgbClr>
          </a:solidFill>
        </p:spPr>
        <p:txBody>
          <a:bodyPr vert="horz" lIns="91440" tIns="20801" rIns="91440" bIns="45720" rtlCol="0">
            <a:normAutofit/>
          </a:bodyPr>
          <a:lstStyle/>
          <a:p>
            <a:pPr marL="391686" indent="-293764"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altLang="pl-PL" sz="4354" b="1" u="sng" dirty="0">
                <a:latin typeface="Calibri" panose="020F0502020204030204" pitchFamily="34" charset="0"/>
              </a:rPr>
              <a:t>woj. śląskie </a:t>
            </a:r>
          </a:p>
          <a:p>
            <a:pPr marL="391686" indent="-293764"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altLang="pl-PL" sz="4354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90</a:t>
            </a:r>
            <a:r>
              <a:rPr lang="pl-PL" altLang="pl-PL" sz="4354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%</a:t>
            </a:r>
            <a:endParaRPr lang="pl-PL" altLang="pl-PL" sz="4354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91686" indent="-293764"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altLang="pl-PL" b="1" dirty="0" smtClean="0"/>
          </a:p>
          <a:p>
            <a:pPr marL="391686" indent="-293764"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altLang="pl-PL" b="1" dirty="0" smtClean="0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1" y="279721"/>
            <a:ext cx="2057760" cy="4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7" name="Prostokąt 6"/>
          <p:cNvSpPr>
            <a:spLocks noChangeArrowheads="1"/>
          </p:cNvSpPr>
          <p:nvPr/>
        </p:nvSpPr>
        <p:spPr bwMode="auto">
          <a:xfrm>
            <a:off x="4982400" y="2393641"/>
            <a:ext cx="3962880" cy="1432443"/>
          </a:xfrm>
          <a:prstGeom prst="rect">
            <a:avLst/>
          </a:prstGeom>
          <a:solidFill>
            <a:srgbClr val="FFFFFF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pl-PL" altLang="pl-PL" sz="4354" b="1" u="sng" dirty="0">
                <a:latin typeface="Calibri" panose="020F0502020204030204" pitchFamily="34" charset="0"/>
              </a:rPr>
              <a:t>Polska </a:t>
            </a:r>
          </a:p>
          <a:p>
            <a:pPr algn="ctr" eaLnBrk="1"/>
            <a:r>
              <a:rPr lang="pl-PL" altLang="pl-PL" sz="4354" b="1" dirty="0">
                <a:solidFill>
                  <a:srgbClr val="002060"/>
                </a:solidFill>
                <a:latin typeface="Calibri" panose="020F0502020204030204" pitchFamily="34" charset="0"/>
              </a:rPr>
              <a:t>60%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76519" y="4371263"/>
            <a:ext cx="48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b="1" baseline="30000" dirty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Liczba </a:t>
            </a:r>
            <a:r>
              <a:rPr lang="pl-PL" sz="2700" b="1" baseline="30000" dirty="0" smtClean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odbiorców- 4 edycje</a:t>
            </a:r>
            <a:endParaRPr lang="pl-PL" sz="2700" b="1" baseline="30000" dirty="0">
              <a:solidFill>
                <a:srgbClr val="DE1F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7601" y="4816856"/>
            <a:ext cx="3836160" cy="802385"/>
          </a:xfrm>
          <a:prstGeom prst="rect">
            <a:avLst/>
          </a:prstGeom>
          <a:solidFill>
            <a:srgbClr val="FFFFFF">
              <a:alpha val="70979"/>
            </a:srgbClr>
          </a:solidFill>
        </p:spPr>
        <p:txBody>
          <a:bodyPr vert="horz" lIns="91440" tIns="20801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686" indent="-293764" algn="ctr">
              <a:buFont typeface="Arial" panose="020B0604020202020204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altLang="pl-PL" sz="4354" b="1" u="sng" dirty="0" smtClean="0">
                <a:latin typeface="Calibri" panose="020F0502020204030204" pitchFamily="34" charset="0"/>
              </a:rPr>
              <a:t>74 735 uczniów</a:t>
            </a:r>
          </a:p>
          <a:p>
            <a:pPr marL="391686" indent="-293764" algn="ctr">
              <a:buFont typeface="Arial" panose="020B0604020202020204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altLang="pl-PL" b="1" dirty="0" smtClean="0"/>
          </a:p>
          <a:p>
            <a:pPr marL="391686" indent="-293764" algn="ctr">
              <a:buFont typeface="Arial" panose="020B0604020202020204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altLang="pl-PL" b="1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7601" y="5695502"/>
            <a:ext cx="3836160" cy="802385"/>
          </a:xfrm>
          <a:prstGeom prst="rect">
            <a:avLst/>
          </a:prstGeom>
          <a:solidFill>
            <a:srgbClr val="FFFFFF">
              <a:alpha val="70979"/>
            </a:srgbClr>
          </a:solidFill>
        </p:spPr>
        <p:txBody>
          <a:bodyPr vert="horz" lIns="91440" tIns="20801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686" indent="-293764" algn="ctr">
              <a:buFont typeface="Arial" panose="020B0604020202020204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altLang="pl-PL" sz="4354" b="1" u="sng" dirty="0" smtClean="0">
                <a:latin typeface="Calibri" panose="020F0502020204030204" pitchFamily="34" charset="0"/>
              </a:rPr>
              <a:t>25 186 rodziców</a:t>
            </a:r>
          </a:p>
          <a:p>
            <a:pPr marL="391686" indent="-293764" algn="ctr">
              <a:buFont typeface="Arial" panose="020B0604020202020204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altLang="pl-PL" b="1" dirty="0" smtClean="0"/>
          </a:p>
          <a:p>
            <a:pPr marL="391686" indent="-293764" algn="ctr">
              <a:buFont typeface="Arial" panose="020B0604020202020204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alt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2812286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28650" y="554834"/>
            <a:ext cx="115328" cy="713793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743980" y="579548"/>
            <a:ext cx="850144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700" b="1" baseline="30000" dirty="0" smtClean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 Programów Rekomendowanych</a:t>
            </a:r>
            <a:endParaRPr lang="pl-PL" sz="2700" b="1" baseline="30000" dirty="0">
              <a:solidFill>
                <a:srgbClr val="DE1F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43979" y="921776"/>
            <a:ext cx="8501449" cy="41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http://programyrekomendowane.pl</a:t>
            </a:r>
            <a:endParaRPr lang="pl-PL" sz="2400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39177" y="2079660"/>
            <a:ext cx="5047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DE1F27"/>
              </a:buClr>
              <a:buFont typeface="Wingdings" panose="05000000000000000000" pitchFamily="2" charset="2"/>
              <a:buChar char="§"/>
            </a:pP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podniesienie jakości programów profilaktycznych </a:t>
            </a:r>
            <a:b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promocji zdrowia psychicznego</a:t>
            </a:r>
          </a:p>
          <a:p>
            <a:pPr marL="342900" indent="-342900">
              <a:lnSpc>
                <a:spcPct val="150000"/>
              </a:lnSpc>
              <a:buClr>
                <a:srgbClr val="DE1F27"/>
              </a:buClr>
              <a:buFont typeface="Wingdings" panose="05000000000000000000" pitchFamily="2" charset="2"/>
              <a:buChar char="§"/>
            </a:pP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szersze upowszechnienie sprawdzonych praktyk/programów </a:t>
            </a:r>
            <a:b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profilaktycznych i promocji zdrowia psychicznego</a:t>
            </a:r>
          </a:p>
          <a:p>
            <a:pPr marL="342900" indent="-342900">
              <a:lnSpc>
                <a:spcPct val="150000"/>
              </a:lnSpc>
              <a:buClr>
                <a:srgbClr val="DE1F27"/>
              </a:buClr>
              <a:buFont typeface="Wingdings" panose="05000000000000000000" pitchFamily="2" charset="2"/>
              <a:buChar char="§"/>
            </a:pP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popularyzacja wiedzy na temat skutecznych </a:t>
            </a:r>
          </a:p>
          <a:p>
            <a:pPr marL="342900" indent="-342900">
              <a:lnSpc>
                <a:spcPct val="150000"/>
              </a:lnSpc>
              <a:buClr>
                <a:srgbClr val="DE1F27"/>
              </a:buClr>
              <a:buFont typeface="Wingdings" panose="05000000000000000000" pitchFamily="2" charset="2"/>
              <a:buChar char="§"/>
            </a:pP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strategii profilaktyki oraz metod konstruowania </a:t>
            </a:r>
            <a:b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programów.</a:t>
            </a:r>
            <a:endParaRPr lang="pl-PL" sz="2000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68693" y="1699462"/>
            <a:ext cx="8501449" cy="41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 SYSTEMU REKOMENDACJI:</a:t>
            </a:r>
            <a:endParaRPr lang="pl-PL" sz="2400" b="1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66132" y="4790360"/>
            <a:ext cx="8501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„ARS, czyli jak dbać o miłość” został </a:t>
            </a:r>
          </a:p>
          <a:p>
            <a:pPr>
              <a:lnSpc>
                <a:spcPct val="150000"/>
              </a:lnSpc>
            </a:pPr>
            <a:r>
              <a:rPr lang="pl-PL" sz="16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wpisany do Bazy Programów Rekomendowanych</a:t>
            </a:r>
            <a:endParaRPr lang="pl-PL" sz="1600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3" y="6022237"/>
            <a:ext cx="656465" cy="65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33535" y="1680519"/>
            <a:ext cx="2207741" cy="102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5818489" y="1831224"/>
            <a:ext cx="3429883" cy="7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b="1" baseline="30000" dirty="0" smtClean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Patronaty honorowe</a:t>
            </a:r>
            <a:endParaRPr lang="pl-PL" sz="2700" b="1" baseline="30000" dirty="0">
              <a:solidFill>
                <a:srgbClr val="DE1F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990" y="4142275"/>
            <a:ext cx="8600302" cy="728319"/>
          </a:xfrm>
        </p:spPr>
        <p:txBody>
          <a:bodyPr>
            <a:normAutofit/>
          </a:bodyPr>
          <a:lstStyle/>
          <a:p>
            <a:r>
              <a:rPr lang="pl-PL" sz="2700" b="1" baseline="30000" dirty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„ARS, czyli jak </a:t>
            </a:r>
            <a:r>
              <a:rPr lang="pl-PL" sz="2700" b="1" baseline="30000" dirty="0" smtClean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dbać </a:t>
            </a:r>
            <a:r>
              <a:rPr lang="pl-PL" sz="2700" b="1" baseline="30000" dirty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l-PL" sz="2700" b="1" baseline="30000" dirty="0" smtClean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miłość?” </a:t>
            </a:r>
            <a:r>
              <a:rPr lang="pl-PL" sz="2700" b="1" baseline="30000" dirty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autorstwa dr Krzysztofa Wojcieszka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56464"/>
          </a:xfrm>
        </p:spPr>
      </p:pic>
      <p:sp>
        <p:nvSpPr>
          <p:cNvPr id="5" name="Prostokąt 4"/>
          <p:cNvSpPr/>
          <p:nvPr/>
        </p:nvSpPr>
        <p:spPr>
          <a:xfrm>
            <a:off x="230660" y="4199941"/>
            <a:ext cx="115330" cy="392507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44842" y="4764243"/>
            <a:ext cx="8501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edukacyjny „ARS, czyli jak dbać o miłość?” dotyczy </a:t>
            </a:r>
            <a:r>
              <a:rPr lang="pl-PL" sz="2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profilaktyki używania substancji psychoaktywnych</a:t>
            </a:r>
            <a:r>
              <a:rPr lang="pl-PL" sz="2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(alkohol, tytoń, narkotyki, dopalacze), adresowany jest </a:t>
            </a:r>
            <a:b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pl-PL" sz="24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młodzieży ze szkół ponadgimnazjalnych</a:t>
            </a: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2400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54" y="6022237"/>
            <a:ext cx="656465" cy="65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3" y="6022237"/>
            <a:ext cx="656465" cy="65865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743980" y="1650465"/>
            <a:ext cx="8600302" cy="7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b="1" baseline="30000" dirty="0" smtClean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 ogólny</a:t>
            </a:r>
            <a:endParaRPr lang="pl-PL" sz="2700" b="1" baseline="30000" dirty="0">
              <a:solidFill>
                <a:srgbClr val="DE1F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28650" y="1708131"/>
            <a:ext cx="115330" cy="392507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743980" y="2247062"/>
            <a:ext cx="8501449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Celem programu jest ograniczenie </a:t>
            </a:r>
          </a:p>
          <a:p>
            <a:pPr>
              <a:lnSpc>
                <a:spcPct val="150000"/>
              </a:lnSpc>
            </a:pP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niekorzystnych następstw zdrowotnych, </a:t>
            </a:r>
          </a:p>
          <a:p>
            <a:pPr>
              <a:lnSpc>
                <a:spcPct val="150000"/>
              </a:lnSpc>
            </a:pP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prokreacyjnych i społecznych związanych </a:t>
            </a:r>
          </a:p>
          <a:p>
            <a:pPr>
              <a:lnSpc>
                <a:spcPct val="150000"/>
              </a:lnSpc>
            </a:pP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używaniem i nadużywaniem substancji </a:t>
            </a:r>
          </a:p>
          <a:p>
            <a:pPr>
              <a:lnSpc>
                <a:spcPct val="150000"/>
              </a:lnSpc>
            </a:pP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psychoaktywnych przez młodzież </a:t>
            </a:r>
          </a:p>
          <a:p>
            <a:pPr>
              <a:lnSpc>
                <a:spcPct val="150000"/>
              </a:lnSpc>
            </a:pP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wchodzącą w dorosłe życie.</a:t>
            </a:r>
            <a:endParaRPr lang="pl-PL" sz="2400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187396" y="434246"/>
            <a:ext cx="8600302" cy="7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b="1" baseline="30000" dirty="0" smtClean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 szczegółowe</a:t>
            </a:r>
            <a:endParaRPr lang="pl-PL" sz="2700" b="1" baseline="30000" dirty="0">
              <a:solidFill>
                <a:srgbClr val="DE1F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072066" y="505406"/>
            <a:ext cx="115330" cy="392507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741802" y="1126715"/>
            <a:ext cx="51550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Zmniejszenie u uczestników programu niespójności pomiędzy wyznawanymi wartościami  (rodzina, przyjaźń, miłość) a stylem życia młodzieży charakteryzującym się znacznym rozpowszechnieniem używania substancji psychoaktywnych.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Zwiększenie u uczestników programu umiejętności </a:t>
            </a:r>
            <a:b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postaw pomocnych w unikaniu używania substancji psychoaktywnych  zwłaszcza umiejętności spostrzegania zagrożeń i asertywnego stawiania granic.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Zwiększenie u uczestników programu wiedzy </a:t>
            </a:r>
            <a:b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konsekwencjach używania substancji psychoaktywnych dla życia rodzinnego i zdrowia prokreacyjnego, i w tym kontekście zmniejszenie wpływu mitów na temat dobroczynnego działania alkoholu na organizm kobiet </a:t>
            </a:r>
            <a:b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ciąży, które utrzymują się w świadomości społecznej.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54" y="6022237"/>
            <a:ext cx="656465" cy="65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4272862" y="4173923"/>
            <a:ext cx="2765339" cy="7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Pośredni </a:t>
            </a:r>
            <a:r>
              <a:rPr lang="pl-PL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odbiorcy: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60570" y="4173923"/>
            <a:ext cx="2765339" cy="7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Bezpośredni odbiorcy: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802137" y="4173923"/>
            <a:ext cx="2765339" cy="7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Pośredni </a:t>
            </a:r>
            <a:r>
              <a:rPr lang="pl-PL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odbiorcy:</a:t>
            </a:r>
          </a:p>
        </p:txBody>
      </p:sp>
      <p:sp>
        <p:nvSpPr>
          <p:cNvPr id="6" name="Strzałka w dół 5"/>
          <p:cNvSpPr/>
          <p:nvPr/>
        </p:nvSpPr>
        <p:spPr>
          <a:xfrm>
            <a:off x="1906027" y="4643159"/>
            <a:ext cx="271849" cy="214184"/>
          </a:xfrm>
          <a:prstGeom prst="downArrow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5263461" y="4643159"/>
            <a:ext cx="271849" cy="214184"/>
          </a:xfrm>
          <a:prstGeom prst="downArrow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7792736" y="4643159"/>
            <a:ext cx="271849" cy="214184"/>
          </a:xfrm>
          <a:prstGeom prst="downArrow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14184" y="4956197"/>
            <a:ext cx="36398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Uczennice i uczniowie szkół ponadgimnazjalnych </a:t>
            </a:r>
          </a:p>
          <a:p>
            <a:pPr algn="ctr">
              <a:lnSpc>
                <a:spcPct val="150000"/>
              </a:lnSpc>
            </a:pP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 założeniu znaczna grupa gwarantująca wpływ </a:t>
            </a:r>
          </a:p>
          <a:p>
            <a:pPr algn="ctr">
              <a:lnSpc>
                <a:spcPct val="150000"/>
              </a:lnSpc>
            </a:pP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społeczny podobnie jak w kampaniach </a:t>
            </a:r>
          </a:p>
          <a:p>
            <a:pPr algn="ctr">
              <a:lnSpc>
                <a:spcPct val="150000"/>
              </a:lnSpc>
            </a:pP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edukacyjnych). Grupą bezpośrednich odbiorców </a:t>
            </a:r>
          </a:p>
          <a:p>
            <a:pPr algn="ctr">
              <a:lnSpc>
                <a:spcPct val="150000"/>
              </a:lnSpc>
            </a:pP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są więc uczniowie szkół ponadgimnazjalnych </a:t>
            </a:r>
          </a:p>
          <a:p>
            <a:pPr algn="ctr">
              <a:lnSpc>
                <a:spcPct val="150000"/>
              </a:lnSpc>
            </a:pP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wieku 16-19 lat.</a:t>
            </a:r>
            <a:endParaRPr lang="pl-PL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060224" y="4956196"/>
            <a:ext cx="2506108" cy="60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Rodzice uczniów </a:t>
            </a:r>
            <a:b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poprzez broszurę</a:t>
            </a:r>
            <a:endParaRPr lang="pl-PL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576110" y="4956196"/>
            <a:ext cx="2633022" cy="60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Nauczyciele, </a:t>
            </a:r>
          </a:p>
          <a:p>
            <a:pPr algn="ctr">
              <a:lnSpc>
                <a:spcPct val="150000"/>
              </a:lnSpc>
            </a:pP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wychowawcy klas</a:t>
            </a:r>
            <a:endParaRPr lang="pl-PL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Łącznik prosty 12"/>
          <p:cNvCxnSpPr/>
          <p:nvPr/>
        </p:nvCxnSpPr>
        <p:spPr>
          <a:xfrm>
            <a:off x="4037055" y="4341789"/>
            <a:ext cx="0" cy="205946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6571220" y="4341789"/>
            <a:ext cx="0" cy="205946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54" y="6022237"/>
            <a:ext cx="656465" cy="658650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543698" y="3465993"/>
            <a:ext cx="8600302" cy="7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baseline="30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Grupa docelowa</a:t>
            </a:r>
            <a:endParaRPr lang="pl-PL" sz="3200" b="1" baseline="3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28368" y="3507183"/>
            <a:ext cx="115330" cy="392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1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3" y="6022237"/>
            <a:ext cx="656465" cy="658650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447418" y="271471"/>
            <a:ext cx="8600302" cy="7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b="1" baseline="30000" dirty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Założenia programu</a:t>
            </a:r>
          </a:p>
        </p:txBody>
      </p:sp>
      <p:sp>
        <p:nvSpPr>
          <p:cNvPr id="5" name="Prostokąt 4"/>
          <p:cNvSpPr/>
          <p:nvPr/>
        </p:nvSpPr>
        <p:spPr>
          <a:xfrm>
            <a:off x="332088" y="312661"/>
            <a:ext cx="115330" cy="392507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33231" y="851591"/>
            <a:ext cx="4824801" cy="466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ma wzbudzić u młodzieży refleksję nad ważnymi dla nich wartościami. Jego oryginalnym założeniem  jest otwarte </a:t>
            </a:r>
            <a:b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konsekwentne odwołanie się do najbardziej cenionej wartości w życiu ludzkim jaką jest miłość, </a:t>
            </a:r>
            <a:b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mniej do dotychczas stosowanych motywów w rodzaju zdrowia jako takiego lub wolności jako takiej. Zdrowie </a:t>
            </a:r>
            <a:b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wolność są tu rozumiane jako elementy sprzyjające odpowiedzialnej miłości oraz zdrowiu i prawidłowemu rozwojowi kolejnego pokolenia. Program ARS oparty jest na kombinacji składającej się z wiodących strategii profilaktycznych (</a:t>
            </a:r>
            <a:r>
              <a:rPr lang="pl-PL" sz="2000" baseline="30000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klaryfikowania</a:t>
            </a:r>
            <a:r>
              <a:rPr lang="pl-PL" sz="20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wartości, modyfikowania błędnych przekonań, rozwijania umiejętności życiowych, budowania więzi ze wspólnotą szkolną/ rodzinną) oraz przekazu istotnych informacji, czyli strategii uzupełniającej (informacyjnej).</a:t>
            </a:r>
            <a:endParaRPr lang="pl-PL" sz="2000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47418" y="263233"/>
            <a:ext cx="8600302" cy="7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b="1" baseline="30000" dirty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Charakterystyka realizacji</a:t>
            </a:r>
          </a:p>
        </p:txBody>
      </p:sp>
      <p:sp>
        <p:nvSpPr>
          <p:cNvPr id="3" name="Prostokąt 2"/>
          <p:cNvSpPr/>
          <p:nvPr/>
        </p:nvSpPr>
        <p:spPr>
          <a:xfrm>
            <a:off x="332088" y="312661"/>
            <a:ext cx="115330" cy="392507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33230" y="851591"/>
            <a:ext cx="8688347" cy="504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Optymalna i polecana realizacja. </a:t>
            </a: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 ARS przewiduje przeprowadzenie dwunastu zajęć lekcyjnych, trwających 45 minut każda. Ten wariant umożliwia pełne wykorzystanie merytoryczne zawartości programu. </a:t>
            </a:r>
          </a:p>
          <a:p>
            <a:pPr>
              <a:lnSpc>
                <a:spcPct val="150000"/>
              </a:lnSpc>
            </a:pPr>
            <a:endParaRPr lang="pl-PL" baseline="30000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Wariantowa realizacja programu. </a:t>
            </a: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Jednak ze względu na ograniczone możliwości czasowe szkół, program dopuszcza różne warianty realizacyjne np. - trzy-sześć razy po dwie godziny lekcyjne w dowolnym układzie (np. cały dzień lub po dwie godziny w kolejne dni lub w trzech kolejnych tygodniach). W tych wariantach jednak nie można przeznaczyć mniej niż 6 godzin na realizację programu. Wybór problematyki zależy od realizatora. </a:t>
            </a:r>
          </a:p>
          <a:p>
            <a:pPr>
              <a:lnSpc>
                <a:spcPct val="150000"/>
              </a:lnSpc>
            </a:pPr>
            <a:endParaRPr lang="pl-PL" baseline="30000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Warunki realizacji. </a:t>
            </a: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Podstawowym warunkiem realizacji jest przeszklony i wyposażony w materiały (podręcznik) nauczyciel. Zajęcia winny być  prowadzone dla dziewcząt i chłopców jednocześnie. Zajęcia powinny być przeprowadzone w klasach szkolnych z tablicą, wskazana możliwość projekcji DVD/PP, jeśli będzie się korzystać z filmów edukacyjnych lub załączonej prezentacji. W programie wykorzystuje się zarówno podające metody (przekaz wiedzy przez nauczycieli) oraz metody aktywizujące uczniów (tj. rozmowy, projekty, praca w grupach). </a:t>
            </a:r>
          </a:p>
          <a:p>
            <a:pPr>
              <a:lnSpc>
                <a:spcPct val="150000"/>
              </a:lnSpc>
            </a:pPr>
            <a:endParaRPr lang="pl-PL" baseline="30000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Monitorowanie. </a:t>
            </a:r>
            <a:r>
              <a:rPr lang="pl-PL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Elementem realizacji programu jest stale monitorowane działań zarówno na bieżąco przez koordynatorów szkolnych (nauczycieli)  oraz okresowo poprzez powiatowych koordynatorów programu. Po ukończeniu każdej edycji programu przeprowadzana jest ewaluacja: ilościowa i jakościowa, w celu zbierania aktualnych danych o zainteresowaniu programem, materiałach i jego ocenie.</a:t>
            </a:r>
            <a:endParaRPr lang="pl-PL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54" y="6022237"/>
            <a:ext cx="656465" cy="65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560174" y="5770968"/>
            <a:ext cx="8600302" cy="7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baseline="30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Podsumowanie realizacji programu w latach trwania </a:t>
            </a:r>
          </a:p>
          <a:p>
            <a:r>
              <a:rPr lang="pl-PL" sz="3200" b="1" baseline="30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 KIK/68 (cztery edycje programu)</a:t>
            </a:r>
          </a:p>
        </p:txBody>
      </p:sp>
      <p:sp>
        <p:nvSpPr>
          <p:cNvPr id="5" name="Prostokąt 4"/>
          <p:cNvSpPr/>
          <p:nvPr/>
        </p:nvSpPr>
        <p:spPr>
          <a:xfrm>
            <a:off x="428368" y="5713302"/>
            <a:ext cx="115330" cy="57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6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447418" y="4398627"/>
            <a:ext cx="8600302" cy="7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b="1" baseline="30000" dirty="0" smtClean="0">
                <a:solidFill>
                  <a:srgbClr val="DE1F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Edycje I-IV</a:t>
            </a:r>
            <a:endParaRPr lang="pl-PL" sz="2700" b="1" baseline="30000" dirty="0">
              <a:solidFill>
                <a:srgbClr val="DE1F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32088" y="4439817"/>
            <a:ext cx="115330" cy="392507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33230" y="4978747"/>
            <a:ext cx="8704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DE1F27"/>
              </a:buClr>
              <a:buFont typeface="Wingdings" panose="05000000000000000000" pitchFamily="2" charset="2"/>
              <a:buChar char="§"/>
            </a:pPr>
            <a:r>
              <a:rPr lang="pl-PL" sz="24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3529</a:t>
            </a: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szkół ponadgimnazjalnych (</a:t>
            </a:r>
            <a:r>
              <a:rPr lang="pl-PL" sz="24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ok. 60% </a:t>
            </a: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stosunku do wszystkich </a:t>
            </a:r>
            <a:b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tego typu szkół w Polsce),</a:t>
            </a:r>
          </a:p>
          <a:p>
            <a:pPr marL="342900" indent="-342900">
              <a:lnSpc>
                <a:spcPct val="150000"/>
              </a:lnSpc>
              <a:buClr>
                <a:srgbClr val="DE1F27"/>
              </a:buClr>
              <a:buFont typeface="Wingdings" panose="05000000000000000000" pitchFamily="2" charset="2"/>
              <a:buChar char="§"/>
            </a:pPr>
            <a:r>
              <a:rPr lang="pl-PL" sz="24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492 584 - 98,5% </a:t>
            </a: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uczniów w stosunku do założonego wskaźnika,</a:t>
            </a:r>
          </a:p>
          <a:p>
            <a:pPr marL="342900" indent="-342900">
              <a:lnSpc>
                <a:spcPct val="150000"/>
              </a:lnSpc>
              <a:buClr>
                <a:srgbClr val="DE1F27"/>
              </a:buClr>
              <a:buFont typeface="Wingdings" panose="05000000000000000000" pitchFamily="2" charset="2"/>
              <a:buChar char="§"/>
            </a:pPr>
            <a:r>
              <a:rPr lang="pl-PL" sz="2400" b="1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151 704 </a:t>
            </a:r>
            <a:r>
              <a:rPr lang="pl-PL" sz="2400" baseline="30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rodziców</a:t>
            </a:r>
            <a:endParaRPr lang="pl-PL" sz="2400" baseline="30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54" y="6022237"/>
            <a:ext cx="656465" cy="65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626</Words>
  <Application>Microsoft Office PowerPoint</Application>
  <PresentationFormat>Pokaz na ekranie (4:3)</PresentationFormat>
  <Paragraphs>82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Tahoma</vt:lpstr>
      <vt:lpstr>Times New Roman</vt:lpstr>
      <vt:lpstr>Wingdings</vt:lpstr>
      <vt:lpstr>Motyw pakietu Office</vt:lpstr>
      <vt:lpstr>Prezentacja programu PowerPoint</vt:lpstr>
      <vt:lpstr>„ARS, czyli jak dbać o miłość?” autorstwa dr Krzysztofa Wojcieszka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„ARS, czyli jak dbać o miłość?” w woj. śląskim – inauguracja programu </vt:lpstr>
      <vt:lpstr>Podsumowanie wszystkich edycji (I,II,III,IV) programu „ARS,..?” –   zasięg programu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Szczupak</dc:creator>
  <cp:lastModifiedBy>Agnieszka Hejmo-Kozub</cp:lastModifiedBy>
  <cp:revision>25</cp:revision>
  <dcterms:created xsi:type="dcterms:W3CDTF">2018-03-05T11:51:20Z</dcterms:created>
  <dcterms:modified xsi:type="dcterms:W3CDTF">2018-03-28T09:35:42Z</dcterms:modified>
</cp:coreProperties>
</file>