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2B3AD4-5F74-9A34-1CCC-B1889634170C}" name="Marczak Joanna" initials="MJ" userId="S-1-5-21-3206520871-3329782533-3569228042-27707" providerId="AD"/>
  <p188:author id="{93BA12FA-2595-3C4B-F590-C5C3B3C221EA}" name="Miązkiewicz Marek" initials="MM" userId="S::marek.miazkiewicz@mrit.gov.pl::e4502eb3-e1b3-4ec7-997f-a3e72e2526e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2414649286157666E-3"/>
                  <c:y val="0.3974977468823138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14 038 326,69 </a:t>
                    </a:r>
                    <a:r>
                      <a:rPr lang="en-US" dirty="0" err="1"/>
                      <a:t>zł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762-400F-85FF-2B3C9B9CDE9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11 880 034,55 </a:t>
                    </a:r>
                    <a:r>
                      <a:rPr lang="en-US" dirty="0" err="1"/>
                      <a:t>zł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762-400F-85FF-2B3C9B9CDE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_("zł"* #,##0.00_);_("zł"* \(#,##0.00\);_("zł"* "-"??_);_(@_)</c:formatCode>
                <c:ptCount val="2"/>
                <c:pt idx="0">
                  <c:v>4994130.1100000003</c:v>
                </c:pt>
                <c:pt idx="1">
                  <c:v>4429413.1100000003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30-4DBF-B9F7-4ADD675D535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11 880 635,87</a:t>
                    </a:r>
                    <a:r>
                      <a:rPr lang="en-US" baseline="0" dirty="0"/>
                      <a:t> </a:t>
                    </a:r>
                    <a:r>
                      <a:rPr lang="en-US" baseline="0" dirty="0" err="1"/>
                      <a:t>zł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762-400F-85FF-2B3C9B9CDE9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10 054 073,2</a:t>
                    </a:r>
                    <a:r>
                      <a:rPr lang="en-US"/>
                      <a:t>4 </a:t>
                    </a:r>
                    <a:r>
                      <a:rPr lang="en-US" dirty="0" err="1"/>
                      <a:t>zł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762-400F-85FF-2B3C9B9CDE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_("zł"* #,##0.00_);_("zł"* \(#,##0.00\);_("zł"* "-"??_);_(@_)</c:formatCode>
                <c:ptCount val="2"/>
                <c:pt idx="0">
                  <c:v>3751425.54</c:v>
                </c:pt>
                <c:pt idx="1">
                  <c:v>3382419.32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30-4DBF-B9F7-4ADD675D5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534276472"/>
        <c:axId val="534275688"/>
      </c:barChart>
      <c:catAx>
        <c:axId val="53427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5688"/>
        <c:crosses val="autoZero"/>
        <c:auto val="1"/>
        <c:lblAlgn val="ctr"/>
        <c:lblOffset val="100"/>
        <c:noMultiLvlLbl val="0"/>
      </c:catAx>
      <c:valAx>
        <c:axId val="5342756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0"/>
        <c:majorTickMark val="none"/>
        <c:minorTickMark val="none"/>
        <c:tickLblPos val="nextTo"/>
        <c:crossAx val="534276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F0">
          <a:alpha val="91000"/>
        </a:srgbClr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0.2575</cdr:x>
      <cdr:y>0.61503</cdr:y>
    </cdr:from>
    <cdr:to>
      <cdr:x>0.3775</cdr:x>
      <cdr:y>0.70255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id="{5A1A4878-6FD7-3272-3793-DC4DC791A245}"/>
            </a:ext>
          </a:extLst>
        </cdr:cNvPr>
        <cdr:cNvSpPr txBox="1"/>
      </cdr:nvSpPr>
      <cdr:spPr>
        <a:xfrm xmlns:a="http://schemas.openxmlformats.org/drawingml/2006/main">
          <a:off x="2092960" y="1999227"/>
          <a:ext cx="975360" cy="284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0.44375</cdr:x>
      <cdr:y>0.35935</cdr:y>
    </cdr:from>
    <cdr:to>
      <cdr:x>0.55625</cdr:x>
      <cdr:y>0.64065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id="{14087E01-73FE-CF33-810F-FF44D4DA0CE3}"/>
            </a:ext>
          </a:extLst>
        </cdr:cNvPr>
        <cdr:cNvSpPr txBox="1"/>
      </cdr:nvSpPr>
      <cdr:spPr>
        <a:xfrm xmlns:a="http://schemas.openxmlformats.org/drawingml/2006/main">
          <a:off x="3606800" y="1168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0.255</cdr:x>
      <cdr:y>0.43375</cdr:y>
    </cdr:from>
    <cdr:to>
      <cdr:x>0.3675</cdr:x>
      <cdr:y>0.71505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id="{F1FD6126-0567-C49C-DD9B-F59ADD1D9EA1}"/>
            </a:ext>
          </a:extLst>
        </cdr:cNvPr>
        <cdr:cNvSpPr txBox="1"/>
      </cdr:nvSpPr>
      <cdr:spPr>
        <a:xfrm xmlns:a="http://schemas.openxmlformats.org/drawingml/2006/main">
          <a:off x="2072640" y="14099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0.54</cdr:x>
      <cdr:y>0.46375</cdr:y>
    </cdr:from>
    <cdr:to>
      <cdr:x>0.64875</cdr:x>
      <cdr:y>0.53625</cdr:y>
    </cdr:to>
    <cdr:sp macro="" textlink="">
      <cdr:nvSpPr>
        <cdr:cNvPr id="7" name="pole tekstowe 1">
          <a:extLst xmlns:a="http://schemas.openxmlformats.org/drawingml/2006/main">
            <a:ext uri="{FF2B5EF4-FFF2-40B4-BE49-F238E27FC236}">
              <a16:creationId xmlns:a16="http://schemas.microsoft.com/office/drawing/2014/main" id="{7ADEBE41-18D2-8199-E2A7-64EBD60970FD}"/>
            </a:ext>
          </a:extLst>
        </cdr:cNvPr>
        <cdr:cNvSpPr txBox="1"/>
      </cdr:nvSpPr>
      <cdr:spPr>
        <a:xfrm xmlns:a="http://schemas.openxmlformats.org/drawingml/2006/main">
          <a:off x="438912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0.65</cdr:x>
      <cdr:y>0.46375</cdr:y>
    </cdr:from>
    <cdr:to>
      <cdr:x>0.75875</cdr:x>
      <cdr:y>0.53625</cdr:y>
    </cdr:to>
    <cdr:sp macro="" textlink="">
      <cdr:nvSpPr>
        <cdr:cNvPr id="8" name="pole tekstowe 1">
          <a:extLst xmlns:a="http://schemas.openxmlformats.org/drawingml/2006/main">
            <a:ext uri="{FF2B5EF4-FFF2-40B4-BE49-F238E27FC236}">
              <a16:creationId xmlns:a16="http://schemas.microsoft.com/office/drawing/2014/main" id="{2125D4FF-72D2-5F2F-FF45-6D44A0312F51}"/>
            </a:ext>
          </a:extLst>
        </cdr:cNvPr>
        <cdr:cNvSpPr txBox="1"/>
      </cdr:nvSpPr>
      <cdr:spPr>
        <a:xfrm xmlns:a="http://schemas.openxmlformats.org/drawingml/2006/main">
          <a:off x="528320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28.06.2024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err="1">
                <a:solidFill>
                  <a:schemeClr val="bg1"/>
                </a:solidFill>
              </a:rPr>
              <a:t>Tracker</a:t>
            </a:r>
            <a:r>
              <a:rPr lang="pl-PL" sz="4800" b="1" dirty="0">
                <a:solidFill>
                  <a:schemeClr val="bg1"/>
                </a:solidFill>
              </a:rPr>
              <a:t> 2.0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Rozwoju i Technologii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Ministerstwo Rozwoju i Technologii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Sieć Badawcza Łukasiewicz – Poznański Instytut Technologiczny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103178" y="393960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81355" y="4496238"/>
            <a:ext cx="108292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800" b="0" i="0" u="none" strike="noStrike" baseline="0" dirty="0">
                <a:latin typeface="Calibri" panose="020F0502020204030204" pitchFamily="34" charset="0"/>
              </a:rPr>
              <a:t>Celem projektu było poprawienie dostępności, funkcjonalności i e-dojrzałości istniejących usług publicznych</a:t>
            </a:r>
          </a:p>
          <a:p>
            <a:pPr algn="l"/>
            <a:r>
              <a:rPr lang="pl-PL" sz="1800" b="0" i="0" u="none" strike="noStrike" baseline="0" dirty="0">
                <a:latin typeface="Calibri" panose="020F0502020204030204" pitchFamily="34" charset="0"/>
              </a:rPr>
              <a:t>(umożliwienie przedsiębiorcom korzystania z e-usługi zamiast dotychczasowego obiegu papierowego),</a:t>
            </a:r>
          </a:p>
          <a:p>
            <a:pPr algn="l"/>
            <a:r>
              <a:rPr lang="pl-PL" sz="1800" b="0" i="0" u="none" strike="noStrike" baseline="0" dirty="0">
                <a:latin typeface="Calibri" panose="020F0502020204030204" pitchFamily="34" charset="0"/>
              </a:rPr>
              <a:t>stworzenie rejestru publicznego i poprawienie interoperacyjności.</a:t>
            </a:r>
          </a:p>
          <a:p>
            <a:pPr algn="l"/>
            <a:r>
              <a:rPr lang="pl-PL" sz="1800" b="0" i="0" u="none" strike="noStrike" baseline="0" dirty="0">
                <a:latin typeface="Calibri" panose="020F0502020204030204" pitchFamily="34" charset="0"/>
              </a:rPr>
              <a:t>Przedmiotem projektu była budowa nowego systemu wydawania zezwoleń na obrót z zagranicą towarami,</a:t>
            </a:r>
          </a:p>
          <a:p>
            <a:pPr algn="l"/>
            <a:r>
              <a:rPr lang="pl-PL" sz="1800" b="0" i="0" u="none" strike="noStrike" baseline="0" dirty="0">
                <a:latin typeface="Calibri" panose="020F0502020204030204" pitchFamily="34" charset="0"/>
              </a:rPr>
              <a:t>technologiami i usługami o znaczeniu strategicznym (uzbrojenie i produkty podwójnego zastosowania),</a:t>
            </a:r>
          </a:p>
          <a:p>
            <a:pPr algn="l"/>
            <a:r>
              <a:rPr lang="pl-PL" sz="1800" b="0" i="0" u="none" strike="noStrike" baseline="0" dirty="0">
                <a:latin typeface="Calibri" panose="020F0502020204030204" pitchFamily="34" charset="0"/>
              </a:rPr>
              <a:t>zwanymi dalej „towarami wrażliwymi”, w ramach którego powstał rejestr publiczny zezwoleń na obrót towarami wrażliwymi oraz nowa e-usługa typu A2B - Licencjonowanie i ewidencjonowanie obrotu towarami wrażliwymi. 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761397"/>
              </p:ext>
            </p:extLst>
          </p:nvPr>
        </p:nvGraphicFramePr>
        <p:xfrm>
          <a:off x="784533" y="2932476"/>
          <a:ext cx="10946674" cy="970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487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2022-03-01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2023-11-30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2022-03-01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2023-12-31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</a:t>
            </a:r>
            <a:r>
              <a:rPr lang="pl-PL" sz="3200" dirty="0">
                <a:effectLst/>
                <a:latin typeface="Segoe UI" panose="020B0502040204020203" pitchFamily="34" charset="0"/>
              </a:rPr>
              <a:t> </a:t>
            </a:r>
            <a:r>
              <a:rPr lang="pl-PL" sz="3100" dirty="0">
                <a:solidFill>
                  <a:srgbClr val="002060"/>
                </a:solidFill>
                <a:effectLst/>
              </a:rPr>
              <a:t>POPC </a:t>
            </a:r>
            <a:r>
              <a:rPr lang="pl-PL" sz="3100" dirty="0">
                <a:solidFill>
                  <a:srgbClr val="002060"/>
                </a:solidFill>
              </a:rPr>
              <a:t>d</a:t>
            </a:r>
            <a:r>
              <a:rPr lang="pl-PL" sz="3100" dirty="0">
                <a:solidFill>
                  <a:srgbClr val="002060"/>
                </a:solidFill>
                <a:effectLst/>
              </a:rPr>
              <a:t>ziałanie 2.1 Wysoka dostępność i jakość e-usług publicznych, budżet państwa cz.20 </a:t>
            </a:r>
            <a:endParaRPr lang="pl-PL" sz="31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9755B4E3-CD8C-0B6C-07DE-89379E6495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9829133"/>
              </p:ext>
            </p:extLst>
          </p:nvPr>
        </p:nvGraphicFramePr>
        <p:xfrm>
          <a:off x="885826" y="3092521"/>
          <a:ext cx="10229850" cy="357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775375"/>
              </p:ext>
            </p:extLst>
          </p:nvPr>
        </p:nvGraphicFramePr>
        <p:xfrm>
          <a:off x="695401" y="2347558"/>
          <a:ext cx="10783008" cy="35603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9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System </a:t>
                      </a: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informatyczn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y </a:t>
                      </a:r>
                      <a:r>
                        <a:rPr lang="pl-PL" sz="1200" b="0" i="1" dirty="0" err="1">
                          <a:solidFill>
                            <a:srgbClr val="0070C0"/>
                          </a:solidFill>
                          <a:effectLst/>
                        </a:rPr>
                        <a:t>Tracker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 2.0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2023-12-30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2023-12-29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Zmodernizowany rejestr publiczny wniosków i zezwoleń na obrót towarami wrażliwymi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</a:rPr>
                        <a:t>2023-12-30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</a:rPr>
                        <a:t>2023-12-29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E-Usługa „Licencjonowanie i ewidencjonowanie obrotu towarami wrażliwymi (A2B) – 3 stopień dojrzałości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</a:rPr>
                        <a:t>2023-12-30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>
                          <a:solidFill>
                            <a:srgbClr val="0070C0"/>
                          </a:solidFill>
                          <a:effectLst/>
                        </a:rPr>
                        <a:t>2023-12-29</a:t>
                      </a: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23392" y="6124994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tx2"/>
                </a:solidFill>
              </a:rPr>
              <a:t>*</a:t>
            </a:r>
            <a:r>
              <a:rPr lang="pl-PL" sz="1000" i="1" dirty="0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3" name="Prostokąt 62"/>
          <p:cNvSpPr/>
          <p:nvPr/>
        </p:nvSpPr>
        <p:spPr>
          <a:xfrm>
            <a:off x="5583362" y="2958099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Biznes.gov.pl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3711152" y="3495263"/>
            <a:ext cx="1494000" cy="7920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i="1" dirty="0" err="1">
                <a:solidFill>
                  <a:schemeClr val="bg1"/>
                </a:solidFill>
              </a:rPr>
              <a:t>Tracker</a:t>
            </a:r>
            <a:r>
              <a:rPr lang="pl-PL" sz="900" i="1" dirty="0">
                <a:solidFill>
                  <a:schemeClr val="bg1"/>
                </a:solidFill>
              </a:rPr>
              <a:t> 2.0</a:t>
            </a:r>
            <a:endParaRPr lang="pl-PL" sz="900" b="1" i="1" dirty="0">
              <a:solidFill>
                <a:schemeClr val="bg1"/>
              </a:solidFill>
            </a:endParaRPr>
          </a:p>
        </p:txBody>
      </p:sp>
      <p:cxnSp>
        <p:nvCxnSpPr>
          <p:cNvPr id="72" name="Łącznik prosty ze strzałką 71"/>
          <p:cNvCxnSpPr>
            <a:cxnSpLocks/>
          </p:cNvCxnSpPr>
          <p:nvPr/>
        </p:nvCxnSpPr>
        <p:spPr>
          <a:xfrm>
            <a:off x="6330362" y="3760697"/>
            <a:ext cx="0" cy="756083"/>
          </a:xfrm>
          <a:prstGeom prst="straightConnector1">
            <a:avLst/>
          </a:prstGeom>
          <a:ln w="25400">
            <a:solidFill>
              <a:srgbClr val="0070C0"/>
            </a:solidFill>
            <a:headEnd type="stealt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72"/>
          <p:cNvCxnSpPr/>
          <p:nvPr/>
        </p:nvCxnSpPr>
        <p:spPr>
          <a:xfrm flipV="1">
            <a:off x="5205152" y="3694513"/>
            <a:ext cx="162186" cy="28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prosty 73"/>
          <p:cNvCxnSpPr/>
          <p:nvPr/>
        </p:nvCxnSpPr>
        <p:spPr>
          <a:xfrm flipV="1">
            <a:off x="5367338" y="3126319"/>
            <a:ext cx="0" cy="5710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ze strzałką 74"/>
          <p:cNvCxnSpPr/>
          <p:nvPr/>
        </p:nvCxnSpPr>
        <p:spPr>
          <a:xfrm>
            <a:off x="5367338" y="3135223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/>
          <p:cNvCxnSpPr>
            <a:cxnSpLocks/>
          </p:cNvCxnSpPr>
          <p:nvPr/>
        </p:nvCxnSpPr>
        <p:spPr>
          <a:xfrm>
            <a:off x="4435366" y="4891696"/>
            <a:ext cx="1121152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5567028" y="450627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>
                <a:solidFill>
                  <a:schemeClr val="bg1"/>
                </a:solidFill>
              </a:rPr>
              <a:t>ePUAP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82" name="Łącznik prosty ze strzałką 81"/>
          <p:cNvCxnSpPr>
            <a:cxnSpLocks/>
            <a:endCxn id="64" idx="2"/>
          </p:cNvCxnSpPr>
          <p:nvPr/>
        </p:nvCxnSpPr>
        <p:spPr>
          <a:xfrm flipV="1">
            <a:off x="4458152" y="4287351"/>
            <a:ext cx="0" cy="60434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008996"/>
              </p:ext>
            </p:extLst>
          </p:nvPr>
        </p:nvGraphicFramePr>
        <p:xfrm>
          <a:off x="412955" y="2386887"/>
          <a:ext cx="11383519" cy="4383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11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37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usług publicznych udostępnionych on-line o stopniu dojrzałości co najmniej 3 – dwustronna komunikacja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uruchomionych systemów teleinformatycznych w podmiotach wykonujących zadania publiczne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272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rejestrów publicznych o poprawionej interoperacyjności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844">
                <a:tc>
                  <a:txBody>
                    <a:bodyPr/>
                    <a:lstStyle/>
                    <a:p>
                      <a:r>
                        <a:rPr lang="pl-PL" sz="1200" b="1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 będących pracownikami IT, objętych wsparciem szkoleniowym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6073090"/>
                  </a:ext>
                </a:extLst>
              </a:tr>
              <a:tr h="4336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1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  będących pracownikami IT, objętych wsparciem szkoleniowym – kobiety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384506"/>
                  </a:ext>
                </a:extLst>
              </a:tr>
              <a:tr h="4336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pracowników podmiotów wykonujących zadania publiczne nie  będących pracownikami IT, objętych wsparciem szkoleniowym – mężczyźni</a:t>
                      </a:r>
                    </a:p>
                    <a:p>
                      <a:pPr marL="0" algn="l" defTabSz="914400" rtl="0" eaLnBrk="1" latinLnBrk="0" hangingPunct="1"/>
                      <a:endParaRPr lang="pl-PL" sz="12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584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324066"/>
              </p:ext>
            </p:extLst>
          </p:nvPr>
        </p:nvGraphicFramePr>
        <p:xfrm>
          <a:off x="695399" y="2235380"/>
          <a:ext cx="10801199" cy="3471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Należy doprecyzować funkcjonalność dostarczaną w projekcie oraz prawidłowo przedstawić ją w architekturze projektowanego rozwiązania, szczególnie:7.2. Kluczowe komponenty architektury rozwiązania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  <a:p>
                      <a:pPr algn="ctr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Zweryfikować początkowe Kamienie milowe. Kamienie milowe powinny się odnosić do etapu realizacji projektu, a nie do etapu pozyskania dofinansowania.</a:t>
                      </a: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  <a:p>
                      <a:pPr algn="ctr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561">
                <a:tc>
                  <a:txBody>
                    <a:bodyPr/>
                    <a:lstStyle/>
                    <a:p>
                      <a:pPr algn="l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Zweryfikować termin rozpoczęcia projektu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</a:p>
                    <a:p>
                      <a:pPr algn="ctr"/>
                      <a:endParaRPr lang="pl-PL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399" y="2264239"/>
            <a:ext cx="10801199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11.04.2029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dirty="0">
                <a:solidFill>
                  <a:srgbClr val="002060"/>
                </a:solidFill>
                <a:latin typeface="Calibri" panose="020F0502020204030204" pitchFamily="34" charset="0"/>
              </a:rPr>
              <a:t>Budżet państwa, Część 20.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50721"/>
              </p:ext>
            </p:extLst>
          </p:nvPr>
        </p:nvGraphicFramePr>
        <p:xfrm>
          <a:off x="767405" y="3982693"/>
          <a:ext cx="10729194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Przedsiębiorcy nie będą zainteresowani korzystaniem z systemu </a:t>
                      </a:r>
                      <a:r>
                        <a:rPr lang="pl-PL" sz="1200" i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Tracker</a:t>
                      </a: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2.0 (wpływ na planowaną liczbę załatwianych spraw).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Tolerowanie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Niechęć użytkowników do korzystania z systemu z uwagi na konieczność ponownego uczenia się obsługi.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znikome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Tolerowanie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0" ma:contentTypeDescription="Utwórz nowy dokument." ma:contentTypeScope="" ma:versionID="5f62a8bc21563c9dc9c82aa8dc062a1d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12c0ae6479fc7b07ce150ff5b749cc8f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6DC6BE-6084-4B99-B105-8E6E01789697}"/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df3a10b-8748-402e-bef4-aee373db4dbb"/>
    <ds:schemaRef ds:uri="9affde3b-50dd-4e74-9e2c-6b9654ae514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527</Words>
  <Application>Microsoft Office PowerPoint</Application>
  <PresentationFormat>Panoramiczny</PresentationFormat>
  <Paragraphs>116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Segoe UI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 Joanna</cp:lastModifiedBy>
  <cp:revision>51</cp:revision>
  <dcterms:created xsi:type="dcterms:W3CDTF">2017-01-27T12:50:17Z</dcterms:created>
  <dcterms:modified xsi:type="dcterms:W3CDTF">2024-06-28T10:06:10Z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