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Poppins" panose="00000500000000000000" pitchFamily="2" charset="-18"/>
      <p:regular r:id="rId22"/>
    </p:embeddedFont>
    <p:embeddedFont>
      <p:font typeface="Poppins Bold" panose="00000800000000000000" charset="-18"/>
      <p:regular r:id="rId23"/>
    </p:embeddedFont>
    <p:embeddedFont>
      <p:font typeface="Poppins Heavy" panose="020B0604020202020204" charset="-18"/>
      <p:regular r:id="rId24"/>
    </p:embeddedFont>
    <p:embeddedFont>
      <p:font typeface="Poppins Medium" panose="00000600000000000000" pitchFamily="2" charset="-1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2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636142">
            <a:off x="15855822" y="-4072008"/>
            <a:ext cx="1497348" cy="15914435"/>
            <a:chOff x="0" y="0"/>
            <a:chExt cx="394363" cy="4191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2636142">
            <a:off x="17425119" y="-5328388"/>
            <a:ext cx="708973" cy="15914435"/>
            <a:chOff x="0" y="0"/>
            <a:chExt cx="186725" cy="419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541054" y="2491530"/>
            <a:ext cx="3148741" cy="1075917"/>
          </a:xfrm>
          <a:custGeom>
            <a:avLst/>
            <a:gdLst/>
            <a:ahLst/>
            <a:cxnLst/>
            <a:rect l="l" t="t" r="r" b="b"/>
            <a:pathLst>
              <a:path w="3148741" h="1075917">
                <a:moveTo>
                  <a:pt x="0" y="0"/>
                </a:moveTo>
                <a:lnTo>
                  <a:pt x="3148742" y="0"/>
                </a:lnTo>
                <a:lnTo>
                  <a:pt x="3148742" y="1075917"/>
                </a:lnTo>
                <a:lnTo>
                  <a:pt x="0" y="1075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2636142">
            <a:off x="1082327" y="397457"/>
            <a:ext cx="1497348" cy="15914435"/>
            <a:chOff x="0" y="0"/>
            <a:chExt cx="394363" cy="41914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2636142">
            <a:off x="2651624" y="-858923"/>
            <a:ext cx="708973" cy="15914435"/>
            <a:chOff x="0" y="0"/>
            <a:chExt cx="186725" cy="41914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495113" y="4142402"/>
            <a:ext cx="12856185" cy="2884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8"/>
              </a:lnSpc>
            </a:pPr>
            <a:r>
              <a:rPr lang="en-US" sz="11585" spc="-23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9023"/>
              </a:lnSpc>
            </a:pPr>
            <a:r>
              <a:rPr lang="en-US" sz="9702" spc="44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ZAŁOŻENIA USTAWY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85" b="-91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12204" y="-4725587"/>
            <a:ext cx="23572078" cy="15695516"/>
          </a:xfrm>
          <a:custGeom>
            <a:avLst/>
            <a:gdLst/>
            <a:ahLst/>
            <a:cxnLst/>
            <a:rect l="l" t="t" r="r" b="b"/>
            <a:pathLst>
              <a:path w="23572078" h="15695516">
                <a:moveTo>
                  <a:pt x="0" y="0"/>
                </a:moveTo>
                <a:lnTo>
                  <a:pt x="23572078" y="0"/>
                </a:lnTo>
                <a:lnTo>
                  <a:pt x="23572078" y="15695516"/>
                </a:lnTo>
                <a:lnTo>
                  <a:pt x="0" y="15695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6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5400000">
            <a:off x="15144980" y="4736431"/>
            <a:ext cx="150784" cy="4077855"/>
            <a:chOff x="0" y="0"/>
            <a:chExt cx="36435" cy="9853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435" cy="985374"/>
            </a:xfrm>
            <a:custGeom>
              <a:avLst/>
              <a:gdLst/>
              <a:ahLst/>
              <a:cxnLst/>
              <a:rect l="l" t="t" r="r" b="b"/>
              <a:pathLst>
                <a:path w="36435" h="985374">
                  <a:moveTo>
                    <a:pt x="0" y="0"/>
                  </a:moveTo>
                  <a:lnTo>
                    <a:pt x="36435" y="0"/>
                  </a:lnTo>
                  <a:lnTo>
                    <a:pt x="36435" y="985374"/>
                  </a:lnTo>
                  <a:lnTo>
                    <a:pt x="0" y="985374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6435" cy="1042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15658" y="5804523"/>
            <a:ext cx="13543642" cy="81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8"/>
              </a:lnSpc>
            </a:pPr>
            <a:r>
              <a:rPr lang="en-US" sz="6030" spc="2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PRZYGOTOWYWANEGO PROJEKTU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15658" y="4021680"/>
            <a:ext cx="13543642" cy="194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80"/>
              </a:lnSpc>
            </a:pPr>
            <a:r>
              <a:rPr lang="en-US" sz="14279" spc="65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GŁÓWNE CELE</a:t>
            </a:r>
          </a:p>
        </p:txBody>
      </p:sp>
      <p:grpSp>
        <p:nvGrpSpPr>
          <p:cNvPr id="14" name="Group 14"/>
          <p:cNvGrpSpPr/>
          <p:nvPr/>
        </p:nvGrpSpPr>
        <p:grpSpPr>
          <a:xfrm rot="-2636142">
            <a:off x="1082327" y="397457"/>
            <a:ext cx="1497348" cy="15914435"/>
            <a:chOff x="0" y="0"/>
            <a:chExt cx="394363" cy="41914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2636142">
            <a:off x="2651624" y="-858923"/>
            <a:ext cx="708973" cy="15914435"/>
            <a:chOff x="0" y="0"/>
            <a:chExt cx="186725" cy="41914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59280"/>
            <a:ext cx="16230600" cy="6845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Podniesienie poziomu opiniowania poprzez stworzenie korpusu wykwalifikowanych biegłych indywidualnych oraz instytucji specjalistycznych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Przyspieszenie postępowań z udziałem biegłych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Zwiększenie liczby biegłych sądowych, zwłaszcza z zakresu deficytowych specjalności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Zwiększenie zaufania organów procesowych oraz opinii publicznej do biegłych i wyników ich pracy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Podniesienie prestiżu funkcji biegłego sądowego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Zebranie w jednym akcie prawnym rangi ustawowej przepisów dotyczących zasad funkcjonowania biegłych sądowych i certyfikowanych instytucji opiniujących.</a:t>
            </a:r>
          </a:p>
          <a:p>
            <a:pPr algn="l">
              <a:lnSpc>
                <a:spcPts val="4536"/>
              </a:lnSpc>
            </a:pPr>
            <a:endParaRPr lang="en-US" sz="2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36"/>
              </a:lnSpc>
            </a:pPr>
            <a:r>
              <a:rPr lang="en-US" sz="2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Warunkiem niezbędnym dla sukcesu reformy jest powiązanie nowych regulacji </a:t>
            </a:r>
          </a:p>
          <a:p>
            <a:pPr algn="l">
              <a:lnSpc>
                <a:spcPts val="4536"/>
              </a:lnSpc>
            </a:pPr>
            <a:r>
              <a:rPr lang="en-US" sz="2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 odpowiednim finansowaniem systemu.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899646" y="2055630"/>
            <a:ext cx="11388354" cy="9793985"/>
          </a:xfrm>
          <a:custGeom>
            <a:avLst/>
            <a:gdLst/>
            <a:ahLst/>
            <a:cxnLst/>
            <a:rect l="l" t="t" r="r" b="b"/>
            <a:pathLst>
              <a:path w="11388354" h="9793985">
                <a:moveTo>
                  <a:pt x="11388354" y="0"/>
                </a:moveTo>
                <a:lnTo>
                  <a:pt x="0" y="0"/>
                </a:lnTo>
                <a:lnTo>
                  <a:pt x="0" y="9793985"/>
                </a:lnTo>
                <a:lnTo>
                  <a:pt x="11388354" y="9793985"/>
                </a:lnTo>
                <a:lnTo>
                  <a:pt x="11388354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73523" y="6019317"/>
            <a:ext cx="13085777" cy="72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3"/>
              </a:lnSpc>
            </a:pPr>
            <a:r>
              <a:rPr lang="en-US" sz="5433" spc="24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PODSTAWOWE ZAŁOŻENIA PROJEKTU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58873" y="4402284"/>
            <a:ext cx="12203829" cy="1741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66"/>
              </a:lnSpc>
            </a:pPr>
            <a:r>
              <a:rPr lang="en-US" sz="12867" spc="5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USTAWA</a:t>
            </a:r>
          </a:p>
        </p:txBody>
      </p:sp>
      <p:grpSp>
        <p:nvGrpSpPr>
          <p:cNvPr id="7" name="Group 7"/>
          <p:cNvGrpSpPr/>
          <p:nvPr/>
        </p:nvGrpSpPr>
        <p:grpSpPr>
          <a:xfrm rot="5400000">
            <a:off x="7805929" y="636152"/>
            <a:ext cx="135867" cy="7229981"/>
            <a:chOff x="0" y="0"/>
            <a:chExt cx="36435" cy="19388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435" cy="1938857"/>
            </a:xfrm>
            <a:custGeom>
              <a:avLst/>
              <a:gdLst/>
              <a:ahLst/>
              <a:cxnLst/>
              <a:rect l="l" t="t" r="r" b="b"/>
              <a:pathLst>
                <a:path w="36435" h="1938857">
                  <a:moveTo>
                    <a:pt x="0" y="0"/>
                  </a:moveTo>
                  <a:lnTo>
                    <a:pt x="36435" y="0"/>
                  </a:lnTo>
                  <a:lnTo>
                    <a:pt x="36435" y="1938857"/>
                  </a:lnTo>
                  <a:lnTo>
                    <a:pt x="0" y="1938857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6435" cy="199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grpSp>
        <p:nvGrpSpPr>
          <p:cNvPr id="11" name="Group 11"/>
          <p:cNvGrpSpPr/>
          <p:nvPr/>
        </p:nvGrpSpPr>
        <p:grpSpPr>
          <a:xfrm rot="-2636142">
            <a:off x="1082327" y="397457"/>
            <a:ext cx="1497348" cy="15914435"/>
            <a:chOff x="0" y="0"/>
            <a:chExt cx="394363" cy="41914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2636142">
            <a:off x="2651624" y="-858923"/>
            <a:ext cx="708973" cy="15914435"/>
            <a:chOff x="0" y="0"/>
            <a:chExt cx="186725" cy="41914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2614" y="5992684"/>
            <a:ext cx="5545949" cy="4658597"/>
          </a:xfrm>
          <a:custGeom>
            <a:avLst/>
            <a:gdLst/>
            <a:ahLst/>
            <a:cxnLst/>
            <a:rect l="l" t="t" r="r" b="b"/>
            <a:pathLst>
              <a:path w="5545949" h="4658597">
                <a:moveTo>
                  <a:pt x="0" y="0"/>
                </a:moveTo>
                <a:lnTo>
                  <a:pt x="5545950" y="0"/>
                </a:lnTo>
                <a:lnTo>
                  <a:pt x="5545950" y="4658598"/>
                </a:lnTo>
                <a:lnTo>
                  <a:pt x="0" y="4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4000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108831" y="1028700"/>
            <a:ext cx="2291067" cy="782852"/>
          </a:xfrm>
          <a:custGeom>
            <a:avLst/>
            <a:gdLst/>
            <a:ahLst/>
            <a:cxnLst/>
            <a:rect l="l" t="t" r="r" b="b"/>
            <a:pathLst>
              <a:path w="2291067" h="782852">
                <a:moveTo>
                  <a:pt x="0" y="0"/>
                </a:moveTo>
                <a:lnTo>
                  <a:pt x="2291067" y="0"/>
                </a:lnTo>
                <a:lnTo>
                  <a:pt x="2291067" y="782852"/>
                </a:lnTo>
                <a:lnTo>
                  <a:pt x="0" y="782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5400000">
            <a:off x="2708933" y="1957178"/>
            <a:ext cx="144370" cy="3504836"/>
            <a:chOff x="0" y="0"/>
            <a:chExt cx="36435" cy="8845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435" cy="884537"/>
            </a:xfrm>
            <a:custGeom>
              <a:avLst/>
              <a:gdLst/>
              <a:ahLst/>
              <a:cxnLst/>
              <a:rect l="l" t="t" r="r" b="b"/>
              <a:pathLst>
                <a:path w="36435" h="884537">
                  <a:moveTo>
                    <a:pt x="0" y="0"/>
                  </a:moveTo>
                  <a:lnTo>
                    <a:pt x="36435" y="0"/>
                  </a:lnTo>
                  <a:lnTo>
                    <a:pt x="36435" y="884537"/>
                  </a:lnTo>
                  <a:lnTo>
                    <a:pt x="0" y="884537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6435" cy="941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14614703" y="3777585"/>
            <a:ext cx="104285" cy="5184909"/>
            <a:chOff x="0" y="0"/>
            <a:chExt cx="22169" cy="11022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169" cy="1102226"/>
            </a:xfrm>
            <a:custGeom>
              <a:avLst/>
              <a:gdLst/>
              <a:ahLst/>
              <a:cxnLst/>
              <a:rect l="l" t="t" r="r" b="b"/>
              <a:pathLst>
                <a:path w="22169" h="1102226">
                  <a:moveTo>
                    <a:pt x="0" y="0"/>
                  </a:moveTo>
                  <a:lnTo>
                    <a:pt x="22169" y="0"/>
                  </a:lnTo>
                  <a:lnTo>
                    <a:pt x="22169" y="1102226"/>
                  </a:lnTo>
                  <a:lnTo>
                    <a:pt x="0" y="110222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2169" cy="1159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732295"/>
            <a:ext cx="14939309" cy="90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6"/>
              </a:lnSpc>
            </a:pPr>
            <a:r>
              <a:rPr lang="en-US" sz="6673" spc="30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Status</a:t>
            </a:r>
            <a:r>
              <a:rPr lang="en-US" sz="6673" spc="30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biegłego sądowego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33536" y="4277471"/>
            <a:ext cx="12725764" cy="191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Utrzymanie dotychczasowej koncepcji biegłego sądowego – nie jest to wykonywanie zawodu, a pełnienie funkcji przez osoby, które mają wysokie kompetencje w różnych dziedzinach i mogą je wykorzystać dla potrzeb wymiaru sprawiedliwości.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4000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2636142">
            <a:off x="2651624" y="-858923"/>
            <a:ext cx="708973" cy="15914435"/>
            <a:chOff x="0" y="0"/>
            <a:chExt cx="186725" cy="41914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2636142">
            <a:off x="1082327" y="397457"/>
            <a:ext cx="1497348" cy="15914435"/>
            <a:chOff x="0" y="0"/>
            <a:chExt cx="394363" cy="41914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108831" y="1028700"/>
            <a:ext cx="2291067" cy="782852"/>
          </a:xfrm>
          <a:custGeom>
            <a:avLst/>
            <a:gdLst/>
            <a:ahLst/>
            <a:cxnLst/>
            <a:rect l="l" t="t" r="r" b="b"/>
            <a:pathLst>
              <a:path w="2291067" h="782852">
                <a:moveTo>
                  <a:pt x="0" y="0"/>
                </a:moveTo>
                <a:lnTo>
                  <a:pt x="2291067" y="0"/>
                </a:lnTo>
                <a:lnTo>
                  <a:pt x="2291067" y="782852"/>
                </a:lnTo>
                <a:lnTo>
                  <a:pt x="0" y="782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741617"/>
            <a:ext cx="16230600" cy="1753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3"/>
              </a:lnSpc>
            </a:pPr>
            <a:r>
              <a:rPr lang="en-US" sz="4399" spc="20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Sprawdzanie kwalifikacji kandydatów na biegłych sądowych i już ustanowionych biegłych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9298" y="5116447"/>
            <a:ext cx="16230600" cy="192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Powołanie zewnętrznego, niezależnego podmiotu prowadzącego procedurę certyfikacji biegłych. Jego proponowana nazwa to </a:t>
            </a:r>
          </a:p>
          <a:p>
            <a:pPr algn="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Komisja Certyfikacyjna Biegłych Sądowych i Instytucji Opiniujących.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grpSp>
        <p:nvGrpSpPr>
          <p:cNvPr id="17" name="Group 17"/>
          <p:cNvGrpSpPr/>
          <p:nvPr/>
        </p:nvGrpSpPr>
        <p:grpSpPr>
          <a:xfrm rot="5400000">
            <a:off x="2436907" y="3200727"/>
            <a:ext cx="131416" cy="2947830"/>
            <a:chOff x="0" y="0"/>
            <a:chExt cx="33166" cy="7439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166" cy="743962"/>
            </a:xfrm>
            <a:custGeom>
              <a:avLst/>
              <a:gdLst/>
              <a:ahLst/>
              <a:cxnLst/>
              <a:rect l="l" t="t" r="r" b="b"/>
              <a:pathLst>
                <a:path w="33166" h="743962">
                  <a:moveTo>
                    <a:pt x="0" y="0"/>
                  </a:moveTo>
                  <a:lnTo>
                    <a:pt x="33166" y="0"/>
                  </a:lnTo>
                  <a:lnTo>
                    <a:pt x="33166" y="743962"/>
                  </a:lnTo>
                  <a:lnTo>
                    <a:pt x="0" y="743962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33166" cy="801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4000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08831" y="1028700"/>
            <a:ext cx="2291067" cy="782852"/>
          </a:xfrm>
          <a:custGeom>
            <a:avLst/>
            <a:gdLst/>
            <a:ahLst/>
            <a:cxnLst/>
            <a:rect l="l" t="t" r="r" b="b"/>
            <a:pathLst>
              <a:path w="2291067" h="782852">
                <a:moveTo>
                  <a:pt x="0" y="0"/>
                </a:moveTo>
                <a:lnTo>
                  <a:pt x="2291067" y="0"/>
                </a:lnTo>
                <a:lnTo>
                  <a:pt x="2291067" y="782852"/>
                </a:lnTo>
                <a:lnTo>
                  <a:pt x="0" y="782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291838" y="1542165"/>
            <a:ext cx="5704324" cy="10612695"/>
          </a:xfrm>
          <a:custGeom>
            <a:avLst/>
            <a:gdLst/>
            <a:ahLst/>
            <a:cxnLst/>
            <a:rect l="l" t="t" r="r" b="b"/>
            <a:pathLst>
              <a:path w="5704324" h="10612695">
                <a:moveTo>
                  <a:pt x="5704324" y="0"/>
                </a:moveTo>
                <a:lnTo>
                  <a:pt x="0" y="0"/>
                </a:lnTo>
                <a:lnTo>
                  <a:pt x="0" y="10612696"/>
                </a:lnTo>
                <a:lnTo>
                  <a:pt x="5704324" y="10612696"/>
                </a:lnTo>
                <a:lnTo>
                  <a:pt x="5704324" y="0"/>
                </a:lnTo>
                <a:close/>
              </a:path>
            </a:pathLst>
          </a:custGeom>
          <a:blipFill>
            <a:blip r:embed="rId5">
              <a:alphaModFix amt="3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5400000">
            <a:off x="7138116" y="-2630393"/>
            <a:ext cx="132683" cy="12351515"/>
            <a:chOff x="0" y="0"/>
            <a:chExt cx="33486" cy="31172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486" cy="3117226"/>
            </a:xfrm>
            <a:custGeom>
              <a:avLst/>
              <a:gdLst/>
              <a:ahLst/>
              <a:cxnLst/>
              <a:rect l="l" t="t" r="r" b="b"/>
              <a:pathLst>
                <a:path w="33486" h="3117226">
                  <a:moveTo>
                    <a:pt x="0" y="0"/>
                  </a:moveTo>
                  <a:lnTo>
                    <a:pt x="33486" y="0"/>
                  </a:lnTo>
                  <a:lnTo>
                    <a:pt x="33486" y="3117226"/>
                  </a:lnTo>
                  <a:lnTo>
                    <a:pt x="0" y="311722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3486" cy="3174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968785"/>
            <a:ext cx="16230600" cy="420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35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Potrzeba ujednolicenia terminologii dotyczącej instytucji opiniującej 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 ostatnich latach powstają firmy - często jednoosobowe - które uznają się za instytucje specjalistyczne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zarabiają na przygotowywaniu opinii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nie mają odpowiedniego zaplecza laboratoryjnego i technicznego oraz wykwalifikowanej kadry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573906"/>
            <a:ext cx="14939309" cy="90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6"/>
              </a:lnSpc>
            </a:pPr>
            <a:r>
              <a:rPr lang="en-US" sz="6673" spc="30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„Biegli instytucjonalni”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4000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08831" y="1028700"/>
            <a:ext cx="2291067" cy="782852"/>
          </a:xfrm>
          <a:custGeom>
            <a:avLst/>
            <a:gdLst/>
            <a:ahLst/>
            <a:cxnLst/>
            <a:rect l="l" t="t" r="r" b="b"/>
            <a:pathLst>
              <a:path w="2291067" h="782852">
                <a:moveTo>
                  <a:pt x="0" y="0"/>
                </a:moveTo>
                <a:lnTo>
                  <a:pt x="2291067" y="0"/>
                </a:lnTo>
                <a:lnTo>
                  <a:pt x="2291067" y="782852"/>
                </a:lnTo>
                <a:lnTo>
                  <a:pt x="0" y="782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291838" y="1420126"/>
            <a:ext cx="5704324" cy="10612695"/>
          </a:xfrm>
          <a:custGeom>
            <a:avLst/>
            <a:gdLst/>
            <a:ahLst/>
            <a:cxnLst/>
            <a:rect l="l" t="t" r="r" b="b"/>
            <a:pathLst>
              <a:path w="5704324" h="10612695">
                <a:moveTo>
                  <a:pt x="5704324" y="0"/>
                </a:moveTo>
                <a:lnTo>
                  <a:pt x="0" y="0"/>
                </a:lnTo>
                <a:lnTo>
                  <a:pt x="0" y="10612695"/>
                </a:lnTo>
                <a:lnTo>
                  <a:pt x="5704324" y="10612695"/>
                </a:lnTo>
                <a:lnTo>
                  <a:pt x="5704324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154631"/>
            <a:ext cx="16230600" cy="574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46"/>
              </a:lnSpc>
            </a:pPr>
            <a:r>
              <a:rPr lang="en-US" sz="33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Propozycje dotyczące podwyższenia wynagrodzeń i ryczałtów dla biegłych sądowych powinny uwzględniać dwa założenia wyjściowe:</a:t>
            </a:r>
          </a:p>
          <a:p>
            <a:pPr algn="just">
              <a:lnSpc>
                <a:spcPts val="4646"/>
              </a:lnSpc>
            </a:pPr>
            <a:endParaRPr lang="en-US" sz="3318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646"/>
              </a:lnSpc>
            </a:pPr>
            <a:r>
              <a:rPr lang="en-US" sz="33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1.    Podstawa liczenia stawki godzinowej powinna gwarantować godziwe wynagrodzenie biegłych oraz skutkować realnym zwiększeniem wynagrodzeń biegłych za wydawane opinie oraz ryczałtów za czynności biegłych</a:t>
            </a:r>
          </a:p>
          <a:p>
            <a:pPr algn="just">
              <a:lnSpc>
                <a:spcPts val="4646"/>
              </a:lnSpc>
            </a:pPr>
            <a:r>
              <a:rPr lang="en-US" sz="33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2.     Podstawa liczenia stawki godzinowej i ryczałtów powinna być corocznie indeksowana.</a:t>
            </a:r>
          </a:p>
          <a:p>
            <a:pPr algn="just">
              <a:lnSpc>
                <a:spcPts val="4065"/>
              </a:lnSpc>
              <a:spcBef>
                <a:spcPct val="0"/>
              </a:spcBef>
            </a:pPr>
            <a:endParaRPr lang="en-US" sz="3318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7138116" y="-2373218"/>
            <a:ext cx="132683" cy="12351515"/>
            <a:chOff x="0" y="0"/>
            <a:chExt cx="33486" cy="31172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486" cy="3117226"/>
            </a:xfrm>
            <a:custGeom>
              <a:avLst/>
              <a:gdLst/>
              <a:ahLst/>
              <a:cxnLst/>
              <a:rect l="l" t="t" r="r" b="b"/>
              <a:pathLst>
                <a:path w="33486" h="3117226">
                  <a:moveTo>
                    <a:pt x="0" y="0"/>
                  </a:moveTo>
                  <a:lnTo>
                    <a:pt x="33486" y="0"/>
                  </a:lnTo>
                  <a:lnTo>
                    <a:pt x="33486" y="3117226"/>
                  </a:lnTo>
                  <a:lnTo>
                    <a:pt x="0" y="311722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3486" cy="3174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2508293"/>
            <a:ext cx="12351515" cy="111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3"/>
              </a:lnSpc>
            </a:pPr>
            <a:r>
              <a:rPr lang="en-US" sz="4476" spc="20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Finansowanie opiniowania, </a:t>
            </a:r>
          </a:p>
          <a:p>
            <a:pPr algn="l">
              <a:lnSpc>
                <a:spcPts val="4163"/>
              </a:lnSpc>
            </a:pPr>
            <a:r>
              <a:rPr lang="en-US" sz="4476" spc="20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wynagrodzenie biegłych sądowych</a:t>
            </a:r>
          </a:p>
        </p:txBody>
      </p:sp>
      <p:grpSp>
        <p:nvGrpSpPr>
          <p:cNvPr id="14" name="Group 14"/>
          <p:cNvGrpSpPr/>
          <p:nvPr/>
        </p:nvGrpSpPr>
        <p:grpSpPr>
          <a:xfrm rot="5400000">
            <a:off x="14508512" y="7149743"/>
            <a:ext cx="144370" cy="5357206"/>
            <a:chOff x="0" y="0"/>
            <a:chExt cx="36435" cy="1352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435" cy="1352030"/>
            </a:xfrm>
            <a:custGeom>
              <a:avLst/>
              <a:gdLst/>
              <a:ahLst/>
              <a:cxnLst/>
              <a:rect l="l" t="t" r="r" b="b"/>
              <a:pathLst>
                <a:path w="36435" h="1352030">
                  <a:moveTo>
                    <a:pt x="0" y="0"/>
                  </a:moveTo>
                  <a:lnTo>
                    <a:pt x="36435" y="0"/>
                  </a:lnTo>
                  <a:lnTo>
                    <a:pt x="36435" y="1352030"/>
                  </a:lnTo>
                  <a:lnTo>
                    <a:pt x="0" y="1352030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36435" cy="140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87548" y="-108021"/>
            <a:ext cx="19863097" cy="10395021"/>
          </a:xfrm>
          <a:custGeom>
            <a:avLst/>
            <a:gdLst/>
            <a:ahLst/>
            <a:cxnLst/>
            <a:rect l="l" t="t" r="r" b="b"/>
            <a:pathLst>
              <a:path w="19863097" h="10395021">
                <a:moveTo>
                  <a:pt x="0" y="0"/>
                </a:moveTo>
                <a:lnTo>
                  <a:pt x="19863096" y="0"/>
                </a:lnTo>
                <a:lnTo>
                  <a:pt x="19863096" y="10395021"/>
                </a:lnTo>
                <a:lnTo>
                  <a:pt x="0" y="10395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4000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37636" y="0"/>
            <a:ext cx="19908244" cy="10287000"/>
            <a:chOff x="0" y="0"/>
            <a:chExt cx="7753166" cy="40062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53166" cy="4006221"/>
            </a:xfrm>
            <a:custGeom>
              <a:avLst/>
              <a:gdLst/>
              <a:ahLst/>
              <a:cxnLst/>
              <a:rect l="l" t="t" r="r" b="b"/>
              <a:pathLst>
                <a:path w="7753166" h="4006221">
                  <a:moveTo>
                    <a:pt x="0" y="0"/>
                  </a:moveTo>
                  <a:lnTo>
                    <a:pt x="7753166" y="0"/>
                  </a:lnTo>
                  <a:lnTo>
                    <a:pt x="7753166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7098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7753166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108831" y="1028700"/>
            <a:ext cx="2291067" cy="782852"/>
          </a:xfrm>
          <a:custGeom>
            <a:avLst/>
            <a:gdLst/>
            <a:ahLst/>
            <a:cxnLst/>
            <a:rect l="l" t="t" r="r" b="b"/>
            <a:pathLst>
              <a:path w="2291067" h="782852">
                <a:moveTo>
                  <a:pt x="0" y="0"/>
                </a:moveTo>
                <a:lnTo>
                  <a:pt x="2291067" y="0"/>
                </a:lnTo>
                <a:lnTo>
                  <a:pt x="2291067" y="782852"/>
                </a:lnTo>
                <a:lnTo>
                  <a:pt x="0" y="782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8401" y="3417867"/>
            <a:ext cx="16371198" cy="335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6998" lvl="1" indent="-293499" algn="just">
              <a:lnSpc>
                <a:spcPts val="3806"/>
              </a:lnSpc>
              <a:buFont typeface="Arial"/>
              <a:buChar char="•"/>
            </a:pPr>
            <a:r>
              <a:rPr lang="en-US" sz="27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łatwiejsze znalezienie biegłych sądowych o określonej specjalności dla organów procesowych i stron</a:t>
            </a:r>
          </a:p>
          <a:p>
            <a:pPr marL="586998" lvl="1" indent="-293499" algn="just">
              <a:lnSpc>
                <a:spcPts val="3806"/>
              </a:lnSpc>
              <a:buFont typeface="Arial"/>
              <a:buChar char="•"/>
            </a:pPr>
            <a:r>
              <a:rPr lang="en-US" sz="27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lepsza kontrola biegłych </a:t>
            </a:r>
          </a:p>
          <a:p>
            <a:pPr marL="586998" lvl="1" indent="-293499" algn="just">
              <a:lnSpc>
                <a:spcPts val="3806"/>
              </a:lnSpc>
              <a:buFont typeface="Arial"/>
              <a:buChar char="•"/>
            </a:pPr>
            <a:r>
              <a:rPr lang="en-US" sz="27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powiązanie z systemem ROBUS</a:t>
            </a:r>
          </a:p>
          <a:p>
            <a:pPr marL="586998" lvl="1" indent="-293499" algn="just">
              <a:lnSpc>
                <a:spcPts val="3806"/>
              </a:lnSpc>
              <a:buFont typeface="Arial"/>
              <a:buChar char="•"/>
            </a:pPr>
            <a:r>
              <a:rPr lang="en-US" sz="27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dyscyplinarne usunięcie biegłego z listy będzie skuteczne we wszystkich sądach okręgowych i wobec wszystkich organów procesowych</a:t>
            </a:r>
          </a:p>
          <a:p>
            <a:pPr marL="586998" lvl="1" indent="-293499" algn="just">
              <a:lnSpc>
                <a:spcPts val="3806"/>
              </a:lnSpc>
              <a:spcBef>
                <a:spcPct val="0"/>
              </a:spcBef>
              <a:buFont typeface="Arial"/>
              <a:buChar char="•"/>
            </a:pPr>
            <a:r>
              <a:rPr lang="en-US" sz="27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łatwiejsza organizacja szkolenia biegłych.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453539"/>
            <a:ext cx="1623060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Listy centralne – biegłych indywidualnych i instytucji specjalistycznych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302298"/>
            <a:ext cx="16230600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Utworzenie centralnej listy instytucji opiniujących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(instytucji naukowych i specjalistycznych)</a:t>
            </a:r>
          </a:p>
        </p:txBody>
      </p:sp>
      <p:grpSp>
        <p:nvGrpSpPr>
          <p:cNvPr id="15" name="Group 15"/>
          <p:cNvGrpSpPr/>
          <p:nvPr/>
        </p:nvGrpSpPr>
        <p:grpSpPr>
          <a:xfrm rot="-2636142">
            <a:off x="693718" y="2054876"/>
            <a:ext cx="1497348" cy="15914435"/>
            <a:chOff x="0" y="0"/>
            <a:chExt cx="394363" cy="41914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2636142">
            <a:off x="2263015" y="798496"/>
            <a:ext cx="708973" cy="15914435"/>
            <a:chOff x="0" y="0"/>
            <a:chExt cx="186725" cy="41914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7548" y="-108021"/>
            <a:ext cx="19863097" cy="10395021"/>
          </a:xfrm>
          <a:custGeom>
            <a:avLst/>
            <a:gdLst/>
            <a:ahLst/>
            <a:cxnLst/>
            <a:rect l="l" t="t" r="r" b="b"/>
            <a:pathLst>
              <a:path w="19863097" h="10395021">
                <a:moveTo>
                  <a:pt x="0" y="0"/>
                </a:moveTo>
                <a:lnTo>
                  <a:pt x="19863096" y="0"/>
                </a:lnTo>
                <a:lnTo>
                  <a:pt x="19863096" y="10395021"/>
                </a:lnTo>
                <a:lnTo>
                  <a:pt x="0" y="10395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76" b="-77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37636" y="0"/>
            <a:ext cx="19908244" cy="10287000"/>
            <a:chOff x="0" y="0"/>
            <a:chExt cx="7753166" cy="4006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53166" cy="4006221"/>
            </a:xfrm>
            <a:custGeom>
              <a:avLst/>
              <a:gdLst/>
              <a:ahLst/>
              <a:cxnLst/>
              <a:rect l="l" t="t" r="r" b="b"/>
              <a:pathLst>
                <a:path w="7753166" h="4006221">
                  <a:moveTo>
                    <a:pt x="0" y="0"/>
                  </a:moveTo>
                  <a:lnTo>
                    <a:pt x="7753166" y="0"/>
                  </a:lnTo>
                  <a:lnTo>
                    <a:pt x="7753166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7098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7753166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108831" y="1028700"/>
            <a:ext cx="2291067" cy="782852"/>
          </a:xfrm>
          <a:custGeom>
            <a:avLst/>
            <a:gdLst/>
            <a:ahLst/>
            <a:cxnLst/>
            <a:rect l="l" t="t" r="r" b="b"/>
            <a:pathLst>
              <a:path w="2291067" h="782852">
                <a:moveTo>
                  <a:pt x="0" y="0"/>
                </a:moveTo>
                <a:lnTo>
                  <a:pt x="2291067" y="0"/>
                </a:lnTo>
                <a:lnTo>
                  <a:pt x="2291067" y="782852"/>
                </a:lnTo>
                <a:lnTo>
                  <a:pt x="0" y="782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8401" y="3291069"/>
            <a:ext cx="16371198" cy="572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Możliwość używania nowoczesnych środków komunikacji biegłych z organem procesowym </a:t>
            </a:r>
          </a:p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 administracją wspomagającą (poczty mailowej, przesłuchania na odległość, wydawania opinii w formie elektronicznej, stosowania podpisu elektronicznego przez biegłego itp.). Zwiększenie wykorzystania Rejestru Osób Biorących Udział w Postępowaniach Sądowych (ROBUS). Podstawowe funkcje, jakie mógłby w przypadku biegłych spełniać system to:</a:t>
            </a:r>
          </a:p>
          <a:p>
            <a:pPr algn="just">
              <a:lnSpc>
                <a:spcPts val="3779"/>
              </a:lnSpc>
            </a:pPr>
            <a:endParaRPr lang="en-US" sz="270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82930" lvl="1" indent="-291465" algn="just">
              <a:lnSpc>
                <a:spcPts val="3779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wyszukiwarka danych o biegłych i instytucjach opiniujących </a:t>
            </a:r>
          </a:p>
          <a:p>
            <a:pPr marL="582930" lvl="1" indent="-291465" algn="just">
              <a:lnSpc>
                <a:spcPts val="3779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sprawdzanie dostępności biegłych i instytucji opiniujących</a:t>
            </a:r>
          </a:p>
          <a:p>
            <a:pPr marL="582930" lvl="1" indent="-291465" algn="just">
              <a:lnSpc>
                <a:spcPts val="3779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kontrola pracy podmiotów opiniujących</a:t>
            </a:r>
          </a:p>
          <a:p>
            <a:pPr marL="582930" lvl="1" indent="-291465" algn="just">
              <a:lnSpc>
                <a:spcPts val="3779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dwustronna komunikacja pomiędzy organem procesowym a biegłym</a:t>
            </a:r>
          </a:p>
          <a:p>
            <a:pPr marL="582930" lvl="1" indent="-291465" algn="just">
              <a:lnSpc>
                <a:spcPts val="3779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elektroniczny dostęp biegłych do akt i materiału badawczego. 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endParaRPr lang="en-US" sz="2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250757"/>
            <a:ext cx="16230600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Komunikacja z biegłymi, system ROBUS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4000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2636142">
            <a:off x="2651624" y="-858923"/>
            <a:ext cx="708973" cy="15914435"/>
            <a:chOff x="0" y="0"/>
            <a:chExt cx="186725" cy="41914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2636142">
            <a:off x="1082327" y="397457"/>
            <a:ext cx="1497348" cy="15914435"/>
            <a:chOff x="0" y="0"/>
            <a:chExt cx="394363" cy="41914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108831" y="1028700"/>
            <a:ext cx="2291067" cy="782852"/>
          </a:xfrm>
          <a:custGeom>
            <a:avLst/>
            <a:gdLst/>
            <a:ahLst/>
            <a:cxnLst/>
            <a:rect l="l" t="t" r="r" b="b"/>
            <a:pathLst>
              <a:path w="2291067" h="782852">
                <a:moveTo>
                  <a:pt x="0" y="0"/>
                </a:moveTo>
                <a:lnTo>
                  <a:pt x="2291067" y="0"/>
                </a:lnTo>
                <a:lnTo>
                  <a:pt x="2291067" y="782852"/>
                </a:lnTo>
                <a:lnTo>
                  <a:pt x="0" y="782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760667"/>
            <a:ext cx="16230600" cy="871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6099" spc="28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Harmonogram prac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324892"/>
            <a:ext cx="16230600" cy="420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3" lvl="1" indent="-367026" algn="l">
              <a:lnSpc>
                <a:spcPts val="849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ogłoszenie założeń ustawy - wakacje 2024</a:t>
            </a:r>
          </a:p>
          <a:p>
            <a:pPr marL="734053" lvl="1" indent="-367026" algn="l">
              <a:lnSpc>
                <a:spcPts val="849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gotowy projekt ustawy - koniec września 2024</a:t>
            </a:r>
          </a:p>
          <a:p>
            <a:pPr marL="734053" lvl="1" indent="-367026" algn="l">
              <a:lnSpc>
                <a:spcPts val="849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przyjęcie projektu ustawy i skierowanie do konsultacji - do końca 2024</a:t>
            </a:r>
          </a:p>
          <a:p>
            <a:pPr marL="734053" lvl="1" indent="-367026" algn="l">
              <a:lnSpc>
                <a:spcPts val="849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przyjęcie ustawy - do połowy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grpSp>
        <p:nvGrpSpPr>
          <p:cNvPr id="17" name="Group 17"/>
          <p:cNvGrpSpPr/>
          <p:nvPr/>
        </p:nvGrpSpPr>
        <p:grpSpPr>
          <a:xfrm rot="5400000">
            <a:off x="9070569" y="-981483"/>
            <a:ext cx="146862" cy="9589587"/>
            <a:chOff x="0" y="0"/>
            <a:chExt cx="37064" cy="24201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064" cy="2420182"/>
            </a:xfrm>
            <a:custGeom>
              <a:avLst/>
              <a:gdLst/>
              <a:ahLst/>
              <a:cxnLst/>
              <a:rect l="l" t="t" r="r" b="b"/>
              <a:pathLst>
                <a:path w="37064" h="2420182">
                  <a:moveTo>
                    <a:pt x="0" y="0"/>
                  </a:moveTo>
                  <a:lnTo>
                    <a:pt x="37064" y="0"/>
                  </a:lnTo>
                  <a:lnTo>
                    <a:pt x="37064" y="2420182"/>
                  </a:lnTo>
                  <a:lnTo>
                    <a:pt x="0" y="2420182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37064" cy="247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84395" y="6727968"/>
            <a:ext cx="8899462" cy="4961450"/>
          </a:xfrm>
          <a:custGeom>
            <a:avLst/>
            <a:gdLst/>
            <a:ahLst/>
            <a:cxnLst/>
            <a:rect l="l" t="t" r="r" b="b"/>
            <a:pathLst>
              <a:path w="8899462" h="4961450">
                <a:moveTo>
                  <a:pt x="0" y="0"/>
                </a:moveTo>
                <a:lnTo>
                  <a:pt x="8899463" y="0"/>
                </a:lnTo>
                <a:lnTo>
                  <a:pt x="8899463" y="4961450"/>
                </a:lnTo>
                <a:lnTo>
                  <a:pt x="0" y="496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4000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968233" y="1028700"/>
            <a:ext cx="2291067" cy="782852"/>
          </a:xfrm>
          <a:custGeom>
            <a:avLst/>
            <a:gdLst/>
            <a:ahLst/>
            <a:cxnLst/>
            <a:rect l="l" t="t" r="r" b="b"/>
            <a:pathLst>
              <a:path w="2291067" h="782852">
                <a:moveTo>
                  <a:pt x="0" y="0"/>
                </a:moveTo>
                <a:lnTo>
                  <a:pt x="2291067" y="0"/>
                </a:lnTo>
                <a:lnTo>
                  <a:pt x="2291067" y="782852"/>
                </a:lnTo>
                <a:lnTo>
                  <a:pt x="0" y="782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18826" y="2537645"/>
            <a:ext cx="16230600" cy="449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700" spc="12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Biegły sądowy jest ekspertem w zakresie danej dziedziny, powoływanym </a:t>
            </a:r>
          </a:p>
          <a:p>
            <a:pPr algn="ctr">
              <a:lnSpc>
                <a:spcPts val="2970"/>
              </a:lnSpc>
            </a:pPr>
            <a:r>
              <a:rPr lang="en-US" sz="2700" spc="12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 postępowaniu karnym (w toku śledztwa lub rozprawy) lub cywilnym, w których przedstawia swoją opinię o istotnych okolicznościach mających </a:t>
            </a:r>
          </a:p>
          <a:p>
            <a:pPr algn="ctr">
              <a:lnSpc>
                <a:spcPts val="2970"/>
              </a:lnSpc>
            </a:pPr>
            <a:r>
              <a:rPr lang="en-US" sz="2700" spc="12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znaczenie dla wyniku sprawy. </a:t>
            </a:r>
          </a:p>
          <a:p>
            <a:pPr algn="ctr">
              <a:lnSpc>
                <a:spcPts val="2970"/>
              </a:lnSpc>
            </a:pPr>
            <a:endParaRPr lang="en-US" sz="2700" spc="124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ts val="2970"/>
              </a:lnSpc>
            </a:pPr>
            <a:r>
              <a:rPr lang="en-US" sz="2700" spc="12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Biegły sądowy jest instytucją prawa procesowego. Ma zapewniać właściwe funkcjonowanie organów wymiaru sprawiedliwości i umożliwiać prawidłowe wypełnianie przez te organy ich ustawowych zadań.</a:t>
            </a:r>
          </a:p>
          <a:p>
            <a:pPr algn="ctr">
              <a:lnSpc>
                <a:spcPts val="2970"/>
              </a:lnSpc>
            </a:pPr>
            <a:endParaRPr lang="en-US" sz="2700" spc="124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ts val="2970"/>
              </a:lnSpc>
            </a:pPr>
            <a:r>
              <a:rPr lang="en-US" sz="2700" spc="12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Biegli są powoływani do pomocy w rozstrzyganiu spraw zarówno cywilnych, jak </a:t>
            </a:r>
          </a:p>
          <a:p>
            <a:pPr algn="ctr">
              <a:lnSpc>
                <a:spcPts val="2970"/>
              </a:lnSpc>
            </a:pPr>
            <a:r>
              <a:rPr lang="en-US" sz="2700" spc="12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 karnych.</a:t>
            </a:r>
          </a:p>
          <a:p>
            <a:pPr algn="ctr">
              <a:lnSpc>
                <a:spcPts val="2970"/>
              </a:lnSpc>
            </a:pPr>
            <a:endParaRPr lang="en-US" sz="2700" spc="124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9" name="Group 9"/>
          <p:cNvGrpSpPr/>
          <p:nvPr/>
        </p:nvGrpSpPr>
        <p:grpSpPr>
          <a:xfrm rot="5400000">
            <a:off x="9074771" y="703928"/>
            <a:ext cx="118711" cy="12048081"/>
            <a:chOff x="0" y="0"/>
            <a:chExt cx="35322" cy="35848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322" cy="3584875"/>
            </a:xfrm>
            <a:custGeom>
              <a:avLst/>
              <a:gdLst/>
              <a:ahLst/>
              <a:cxnLst/>
              <a:rect l="l" t="t" r="r" b="b"/>
              <a:pathLst>
                <a:path w="35322" h="3584875">
                  <a:moveTo>
                    <a:pt x="0" y="0"/>
                  </a:moveTo>
                  <a:lnTo>
                    <a:pt x="35322" y="0"/>
                  </a:lnTo>
                  <a:lnTo>
                    <a:pt x="35322" y="3584875"/>
                  </a:lnTo>
                  <a:lnTo>
                    <a:pt x="0" y="3584875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5322" cy="3642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66577" y="862971"/>
            <a:ext cx="4954846" cy="158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8"/>
              </a:lnSpc>
            </a:pPr>
            <a:r>
              <a:rPr lang="en-US" sz="5066" spc="-1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6241"/>
              </a:lnSpc>
            </a:pPr>
            <a:r>
              <a:rPr lang="en-US" sz="6711" spc="3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CZYLI KTO?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636142">
            <a:off x="15855822" y="-4072008"/>
            <a:ext cx="1497348" cy="15914435"/>
            <a:chOff x="0" y="0"/>
            <a:chExt cx="394363" cy="4191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2636142">
            <a:off x="17425119" y="-5328388"/>
            <a:ext cx="708973" cy="15914435"/>
            <a:chOff x="0" y="0"/>
            <a:chExt cx="186725" cy="419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541054" y="2491530"/>
            <a:ext cx="3148741" cy="1075917"/>
          </a:xfrm>
          <a:custGeom>
            <a:avLst/>
            <a:gdLst/>
            <a:ahLst/>
            <a:cxnLst/>
            <a:rect l="l" t="t" r="r" b="b"/>
            <a:pathLst>
              <a:path w="3148741" h="1075917">
                <a:moveTo>
                  <a:pt x="0" y="0"/>
                </a:moveTo>
                <a:lnTo>
                  <a:pt x="3148742" y="0"/>
                </a:lnTo>
                <a:lnTo>
                  <a:pt x="3148742" y="1075917"/>
                </a:lnTo>
                <a:lnTo>
                  <a:pt x="0" y="1075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2636142">
            <a:off x="1082327" y="397457"/>
            <a:ext cx="1497348" cy="15914435"/>
            <a:chOff x="0" y="0"/>
            <a:chExt cx="394363" cy="41914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2636142">
            <a:off x="2651624" y="-858923"/>
            <a:ext cx="708973" cy="15914435"/>
            <a:chOff x="0" y="0"/>
            <a:chExt cx="186725" cy="41914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735980" y="4142402"/>
            <a:ext cx="13026799" cy="2884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8"/>
              </a:lnSpc>
            </a:pPr>
            <a:r>
              <a:rPr lang="en-US" sz="11585" spc="-23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9023"/>
              </a:lnSpc>
            </a:pPr>
            <a:r>
              <a:rPr lang="en-US" sz="9702" spc="44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ZAŁOŻENIA USTAWY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828513"/>
            <a:ext cx="6025069" cy="4734744"/>
          </a:xfrm>
          <a:custGeom>
            <a:avLst/>
            <a:gdLst/>
            <a:ahLst/>
            <a:cxnLst/>
            <a:rect l="l" t="t" r="r" b="b"/>
            <a:pathLst>
              <a:path w="6025069" h="4734744">
                <a:moveTo>
                  <a:pt x="0" y="0"/>
                </a:moveTo>
                <a:lnTo>
                  <a:pt x="6025069" y="0"/>
                </a:lnTo>
                <a:lnTo>
                  <a:pt x="6025069" y="4734744"/>
                </a:lnTo>
                <a:lnTo>
                  <a:pt x="0" y="4734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97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169905"/>
            <a:ext cx="18288000" cy="10626811"/>
            <a:chOff x="0" y="0"/>
            <a:chExt cx="7122170" cy="41385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22170" cy="4138558"/>
            </a:xfrm>
            <a:custGeom>
              <a:avLst/>
              <a:gdLst/>
              <a:ahLst/>
              <a:cxnLst/>
              <a:rect l="l" t="t" r="r" b="b"/>
              <a:pathLst>
                <a:path w="7122170" h="4138558">
                  <a:moveTo>
                    <a:pt x="0" y="0"/>
                  </a:moveTo>
                  <a:lnTo>
                    <a:pt x="7122170" y="0"/>
                  </a:lnTo>
                  <a:lnTo>
                    <a:pt x="7122170" y="4138558"/>
                  </a:lnTo>
                  <a:lnTo>
                    <a:pt x="0" y="4138558"/>
                  </a:lnTo>
                  <a:close/>
                </a:path>
              </a:pathLst>
            </a:custGeom>
            <a:solidFill>
              <a:srgbClr val="407C88">
                <a:alpha val="6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7122170" cy="4148083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5400000">
            <a:off x="14991295" y="2921174"/>
            <a:ext cx="144370" cy="4027299"/>
            <a:chOff x="0" y="0"/>
            <a:chExt cx="36435" cy="10163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435" cy="1016394"/>
            </a:xfrm>
            <a:custGeom>
              <a:avLst/>
              <a:gdLst/>
              <a:ahLst/>
              <a:cxnLst/>
              <a:rect l="l" t="t" r="r" b="b"/>
              <a:pathLst>
                <a:path w="36435" h="1016394">
                  <a:moveTo>
                    <a:pt x="0" y="0"/>
                  </a:moveTo>
                  <a:lnTo>
                    <a:pt x="36435" y="0"/>
                  </a:lnTo>
                  <a:lnTo>
                    <a:pt x="36435" y="1016394"/>
                  </a:lnTo>
                  <a:lnTo>
                    <a:pt x="0" y="1016394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6435" cy="1073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857383"/>
            <a:ext cx="16230600" cy="168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6673" spc="30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DLACZEGO PROPONUJEMY </a:t>
            </a:r>
            <a:r>
              <a:rPr lang="en-US" sz="6673" spc="30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ZMIANY?</a:t>
            </a:r>
          </a:p>
          <a:p>
            <a:pPr algn="ctr">
              <a:lnSpc>
                <a:spcPts val="6206"/>
              </a:lnSpc>
            </a:pPr>
            <a:endParaRPr lang="en-US" sz="6673" spc="306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4336" y="3530830"/>
            <a:ext cx="16619329" cy="5131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Brakuje rozwiązań systemowych, które kompleksowo regulowałyby funkcjonowanie biegłych sądowych.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Obowiązujące regulacje są przestarzałe i niekompletne.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Regulacje wymagają uporządkowania – często te same przepisy występują w wielu aktach prawnych różnej rangi.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Brakuje ujednoliconych, dostosowanych do sytuacji prawno-gospodarczej przepisów dotyczących m.in. praw i obowiązków biegłych, sposobu ich doboru, wpisu na listę.</a:t>
            </a:r>
          </a:p>
          <a:p>
            <a:pPr marL="582930" lvl="1" indent="-291465" algn="l">
              <a:lnSpc>
                <a:spcPts val="4536"/>
              </a:lnSpc>
              <a:buAutoNum type="arabicPeriod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Brakuje w szczególności regulacji dotyczących, weryfikacji kandydatów na biegłych sądowych, czy funkcjonowania tzw. „biegłych instytucjonalnych”.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91665"/>
            <a:ext cx="16230600" cy="9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Obowiązujące przepisy dotyczące biegłych sądowych nie spełniają swojego zadania.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Dzieje się tak ponieważ: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85" b="-91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7122170" cy="40062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2170" cy="4006221"/>
            </a:xfrm>
            <a:custGeom>
              <a:avLst/>
              <a:gdLst/>
              <a:ahLst/>
              <a:cxnLst/>
              <a:rect l="l" t="t" r="r" b="b"/>
              <a:pathLst>
                <a:path w="7122170" h="4006221">
                  <a:moveTo>
                    <a:pt x="0" y="0"/>
                  </a:moveTo>
                  <a:lnTo>
                    <a:pt x="7122170" y="0"/>
                  </a:lnTo>
                  <a:lnTo>
                    <a:pt x="7122170" y="4006221"/>
                  </a:lnTo>
                  <a:lnTo>
                    <a:pt x="0" y="4006221"/>
                  </a:lnTo>
                  <a:close/>
                </a:path>
              </a:pathLst>
            </a:custGeom>
            <a:solidFill>
              <a:srgbClr val="407C88">
                <a:alpha val="6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7122170" cy="4015746"/>
            </a:xfrm>
            <a:prstGeom prst="rect">
              <a:avLst/>
            </a:prstGeom>
          </p:spPr>
          <p:txBody>
            <a:bodyPr lIns="18045" tIns="18045" rIns="18045" bIns="18045" rtlCol="0" anchor="ctr"/>
            <a:lstStyle/>
            <a:p>
              <a:pPr marL="0" lvl="0" indent="0" algn="ctr">
                <a:lnSpc>
                  <a:spcPts val="9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5400000">
            <a:off x="11347463" y="1007574"/>
            <a:ext cx="144370" cy="8416221"/>
            <a:chOff x="0" y="0"/>
            <a:chExt cx="36435" cy="21240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435" cy="2124052"/>
            </a:xfrm>
            <a:custGeom>
              <a:avLst/>
              <a:gdLst/>
              <a:ahLst/>
              <a:cxnLst/>
              <a:rect l="l" t="t" r="r" b="b"/>
              <a:pathLst>
                <a:path w="36435" h="2124052">
                  <a:moveTo>
                    <a:pt x="0" y="0"/>
                  </a:moveTo>
                  <a:lnTo>
                    <a:pt x="36435" y="0"/>
                  </a:lnTo>
                  <a:lnTo>
                    <a:pt x="36435" y="2124052"/>
                  </a:lnTo>
                  <a:lnTo>
                    <a:pt x="0" y="2124052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6435" cy="2181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60242" y="4290199"/>
            <a:ext cx="12967516" cy="853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6273" spc="28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MINISTRA SPRAWIEDLIWOŚCI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60242" y="3289833"/>
            <a:ext cx="12967516" cy="90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6673" spc="30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DOTYCHCZASOWE DZIAŁANIA  </a:t>
            </a:r>
          </a:p>
        </p:txBody>
      </p:sp>
      <p:grpSp>
        <p:nvGrpSpPr>
          <p:cNvPr id="13" name="Group 13"/>
          <p:cNvGrpSpPr/>
          <p:nvPr/>
        </p:nvGrpSpPr>
        <p:grpSpPr>
          <a:xfrm rot="-2636142">
            <a:off x="1082327" y="397457"/>
            <a:ext cx="1497348" cy="15914435"/>
            <a:chOff x="0" y="0"/>
            <a:chExt cx="394363" cy="41914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4363" cy="4191456"/>
            </a:xfrm>
            <a:custGeom>
              <a:avLst/>
              <a:gdLst/>
              <a:ahLst/>
              <a:cxnLst/>
              <a:rect l="l" t="t" r="r" b="b"/>
              <a:pathLst>
                <a:path w="394363" h="4191456">
                  <a:moveTo>
                    <a:pt x="0" y="0"/>
                  </a:moveTo>
                  <a:lnTo>
                    <a:pt x="394363" y="0"/>
                  </a:lnTo>
                  <a:lnTo>
                    <a:pt x="394363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407C8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394363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2636142">
            <a:off x="2651624" y="-858923"/>
            <a:ext cx="708973" cy="15914435"/>
            <a:chOff x="0" y="0"/>
            <a:chExt cx="186725" cy="4191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6725" cy="4191456"/>
            </a:xfrm>
            <a:custGeom>
              <a:avLst/>
              <a:gdLst/>
              <a:ahLst/>
              <a:cxnLst/>
              <a:rect l="l" t="t" r="r" b="b"/>
              <a:pathLst>
                <a:path w="186725" h="4191456">
                  <a:moveTo>
                    <a:pt x="0" y="0"/>
                  </a:moveTo>
                  <a:lnTo>
                    <a:pt x="186725" y="0"/>
                  </a:lnTo>
                  <a:lnTo>
                    <a:pt x="186725" y="4191456"/>
                  </a:lnTo>
                  <a:lnTo>
                    <a:pt x="0" y="4191456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86725" cy="42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840969" y="2227621"/>
            <a:ext cx="5418331" cy="10080616"/>
          </a:xfrm>
          <a:custGeom>
            <a:avLst/>
            <a:gdLst/>
            <a:ahLst/>
            <a:cxnLst/>
            <a:rect l="l" t="t" r="r" b="b"/>
            <a:pathLst>
              <a:path w="5418331" h="10080616">
                <a:moveTo>
                  <a:pt x="5418331" y="0"/>
                </a:moveTo>
                <a:lnTo>
                  <a:pt x="0" y="0"/>
                </a:lnTo>
                <a:lnTo>
                  <a:pt x="0" y="10080616"/>
                </a:lnTo>
                <a:lnTo>
                  <a:pt x="5418331" y="10080616"/>
                </a:lnTo>
                <a:lnTo>
                  <a:pt x="5418331" y="0"/>
                </a:lnTo>
                <a:close/>
              </a:path>
            </a:pathLst>
          </a:custGeom>
          <a:blipFill>
            <a:blip r:embed="rId3">
              <a:alphaModFix amt="9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571753"/>
            <a:ext cx="8762492" cy="5223629"/>
          </a:xfrm>
          <a:custGeom>
            <a:avLst/>
            <a:gdLst/>
            <a:ahLst/>
            <a:cxnLst/>
            <a:rect l="l" t="t" r="r" b="b"/>
            <a:pathLst>
              <a:path w="8762492" h="5223629">
                <a:moveTo>
                  <a:pt x="0" y="0"/>
                </a:moveTo>
                <a:lnTo>
                  <a:pt x="8762492" y="0"/>
                </a:lnTo>
                <a:lnTo>
                  <a:pt x="8762492" y="5223629"/>
                </a:lnTo>
                <a:lnTo>
                  <a:pt x="0" y="5223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853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61792" y="3234353"/>
            <a:ext cx="2060894" cy="111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4069" spc="19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21.12</a:t>
            </a:r>
          </a:p>
          <a:p>
            <a:pPr algn="ctr">
              <a:lnSpc>
                <a:spcPts val="4232"/>
              </a:lnSpc>
            </a:pPr>
            <a:r>
              <a:rPr lang="en-US" sz="4069" spc="19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2023 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61792" y="5814956"/>
            <a:ext cx="2060894" cy="111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4069" spc="19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17.04</a:t>
            </a:r>
          </a:p>
          <a:p>
            <a:pPr algn="ctr">
              <a:lnSpc>
                <a:spcPts val="4232"/>
              </a:lnSpc>
            </a:pPr>
            <a:r>
              <a:rPr lang="en-US" sz="4069" spc="19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2024 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127" y="3234353"/>
            <a:ext cx="5156170" cy="112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"/>
              </a:lnSpc>
            </a:pPr>
            <a:r>
              <a:rPr lang="en-US" sz="2100" spc="9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powołanie Pełnomocnika Ministra Sprawiedliwości ds. biegłych sądowych (zarządzenie Ministra Sprawiedliwości)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8127" y="5672433"/>
            <a:ext cx="5156170" cy="140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"/>
              </a:lnSpc>
            </a:pPr>
            <a:r>
              <a:rPr lang="en-US" sz="2100" spc="9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powołanie Zespołu Roboczego ds. opracowania założeń projektu ustawy o biegłych sądowych </a:t>
            </a:r>
          </a:p>
          <a:p>
            <a:pPr algn="ctr">
              <a:lnSpc>
                <a:spcPts val="2184"/>
              </a:lnSpc>
            </a:pPr>
            <a:r>
              <a:rPr lang="en-US" sz="2100" spc="9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(Zarządzenie Ministra Sprawiedliwości)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319257"/>
            <a:ext cx="12139476" cy="110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1"/>
              </a:lnSpc>
            </a:pPr>
            <a:r>
              <a:rPr lang="en-US" sz="2703" spc="1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Powołując Zespół Roboczy zaczęto pracować nad założeniami do projektu ustawy o biegłych sądowych. </a:t>
            </a:r>
          </a:p>
          <a:p>
            <a:pPr algn="l">
              <a:lnSpc>
                <a:spcPts val="2811"/>
              </a:lnSpc>
            </a:pPr>
            <a:endParaRPr lang="en-US" sz="2703" spc="127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grpSp>
        <p:nvGrpSpPr>
          <p:cNvPr id="5" name="Group 5"/>
          <p:cNvGrpSpPr/>
          <p:nvPr/>
        </p:nvGrpSpPr>
        <p:grpSpPr>
          <a:xfrm rot="5400000">
            <a:off x="12953787" y="308883"/>
            <a:ext cx="144370" cy="7916502"/>
            <a:chOff x="0" y="0"/>
            <a:chExt cx="36435" cy="19979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435" cy="1997935"/>
            </a:xfrm>
            <a:custGeom>
              <a:avLst/>
              <a:gdLst/>
              <a:ahLst/>
              <a:cxnLst/>
              <a:rect l="l" t="t" r="r" b="b"/>
              <a:pathLst>
                <a:path w="36435" h="1997935">
                  <a:moveTo>
                    <a:pt x="0" y="0"/>
                  </a:moveTo>
                  <a:lnTo>
                    <a:pt x="36435" y="0"/>
                  </a:lnTo>
                  <a:lnTo>
                    <a:pt x="36435" y="1997935"/>
                  </a:lnTo>
                  <a:lnTo>
                    <a:pt x="0" y="1997935"/>
                  </a:lnTo>
                  <a:close/>
                </a:path>
              </a:pathLst>
            </a:custGeom>
            <a:solidFill>
              <a:srgbClr val="A6DBD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6435" cy="2055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289833"/>
            <a:ext cx="16230600" cy="90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6673" spc="30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PIERWSZY KROK– </a:t>
            </a:r>
            <a:r>
              <a:rPr lang="en-US" sz="6673" spc="30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ZESPÓŁ ROBOCZY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162550"/>
            <a:ext cx="16230600" cy="1750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0062" lvl="1" indent="-300031" algn="l">
              <a:lnSpc>
                <a:spcPts val="2890"/>
              </a:lnSpc>
              <a:buAutoNum type="arabicPeriod"/>
            </a:pPr>
            <a:r>
              <a:rPr lang="en-US" sz="2779" spc="13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 pracach Zespołu brali udział przedstawiciele różnych środowisk biegłych               i organizacji zawodowych, z których wywodzą się biegli. Zespół Roboczy nawiązał współpracę z Komisjami Kodyfikacyjnymi ds. Prawa Karnego i Cywilnego. </a:t>
            </a:r>
          </a:p>
          <a:p>
            <a:pPr marL="600062" lvl="1" indent="-300031" algn="l">
              <a:lnSpc>
                <a:spcPts val="6948"/>
              </a:lnSpc>
              <a:buAutoNum type="arabicPeriod"/>
            </a:pPr>
            <a:r>
              <a:rPr lang="en-US" sz="2779" spc="13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Zespół Roboczy przygotowuje założenia do projektu ustawy o biegłych sądowych.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14989" y="2304999"/>
            <a:ext cx="12505464" cy="7128115"/>
          </a:xfrm>
          <a:custGeom>
            <a:avLst/>
            <a:gdLst/>
            <a:ahLst/>
            <a:cxnLst/>
            <a:rect l="l" t="t" r="r" b="b"/>
            <a:pathLst>
              <a:path w="12505464" h="7128115">
                <a:moveTo>
                  <a:pt x="0" y="0"/>
                </a:moveTo>
                <a:lnTo>
                  <a:pt x="12505464" y="0"/>
                </a:lnTo>
                <a:lnTo>
                  <a:pt x="12505464" y="7128115"/>
                </a:lnTo>
                <a:lnTo>
                  <a:pt x="0" y="7128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72279" y="4285723"/>
            <a:ext cx="10543442" cy="1018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4"/>
              </a:lnSpc>
            </a:pPr>
            <a:r>
              <a:rPr lang="en-US" sz="7520" spc="34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DIAGNOZA OBECNEJ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72279" y="5243686"/>
            <a:ext cx="10543442" cy="91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4"/>
              </a:lnSpc>
            </a:pPr>
            <a:r>
              <a:rPr lang="en-US" sz="6746" spc="31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SYTUACJI W ZAKRESIE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72279" y="6105366"/>
            <a:ext cx="10543442" cy="147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2"/>
              </a:lnSpc>
            </a:pPr>
            <a:r>
              <a:rPr lang="en-US" sz="10809" spc="49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OPINIOWANIA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2026" y="1028700"/>
            <a:ext cx="2537274" cy="866980"/>
          </a:xfrm>
          <a:custGeom>
            <a:avLst/>
            <a:gdLst/>
            <a:ahLst/>
            <a:cxnLst/>
            <a:rect l="l" t="t" r="r" b="b"/>
            <a:pathLst>
              <a:path w="2537274" h="866980">
                <a:moveTo>
                  <a:pt x="0" y="0"/>
                </a:moveTo>
                <a:lnTo>
                  <a:pt x="2537274" y="0"/>
                </a:lnTo>
                <a:lnTo>
                  <a:pt x="2537274" y="866980"/>
                </a:lnTo>
                <a:lnTo>
                  <a:pt x="0" y="866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57275"/>
            <a:ext cx="3942941" cy="99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4031" spc="-8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BIEGLI SĄDOWI</a:t>
            </a:r>
          </a:p>
          <a:p>
            <a:pPr algn="ctr">
              <a:lnSpc>
                <a:spcPts val="3140"/>
              </a:lnSpc>
            </a:pPr>
            <a:r>
              <a:rPr lang="en-US" sz="3376" spc="1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PROJEKT USTAWY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77919"/>
            <a:ext cx="16230600" cy="570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4536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niskiego poziomu opiniowania w wielu specjalnościach biegłych</a:t>
            </a:r>
          </a:p>
          <a:p>
            <a:pPr marL="582930" lvl="1" indent="-291465" algn="l">
              <a:lnSpc>
                <a:spcPts val="4536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często niewystarczającego przygotowania merytorycznego biegłych oraz braku znajomości prawa związanego z opiniowaniem</a:t>
            </a:r>
          </a:p>
          <a:p>
            <a:pPr marL="582930" lvl="1" indent="-291465" algn="l">
              <a:lnSpc>
                <a:spcPts val="4536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braku mechanizmów kontroli kwalifikacji i doświadczenia kandydatów na biegłych sądowych</a:t>
            </a:r>
          </a:p>
          <a:p>
            <a:pPr marL="582930" lvl="1" indent="-291465" algn="l">
              <a:lnSpc>
                <a:spcPts val="4536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zmniejszającej się liczby biegłych sądowych, zwłaszcza w niektórych specjalnościach</a:t>
            </a:r>
          </a:p>
          <a:p>
            <a:pPr marL="582930" lvl="1" indent="-291465" algn="l">
              <a:lnSpc>
                <a:spcPts val="4536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braku odpowiednich zachęt, w tym finansowych, do zgłaszania się kandydatów do pełnienia funkcji biegłego sądowego</a:t>
            </a:r>
          </a:p>
          <a:p>
            <a:pPr marL="582930" lvl="1" indent="-291465" algn="l">
              <a:lnSpc>
                <a:spcPts val="4536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braku zaufania do wydawanych przez biegłych opinii</a:t>
            </a:r>
          </a:p>
          <a:p>
            <a:pPr marL="582930" lvl="1" indent="-291465" algn="l">
              <a:lnSpc>
                <a:spcPts val="4536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patologii związanych z funkcjonowaniem pseudospecjalistycznych instytucji.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855873"/>
            <a:ext cx="16230600" cy="143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Brak dobrego prawa dotyczącego biegłych niekorzystnie wpływa na praktykę śledczą </a:t>
            </a: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 sądową, co prowadzi między innymi do: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897</Words>
  <Application>Microsoft Office PowerPoint</Application>
  <PresentationFormat>Niestandardowy</PresentationFormat>
  <Paragraphs>132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Poppins</vt:lpstr>
      <vt:lpstr>Poppins Heavy</vt:lpstr>
      <vt:lpstr>Poppins Medium</vt:lpstr>
      <vt:lpstr>Poppins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BIEGLI SĄDOWI</dc:title>
  <cp:lastModifiedBy>Bogiel-Jażdżyk Joanna  (BK)</cp:lastModifiedBy>
  <cp:revision>1</cp:revision>
  <dcterms:created xsi:type="dcterms:W3CDTF">2006-08-16T00:00:00Z</dcterms:created>
  <dcterms:modified xsi:type="dcterms:W3CDTF">2024-07-11T13:05:40Z</dcterms:modified>
  <dc:identifier>DAGKczNhrTo</dc:identifier>
</cp:coreProperties>
</file>