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2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0EC19-F676-47AF-B5E0-C9005EFD6A1C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7464B-C66D-4357-A0DB-B56213C6B9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1159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0240F-B0C1-4904-8B05-49628DA6E54A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BF633-27E3-4EA5-B76F-92CCAD8962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7363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F633-27E3-4EA5-B76F-92CCAD896299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972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F633-27E3-4EA5-B76F-92CCAD896299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866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409576" y="1426593"/>
            <a:ext cx="10877550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pl-PL" sz="4800" b="1" dirty="0" smtClean="0">
              <a:solidFill>
                <a:schemeClr val="bg1"/>
              </a:solidFill>
            </a:endParaRPr>
          </a:p>
          <a:p>
            <a:r>
              <a:rPr lang="pl-PL" sz="48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Multikanałowe </a:t>
            </a:r>
            <a:r>
              <a:rPr lang="pl-PL" sz="4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Centrum Komunikacji (</a:t>
            </a:r>
            <a:r>
              <a:rPr lang="pl-PL" sz="48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eMCeK</a:t>
            </a:r>
            <a:r>
              <a:rPr lang="pl-PL" sz="48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endParaRPr lang="pl-PL" sz="48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48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Jeden </a:t>
            </a:r>
            <a:r>
              <a:rPr lang="pl-PL" sz="4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klient, wiele kanałów kontaktu, </a:t>
            </a:r>
            <a:br>
              <a:rPr lang="pl-PL" sz="4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4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spójne, dobre </a:t>
            </a:r>
            <a:r>
              <a:rPr lang="pl-PL" sz="48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doświadczenia.</a:t>
            </a:r>
            <a:endParaRPr lang="pl-PL" sz="4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endParaRPr lang="pl-PL" sz="8000" b="1" i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12800" b="1" i="1" dirty="0" smtClean="0">
                <a:solidFill>
                  <a:srgbClr val="002060"/>
                </a:solidFill>
                <a:cs typeface="Times New Roman" pitchFamily="18" charset="0"/>
              </a:rPr>
              <a:t>Multikanałowe Centrum Komunikacji eMCeK</a:t>
            </a:r>
            <a:endParaRPr lang="pl-PL" sz="12800" b="1" i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i="1" dirty="0" smtClean="0">
                <a:solidFill>
                  <a:schemeClr val="accent5">
                    <a:lumMod val="75000"/>
                  </a:schemeClr>
                </a:solidFill>
              </a:rPr>
              <a:t>Wnioskodawca – </a:t>
            </a:r>
            <a:r>
              <a:rPr lang="pl-PL" sz="9600" b="1" i="1" dirty="0" smtClean="0">
                <a:solidFill>
                  <a:schemeClr val="accent5">
                    <a:lumMod val="75000"/>
                  </a:schemeClr>
                </a:solidFill>
              </a:rPr>
              <a:t>Minister Finansów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i="1" dirty="0" smtClean="0">
                <a:solidFill>
                  <a:schemeClr val="accent5">
                    <a:lumMod val="75000"/>
                  </a:schemeClr>
                </a:solidFill>
              </a:rPr>
              <a:t>Beneficjent – </a:t>
            </a:r>
            <a:r>
              <a:rPr lang="pl-PL" sz="9600" b="1" i="1" dirty="0" smtClean="0">
                <a:solidFill>
                  <a:schemeClr val="accent5">
                    <a:lumMod val="75000"/>
                  </a:schemeClr>
                </a:solidFill>
              </a:rPr>
              <a:t>Ministerstwo Finansów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i="1" dirty="0" smtClean="0">
                <a:solidFill>
                  <a:schemeClr val="accent5">
                    <a:lumMod val="75000"/>
                  </a:schemeClr>
                </a:solidFill>
              </a:rPr>
              <a:t>Partnerzy - 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i="1" dirty="0" smtClean="0">
                <a:solidFill>
                  <a:schemeClr val="accent5">
                    <a:lumMod val="75000"/>
                  </a:schemeClr>
                </a:solidFill>
              </a:rPr>
              <a:t>Źródło finansowania – </a:t>
            </a:r>
            <a:r>
              <a:rPr lang="pl-PL" sz="9600" b="1" i="1" dirty="0" smtClean="0">
                <a:solidFill>
                  <a:schemeClr val="accent5">
                    <a:lumMod val="75000"/>
                  </a:schemeClr>
                </a:solidFill>
              </a:rPr>
              <a:t>Cz. 19 – budżet, finanse publiczne i instytucje finansowe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i="1" dirty="0" smtClean="0">
                <a:solidFill>
                  <a:schemeClr val="accent5">
                    <a:lumMod val="75000"/>
                  </a:schemeClr>
                </a:solidFill>
              </a:rPr>
              <a:t>Całkowity koszt projektu – </a:t>
            </a:r>
            <a:r>
              <a:rPr lang="pl-PL" sz="9600" b="1" i="1" dirty="0" smtClean="0">
                <a:solidFill>
                  <a:schemeClr val="accent5">
                    <a:lumMod val="75000"/>
                  </a:schemeClr>
                </a:solidFill>
              </a:rPr>
              <a:t>50 628 015, 74 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i="1" dirty="0" smtClean="0">
                <a:solidFill>
                  <a:schemeClr val="accent5">
                    <a:lumMod val="75000"/>
                  </a:schemeClr>
                </a:solidFill>
              </a:rPr>
              <a:t>Planowany okres realizacji projektu</a:t>
            </a: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9600" i="1" dirty="0" smtClean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pl-PL" sz="9600" b="1" i="1" dirty="0" smtClean="0">
                <a:solidFill>
                  <a:schemeClr val="accent5">
                    <a:lumMod val="75000"/>
                  </a:schemeClr>
                </a:solidFill>
              </a:rPr>
              <a:t>08.2021 – 03.2023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603732" y="1219441"/>
            <a:ext cx="1096414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i="1" dirty="0" smtClean="0">
              <a:solidFill>
                <a:srgbClr val="0070C0"/>
              </a:solidFill>
            </a:endParaRPr>
          </a:p>
          <a:p>
            <a:r>
              <a:rPr lang="pl-PL" i="1" dirty="0" smtClean="0">
                <a:solidFill>
                  <a:srgbClr val="0070C0"/>
                </a:solidFill>
              </a:rPr>
              <a:t>Celem projektu jest </a:t>
            </a:r>
            <a:r>
              <a:rPr lang="pl-PL" i="1" dirty="0">
                <a:solidFill>
                  <a:srgbClr val="0070C0"/>
                </a:solidFill>
              </a:rPr>
              <a:t>w</a:t>
            </a:r>
            <a:r>
              <a:rPr lang="pl-PL" i="1" dirty="0" smtClean="0">
                <a:solidFill>
                  <a:srgbClr val="0070C0"/>
                </a:solidFill>
              </a:rPr>
              <a:t>drożenie </a:t>
            </a:r>
            <a:r>
              <a:rPr lang="pl-PL" i="1" dirty="0">
                <a:solidFill>
                  <a:srgbClr val="0070C0"/>
                </a:solidFill>
              </a:rPr>
              <a:t>S</a:t>
            </a:r>
            <a:r>
              <a:rPr lang="pl-PL" i="1" dirty="0" smtClean="0">
                <a:solidFill>
                  <a:srgbClr val="0070C0"/>
                </a:solidFill>
              </a:rPr>
              <a:t>ystemu </a:t>
            </a:r>
            <a:r>
              <a:rPr lang="pl-PL" i="1" dirty="0">
                <a:solidFill>
                  <a:srgbClr val="0070C0"/>
                </a:solidFill>
              </a:rPr>
              <a:t>teleinformatycznego do multikanałowej obsługi klienta KAS z zapewnieniem </a:t>
            </a:r>
            <a:r>
              <a:rPr lang="pl-PL" i="1" dirty="0" smtClean="0">
                <a:solidFill>
                  <a:srgbClr val="0070C0"/>
                </a:solidFill>
              </a:rPr>
              <a:t>Wirtualnego Asystenta </a:t>
            </a:r>
            <a:r>
              <a:rPr lang="pl-PL" i="1" dirty="0">
                <a:solidFill>
                  <a:srgbClr val="0070C0"/>
                </a:solidFill>
              </a:rPr>
              <a:t>Klienta (Voicebot, </a:t>
            </a:r>
            <a:r>
              <a:rPr lang="pl-PL" i="1" dirty="0" smtClean="0">
                <a:solidFill>
                  <a:srgbClr val="0070C0"/>
                </a:solidFill>
              </a:rPr>
              <a:t>Chatbot). Cel projektu wpisuje </a:t>
            </a:r>
            <a:r>
              <a:rPr lang="pl-PL" i="1" dirty="0">
                <a:solidFill>
                  <a:srgbClr val="0070C0"/>
                </a:solidFill>
              </a:rPr>
              <a:t>się w</a:t>
            </a:r>
            <a:r>
              <a:rPr lang="pl-PL" i="1" dirty="0" smtClean="0">
                <a:solidFill>
                  <a:srgbClr val="0070C0"/>
                </a:solidFill>
              </a:rPr>
              <a:t>:</a:t>
            </a:r>
          </a:p>
          <a:p>
            <a:endParaRPr lang="pl-PL" i="1" dirty="0">
              <a:solidFill>
                <a:srgbClr val="0070C0"/>
              </a:solidFill>
            </a:endParaRPr>
          </a:p>
          <a:p>
            <a:r>
              <a:rPr lang="pl-PL" b="1" i="1" dirty="0" smtClean="0">
                <a:solidFill>
                  <a:srgbClr val="0070C0"/>
                </a:solidFill>
              </a:rPr>
              <a:t>1. Program </a:t>
            </a:r>
            <a:r>
              <a:rPr lang="pl-PL" b="1" i="1" dirty="0">
                <a:solidFill>
                  <a:srgbClr val="0070C0"/>
                </a:solidFill>
              </a:rPr>
              <a:t>strategiczny nr 1 - Klient w centrum uwagi KAS – Klientocentryczność</a:t>
            </a:r>
          </a:p>
          <a:p>
            <a:r>
              <a:rPr lang="pl-PL" i="1" dirty="0" smtClean="0">
                <a:solidFill>
                  <a:srgbClr val="0070C0"/>
                </a:solidFill>
              </a:rPr>
              <a:t>Jego </a:t>
            </a:r>
            <a:r>
              <a:rPr lang="pl-PL" i="1" dirty="0">
                <a:solidFill>
                  <a:srgbClr val="0070C0"/>
                </a:solidFill>
              </a:rPr>
              <a:t>celem jest budowa lepszych doświadczeń podatnika i pracownika KAS w oparciu o:</a:t>
            </a:r>
          </a:p>
          <a:p>
            <a:r>
              <a:rPr lang="pl-PL" i="1" dirty="0">
                <a:solidFill>
                  <a:srgbClr val="0070C0"/>
                </a:solidFill>
              </a:rPr>
              <a:t>• digitalizację i automatyzację procesów;</a:t>
            </a:r>
          </a:p>
          <a:p>
            <a:r>
              <a:rPr lang="pl-PL" i="1" dirty="0">
                <a:solidFill>
                  <a:srgbClr val="0070C0"/>
                </a:solidFill>
              </a:rPr>
              <a:t>• zaawansowaną analitykę;</a:t>
            </a:r>
          </a:p>
          <a:p>
            <a:r>
              <a:rPr lang="pl-PL" i="1" dirty="0">
                <a:solidFill>
                  <a:srgbClr val="0070C0"/>
                </a:solidFill>
              </a:rPr>
              <a:t>• centralizację usług;</a:t>
            </a:r>
          </a:p>
          <a:p>
            <a:r>
              <a:rPr lang="pl-PL" i="1" dirty="0">
                <a:solidFill>
                  <a:srgbClr val="0070C0"/>
                </a:solidFill>
              </a:rPr>
              <a:t>• jednolite orzecznictwo;</a:t>
            </a:r>
          </a:p>
          <a:p>
            <a:r>
              <a:rPr lang="pl-PL" i="1" dirty="0">
                <a:solidFill>
                  <a:srgbClr val="0070C0"/>
                </a:solidFill>
              </a:rPr>
              <a:t>• poprawę jakości pracy urzędników</a:t>
            </a:r>
            <a:r>
              <a:rPr lang="pl-PL" i="1" dirty="0" smtClean="0">
                <a:solidFill>
                  <a:srgbClr val="0070C0"/>
                </a:solidFill>
              </a:rPr>
              <a:t>.</a:t>
            </a:r>
          </a:p>
          <a:p>
            <a:endParaRPr lang="pl-PL" i="1" dirty="0">
              <a:solidFill>
                <a:srgbClr val="0070C0"/>
              </a:solidFill>
            </a:endParaRPr>
          </a:p>
          <a:p>
            <a:r>
              <a:rPr lang="pl-PL" b="1" i="1" dirty="0" smtClean="0">
                <a:solidFill>
                  <a:srgbClr val="0070C0"/>
                </a:solidFill>
              </a:rPr>
              <a:t>2. Program </a:t>
            </a:r>
            <a:r>
              <a:rPr lang="pl-PL" b="1" i="1" dirty="0">
                <a:solidFill>
                  <a:srgbClr val="0070C0"/>
                </a:solidFill>
              </a:rPr>
              <a:t>Zintegrowanej Informatyzacji Państwa –Kontakt z urzędem zorientowany na </a:t>
            </a:r>
            <a:r>
              <a:rPr lang="pl-PL" b="1" i="1" dirty="0" smtClean="0">
                <a:solidFill>
                  <a:srgbClr val="0070C0"/>
                </a:solidFill>
              </a:rPr>
              <a:t>odbiorcę, spersonalizowany </a:t>
            </a:r>
            <a:r>
              <a:rPr lang="pl-PL" b="1" i="1" dirty="0">
                <a:solidFill>
                  <a:srgbClr val="0070C0"/>
                </a:solidFill>
              </a:rPr>
              <a:t>i wielokanałowy</a:t>
            </a:r>
          </a:p>
          <a:p>
            <a:r>
              <a:rPr lang="pl-PL" i="1" dirty="0" smtClean="0">
                <a:solidFill>
                  <a:srgbClr val="0070C0"/>
                </a:solidFill>
              </a:rPr>
              <a:t>Jego celem jest </a:t>
            </a:r>
            <a:r>
              <a:rPr lang="pl-PL" i="1" dirty="0">
                <a:solidFill>
                  <a:srgbClr val="0070C0"/>
                </a:solidFill>
              </a:rPr>
              <a:t>stworzenie przez państwo warunków ułatwiających obywatelowi komunikację z urzędami, możliwość korzystania z zasobów informacyjnych i dostępności rozwiązań dostosowanych do jego potrzeb, wynikających </a:t>
            </a:r>
            <a:r>
              <a:rPr lang="pl-PL" i="1" dirty="0" smtClean="0">
                <a:solidFill>
                  <a:srgbClr val="0070C0"/>
                </a:solidFill>
              </a:rPr>
              <a:t>                       z </a:t>
            </a:r>
            <a:r>
              <a:rPr lang="pl-PL" i="1" dirty="0">
                <a:solidFill>
                  <a:srgbClr val="0070C0"/>
                </a:solidFill>
              </a:rPr>
              <a:t>różnych zdarzeń życiowych, w </a:t>
            </a:r>
            <a:r>
              <a:rPr lang="pl-PL" i="1" dirty="0" smtClean="0">
                <a:solidFill>
                  <a:srgbClr val="0070C0"/>
                </a:solidFill>
              </a:rPr>
              <a:t>tym m.in</a:t>
            </a:r>
            <a:r>
              <a:rPr lang="pl-PL" i="1" dirty="0" smtClean="0">
                <a:solidFill>
                  <a:srgbClr val="0070C0"/>
                </a:solidFill>
              </a:rPr>
              <a:t>.: </a:t>
            </a:r>
            <a:endParaRPr lang="pl-PL" i="1" dirty="0">
              <a:solidFill>
                <a:srgbClr val="0070C0"/>
              </a:solidFill>
            </a:endParaRPr>
          </a:p>
          <a:p>
            <a:r>
              <a:rPr lang="pl-PL" i="1" dirty="0">
                <a:solidFill>
                  <a:srgbClr val="0070C0"/>
                </a:solidFill>
              </a:rPr>
              <a:t>• kontakt z urzędem zorientowany na odbiorcę, spersonalizowany i </a:t>
            </a:r>
            <a:r>
              <a:rPr lang="pl-PL" i="1" dirty="0" smtClean="0">
                <a:solidFill>
                  <a:srgbClr val="0070C0"/>
                </a:solidFill>
              </a:rPr>
              <a:t>wielokanałowy</a:t>
            </a:r>
            <a:endParaRPr lang="pl-PL" i="1" dirty="0">
              <a:solidFill>
                <a:srgbClr val="0070C0"/>
              </a:solidFill>
            </a:endParaRPr>
          </a:p>
          <a:p>
            <a:r>
              <a:rPr lang="pl-PL" i="1" dirty="0">
                <a:solidFill>
                  <a:srgbClr val="0070C0"/>
                </a:solidFill>
              </a:rPr>
              <a:t>• jednolity, spójny i czytelny przekaz informacyjny niezależnie od kanału </a:t>
            </a:r>
            <a:r>
              <a:rPr lang="pl-PL" i="1" dirty="0" smtClean="0">
                <a:solidFill>
                  <a:srgbClr val="0070C0"/>
                </a:solidFill>
              </a:rPr>
              <a:t>komunikacji</a:t>
            </a:r>
            <a:endParaRPr lang="pl-PL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28204" y="1748056"/>
            <a:ext cx="10432562" cy="4605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2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96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96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pl-PL" sz="9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9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5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  <a:p>
            <a:pPr>
              <a:spcBef>
                <a:spcPts val="0"/>
              </a:spcBef>
            </a:pPr>
            <a:r>
              <a:rPr lang="pl-PL" sz="35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3500" b="1" dirty="0" smtClean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3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5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5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5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5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5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5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5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5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5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999" y="2295525"/>
            <a:ext cx="11420475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5df3a10b-8748-402e-bef4-aee373db4dbb"/>
    <ds:schemaRef ds:uri="9affde3b-50dd-4e74-9e2c-6b9654ae514a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221</Words>
  <Application>Microsoft Office PowerPoint</Application>
  <PresentationFormat>Panoramiczny</PresentationFormat>
  <Paragraphs>66</Paragraphs>
  <Slides>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18</cp:revision>
  <dcterms:created xsi:type="dcterms:W3CDTF">2017-01-27T12:50:17Z</dcterms:created>
  <dcterms:modified xsi:type="dcterms:W3CDTF">2023-03-13T11:47:41Z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MF\FZJN;Świątek Agnieszka</vt:lpwstr>
  </property>
  <property fmtid="{D5CDD505-2E9C-101B-9397-08002B2CF9AE}" pid="5" name="MFClassificationDate">
    <vt:lpwstr>2023-03-09T10:45:24.8439455+01:00</vt:lpwstr>
  </property>
  <property fmtid="{D5CDD505-2E9C-101B-9397-08002B2CF9AE}" pid="6" name="MFClassifiedBySID">
    <vt:lpwstr>MF\S-1-5-21-1525952054-1005573771-2909822258-207946</vt:lpwstr>
  </property>
  <property fmtid="{D5CDD505-2E9C-101B-9397-08002B2CF9AE}" pid="7" name="MFGRNItemId">
    <vt:lpwstr>GRN-b315e4fd-c49f-4118-bb04-fd82b360e5d7</vt:lpwstr>
  </property>
  <property fmtid="{D5CDD505-2E9C-101B-9397-08002B2CF9AE}" pid="8" name="MFHash">
    <vt:lpwstr>i1d0sKmxbjbKQSPsmb7v3ZmNMjaFJLzmu+IuGL6uPqA=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