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6" r:id="rId2"/>
    <p:sldId id="257" r:id="rId3"/>
    <p:sldId id="268" r:id="rId4"/>
    <p:sldId id="264" r:id="rId5"/>
    <p:sldId id="267" r:id="rId6"/>
    <p:sldId id="265" r:id="rId7"/>
    <p:sldId id="258" r:id="rId8"/>
    <p:sldId id="259" r:id="rId9"/>
    <p:sldId id="260" r:id="rId10"/>
    <p:sldId id="261" r:id="rId11"/>
  </p:sldIdLst>
  <p:sldSz cx="12192000" cy="6858000"/>
  <p:notesSz cx="6784975"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pl-PL" smtClean="0"/>
              <a:t>Kliknij, aby edytować styl</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7983232" y="5037663"/>
            <a:ext cx="897467" cy="279400"/>
          </a:xfrm>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a:xfrm>
            <a:off x="2692397" y="5037663"/>
            <a:ext cx="5214635" cy="279400"/>
          </a:xfrm>
        </p:spPr>
        <p:txBody>
          <a:bodyPr/>
          <a:lstStyle/>
          <a:p>
            <a:endParaRPr lang="en-US" dirty="0"/>
          </a:p>
        </p:txBody>
      </p:sp>
      <p:sp>
        <p:nvSpPr>
          <p:cNvPr id="6" name="Slide Number Placeholder 5"/>
          <p:cNvSpPr>
            <a:spLocks noGrp="1"/>
          </p:cNvSpPr>
          <p:nvPr>
            <p:ph type="sldNum" sz="quarter" idx="12"/>
          </p:nvPr>
        </p:nvSpPr>
        <p:spPr>
          <a:xfrm>
            <a:off x="8956900" y="5037663"/>
            <a:ext cx="551167" cy="279400"/>
          </a:xfrm>
        </p:spPr>
        <p:txBody>
          <a:bodyPr/>
          <a:lstStyle/>
          <a:p>
            <a:fld id="{D57F1E4F-1CFF-5643-939E-217C01CDF565}" type="slidenum">
              <a:rPr lang="en-US" smtClean="0"/>
              <a:pPr/>
              <a:t>‹#›</a:t>
            </a:fld>
            <a:endParaRPr lang="en-US"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7501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586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86661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6697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4112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04231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pl-PL" smtClean="0"/>
              <a:t>Kliknij, aby edytować styl</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7116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43252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2298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pPr/>
              <a:t>‹#›</a:t>
            </a:fld>
            <a:endParaRPr lang="en-US" dirty="0"/>
          </a:p>
        </p:txBody>
      </p:sp>
    </p:spTree>
    <p:extLst>
      <p:ext uri="{BB962C8B-B14F-4D97-AF65-F5344CB8AC3E}">
        <p14:creationId xmlns:p14="http://schemas.microsoft.com/office/powerpoint/2010/main" val="123603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7522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pPr/>
              <a:t>12/29/2016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pPr/>
              <a:t>‹#›</a:t>
            </a:fld>
            <a:endParaRPr lang="en-US" dirty="0"/>
          </a:p>
        </p:txBody>
      </p:sp>
    </p:spTree>
    <p:extLst>
      <p:ext uri="{BB962C8B-B14F-4D97-AF65-F5344CB8AC3E}">
        <p14:creationId xmlns:p14="http://schemas.microsoft.com/office/powerpoint/2010/main" val="2536712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50985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9509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9309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pl-PL" smtClean="0"/>
              <a:t>Kliknij, aby edytować styl</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722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pl-PL" smtClean="0"/>
              <a:t>Kliknij, aby edytować styl</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12/29/2016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5711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12/29/2016</a:t>
            </a:fld>
            <a:endParaRPr lang="en-US"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679644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1120462" y="1768475"/>
            <a:ext cx="10006884" cy="2954338"/>
          </a:xfrm>
        </p:spPr>
        <p:txBody>
          <a:bodyPr>
            <a:normAutofit/>
          </a:bodyPr>
          <a:lstStyle/>
          <a:p>
            <a:r>
              <a:rPr lang="pl-PL" sz="4400" dirty="0" smtClean="0"/>
              <a:t>KIEROWANIE DO ŚRODOWISKOWEGO DOMU SAMOPOMOCY</a:t>
            </a:r>
            <a:endParaRPr lang="pl-PL" sz="4400" dirty="0"/>
          </a:p>
        </p:txBody>
      </p:sp>
    </p:spTree>
    <p:extLst>
      <p:ext uri="{BB962C8B-B14F-4D97-AF65-F5344CB8AC3E}">
        <p14:creationId xmlns:p14="http://schemas.microsoft.com/office/powerpoint/2010/main" val="1426687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94704" y="1118701"/>
            <a:ext cx="9852338" cy="4985980"/>
          </a:xfrm>
          <a:prstGeom prst="rect">
            <a:avLst/>
          </a:prstGeom>
        </p:spPr>
        <p:txBody>
          <a:bodyPr wrap="square">
            <a:spAutoFit/>
          </a:bodyPr>
          <a:lstStyle/>
          <a:p>
            <a:pPr indent="273685" algn="just">
              <a:spcAft>
                <a:spcPts val="0"/>
              </a:spcAft>
            </a:pPr>
            <a:r>
              <a:rPr lang="pl-PL" sz="2000" dirty="0" smtClean="0">
                <a:latin typeface="+mj-lt"/>
                <a:ea typeface="Times New Roman" panose="02020603050405020304" pitchFamily="18" charset="0"/>
                <a:cs typeface="Times New Roman" panose="02020603050405020304" pitchFamily="18" charset="0"/>
              </a:rPr>
              <a:t>	Zgodnie z art. 51b ust. 5 ustawy o pomocy społecznej, </a:t>
            </a:r>
            <a:r>
              <a:rPr lang="pl-PL" sz="2000" u="sng" dirty="0" smtClean="0">
                <a:solidFill>
                  <a:srgbClr val="FF0000"/>
                </a:solidFill>
                <a:latin typeface="+mj-lt"/>
                <a:ea typeface="Times New Roman" panose="02020603050405020304" pitchFamily="18" charset="0"/>
                <a:cs typeface="Times New Roman" panose="02020603050405020304" pitchFamily="18" charset="0"/>
              </a:rPr>
              <a:t>decyzję </a:t>
            </a:r>
            <a:r>
              <a:rPr lang="pl-PL" sz="2000" u="sng" dirty="0">
                <a:solidFill>
                  <a:srgbClr val="FF0000"/>
                </a:solidFill>
                <a:latin typeface="+mj-lt"/>
                <a:ea typeface="Times New Roman" panose="02020603050405020304" pitchFamily="18" charset="0"/>
                <a:cs typeface="Times New Roman" panose="02020603050405020304" pitchFamily="18" charset="0"/>
              </a:rPr>
              <a:t>o skierowaniu do ośrodka wsparcia dla osób z zaburzeniami psychicznymi i decyzję ustalającą odpłatność za korzystanie </a:t>
            </a:r>
            <a:r>
              <a:rPr lang="pl-PL" sz="2000" u="sng" dirty="0" smtClean="0">
                <a:solidFill>
                  <a:srgbClr val="FF0000"/>
                </a:solidFill>
                <a:latin typeface="+mj-lt"/>
                <a:ea typeface="Times New Roman" panose="02020603050405020304" pitchFamily="18" charset="0"/>
                <a:cs typeface="Times New Roman" panose="02020603050405020304" pitchFamily="18" charset="0"/>
              </a:rPr>
              <a:t/>
            </a:r>
            <a:br>
              <a:rPr lang="pl-PL" sz="2000" u="sng" dirty="0" smtClean="0">
                <a:solidFill>
                  <a:srgbClr val="FF0000"/>
                </a:solidFill>
                <a:latin typeface="+mj-lt"/>
                <a:ea typeface="Times New Roman" panose="02020603050405020304" pitchFamily="18" charset="0"/>
                <a:cs typeface="Times New Roman" panose="02020603050405020304" pitchFamily="18" charset="0"/>
              </a:rPr>
            </a:br>
            <a:r>
              <a:rPr lang="pl-PL" sz="2000" u="sng" dirty="0" smtClean="0">
                <a:solidFill>
                  <a:srgbClr val="FF0000"/>
                </a:solidFill>
                <a:latin typeface="+mj-lt"/>
                <a:ea typeface="Times New Roman" panose="02020603050405020304" pitchFamily="18" charset="0"/>
                <a:cs typeface="Times New Roman" panose="02020603050405020304" pitchFamily="18" charset="0"/>
              </a:rPr>
              <a:t>z </a:t>
            </a:r>
            <a:r>
              <a:rPr lang="pl-PL" sz="2000" u="sng" dirty="0">
                <a:solidFill>
                  <a:srgbClr val="FF0000"/>
                </a:solidFill>
                <a:latin typeface="+mj-lt"/>
                <a:ea typeface="Times New Roman" panose="02020603050405020304" pitchFamily="18" charset="0"/>
                <a:cs typeface="Times New Roman" panose="02020603050405020304" pitchFamily="18" charset="0"/>
              </a:rPr>
              <a:t>usług w tych ośrodkach </a:t>
            </a:r>
            <a:r>
              <a:rPr lang="pl-PL" sz="2000" dirty="0">
                <a:latin typeface="+mj-lt"/>
                <a:ea typeface="Times New Roman" panose="02020603050405020304" pitchFamily="18" charset="0"/>
                <a:cs typeface="Times New Roman" panose="02020603050405020304" pitchFamily="18" charset="0"/>
              </a:rPr>
              <a:t>wydaje właściwy organ jednostki samorządu terytorialnego prowadzącej lub zlecającej prowadzenie ośrodka wsparcia dla osób z zaburzeniami </a:t>
            </a:r>
            <a:r>
              <a:rPr lang="pl-PL" sz="2000" dirty="0" smtClean="0">
                <a:latin typeface="+mj-lt"/>
                <a:ea typeface="Times New Roman" panose="02020603050405020304" pitchFamily="18" charset="0"/>
                <a:cs typeface="Times New Roman" panose="02020603050405020304" pitchFamily="18" charset="0"/>
              </a:rPr>
              <a:t>psychicznymi. </a:t>
            </a:r>
          </a:p>
          <a:p>
            <a:pPr indent="273685" algn="just">
              <a:spcAft>
                <a:spcPts val="0"/>
              </a:spcAft>
            </a:pPr>
            <a:r>
              <a:rPr lang="pl-PL" sz="2000" dirty="0">
                <a:latin typeface="+mj-lt"/>
                <a:ea typeface="Times New Roman" panose="02020603050405020304" pitchFamily="18" charset="0"/>
                <a:cs typeface="Times New Roman" panose="02020603050405020304" pitchFamily="18" charset="0"/>
              </a:rPr>
              <a:t>	</a:t>
            </a:r>
            <a:r>
              <a:rPr lang="pl-PL" sz="2000" dirty="0" smtClean="0">
                <a:latin typeface="+mj-lt"/>
                <a:ea typeface="Times New Roman" panose="02020603050405020304" pitchFamily="18" charset="0"/>
                <a:cs typeface="Times New Roman" panose="02020603050405020304" pitchFamily="18" charset="0"/>
              </a:rPr>
              <a:t>Organ ten, </a:t>
            </a:r>
            <a:r>
              <a:rPr lang="pl-PL" sz="2000" u="sng" dirty="0" smtClean="0">
                <a:solidFill>
                  <a:srgbClr val="FF0000"/>
                </a:solidFill>
                <a:latin typeface="+mj-lt"/>
                <a:ea typeface="Times New Roman" panose="02020603050405020304" pitchFamily="18" charset="0"/>
                <a:cs typeface="Times New Roman" panose="02020603050405020304" pitchFamily="18" charset="0"/>
              </a:rPr>
              <a:t>może</a:t>
            </a:r>
            <a:r>
              <a:rPr lang="pl-PL" sz="2000" u="sng" dirty="0" smtClean="0">
                <a:latin typeface="+mj-lt"/>
                <a:ea typeface="Times New Roman" panose="02020603050405020304" pitchFamily="18" charset="0"/>
                <a:cs typeface="Times New Roman" panose="02020603050405020304" pitchFamily="18" charset="0"/>
              </a:rPr>
              <a:t> </a:t>
            </a:r>
            <a:r>
              <a:rPr lang="pl-PL" sz="2000" u="sng" dirty="0">
                <a:latin typeface="+mj-lt"/>
                <a:ea typeface="Times New Roman" panose="02020603050405020304" pitchFamily="18" charset="0"/>
                <a:cs typeface="Times New Roman" panose="02020603050405020304" pitchFamily="18" charset="0"/>
              </a:rPr>
              <a:t>zwolnić osoby zobowiązane do odpłatności za usługi w ośrodkach wsparcia, na ich wniosek, częściowo lub całkowicie z tej odpłatności</a:t>
            </a:r>
            <a:r>
              <a:rPr lang="pl-PL" sz="2000" dirty="0">
                <a:latin typeface="+mj-lt"/>
                <a:ea typeface="Times New Roman" panose="02020603050405020304" pitchFamily="18" charset="0"/>
                <a:cs typeface="Times New Roman" panose="02020603050405020304" pitchFamily="18" charset="0"/>
              </a:rPr>
              <a:t>. Przepis art. 64 stosuje się </a:t>
            </a:r>
            <a:r>
              <a:rPr lang="pl-PL" sz="2000" dirty="0" smtClean="0">
                <a:latin typeface="+mj-lt"/>
                <a:ea typeface="Times New Roman" panose="02020603050405020304" pitchFamily="18" charset="0"/>
                <a:cs typeface="Times New Roman" panose="02020603050405020304" pitchFamily="18" charset="0"/>
              </a:rPr>
              <a:t>odpowiednio (o</a:t>
            </a:r>
            <a:r>
              <a:rPr lang="pl-PL" sz="2000" dirty="0" smtClean="0">
                <a:latin typeface="+mj-lt"/>
              </a:rPr>
              <a:t>soby </a:t>
            </a:r>
            <a:r>
              <a:rPr lang="pl-PL" sz="2000" dirty="0">
                <a:latin typeface="+mj-lt"/>
              </a:rPr>
              <a:t>wnoszące opłatę za pobyt w domu pomocy społecznej można zwolnić, na ich wniosek, częściowo lub całkowicie z tej opłaty, w szczególności jeżeli:</a:t>
            </a:r>
          </a:p>
          <a:p>
            <a:pPr algn="just"/>
            <a:r>
              <a:rPr lang="pl-PL" sz="2000" dirty="0"/>
              <a:t>1)	wnoszą opłatę za pobyt innych członków rodziny w domu pomocy społecznej, ośrodku wsparcia lub innej placówce;</a:t>
            </a:r>
          </a:p>
          <a:p>
            <a:pPr algn="just"/>
            <a:r>
              <a:rPr lang="pl-PL" sz="2000" dirty="0"/>
              <a:t>2)	występują uzasadnione okoliczności, zwłaszcza długotrwała choroba, bezrobocie, niepełnosprawność, śmierć członka rodziny, straty materialne powstałe w wyniku klęski żywiołowej lub innych zdarzeń losowych;</a:t>
            </a:r>
          </a:p>
          <a:p>
            <a:pPr algn="just"/>
            <a:r>
              <a:rPr lang="pl-PL" sz="2000" dirty="0"/>
              <a:t>3)	małżonkowie, zstępni, wstępni utrzymują się z jednego świadczenia lub wynagrodzenia;</a:t>
            </a:r>
          </a:p>
          <a:p>
            <a:pPr algn="just"/>
            <a:r>
              <a:rPr lang="pl-PL" sz="2000" dirty="0"/>
              <a:t>4)	osoba obowiązana do wnoszenia opłaty jest w ciąży lub samotnie wychowuje </a:t>
            </a:r>
            <a:r>
              <a:rPr lang="pl-PL" sz="2000" dirty="0" smtClean="0"/>
              <a:t>dziecko).</a:t>
            </a:r>
            <a:endParaRPr lang="pl-PL" sz="2000" dirty="0"/>
          </a:p>
          <a:p>
            <a:pPr indent="273685" algn="just">
              <a:spcAft>
                <a:spcPts val="0"/>
              </a:spcAft>
            </a:pPr>
            <a:endParaRPr lang="pl-PL" dirty="0">
              <a:effectLst/>
              <a:latin typeface="A"/>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92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1171977" y="967492"/>
            <a:ext cx="9865217" cy="4462760"/>
          </a:xfrm>
          <a:prstGeom prst="rect">
            <a:avLst/>
          </a:prstGeom>
        </p:spPr>
        <p:txBody>
          <a:bodyPr wrap="square">
            <a:spAutoFit/>
          </a:bodyPr>
          <a:lstStyle/>
          <a:p>
            <a:pPr algn="just"/>
            <a:r>
              <a:rPr lang="pl-PL" sz="2400" dirty="0">
                <a:latin typeface="+mj-lt"/>
                <a:ea typeface="Calibri" panose="020F0502020204030204" pitchFamily="34" charset="0"/>
                <a:cs typeface="A"/>
              </a:rPr>
              <a:t>Z usług </a:t>
            </a:r>
            <a:r>
              <a:rPr lang="pl-PL" sz="2400" dirty="0" smtClean="0">
                <a:latin typeface="+mj-lt"/>
                <a:ea typeface="Calibri" panose="020F0502020204030204" pitchFamily="34" charset="0"/>
                <a:cs typeface="A"/>
              </a:rPr>
              <a:t>ŚRODOWISKOWEGO DOMU SAMOPOMOCY mogą </a:t>
            </a:r>
            <a:r>
              <a:rPr lang="pl-PL" sz="2400" dirty="0">
                <a:latin typeface="+mj-lt"/>
                <a:ea typeface="Calibri" panose="020F0502020204030204" pitchFamily="34" charset="0"/>
                <a:cs typeface="A"/>
              </a:rPr>
              <a:t>korzystać </a:t>
            </a:r>
            <a:r>
              <a:rPr lang="pl-PL" sz="2400" u="sng" dirty="0">
                <a:solidFill>
                  <a:srgbClr val="FF0000"/>
                </a:solidFill>
                <a:latin typeface="+mj-lt"/>
                <a:ea typeface="Calibri" panose="020F0502020204030204" pitchFamily="34" charset="0"/>
                <a:cs typeface="A"/>
              </a:rPr>
              <a:t>jedynie osoby z zaburzeniami </a:t>
            </a:r>
            <a:r>
              <a:rPr lang="pl-PL" sz="2400" u="sng" dirty="0" smtClean="0">
                <a:solidFill>
                  <a:srgbClr val="FF0000"/>
                </a:solidFill>
                <a:latin typeface="+mj-lt"/>
                <a:ea typeface="Calibri" panose="020F0502020204030204" pitchFamily="34" charset="0"/>
                <a:cs typeface="A"/>
              </a:rPr>
              <a:t>psychicznymi</a:t>
            </a:r>
            <a:r>
              <a:rPr lang="pl-PL" sz="2400" dirty="0" smtClean="0">
                <a:latin typeface="+mj-lt"/>
                <a:ea typeface="Calibri" panose="020F0502020204030204" pitchFamily="34" charset="0"/>
                <a:cs typeface="A"/>
              </a:rPr>
              <a:t>. Ustawa </a:t>
            </a:r>
            <a:r>
              <a:rPr lang="pl-PL" sz="2400" dirty="0">
                <a:latin typeface="+mj-lt"/>
                <a:ea typeface="Calibri" panose="020F0502020204030204" pitchFamily="34" charset="0"/>
                <a:cs typeface="A"/>
              </a:rPr>
              <a:t>o pomocy społecznej nie formułuje odpowiedniej definicji, czynią to przepisy odrębne. </a:t>
            </a:r>
            <a:endParaRPr lang="pl-PL" sz="2400" dirty="0" smtClean="0">
              <a:latin typeface="+mj-lt"/>
              <a:ea typeface="Calibri" panose="020F0502020204030204" pitchFamily="34" charset="0"/>
              <a:cs typeface="A"/>
            </a:endParaRPr>
          </a:p>
          <a:p>
            <a:pPr algn="just"/>
            <a:r>
              <a:rPr lang="pl-PL" sz="2400" dirty="0" smtClean="0">
                <a:latin typeface="+mj-lt"/>
                <a:ea typeface="Calibri" panose="020F0502020204030204" pitchFamily="34" charset="0"/>
                <a:cs typeface="A"/>
              </a:rPr>
              <a:t>	Zgodnie </a:t>
            </a:r>
            <a:r>
              <a:rPr lang="pl-PL" sz="2400" dirty="0">
                <a:latin typeface="+mj-lt"/>
                <a:ea typeface="Calibri" panose="020F0502020204030204" pitchFamily="34" charset="0"/>
                <a:cs typeface="A"/>
              </a:rPr>
              <a:t>z </a:t>
            </a:r>
            <a:r>
              <a:rPr lang="pl-PL" sz="2400" dirty="0" smtClean="0">
                <a:latin typeface="+mj-lt"/>
                <a:ea typeface="Calibri" panose="020F0502020204030204" pitchFamily="34" charset="0"/>
                <a:cs typeface="A"/>
              </a:rPr>
              <a:t>art. 3 </a:t>
            </a:r>
            <a:r>
              <a:rPr lang="pl-PL" sz="2400" dirty="0">
                <a:latin typeface="+mj-lt"/>
                <a:ea typeface="Calibri" panose="020F0502020204030204" pitchFamily="34" charset="0"/>
                <a:cs typeface="A"/>
              </a:rPr>
              <a:t>pkt 1 </a:t>
            </a:r>
            <a:r>
              <a:rPr lang="pl-PL" sz="2400" dirty="0" smtClean="0">
                <a:latin typeface="+mj-lt"/>
                <a:ea typeface="Calibri" panose="020F0502020204030204" pitchFamily="34" charset="0"/>
                <a:cs typeface="A"/>
              </a:rPr>
              <a:t>ustawy o zdrowiu psychicznym, </a:t>
            </a:r>
            <a:r>
              <a:rPr lang="pl-PL" sz="2400" dirty="0">
                <a:latin typeface="+mj-lt"/>
                <a:ea typeface="Calibri" panose="020F0502020204030204" pitchFamily="34" charset="0"/>
                <a:cs typeface="A"/>
              </a:rPr>
              <a:t>osobą z zaburzeniami psychicznymi jest osoba: </a:t>
            </a:r>
            <a:endParaRPr lang="pl-PL" sz="2400" dirty="0" smtClean="0">
              <a:latin typeface="+mj-lt"/>
              <a:ea typeface="Calibri" panose="020F0502020204030204" pitchFamily="34" charset="0"/>
              <a:cs typeface="A"/>
            </a:endParaRPr>
          </a:p>
          <a:p>
            <a:pPr marL="285750" indent="-285750" algn="just">
              <a:buFont typeface="Arial" panose="020B0604020202020204" pitchFamily="34" charset="0"/>
              <a:buChar char="•"/>
            </a:pPr>
            <a:r>
              <a:rPr lang="pl-PL" sz="2400" dirty="0" smtClean="0">
                <a:latin typeface="+mj-lt"/>
                <a:ea typeface="Calibri" panose="020F0502020204030204" pitchFamily="34" charset="0"/>
                <a:cs typeface="A"/>
              </a:rPr>
              <a:t>chora </a:t>
            </a:r>
            <a:r>
              <a:rPr lang="pl-PL" sz="2400" dirty="0">
                <a:latin typeface="+mj-lt"/>
                <a:ea typeface="Calibri" panose="020F0502020204030204" pitchFamily="34" charset="0"/>
                <a:cs typeface="A"/>
              </a:rPr>
              <a:t>psychicznie (wykazująca zaburzenia psychotyczne), </a:t>
            </a:r>
            <a:endParaRPr lang="pl-PL" sz="2400" dirty="0" smtClean="0">
              <a:latin typeface="+mj-lt"/>
              <a:ea typeface="Calibri" panose="020F0502020204030204" pitchFamily="34" charset="0"/>
              <a:cs typeface="A"/>
            </a:endParaRPr>
          </a:p>
          <a:p>
            <a:pPr marL="285750" indent="-285750" algn="just">
              <a:buFont typeface="Arial" panose="020B0604020202020204" pitchFamily="34" charset="0"/>
              <a:buChar char="•"/>
            </a:pPr>
            <a:r>
              <a:rPr lang="pl-PL" sz="2400" dirty="0" smtClean="0">
                <a:latin typeface="+mj-lt"/>
                <a:ea typeface="Calibri" panose="020F0502020204030204" pitchFamily="34" charset="0"/>
                <a:cs typeface="A"/>
              </a:rPr>
              <a:t>upośledzona </a:t>
            </a:r>
            <a:r>
              <a:rPr lang="pl-PL" sz="2400" dirty="0">
                <a:latin typeface="+mj-lt"/>
                <a:ea typeface="Calibri" panose="020F0502020204030204" pitchFamily="34" charset="0"/>
                <a:cs typeface="A"/>
              </a:rPr>
              <a:t>umysłowo, </a:t>
            </a:r>
            <a:endParaRPr lang="pl-PL" sz="2400" dirty="0" smtClean="0">
              <a:latin typeface="+mj-lt"/>
              <a:ea typeface="Calibri" panose="020F0502020204030204" pitchFamily="34" charset="0"/>
              <a:cs typeface="A"/>
            </a:endParaRPr>
          </a:p>
          <a:p>
            <a:pPr marL="285750" indent="-285750" algn="just">
              <a:buFont typeface="Arial" panose="020B0604020202020204" pitchFamily="34" charset="0"/>
              <a:buChar char="•"/>
            </a:pPr>
            <a:r>
              <a:rPr lang="pl-PL" sz="2400" dirty="0" smtClean="0">
                <a:latin typeface="+mj-lt"/>
                <a:ea typeface="Calibri" panose="020F0502020204030204" pitchFamily="34" charset="0"/>
                <a:cs typeface="A"/>
              </a:rPr>
              <a:t>osoba wykazująca </a:t>
            </a:r>
            <a:r>
              <a:rPr lang="pl-PL" sz="2400" dirty="0">
                <a:latin typeface="+mj-lt"/>
                <a:ea typeface="Calibri" panose="020F0502020204030204" pitchFamily="34" charset="0"/>
                <a:cs typeface="A"/>
              </a:rPr>
              <a:t>inne zakłócenia czynności psychicznych, które zgodnie </a:t>
            </a:r>
            <a:r>
              <a:rPr lang="pl-PL" sz="2400" dirty="0" smtClean="0">
                <a:latin typeface="+mj-lt"/>
                <a:ea typeface="Calibri" panose="020F0502020204030204" pitchFamily="34" charset="0"/>
                <a:cs typeface="A"/>
              </a:rPr>
              <a:t/>
            </a:r>
            <a:br>
              <a:rPr lang="pl-PL" sz="2400" dirty="0" smtClean="0">
                <a:latin typeface="+mj-lt"/>
                <a:ea typeface="Calibri" panose="020F0502020204030204" pitchFamily="34" charset="0"/>
                <a:cs typeface="A"/>
              </a:rPr>
            </a:br>
            <a:r>
              <a:rPr lang="pl-PL" sz="2400" dirty="0" smtClean="0">
                <a:latin typeface="+mj-lt"/>
                <a:ea typeface="Calibri" panose="020F0502020204030204" pitchFamily="34" charset="0"/>
                <a:cs typeface="A"/>
              </a:rPr>
              <a:t>ze </a:t>
            </a:r>
            <a:r>
              <a:rPr lang="pl-PL" sz="2400" dirty="0">
                <a:latin typeface="+mj-lt"/>
                <a:ea typeface="Calibri" panose="020F0502020204030204" pitchFamily="34" charset="0"/>
                <a:cs typeface="A"/>
              </a:rPr>
              <a:t>stanem wiedzy medycznej są zaliczane do zaburzeń psychicznych, a osoba </a:t>
            </a:r>
            <a:r>
              <a:rPr lang="pl-PL" sz="2400" dirty="0" smtClean="0">
                <a:latin typeface="+mj-lt"/>
                <a:ea typeface="Calibri" panose="020F0502020204030204" pitchFamily="34" charset="0"/>
                <a:cs typeface="A"/>
              </a:rPr>
              <a:t/>
            </a:r>
            <a:br>
              <a:rPr lang="pl-PL" sz="2400" dirty="0" smtClean="0">
                <a:latin typeface="+mj-lt"/>
                <a:ea typeface="Calibri" panose="020F0502020204030204" pitchFamily="34" charset="0"/>
                <a:cs typeface="A"/>
              </a:rPr>
            </a:br>
            <a:r>
              <a:rPr lang="pl-PL" sz="2400" dirty="0" smtClean="0">
                <a:latin typeface="+mj-lt"/>
                <a:ea typeface="Calibri" panose="020F0502020204030204" pitchFamily="34" charset="0"/>
                <a:cs typeface="A"/>
              </a:rPr>
              <a:t>ta </a:t>
            </a:r>
            <a:r>
              <a:rPr lang="pl-PL" sz="2400" dirty="0">
                <a:latin typeface="+mj-lt"/>
                <a:ea typeface="Calibri" panose="020F0502020204030204" pitchFamily="34" charset="0"/>
                <a:cs typeface="A"/>
              </a:rPr>
              <a:t>wymaga świadczeń zdrowotnych lub innych form pomocy i opieki niezbędnych do życia w środowisku rodzinnym lub społecznym. </a:t>
            </a:r>
            <a:endParaRPr lang="pl-PL" sz="2400" dirty="0" smtClean="0">
              <a:latin typeface="+mj-lt"/>
              <a:ea typeface="Calibri" panose="020F0502020204030204" pitchFamily="34" charset="0"/>
              <a:cs typeface="A"/>
            </a:endParaRPr>
          </a:p>
          <a:p>
            <a:pPr algn="just"/>
            <a:endParaRPr lang="pl-PL" sz="2000" dirty="0" smtClean="0">
              <a:latin typeface="+mj-lt"/>
              <a:ea typeface="Calibri" panose="020F0502020204030204" pitchFamily="34" charset="0"/>
              <a:cs typeface="A"/>
            </a:endParaRPr>
          </a:p>
        </p:txBody>
      </p:sp>
    </p:spTree>
    <p:extLst>
      <p:ext uri="{BB962C8B-B14F-4D97-AF65-F5344CB8AC3E}">
        <p14:creationId xmlns:p14="http://schemas.microsoft.com/office/powerpoint/2010/main" val="2303133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92194" y="1079157"/>
            <a:ext cx="9457037" cy="4893647"/>
          </a:xfrm>
          <a:prstGeom prst="rect">
            <a:avLst/>
          </a:prstGeom>
        </p:spPr>
        <p:txBody>
          <a:bodyPr wrap="square">
            <a:spAutoFit/>
          </a:bodyPr>
          <a:lstStyle/>
          <a:p>
            <a:pPr algn="just"/>
            <a:r>
              <a:rPr lang="pl-PL" sz="2400" dirty="0">
                <a:ea typeface="Calibri" panose="020F0502020204030204" pitchFamily="34" charset="0"/>
                <a:cs typeface="A"/>
              </a:rPr>
              <a:t>Podobny </a:t>
            </a:r>
            <a:r>
              <a:rPr lang="pl-PL" sz="2400">
                <a:ea typeface="Calibri" panose="020F0502020204030204" pitchFamily="34" charset="0"/>
                <a:cs typeface="A"/>
              </a:rPr>
              <a:t>katalog </a:t>
            </a:r>
            <a:r>
              <a:rPr lang="pl-PL" sz="2400" smtClean="0">
                <a:ea typeface="Calibri" panose="020F0502020204030204" pitchFamily="34" charset="0"/>
                <a:cs typeface="A"/>
              </a:rPr>
              <a:t>osób przyjętych </a:t>
            </a:r>
            <a:r>
              <a:rPr lang="pl-PL" sz="2400" dirty="0">
                <a:ea typeface="Calibri" panose="020F0502020204030204" pitchFamily="34" charset="0"/>
                <a:cs typeface="A"/>
              </a:rPr>
              <a:t>do środowiskowego domu samopomocy przedstawia rozporządzenie Ministra Pracy i Polityki Społecznej z </a:t>
            </a:r>
            <a:r>
              <a:rPr lang="pl-PL" sz="2400">
                <a:ea typeface="Calibri" panose="020F0502020204030204" pitchFamily="34" charset="0"/>
                <a:cs typeface="A"/>
              </a:rPr>
              <a:t>dnia </a:t>
            </a:r>
            <a:r>
              <a:rPr lang="pl-PL" sz="2400" smtClean="0">
                <a:ea typeface="Calibri" panose="020F0502020204030204" pitchFamily="34" charset="0"/>
                <a:cs typeface="A"/>
              </a:rPr>
              <a:t/>
            </a:r>
            <a:br>
              <a:rPr lang="pl-PL" sz="2400" smtClean="0">
                <a:ea typeface="Calibri" panose="020F0502020204030204" pitchFamily="34" charset="0"/>
                <a:cs typeface="A"/>
              </a:rPr>
            </a:br>
            <a:r>
              <a:rPr lang="pl-PL" sz="2400" smtClean="0">
                <a:ea typeface="Calibri" panose="020F0502020204030204" pitchFamily="34" charset="0"/>
                <a:cs typeface="A"/>
              </a:rPr>
              <a:t>9 </a:t>
            </a:r>
            <a:r>
              <a:rPr lang="pl-PL" sz="2400" dirty="0">
                <a:ea typeface="Calibri" panose="020F0502020204030204" pitchFamily="34" charset="0"/>
                <a:cs typeface="A"/>
              </a:rPr>
              <a:t>grudnia 2010 r. w sprawie środowiskowych domów samopomocy (Dz. U. Nr 238, poz. 1586 ze zm.), wymienia ono: </a:t>
            </a:r>
          </a:p>
          <a:p>
            <a:pPr marL="342900" indent="-342900" algn="just">
              <a:buFont typeface="Wingdings" panose="05000000000000000000" pitchFamily="2" charset="2"/>
              <a:buChar char="Ø"/>
            </a:pPr>
            <a:r>
              <a:rPr lang="pl-PL" sz="2400" dirty="0">
                <a:ea typeface="Calibri" panose="020F0502020204030204" pitchFamily="34" charset="0"/>
                <a:cs typeface="A"/>
              </a:rPr>
              <a:t>osoby przewlekle psychicznie chore, </a:t>
            </a:r>
          </a:p>
          <a:p>
            <a:pPr marL="342900" indent="-342900" algn="just">
              <a:buFont typeface="Wingdings" panose="05000000000000000000" pitchFamily="2" charset="2"/>
              <a:buChar char="Ø"/>
            </a:pPr>
            <a:r>
              <a:rPr lang="pl-PL" sz="2400" dirty="0">
                <a:ea typeface="Calibri" panose="020F0502020204030204" pitchFamily="34" charset="0"/>
                <a:cs typeface="A"/>
              </a:rPr>
              <a:t>osoby upośledzone umysłowo w stopniu głębokim, znacznym </a:t>
            </a:r>
            <a:r>
              <a:rPr lang="pl-PL" sz="2400" dirty="0" smtClean="0">
                <a:ea typeface="Calibri" panose="020F0502020204030204" pitchFamily="34" charset="0"/>
                <a:cs typeface="A"/>
              </a:rPr>
              <a:t/>
            </a:r>
            <a:br>
              <a:rPr lang="pl-PL" sz="2400" dirty="0" smtClean="0">
                <a:ea typeface="Calibri" panose="020F0502020204030204" pitchFamily="34" charset="0"/>
                <a:cs typeface="A"/>
              </a:rPr>
            </a:br>
            <a:r>
              <a:rPr lang="pl-PL" sz="2400" dirty="0" smtClean="0">
                <a:ea typeface="Calibri" panose="020F0502020204030204" pitchFamily="34" charset="0"/>
                <a:cs typeface="A"/>
              </a:rPr>
              <a:t>i </a:t>
            </a:r>
            <a:r>
              <a:rPr lang="pl-PL" sz="2400" dirty="0">
                <a:ea typeface="Calibri" panose="020F0502020204030204" pitchFamily="34" charset="0"/>
                <a:cs typeface="A"/>
              </a:rPr>
              <a:t>umiarkowanym, a także osoby z lekkim upośledzeniem umysłowym, gdy jednocześnie występują inne zaburzenia, zwłaszcza neurologiczne, oraz </a:t>
            </a:r>
            <a:endParaRPr lang="pl-PL" sz="2400" dirty="0" smtClean="0">
              <a:ea typeface="Calibri" panose="020F0502020204030204" pitchFamily="34" charset="0"/>
              <a:cs typeface="A"/>
            </a:endParaRPr>
          </a:p>
          <a:p>
            <a:pPr marL="342900" indent="-342900" algn="just">
              <a:buFont typeface="Wingdings" panose="05000000000000000000" pitchFamily="2" charset="2"/>
              <a:buChar char="Ø"/>
            </a:pPr>
            <a:r>
              <a:rPr lang="pl-PL" sz="2400" dirty="0">
                <a:ea typeface="Calibri" panose="020F0502020204030204" pitchFamily="34" charset="0"/>
                <a:cs typeface="A"/>
              </a:rPr>
              <a:t>osoby wykazujące inne przewlekłe zaburzenia czynności psychicznych, które zgodnie ze stanem wiedzy medycznej są zaliczane do zaburzeń psychicznych, z wyłączeniem osób czynnie uzależnionych od środków psychoaktywnych (</a:t>
            </a:r>
            <a:r>
              <a:rPr lang="pl-PL" sz="2400" dirty="0">
                <a:ea typeface="Calibri" panose="020F0502020204030204" pitchFamily="34" charset="0"/>
                <a:cs typeface="Times New Roman" panose="02020603050405020304" pitchFamily="18" charset="0"/>
              </a:rPr>
              <a:t>§ 2 pkt 5 lit a, b i c)</a:t>
            </a:r>
            <a:r>
              <a:rPr lang="pl-PL" sz="2400" dirty="0">
                <a:ea typeface="Calibri" panose="020F0502020204030204" pitchFamily="34" charset="0"/>
                <a:cs typeface="A"/>
              </a:rPr>
              <a:t>. </a:t>
            </a:r>
            <a:endParaRPr lang="pl-PL" sz="2400" dirty="0"/>
          </a:p>
          <a:p>
            <a:pPr marL="342900" indent="-342900" algn="just">
              <a:buFont typeface="Wingdings" panose="05000000000000000000" pitchFamily="2" charset="2"/>
              <a:buChar char="Ø"/>
            </a:pPr>
            <a:endParaRPr lang="pl-PL" sz="2400" dirty="0">
              <a:ea typeface="Calibri" panose="020F0502020204030204" pitchFamily="34" charset="0"/>
              <a:cs typeface="A"/>
            </a:endParaRPr>
          </a:p>
        </p:txBody>
      </p:sp>
    </p:spTree>
    <p:extLst>
      <p:ext uri="{BB962C8B-B14F-4D97-AF65-F5344CB8AC3E}">
        <p14:creationId xmlns:p14="http://schemas.microsoft.com/office/powerpoint/2010/main" val="408429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00432" y="1458096"/>
            <a:ext cx="9457038" cy="3416320"/>
          </a:xfrm>
          <a:prstGeom prst="rect">
            <a:avLst/>
          </a:prstGeom>
        </p:spPr>
        <p:txBody>
          <a:bodyPr wrap="square">
            <a:spAutoFit/>
          </a:bodyPr>
          <a:lstStyle/>
          <a:p>
            <a:pPr algn="just"/>
            <a:r>
              <a:rPr lang="pl-PL" sz="2400" dirty="0" smtClean="0"/>
              <a:t>Stosownie do art</a:t>
            </a:r>
            <a:r>
              <a:rPr lang="pl-PL" sz="2400" dirty="0"/>
              <a:t>. </a:t>
            </a:r>
            <a:r>
              <a:rPr lang="pl-PL" sz="2400" dirty="0" smtClean="0"/>
              <a:t>51 ust.</a:t>
            </a:r>
            <a:r>
              <a:rPr lang="pl-PL" sz="2400" dirty="0"/>
              <a:t> </a:t>
            </a:r>
            <a:r>
              <a:rPr lang="pl-PL" sz="2400" dirty="0" smtClean="0"/>
              <a:t>1 ustawy o pomocy społecznej osobom, </a:t>
            </a:r>
            <a:r>
              <a:rPr lang="pl-PL" sz="2400" dirty="0"/>
              <a:t>które ze względu na </a:t>
            </a:r>
            <a:r>
              <a:rPr lang="pl-PL" sz="2400" u="sng" dirty="0">
                <a:solidFill>
                  <a:srgbClr val="FF0000"/>
                </a:solidFill>
              </a:rPr>
              <a:t>wiek, chorobę lub niepełnosprawność wymagają częściowej opieki i pomocy w zaspokajaniu niezbędnych potrzeb życiowych</a:t>
            </a:r>
            <a:r>
              <a:rPr lang="pl-PL" sz="2400" u="sng" dirty="0"/>
              <a:t>,</a:t>
            </a:r>
            <a:r>
              <a:rPr lang="pl-PL" sz="2400" dirty="0"/>
              <a:t> mogą być przyznane usługi opiekuńcze, specjalistyczne usługi opiekuńcze lub posiłek, świadczone w ośrodku wsparcia.</a:t>
            </a:r>
          </a:p>
          <a:p>
            <a:pPr marL="342900" indent="-342900" algn="just">
              <a:buFont typeface="Wingdings" panose="05000000000000000000" pitchFamily="2" charset="2"/>
              <a:buChar char="Ø"/>
            </a:pPr>
            <a:r>
              <a:rPr lang="pl-PL" sz="2400" dirty="0" smtClean="0"/>
              <a:t>Ośrodek </a:t>
            </a:r>
            <a:r>
              <a:rPr lang="pl-PL" sz="2400" dirty="0"/>
              <a:t>wsparcia jest jednostką organizacyjną pomocy społecznej dziennego pobytu.</a:t>
            </a:r>
          </a:p>
          <a:p>
            <a:pPr marL="342900" indent="-342900" algn="just">
              <a:buFont typeface="Wingdings" panose="05000000000000000000" pitchFamily="2" charset="2"/>
              <a:buChar char="Ø"/>
            </a:pPr>
            <a:r>
              <a:rPr lang="pl-PL" sz="2400" dirty="0" smtClean="0"/>
              <a:t>W </a:t>
            </a:r>
            <a:r>
              <a:rPr lang="pl-PL" sz="2400" dirty="0"/>
              <a:t>ośrodku wsparcia mogą być prowadzone miejsca całodobowe okresowego pobytu</a:t>
            </a:r>
            <a:r>
              <a:rPr lang="pl-PL" sz="2400" dirty="0" smtClean="0"/>
              <a:t>.</a:t>
            </a:r>
            <a:endParaRPr lang="pl-PL" sz="2400" dirty="0"/>
          </a:p>
        </p:txBody>
      </p:sp>
    </p:spTree>
    <p:extLst>
      <p:ext uri="{BB962C8B-B14F-4D97-AF65-F5344CB8AC3E}">
        <p14:creationId xmlns:p14="http://schemas.microsoft.com/office/powerpoint/2010/main" val="4111473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17431" y="1262131"/>
            <a:ext cx="9968248" cy="4893647"/>
          </a:xfrm>
          <a:prstGeom prst="rect">
            <a:avLst/>
          </a:prstGeom>
        </p:spPr>
        <p:txBody>
          <a:bodyPr wrap="square">
            <a:spAutoFit/>
          </a:bodyPr>
          <a:lstStyle/>
          <a:p>
            <a:pPr marL="800100" lvl="1" indent="-342900" algn="just">
              <a:buFont typeface="Wingdings" panose="05000000000000000000" pitchFamily="2" charset="2"/>
              <a:buChar char="Ø"/>
            </a:pPr>
            <a:r>
              <a:rPr lang="pl-PL" sz="2400" dirty="0"/>
              <a:t>Ośrodkiem wsparcia, o którym mowa wyżej, może być </a:t>
            </a:r>
            <a:r>
              <a:rPr lang="pl-PL" sz="2400" u="sng" dirty="0"/>
              <a:t>ośrodek wsparcia dla osób z zaburzeniami psychicznymi, dzienny dom pomocy, dom dla matek z małoletnimi dziećmi i kobiet w ciąży, schronisko dla bezdomnych oraz klub </a:t>
            </a:r>
            <a:r>
              <a:rPr lang="pl-PL" sz="2400" u="sng" dirty="0" smtClean="0"/>
              <a:t>samopomocy</a:t>
            </a:r>
            <a:r>
              <a:rPr lang="pl-PL" sz="2400" dirty="0" smtClean="0"/>
              <a:t>.</a:t>
            </a:r>
          </a:p>
          <a:p>
            <a:pPr lvl="1" algn="just"/>
            <a:endParaRPr lang="pl-PL" sz="2400" dirty="0" smtClean="0"/>
          </a:p>
          <a:p>
            <a:pPr lvl="1" algn="just"/>
            <a:r>
              <a:rPr lang="pl-PL" sz="2400" dirty="0" smtClean="0"/>
              <a:t>Ośrodkami </a:t>
            </a:r>
            <a:r>
              <a:rPr lang="pl-PL" sz="2400" dirty="0"/>
              <a:t>wsparcia dla osób z zaburzeniami psychicznymi są: środowiskowy dom samopomocy lub klub samopomocy dla osób z zaburzeniami psychicznymi, </a:t>
            </a:r>
            <a:r>
              <a:rPr lang="pl-PL" sz="2400" dirty="0" smtClean="0"/>
              <a:t>zwanych uczestnikami, które </a:t>
            </a:r>
            <a:r>
              <a:rPr lang="pl-PL" sz="2400" dirty="0"/>
              <a:t>w wyniku upośledzenia niektórych funkcji organizmu lub zdolności adaptacyjnych </a:t>
            </a:r>
            <a:r>
              <a:rPr lang="pl-PL" sz="2400" u="sng" dirty="0">
                <a:solidFill>
                  <a:srgbClr val="FF0000"/>
                </a:solidFill>
              </a:rPr>
              <a:t>wymagają pomocy do życia </a:t>
            </a:r>
            <a:r>
              <a:rPr lang="pl-PL" sz="2400" u="sng" dirty="0" smtClean="0">
                <a:solidFill>
                  <a:srgbClr val="FF0000"/>
                </a:solidFill>
              </a:rPr>
              <a:t/>
            </a:r>
            <a:br>
              <a:rPr lang="pl-PL" sz="2400" u="sng" dirty="0" smtClean="0">
                <a:solidFill>
                  <a:srgbClr val="FF0000"/>
                </a:solidFill>
              </a:rPr>
            </a:br>
            <a:r>
              <a:rPr lang="pl-PL" sz="2400" u="sng" dirty="0" smtClean="0">
                <a:solidFill>
                  <a:srgbClr val="FF0000"/>
                </a:solidFill>
              </a:rPr>
              <a:t>w </a:t>
            </a:r>
            <a:r>
              <a:rPr lang="pl-PL" sz="2400" u="sng" dirty="0">
                <a:solidFill>
                  <a:srgbClr val="FF0000"/>
                </a:solidFill>
              </a:rPr>
              <a:t>środowisku rodzinnym i społecznym, w szczególności w celu zwiększania zaradności i samodzielności życiowej, a także ich integracji społecznej </a:t>
            </a:r>
            <a:r>
              <a:rPr lang="pl-PL" sz="2400" dirty="0"/>
              <a:t>(art. 51a ust. 1 ustawy o pomocy społecznej).</a:t>
            </a:r>
          </a:p>
          <a:p>
            <a:pPr marL="1257300" lvl="2" indent="-342900" algn="just">
              <a:buFont typeface="Wingdings" panose="05000000000000000000" pitchFamily="2" charset="2"/>
              <a:buChar char="Ø"/>
            </a:pPr>
            <a:endParaRPr lang="pl-PL" sz="2400" dirty="0"/>
          </a:p>
        </p:txBody>
      </p:sp>
    </p:spTree>
    <p:extLst>
      <p:ext uri="{BB962C8B-B14F-4D97-AF65-F5344CB8AC3E}">
        <p14:creationId xmlns:p14="http://schemas.microsoft.com/office/powerpoint/2010/main" val="4166703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1133341" y="682580"/>
            <a:ext cx="9839459" cy="5847755"/>
          </a:xfrm>
          <a:prstGeom prst="rect">
            <a:avLst/>
          </a:prstGeom>
        </p:spPr>
        <p:txBody>
          <a:bodyPr wrap="square">
            <a:spAutoFit/>
          </a:bodyPr>
          <a:lstStyle/>
          <a:p>
            <a:pPr algn="just"/>
            <a:r>
              <a:rPr lang="pl-PL" sz="2200" dirty="0">
                <a:ea typeface="Calibri" panose="020F0502020204030204" pitchFamily="34" charset="0"/>
              </a:rPr>
              <a:t>Rozporządzenie </a:t>
            </a:r>
            <a:r>
              <a:rPr lang="pl-PL" sz="2200" dirty="0" err="1">
                <a:ea typeface="Calibri" panose="020F0502020204030204" pitchFamily="34" charset="0"/>
              </a:rPr>
              <a:t>MPiPS</a:t>
            </a:r>
            <a:r>
              <a:rPr lang="pl-PL" sz="2200" dirty="0">
                <a:ea typeface="Calibri" panose="020F0502020204030204" pitchFamily="34" charset="0"/>
              </a:rPr>
              <a:t> w sprawie środowiskowych domów samopomocy wskazuje trzy typy środowiskowych domów samopomocy: </a:t>
            </a:r>
          </a:p>
          <a:p>
            <a:pPr marL="342900" indent="-342900" algn="just">
              <a:buFont typeface="Wingdings" panose="05000000000000000000" pitchFamily="2" charset="2"/>
              <a:buChar char="Ø"/>
            </a:pPr>
            <a:r>
              <a:rPr lang="pl-PL" sz="2200" dirty="0">
                <a:ea typeface="Calibri" panose="020F0502020204030204" pitchFamily="34" charset="0"/>
              </a:rPr>
              <a:t>dla osób przewlekle psychicznie chorych - typ A, </a:t>
            </a:r>
          </a:p>
          <a:p>
            <a:pPr marL="342900" indent="-342900" algn="just">
              <a:buFont typeface="Wingdings" panose="05000000000000000000" pitchFamily="2" charset="2"/>
              <a:buChar char="Ø"/>
            </a:pPr>
            <a:r>
              <a:rPr lang="pl-PL" sz="2200" dirty="0">
                <a:ea typeface="Calibri" panose="020F0502020204030204" pitchFamily="34" charset="0"/>
              </a:rPr>
              <a:t>dla osób upośledzonych umysłowo – typ B, </a:t>
            </a:r>
          </a:p>
          <a:p>
            <a:pPr marL="342900" indent="-342900" algn="just">
              <a:buFont typeface="Wingdings" panose="05000000000000000000" pitchFamily="2" charset="2"/>
              <a:buChar char="Ø"/>
            </a:pPr>
            <a:r>
              <a:rPr lang="pl-PL" sz="2200" dirty="0">
                <a:ea typeface="Calibri" panose="020F0502020204030204" pitchFamily="34" charset="0"/>
              </a:rPr>
              <a:t>dla osób wykazujących inne przewlekłe zaburzenia czynności psychicznych – typ C. </a:t>
            </a:r>
          </a:p>
          <a:p>
            <a:pPr algn="just"/>
            <a:r>
              <a:rPr lang="pl-PL" sz="2200" dirty="0" smtClean="0">
                <a:ea typeface="Calibri" panose="020F0502020204030204" pitchFamily="34" charset="0"/>
              </a:rPr>
              <a:t>Przy czym dom może obejmować wsparciem więcej niż jedną kategorię wymienionych osób.</a:t>
            </a:r>
          </a:p>
          <a:p>
            <a:pPr algn="just"/>
            <a:r>
              <a:rPr lang="pl-PL" sz="2200" dirty="0" smtClean="0">
                <a:ea typeface="Times New Roman" panose="02020603050405020304" pitchFamily="18" charset="0"/>
              </a:rPr>
              <a:t>	Wniosek o skierowanie do domu na pobyt dzienny lub całodobowy składa się do ośrodka pomocy społecznej właściwego ze względu na miejsce zamieszkania osoby ubiegającej się o skierowanie, </a:t>
            </a:r>
            <a:r>
              <a:rPr lang="pl-PL" sz="2200" u="sng" dirty="0" smtClean="0">
                <a:ea typeface="Times New Roman" panose="02020603050405020304" pitchFamily="18" charset="0"/>
              </a:rPr>
              <a:t>dołączając zaświadczenie lekarskie, wydane przez lekarza psychiatrę lub lekarza neurologa, o występujących zaburzeniach psychicznych oraz zaświadczenie lekarza rodzinnego o stanie zdrowia i o braku przeciwwskazań do uczestnictwa w zajęciach domu wraz z informacją o sprawności w zakresie lokomocji osób niepełnosprawnych fizycznie, a także orzeczenie o niepełnosprawności lub orzeczenie o stopniu niepełnosprawności, o ile osoba takie posia</a:t>
            </a:r>
            <a:r>
              <a:rPr lang="pl-PL" sz="2200" dirty="0" smtClean="0">
                <a:ea typeface="Times New Roman" panose="02020603050405020304" pitchFamily="18" charset="0"/>
              </a:rPr>
              <a:t>da (§ 7 ust. 1 ww. rozporządzenia).</a:t>
            </a:r>
            <a:endParaRPr lang="pl-PL" sz="2200" dirty="0" smtClean="0">
              <a:ea typeface="Calibri" panose="020F0502020204030204" pitchFamily="34" charset="0"/>
            </a:endParaRPr>
          </a:p>
          <a:p>
            <a:endParaRPr lang="pl-PL" sz="2200" dirty="0"/>
          </a:p>
        </p:txBody>
      </p:sp>
    </p:spTree>
    <p:extLst>
      <p:ext uri="{BB962C8B-B14F-4D97-AF65-F5344CB8AC3E}">
        <p14:creationId xmlns:p14="http://schemas.microsoft.com/office/powerpoint/2010/main" val="3294131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33341" y="978794"/>
            <a:ext cx="9968248" cy="5262979"/>
          </a:xfrm>
          <a:prstGeom prst="rect">
            <a:avLst/>
          </a:prstGeom>
        </p:spPr>
        <p:txBody>
          <a:bodyPr wrap="square">
            <a:spAutoFit/>
          </a:bodyPr>
          <a:lstStyle/>
          <a:p>
            <a:pPr indent="273685" algn="just">
              <a:spcBef>
                <a:spcPts val="1200"/>
              </a:spcBef>
              <a:spcAft>
                <a:spcPts val="0"/>
              </a:spcAft>
            </a:pPr>
            <a:r>
              <a:rPr lang="pl-PL" sz="2400" dirty="0" smtClean="0">
                <a:latin typeface="+mj-lt"/>
              </a:rPr>
              <a:t>	W </a:t>
            </a:r>
            <a:r>
              <a:rPr lang="pl-PL" sz="2400" dirty="0">
                <a:latin typeface="+mj-lt"/>
              </a:rPr>
              <a:t>sytuacjach</a:t>
            </a:r>
            <a:r>
              <a:rPr lang="pl-PL" sz="2400" dirty="0" smtClean="0">
                <a:latin typeface="+mj-lt"/>
              </a:rPr>
              <a:t>, kolejnego skierowania uczestnika </a:t>
            </a:r>
            <a:r>
              <a:rPr lang="pl-PL" sz="2400" dirty="0" smtClean="0">
                <a:latin typeface="+mj-lt"/>
                <a:cs typeface="Times New Roman" panose="02020603050405020304" pitchFamily="18" charset="0"/>
              </a:rPr>
              <a:t>(§</a:t>
            </a:r>
            <a:r>
              <a:rPr lang="pl-PL" sz="2400" dirty="0" smtClean="0">
                <a:latin typeface="+mj-lt"/>
                <a:cs typeface="Andalus"/>
              </a:rPr>
              <a:t> </a:t>
            </a:r>
            <a:r>
              <a:rPr lang="pl-PL" sz="2400" dirty="0" smtClean="0">
                <a:latin typeface="+mj-lt"/>
              </a:rPr>
              <a:t>ust</a:t>
            </a:r>
            <a:r>
              <a:rPr lang="pl-PL" sz="2400" dirty="0">
                <a:latin typeface="+mj-lt"/>
              </a:rPr>
              <a:t>. 7 i </a:t>
            </a:r>
            <a:r>
              <a:rPr lang="pl-PL" sz="2400" dirty="0" smtClean="0">
                <a:latin typeface="+mj-lt"/>
              </a:rPr>
              <a:t>8 </a:t>
            </a:r>
            <a:r>
              <a:rPr lang="pl-PL" sz="2400" dirty="0" smtClean="0">
                <a:latin typeface="+mj-lt"/>
                <a:cs typeface="Times New Roman" panose="02020603050405020304" pitchFamily="18" charset="0"/>
              </a:rPr>
              <a:t>rozporządzenia </a:t>
            </a:r>
            <a:r>
              <a:rPr lang="pl-PL" sz="2400" dirty="0" err="1">
                <a:latin typeface="+mj-lt"/>
                <a:cs typeface="Times New Roman" panose="02020603050405020304" pitchFamily="18" charset="0"/>
              </a:rPr>
              <a:t>ws</a:t>
            </a:r>
            <a:r>
              <a:rPr lang="pl-PL" sz="2400" dirty="0">
                <a:latin typeface="+mj-lt"/>
                <a:cs typeface="Times New Roman" panose="02020603050405020304" pitchFamily="18" charset="0"/>
              </a:rPr>
              <a:t>. ŚDS</a:t>
            </a:r>
            <a:r>
              <a:rPr lang="pl-PL" sz="2400" dirty="0" smtClean="0">
                <a:latin typeface="+mj-lt"/>
              </a:rPr>
              <a:t>), </a:t>
            </a:r>
            <a:r>
              <a:rPr lang="pl-PL" sz="2400" dirty="0">
                <a:latin typeface="+mj-lt"/>
              </a:rPr>
              <a:t>nie wymaga się aktualizacji zaświadczeń lekarskich, o których mowa </a:t>
            </a:r>
            <a:r>
              <a:rPr lang="pl-PL" sz="2400" dirty="0" smtClean="0">
                <a:latin typeface="+mj-lt"/>
              </a:rPr>
              <a:t>wyżej</a:t>
            </a:r>
            <a:r>
              <a:rPr lang="pl-PL" sz="2400" dirty="0" smtClean="0">
                <a:latin typeface="+mj-lt"/>
                <a:cs typeface="Times New Roman" panose="02020603050405020304" pitchFamily="18" charset="0"/>
              </a:rPr>
              <a:t>(§ </a:t>
            </a:r>
            <a:r>
              <a:rPr lang="pl-PL" sz="2400" dirty="0" smtClean="0">
                <a:latin typeface="+mj-lt"/>
                <a:cs typeface="Times New Roman" panose="02020603050405020304" pitchFamily="18" charset="0"/>
              </a:rPr>
              <a:t>8a ww. rozporządzenia).</a:t>
            </a:r>
            <a:endParaRPr lang="pl-PL" sz="2400" dirty="0" smtClean="0">
              <a:latin typeface="+mj-lt"/>
              <a:ea typeface="Times New Roman" panose="02020603050405020304" pitchFamily="18" charset="0"/>
            </a:endParaRPr>
          </a:p>
          <a:p>
            <a:pPr indent="273685" algn="just">
              <a:spcAft>
                <a:spcPts val="0"/>
              </a:spcAft>
            </a:pPr>
            <a:r>
              <a:rPr lang="pl-PL" sz="2400" dirty="0" smtClean="0">
                <a:latin typeface="+mj-lt"/>
                <a:ea typeface="Times New Roman" panose="02020603050405020304" pitchFamily="18" charset="0"/>
              </a:rPr>
              <a:t>	Skierowanie osoby do domu na pobyt całodobowy następuje w przypadku </a:t>
            </a:r>
            <a:r>
              <a:rPr lang="pl-PL" sz="2400" u="sng" dirty="0" smtClean="0">
                <a:solidFill>
                  <a:srgbClr val="FF0000"/>
                </a:solidFill>
                <a:latin typeface="+mj-lt"/>
                <a:ea typeface="Times New Roman" panose="02020603050405020304" pitchFamily="18" charset="0"/>
              </a:rPr>
              <a:t>wystąpienia potrzeby spowodowanej sytuacją życiową lub rodzinną osoby albo w przypadku realizacji całodobowego treningu samoobsługi i umiejętności społecznych w ramach indywidualnego planu postępowania wspierająco-aktywizującego</a:t>
            </a:r>
            <a:r>
              <a:rPr lang="pl-PL" sz="2400" dirty="0" smtClean="0">
                <a:solidFill>
                  <a:srgbClr val="FF0000"/>
                </a:solidFill>
                <a:latin typeface="+mj-lt"/>
                <a:ea typeface="Times New Roman" panose="02020603050405020304" pitchFamily="18" charset="0"/>
              </a:rPr>
              <a:t>.</a:t>
            </a:r>
          </a:p>
          <a:p>
            <a:pPr indent="273685" algn="just">
              <a:spcAft>
                <a:spcPts val="0"/>
              </a:spcAft>
            </a:pPr>
            <a:r>
              <a:rPr lang="pl-PL" sz="2400" dirty="0" smtClean="0">
                <a:latin typeface="+mj-lt"/>
                <a:ea typeface="Times New Roman" panose="02020603050405020304" pitchFamily="18" charset="0"/>
              </a:rPr>
              <a:t>	W </a:t>
            </a:r>
            <a:r>
              <a:rPr lang="pl-PL" sz="2400" dirty="0">
                <a:latin typeface="+mj-lt"/>
                <a:ea typeface="Times New Roman" panose="02020603050405020304" pitchFamily="18" charset="0"/>
              </a:rPr>
              <a:t>przypadku osoby ubiegającej się o skierowanie do domu prowadzonego przez właściwy ze względu na jej miejsce zamieszkania powiat lub inny podmiot na jego zlecenie, ośrodek pomocy społecznej gminy miejsca zamieszkania osoby przesyła do starosty powiatu dokumenty, o których mowa w </a:t>
            </a:r>
            <a:r>
              <a:rPr lang="pl-PL" sz="2400" dirty="0" smtClean="0">
                <a:latin typeface="+mj-lt"/>
                <a:ea typeface="Times New Roman" panose="02020603050405020304" pitchFamily="18" charset="0"/>
                <a:cs typeface="Times New Roman" panose="02020603050405020304" pitchFamily="18" charset="0"/>
              </a:rPr>
              <a:t>§ 7 </a:t>
            </a:r>
            <a:r>
              <a:rPr lang="pl-PL" sz="2400" dirty="0" smtClean="0">
                <a:latin typeface="+mj-lt"/>
                <a:ea typeface="Times New Roman" panose="02020603050405020304" pitchFamily="18" charset="0"/>
              </a:rPr>
              <a:t>ust</a:t>
            </a:r>
            <a:r>
              <a:rPr lang="pl-PL" sz="2400" dirty="0">
                <a:latin typeface="+mj-lt"/>
                <a:ea typeface="Times New Roman" panose="02020603050405020304" pitchFamily="18" charset="0"/>
              </a:rPr>
              <a:t>. </a:t>
            </a:r>
            <a:r>
              <a:rPr lang="pl-PL" sz="2400" dirty="0" smtClean="0">
                <a:latin typeface="+mj-lt"/>
                <a:ea typeface="Times New Roman" panose="02020603050405020304" pitchFamily="18" charset="0"/>
              </a:rPr>
              <a:t>1 rozporządzenia </a:t>
            </a:r>
            <a:r>
              <a:rPr lang="pl-PL" sz="2400" dirty="0" err="1" smtClean="0">
                <a:latin typeface="+mj-lt"/>
                <a:ea typeface="Times New Roman" panose="02020603050405020304" pitchFamily="18" charset="0"/>
              </a:rPr>
              <a:t>ws</a:t>
            </a:r>
            <a:r>
              <a:rPr lang="pl-PL" sz="2400" dirty="0" smtClean="0">
                <a:latin typeface="+mj-lt"/>
                <a:ea typeface="Times New Roman" panose="02020603050405020304" pitchFamily="18" charset="0"/>
              </a:rPr>
              <a:t>. ŚDS, </a:t>
            </a:r>
            <a:r>
              <a:rPr lang="pl-PL" sz="2400" dirty="0">
                <a:latin typeface="+mj-lt"/>
                <a:ea typeface="Times New Roman" panose="02020603050405020304" pitchFamily="18" charset="0"/>
              </a:rPr>
              <a:t>wraz z rodzinnym wywiadem środowiskowym przeprowadzonym w tej sprawie.</a:t>
            </a:r>
            <a:endParaRPr lang="pl-PL"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2035299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26234" y="1009078"/>
            <a:ext cx="10393251" cy="4524315"/>
          </a:xfrm>
          <a:prstGeom prst="rect">
            <a:avLst/>
          </a:prstGeom>
        </p:spPr>
        <p:txBody>
          <a:bodyPr wrap="square">
            <a:spAutoFit/>
          </a:bodyPr>
          <a:lstStyle/>
          <a:p>
            <a:pPr indent="273685" algn="just">
              <a:spcAft>
                <a:spcPts val="0"/>
              </a:spcAft>
            </a:pPr>
            <a:r>
              <a:rPr lang="pl-PL" sz="2400" dirty="0" smtClean="0">
                <a:latin typeface="+mj-lt"/>
                <a:ea typeface="Times New Roman" panose="02020603050405020304" pitchFamily="18" charset="0"/>
              </a:rPr>
              <a:t>	</a:t>
            </a:r>
            <a:r>
              <a:rPr lang="pl-PL" sz="2200" dirty="0" smtClean="0">
                <a:latin typeface="+mj-lt"/>
                <a:ea typeface="Times New Roman" panose="02020603050405020304" pitchFamily="18" charset="0"/>
              </a:rPr>
              <a:t>Osoba może być skierowana do ŚDS prowadzonego przez inną gminę lub inny powiat niż gmina lub powiat właściwe </a:t>
            </a:r>
            <a:r>
              <a:rPr lang="pl-PL" sz="2200" dirty="0">
                <a:latin typeface="+mj-lt"/>
                <a:ea typeface="Times New Roman" panose="02020603050405020304" pitchFamily="18" charset="0"/>
              </a:rPr>
              <a:t>ze względu na </a:t>
            </a:r>
            <a:r>
              <a:rPr lang="pl-PL" sz="2200" dirty="0" smtClean="0">
                <a:latin typeface="+mj-lt"/>
                <a:ea typeface="Times New Roman" panose="02020603050405020304" pitchFamily="18" charset="0"/>
              </a:rPr>
              <a:t>jej miejsce zamieszkania, </a:t>
            </a:r>
            <a:r>
              <a:rPr lang="pl-PL" sz="2200" u="sng" dirty="0" smtClean="0">
                <a:latin typeface="+mj-lt"/>
                <a:ea typeface="Times New Roman" panose="02020603050405020304" pitchFamily="18" charset="0"/>
              </a:rPr>
              <a:t>pod warunkiem zawarcia porozumienia pomiędzy właściwymi jednostkami samorządu terytorialnego</a:t>
            </a:r>
            <a:r>
              <a:rPr lang="pl-PL" sz="2200" dirty="0" smtClean="0">
                <a:latin typeface="+mj-lt"/>
                <a:ea typeface="Times New Roman" panose="02020603050405020304" pitchFamily="18" charset="0"/>
              </a:rPr>
              <a:t>. Przepis </a:t>
            </a:r>
            <a:r>
              <a:rPr lang="pl-PL" sz="2200" dirty="0" smtClean="0">
                <a:latin typeface="+mj-lt"/>
                <a:ea typeface="Times New Roman" panose="02020603050405020304" pitchFamily="18" charset="0"/>
                <a:cs typeface="Andalus"/>
              </a:rPr>
              <a:t>§ 7 </a:t>
            </a:r>
            <a:r>
              <a:rPr lang="pl-PL" sz="2200" dirty="0" smtClean="0">
                <a:latin typeface="+mj-lt"/>
                <a:ea typeface="Times New Roman" panose="02020603050405020304" pitchFamily="18" charset="0"/>
              </a:rPr>
              <a:t>ust</a:t>
            </a:r>
            <a:r>
              <a:rPr lang="pl-PL" sz="2200" dirty="0">
                <a:latin typeface="+mj-lt"/>
                <a:ea typeface="Times New Roman" panose="02020603050405020304" pitchFamily="18" charset="0"/>
              </a:rPr>
              <a:t>. 3 </a:t>
            </a:r>
            <a:r>
              <a:rPr lang="pl-PL" sz="2200" dirty="0" smtClean="0">
                <a:latin typeface="+mj-lt"/>
                <a:ea typeface="Times New Roman" panose="02020603050405020304" pitchFamily="18" charset="0"/>
              </a:rPr>
              <a:t>rozporządzenia </a:t>
            </a:r>
            <a:r>
              <a:rPr lang="pl-PL" sz="2200" dirty="0" err="1" smtClean="0">
                <a:latin typeface="+mj-lt"/>
                <a:ea typeface="Times New Roman" panose="02020603050405020304" pitchFamily="18" charset="0"/>
              </a:rPr>
              <a:t>ws</a:t>
            </a:r>
            <a:r>
              <a:rPr lang="pl-PL" sz="2200" dirty="0" smtClean="0">
                <a:latin typeface="+mj-lt"/>
                <a:ea typeface="Times New Roman" panose="02020603050405020304" pitchFamily="18" charset="0"/>
              </a:rPr>
              <a:t>. ŚDS, w </a:t>
            </a:r>
            <a:r>
              <a:rPr lang="pl-PL" sz="2200" dirty="0">
                <a:latin typeface="+mj-lt"/>
                <a:ea typeface="Times New Roman" panose="02020603050405020304" pitchFamily="18" charset="0"/>
              </a:rPr>
              <a:t>części dotyczącej przekazania dokumentów stosuje się </a:t>
            </a:r>
            <a:r>
              <a:rPr lang="pl-PL" sz="2200" dirty="0" smtClean="0">
                <a:latin typeface="+mj-lt"/>
                <a:ea typeface="Times New Roman" panose="02020603050405020304" pitchFamily="18" charset="0"/>
              </a:rPr>
              <a:t>odpowiednio. Skierowanie </a:t>
            </a:r>
            <a:r>
              <a:rPr lang="pl-PL" sz="2200" dirty="0">
                <a:latin typeface="+mj-lt"/>
                <a:ea typeface="Times New Roman" panose="02020603050405020304" pitchFamily="18" charset="0"/>
              </a:rPr>
              <a:t>do domu następuje </a:t>
            </a:r>
            <a:r>
              <a:rPr lang="pl-PL" sz="2200" dirty="0" smtClean="0">
                <a:latin typeface="+mj-lt"/>
                <a:ea typeface="Times New Roman" panose="02020603050405020304" pitchFamily="18" charset="0"/>
              </a:rPr>
              <a:t>w </a:t>
            </a:r>
            <a:r>
              <a:rPr lang="pl-PL" sz="2200" dirty="0">
                <a:latin typeface="+mj-lt"/>
                <a:ea typeface="Times New Roman" panose="02020603050405020304" pitchFamily="18" charset="0"/>
              </a:rPr>
              <a:t>drodze decyzji administracyjnej.</a:t>
            </a:r>
          </a:p>
          <a:p>
            <a:pPr indent="273685" algn="just">
              <a:spcAft>
                <a:spcPts val="0"/>
              </a:spcAft>
            </a:pPr>
            <a:r>
              <a:rPr lang="pl-PL" sz="2200" dirty="0" smtClean="0">
                <a:latin typeface="+mj-lt"/>
                <a:ea typeface="Times New Roman" panose="02020603050405020304" pitchFamily="18" charset="0"/>
              </a:rPr>
              <a:t>	W </a:t>
            </a:r>
            <a:r>
              <a:rPr lang="pl-PL" sz="2200" dirty="0">
                <a:latin typeface="+mj-lt"/>
                <a:ea typeface="Times New Roman" panose="02020603050405020304" pitchFamily="18" charset="0"/>
              </a:rPr>
              <a:t>przypadku osób, które po raz pierwszy wystąpiły o skierowanie do domu, </a:t>
            </a:r>
            <a:r>
              <a:rPr lang="pl-PL" sz="2200" u="sng" dirty="0">
                <a:solidFill>
                  <a:srgbClr val="FF0000"/>
                </a:solidFill>
                <a:latin typeface="+mj-lt"/>
                <a:ea typeface="Times New Roman" panose="02020603050405020304" pitchFamily="18" charset="0"/>
              </a:rPr>
              <a:t>decyzję </a:t>
            </a:r>
            <a:r>
              <a:rPr lang="pl-PL" sz="2200" u="sng" dirty="0" smtClean="0">
                <a:solidFill>
                  <a:srgbClr val="FF0000"/>
                </a:solidFill>
                <a:latin typeface="+mj-lt"/>
                <a:ea typeface="Times New Roman" panose="02020603050405020304" pitchFamily="18" charset="0"/>
              </a:rPr>
              <a:t/>
            </a:r>
            <a:br>
              <a:rPr lang="pl-PL" sz="2200" u="sng" dirty="0" smtClean="0">
                <a:solidFill>
                  <a:srgbClr val="FF0000"/>
                </a:solidFill>
                <a:latin typeface="+mj-lt"/>
                <a:ea typeface="Times New Roman" panose="02020603050405020304" pitchFamily="18" charset="0"/>
              </a:rPr>
            </a:br>
            <a:r>
              <a:rPr lang="pl-PL" sz="2200" u="sng" dirty="0" smtClean="0">
                <a:solidFill>
                  <a:srgbClr val="FF0000"/>
                </a:solidFill>
                <a:latin typeface="+mj-lt"/>
                <a:ea typeface="Times New Roman" panose="02020603050405020304" pitchFamily="18" charset="0"/>
              </a:rPr>
              <a:t>o </a:t>
            </a:r>
            <a:r>
              <a:rPr lang="pl-PL" sz="2200" u="sng" dirty="0">
                <a:solidFill>
                  <a:srgbClr val="FF0000"/>
                </a:solidFill>
                <a:latin typeface="+mj-lt"/>
                <a:ea typeface="Times New Roman" panose="02020603050405020304" pitchFamily="18" charset="0"/>
              </a:rPr>
              <a:t>skierowaniu do domu wydaje się na czas określony, nie dłuższy niż </a:t>
            </a:r>
            <a:r>
              <a:rPr lang="pl-PL" sz="2200" u="sng" dirty="0" smtClean="0">
                <a:solidFill>
                  <a:srgbClr val="FF0000"/>
                </a:solidFill>
                <a:latin typeface="+mj-lt"/>
                <a:ea typeface="Times New Roman" panose="02020603050405020304" pitchFamily="18" charset="0"/>
              </a:rPr>
              <a:t>3 </a:t>
            </a:r>
            <a:r>
              <a:rPr lang="pl-PL" sz="2200" u="sng" dirty="0">
                <a:solidFill>
                  <a:srgbClr val="FF0000"/>
                </a:solidFill>
                <a:latin typeface="+mj-lt"/>
                <a:ea typeface="Times New Roman" panose="02020603050405020304" pitchFamily="18" charset="0"/>
              </a:rPr>
              <a:t>miesiące, konieczny do dokonania przez zespół wspierająco-aktywizujący oceny możliwości zaproponowania osobie indywidualnego planu postępowania wspierająco-aktywizującego oraz okresu, jaki będzie niezbędny do jego </a:t>
            </a:r>
            <a:r>
              <a:rPr lang="pl-PL" sz="2200" u="sng" dirty="0" smtClean="0">
                <a:solidFill>
                  <a:srgbClr val="FF0000"/>
                </a:solidFill>
                <a:latin typeface="+mj-lt"/>
                <a:ea typeface="Times New Roman" panose="02020603050405020304" pitchFamily="18" charset="0"/>
              </a:rPr>
              <a:t>realizacji</a:t>
            </a:r>
            <a:r>
              <a:rPr lang="pl-PL" sz="2200" dirty="0" smtClean="0">
                <a:latin typeface="+mj-lt"/>
                <a:ea typeface="Times New Roman" panose="02020603050405020304" pitchFamily="18" charset="0"/>
              </a:rPr>
              <a:t>. Po </a:t>
            </a:r>
            <a:r>
              <a:rPr lang="pl-PL" sz="2200" dirty="0">
                <a:latin typeface="+mj-lt"/>
                <a:ea typeface="Times New Roman" panose="02020603050405020304" pitchFamily="18" charset="0"/>
              </a:rPr>
              <a:t>dokonaniu </a:t>
            </a:r>
            <a:r>
              <a:rPr lang="pl-PL" sz="2200" dirty="0" smtClean="0">
                <a:latin typeface="+mj-lt"/>
                <a:ea typeface="Times New Roman" panose="02020603050405020304" pitchFamily="18" charset="0"/>
              </a:rPr>
              <a:t>oceny oraz </a:t>
            </a:r>
            <a:r>
              <a:rPr lang="pl-PL" sz="2200" dirty="0">
                <a:latin typeface="+mj-lt"/>
                <a:ea typeface="Times New Roman" panose="02020603050405020304" pitchFamily="18" charset="0"/>
              </a:rPr>
              <a:t>przygotowaniu indywidualnego planu postępowania wspierająco-aktywizującego osobę kieruje się do domu </a:t>
            </a:r>
            <a:r>
              <a:rPr lang="pl-PL" sz="2200" u="sng" dirty="0">
                <a:latin typeface="+mj-lt"/>
                <a:ea typeface="Times New Roman" panose="02020603050405020304" pitchFamily="18" charset="0"/>
              </a:rPr>
              <a:t>na czas określony</a:t>
            </a:r>
            <a:r>
              <a:rPr lang="pl-PL" sz="2200" dirty="0">
                <a:latin typeface="+mj-lt"/>
                <a:ea typeface="Times New Roman" panose="02020603050405020304" pitchFamily="18" charset="0"/>
              </a:rPr>
              <a:t>, </a:t>
            </a:r>
            <a:r>
              <a:rPr lang="pl-PL" sz="2200" dirty="0">
                <a:solidFill>
                  <a:srgbClr val="FF0000"/>
                </a:solidFill>
                <a:latin typeface="+mj-lt"/>
                <a:ea typeface="Times New Roman" panose="02020603050405020304" pitchFamily="18" charset="0"/>
              </a:rPr>
              <a:t>uzgodniony </a:t>
            </a:r>
            <a:r>
              <a:rPr lang="pl-PL" sz="2200" dirty="0" smtClean="0">
                <a:solidFill>
                  <a:srgbClr val="FF0000"/>
                </a:solidFill>
                <a:latin typeface="+mj-lt"/>
                <a:ea typeface="Times New Roman" panose="02020603050405020304" pitchFamily="18" charset="0"/>
              </a:rPr>
              <a:t>z </a:t>
            </a:r>
            <a:r>
              <a:rPr lang="pl-PL" sz="2200" dirty="0">
                <a:solidFill>
                  <a:srgbClr val="FF0000"/>
                </a:solidFill>
                <a:latin typeface="+mj-lt"/>
                <a:ea typeface="Times New Roman" panose="02020603050405020304" pitchFamily="18" charset="0"/>
              </a:rPr>
              <a:t>kierownikiem domu, niezbędny do realizacji indywidualnego planu postępowania wspierająco-aktywizującego.</a:t>
            </a:r>
            <a:endParaRPr lang="pl-PL" sz="2200" dirty="0">
              <a:solidFill>
                <a:srgbClr val="FF0000"/>
              </a:solidFill>
              <a:effectLst/>
              <a:latin typeface="+mj-lt"/>
              <a:ea typeface="Times New Roman" panose="02020603050405020304" pitchFamily="18" charset="0"/>
            </a:endParaRPr>
          </a:p>
        </p:txBody>
      </p:sp>
    </p:spTree>
    <p:extLst>
      <p:ext uri="{BB962C8B-B14F-4D97-AF65-F5344CB8AC3E}">
        <p14:creationId xmlns:p14="http://schemas.microsoft.com/office/powerpoint/2010/main" val="3501263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68946" y="1004552"/>
            <a:ext cx="10058400" cy="5324535"/>
          </a:xfrm>
          <a:prstGeom prst="rect">
            <a:avLst/>
          </a:prstGeom>
        </p:spPr>
        <p:txBody>
          <a:bodyPr wrap="square">
            <a:spAutoFit/>
          </a:bodyPr>
          <a:lstStyle/>
          <a:p>
            <a:pPr indent="273685" algn="just">
              <a:spcAft>
                <a:spcPts val="0"/>
              </a:spcAft>
            </a:pPr>
            <a:r>
              <a:rPr lang="pl-PL" sz="2000" dirty="0" smtClean="0">
                <a:latin typeface="+mj-lt"/>
                <a:ea typeface="Times New Roman" panose="02020603050405020304" pitchFamily="18" charset="0"/>
              </a:rPr>
              <a:t>	Okres</a:t>
            </a:r>
            <a:r>
              <a:rPr lang="pl-PL" sz="2000" dirty="0">
                <a:latin typeface="+mj-lt"/>
                <a:ea typeface="Times New Roman" panose="02020603050405020304" pitchFamily="18" charset="0"/>
              </a:rPr>
              <a:t>, na jaki osoba została skierowana do domu, może być przedłużony, w szczególności </a:t>
            </a:r>
            <a:r>
              <a:rPr lang="pl-PL" sz="2000" dirty="0" smtClean="0">
                <a:latin typeface="+mj-lt"/>
                <a:ea typeface="Times New Roman" panose="02020603050405020304" pitchFamily="18" charset="0"/>
              </a:rPr>
              <a:t/>
            </a:r>
            <a:br>
              <a:rPr lang="pl-PL" sz="2000" dirty="0" smtClean="0">
                <a:latin typeface="+mj-lt"/>
                <a:ea typeface="Times New Roman" panose="02020603050405020304" pitchFamily="18" charset="0"/>
              </a:rPr>
            </a:br>
            <a:r>
              <a:rPr lang="pl-PL" sz="2000" dirty="0" smtClean="0">
                <a:latin typeface="+mj-lt"/>
                <a:ea typeface="Times New Roman" panose="02020603050405020304" pitchFamily="18" charset="0"/>
              </a:rPr>
              <a:t>w </a:t>
            </a:r>
            <a:r>
              <a:rPr lang="pl-PL" sz="2000" dirty="0">
                <a:latin typeface="+mj-lt"/>
                <a:ea typeface="Times New Roman" panose="02020603050405020304" pitchFamily="18" charset="0"/>
              </a:rPr>
              <a:t>sytuacji braku postępów w realizacji indywidualnego planu postępowania wspierająco-aktywizującego, okresowego braku możliwości skierowania osoby do innego ośrodka wsparcia, domu pomocy społecznej lub warsztatu terapii zajęciowej albo braku możliwości zatrudnienia, </a:t>
            </a:r>
            <a:r>
              <a:rPr lang="pl-PL" sz="2000" dirty="0" smtClean="0">
                <a:latin typeface="+mj-lt"/>
                <a:ea typeface="Times New Roman" panose="02020603050405020304" pitchFamily="18" charset="0"/>
              </a:rPr>
              <a:t/>
            </a:r>
            <a:br>
              <a:rPr lang="pl-PL" sz="2000" dirty="0" smtClean="0">
                <a:latin typeface="+mj-lt"/>
                <a:ea typeface="Times New Roman" panose="02020603050405020304" pitchFamily="18" charset="0"/>
              </a:rPr>
            </a:br>
            <a:r>
              <a:rPr lang="pl-PL" sz="2000" dirty="0" smtClean="0">
                <a:latin typeface="+mj-lt"/>
                <a:ea typeface="Times New Roman" panose="02020603050405020304" pitchFamily="18" charset="0"/>
              </a:rPr>
              <a:t>w </a:t>
            </a:r>
            <a:r>
              <a:rPr lang="pl-PL" sz="2000" dirty="0">
                <a:latin typeface="+mj-lt"/>
                <a:ea typeface="Times New Roman" panose="02020603050405020304" pitchFamily="18" charset="0"/>
              </a:rPr>
              <a:t>tym w warunkach pracy chronionej na przystosowanym stanowisku pracy.</a:t>
            </a:r>
          </a:p>
          <a:p>
            <a:pPr indent="273685" algn="just">
              <a:spcAft>
                <a:spcPts val="0"/>
              </a:spcAft>
            </a:pPr>
            <a:r>
              <a:rPr lang="pl-PL" sz="2000" dirty="0" smtClean="0">
                <a:latin typeface="+mj-lt"/>
                <a:ea typeface="Times New Roman" panose="02020603050405020304" pitchFamily="18" charset="0"/>
              </a:rPr>
              <a:t>	W </a:t>
            </a:r>
            <a:r>
              <a:rPr lang="pl-PL" sz="2000" dirty="0">
                <a:latin typeface="+mj-lt"/>
                <a:ea typeface="Times New Roman" panose="02020603050405020304" pitchFamily="18" charset="0"/>
              </a:rPr>
              <a:t>razie </a:t>
            </a:r>
            <a:r>
              <a:rPr lang="pl-PL" sz="2000" b="1" u="sng" dirty="0">
                <a:solidFill>
                  <a:srgbClr val="FF0000"/>
                </a:solidFill>
                <a:latin typeface="+mj-lt"/>
                <a:ea typeface="Times New Roman" panose="02020603050405020304" pitchFamily="18" charset="0"/>
              </a:rPr>
              <a:t>częstych nieobecności uczestników, trwających przez okres dłuższy niż 10 dni roboczych </a:t>
            </a:r>
            <a:r>
              <a:rPr lang="pl-PL" sz="2000" dirty="0">
                <a:latin typeface="+mj-lt"/>
                <a:ea typeface="Times New Roman" panose="02020603050405020304" pitchFamily="18" charset="0"/>
              </a:rPr>
              <a:t>i związanej z tym możliwości świadczenia usług dla dodatkowych osób, do domu mogą być skierowane kolejne osoby, </a:t>
            </a:r>
            <a:r>
              <a:rPr lang="pl-PL" sz="2000" b="1" u="sng" dirty="0">
                <a:latin typeface="+mj-lt"/>
                <a:ea typeface="Times New Roman" panose="02020603050405020304" pitchFamily="18" charset="0"/>
              </a:rPr>
              <a:t>jednak w liczbie nieprzekraczającej liczby uczestników </a:t>
            </a:r>
            <a:r>
              <a:rPr lang="pl-PL" sz="2000" b="1" u="sng" dirty="0" smtClean="0">
                <a:latin typeface="+mj-lt"/>
                <a:ea typeface="Times New Roman" panose="02020603050405020304" pitchFamily="18" charset="0"/>
              </a:rPr>
              <a:t/>
            </a:r>
            <a:br>
              <a:rPr lang="pl-PL" sz="2000" b="1" u="sng" dirty="0" smtClean="0">
                <a:latin typeface="+mj-lt"/>
                <a:ea typeface="Times New Roman" panose="02020603050405020304" pitchFamily="18" charset="0"/>
              </a:rPr>
            </a:br>
            <a:r>
              <a:rPr lang="pl-PL" sz="2000" b="1" u="sng" dirty="0" smtClean="0">
                <a:latin typeface="+mj-lt"/>
                <a:ea typeface="Times New Roman" panose="02020603050405020304" pitchFamily="18" charset="0"/>
              </a:rPr>
              <a:t>o </a:t>
            </a:r>
            <a:r>
              <a:rPr lang="pl-PL" sz="2000" b="1" u="sng" dirty="0">
                <a:latin typeface="+mj-lt"/>
                <a:ea typeface="Times New Roman" panose="02020603050405020304" pitchFamily="18" charset="0"/>
              </a:rPr>
              <a:t>częstych nieobecnościach</a:t>
            </a:r>
            <a:r>
              <a:rPr lang="pl-PL" sz="2000" b="1" u="sng" dirty="0" smtClean="0">
                <a:latin typeface="+mj-lt"/>
                <a:ea typeface="Times New Roman" panose="02020603050405020304" pitchFamily="18" charset="0"/>
              </a:rPr>
              <a:t>.</a:t>
            </a:r>
          </a:p>
          <a:p>
            <a:pPr algn="just"/>
            <a:r>
              <a:rPr lang="pl-PL" sz="2000" dirty="0" smtClean="0">
                <a:latin typeface="+mj-lt"/>
                <a:cs typeface="Times New Roman" panose="02020603050405020304" pitchFamily="18" charset="0"/>
              </a:rPr>
              <a:t>	W myśl §</a:t>
            </a:r>
            <a:r>
              <a:rPr lang="pl-PL" sz="2000" dirty="0">
                <a:latin typeface="+mj-lt"/>
              </a:rPr>
              <a:t> </a:t>
            </a:r>
            <a:r>
              <a:rPr lang="pl-PL" sz="2000" dirty="0" smtClean="0">
                <a:latin typeface="+mj-lt"/>
              </a:rPr>
              <a:t>8 ust.</a:t>
            </a:r>
            <a:r>
              <a:rPr lang="pl-PL" sz="2000" dirty="0">
                <a:latin typeface="+mj-lt"/>
              </a:rPr>
              <a:t> </a:t>
            </a:r>
            <a:r>
              <a:rPr lang="pl-PL" sz="2000" dirty="0" smtClean="0">
                <a:latin typeface="+mj-lt"/>
              </a:rPr>
              <a:t>1 rozporządzenia, termin </a:t>
            </a:r>
            <a:r>
              <a:rPr lang="pl-PL" sz="2000" dirty="0"/>
              <a:t>przyjęcia do domu ustala kierownik domu </a:t>
            </a:r>
            <a:r>
              <a:rPr lang="pl-PL" sz="2000" dirty="0" smtClean="0"/>
              <a:t/>
            </a:r>
            <a:br>
              <a:rPr lang="pl-PL" sz="2000" dirty="0" smtClean="0"/>
            </a:br>
            <a:r>
              <a:rPr lang="pl-PL" sz="2000" dirty="0" smtClean="0"/>
              <a:t>w </a:t>
            </a:r>
            <a:r>
              <a:rPr lang="pl-PL" sz="2000" dirty="0"/>
              <a:t>porozumieniu z osobą kierowaną lub jej </a:t>
            </a:r>
            <a:r>
              <a:rPr lang="pl-PL" sz="2000" dirty="0" smtClean="0"/>
              <a:t>opiekunem. </a:t>
            </a:r>
          </a:p>
          <a:p>
            <a:pPr algn="just"/>
            <a:r>
              <a:rPr lang="pl-PL" sz="2000" dirty="0" smtClean="0"/>
              <a:t>Przed </a:t>
            </a:r>
            <a:r>
              <a:rPr lang="pl-PL" sz="2000" dirty="0"/>
              <a:t>przyjęciem osoby do domu pracownik socjalny domu lub inny pracownik, wskazany przez kierownika domu, przekazuje osobie kierowanej lub jej opiekunowi informacje o zasadach </a:t>
            </a:r>
            <a:r>
              <a:rPr lang="pl-PL" sz="2000" dirty="0" smtClean="0"/>
              <a:t>funkcjonowania </a:t>
            </a:r>
            <a:r>
              <a:rPr lang="pl-PL" sz="2000" dirty="0"/>
              <a:t>domu, a także w przypadku potrzeby zebrania dodatkowych informacji dotyczących osoby kierowanej lub jej sytuacji rodzinnej sporządza pisemną notatkę w tej sprawie i przekazuje </a:t>
            </a:r>
            <a:r>
              <a:rPr lang="pl-PL" sz="2000" dirty="0" smtClean="0"/>
              <a:t/>
            </a:r>
            <a:br>
              <a:rPr lang="pl-PL" sz="2000" dirty="0" smtClean="0"/>
            </a:br>
            <a:r>
              <a:rPr lang="pl-PL" sz="2000" dirty="0" smtClean="0"/>
              <a:t>ją </a:t>
            </a:r>
            <a:r>
              <a:rPr lang="pl-PL" sz="2000" dirty="0"/>
              <a:t>kierownikowi </a:t>
            </a:r>
            <a:r>
              <a:rPr lang="pl-PL" sz="2000" dirty="0" smtClean="0"/>
              <a:t>domu (</a:t>
            </a:r>
            <a:r>
              <a:rPr lang="pl-PL" sz="2000" dirty="0" smtClean="0">
                <a:latin typeface="Andalus"/>
                <a:cs typeface="Andalus"/>
              </a:rPr>
              <a:t>§</a:t>
            </a:r>
            <a:r>
              <a:rPr lang="pl-PL" sz="2000" dirty="0"/>
              <a:t> </a:t>
            </a:r>
            <a:r>
              <a:rPr lang="pl-PL" sz="2000" dirty="0" smtClean="0">
                <a:latin typeface="+mj-lt"/>
                <a:cs typeface="Aharoni"/>
              </a:rPr>
              <a:t>8 ust. 2 rozporządzenia </a:t>
            </a:r>
            <a:r>
              <a:rPr lang="pl-PL" sz="2000" dirty="0" err="1" smtClean="0">
                <a:latin typeface="+mj-lt"/>
                <a:cs typeface="Aharoni"/>
              </a:rPr>
              <a:t>ws</a:t>
            </a:r>
            <a:r>
              <a:rPr lang="pl-PL" sz="2000" dirty="0">
                <a:latin typeface="+mj-lt"/>
                <a:cs typeface="Aharoni"/>
              </a:rPr>
              <a:t>.</a:t>
            </a:r>
            <a:r>
              <a:rPr lang="pl-PL" sz="2000" dirty="0" smtClean="0">
                <a:latin typeface="+mj-lt"/>
                <a:cs typeface="Aharoni"/>
              </a:rPr>
              <a:t> ŚDS).</a:t>
            </a:r>
            <a:endParaRPr lang="pl-PL" sz="2000" dirty="0">
              <a:latin typeface="+mj-lt"/>
            </a:endParaRPr>
          </a:p>
          <a:p>
            <a:pPr indent="273685" algn="just">
              <a:spcAft>
                <a:spcPts val="0"/>
              </a:spcAft>
            </a:pPr>
            <a:endParaRPr lang="pl-PL" sz="20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8820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zny">
  <a:themeElements>
    <a:clrScheme name="Organiczny">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zny">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zny">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docProps/app.xml><?xml version="1.0" encoding="utf-8"?>
<Properties xmlns="http://schemas.openxmlformats.org/officeDocument/2006/extended-properties" xmlns:vt="http://schemas.openxmlformats.org/officeDocument/2006/docPropsVTypes">
  <Template>Organic</Template>
  <TotalTime>710</TotalTime>
  <Words>187</Words>
  <Application>Microsoft Office PowerPoint</Application>
  <PresentationFormat>Panoramiczny</PresentationFormat>
  <Paragraphs>37</Paragraphs>
  <Slides>10</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10</vt:i4>
      </vt:variant>
    </vt:vector>
  </HeadingPairs>
  <TitlesOfParts>
    <vt:vector size="19" baseType="lpstr">
      <vt:lpstr>A</vt:lpstr>
      <vt:lpstr>Aharoni</vt:lpstr>
      <vt:lpstr>Andalus</vt:lpstr>
      <vt:lpstr>Arial</vt:lpstr>
      <vt:lpstr>Calibri</vt:lpstr>
      <vt:lpstr>Garamond</vt:lpstr>
      <vt:lpstr>Times New Roman</vt:lpstr>
      <vt:lpstr>Wingdings</vt:lpstr>
      <vt:lpstr>Organiczny</vt:lpstr>
      <vt:lpstr>KIEROWANIE DO ŚRODOWISKOWEGO DOMU SAMOPOMOCY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KIEROWANIE DO ŚRODOWISKOWEGO DOMU SAMOPOMOCY</dc:title>
  <dc:creator>Kasia</dc:creator>
  <cp:lastModifiedBy>Ewa Puzio</cp:lastModifiedBy>
  <cp:revision>72</cp:revision>
  <cp:lastPrinted>2016-12-09T08:06:16Z</cp:lastPrinted>
  <dcterms:created xsi:type="dcterms:W3CDTF">2014-11-11T18:48:21Z</dcterms:created>
  <dcterms:modified xsi:type="dcterms:W3CDTF">2016-12-29T07:26:37Z</dcterms:modified>
</cp:coreProperties>
</file>