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3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61" r:id="rId4"/>
    <p:sldId id="321" r:id="rId5"/>
    <p:sldId id="323" r:id="rId6"/>
    <p:sldId id="325" r:id="rId7"/>
    <p:sldId id="317" r:id="rId8"/>
    <p:sldId id="332" r:id="rId9"/>
    <p:sldId id="331" r:id="rId10"/>
    <p:sldId id="326" r:id="rId11"/>
    <p:sldId id="322" r:id="rId12"/>
    <p:sldId id="318" r:id="rId13"/>
    <p:sldId id="333" r:id="rId14"/>
    <p:sldId id="314" r:id="rId15"/>
    <p:sldId id="310" r:id="rId16"/>
    <p:sldId id="327" r:id="rId17"/>
    <p:sldId id="328" r:id="rId18"/>
    <p:sldId id="319" r:id="rId19"/>
    <p:sldId id="324" r:id="rId20"/>
    <p:sldId id="329" r:id="rId21"/>
    <p:sldId id="337" r:id="rId22"/>
    <p:sldId id="330" r:id="rId23"/>
    <p:sldId id="334" r:id="rId24"/>
    <p:sldId id="335" r:id="rId25"/>
    <p:sldId id="336" r:id="rId26"/>
    <p:sldId id="315" r:id="rId2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4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5" autoAdjust="0"/>
    <p:restoredTop sz="86323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3EF19F45-2D42-42CB-8DA1-9E48B1E5CF37}" type="datetimeFigureOut">
              <a:rPr lang="pl-PL" smtClean="0"/>
              <a:t>23.10.2017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B18EE78B-75F1-4835-9D51-C05D487747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10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C31F27-8DFC-4642-9910-E4114E24535A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pPr lvl="0"/>
            <a:endParaRPr lang="pl-PL" noProof="0" dirty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89" tIns="46045" rIns="92089" bIns="46045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604590-4BDF-4365-885E-0DA87D4043C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/>
              <a:t>31 gminnych śds na 1.259 miejsc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E4EE1E-FE81-4F4C-AE81-0D993C586E0F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34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25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y 12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5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6100-7B25-4BB6-B8DD-CAE7AF725568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5B927-4636-4A2B-A68E-433437C4FCF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783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B113-AA65-4747-9999-EAEA172BF378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5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86381-8E56-4847-B273-FA37DB1B7C0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364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2EE6-C70F-4FA7-A595-BAF35BB4109D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39DF6-8DAA-410E-8FAE-455F3AB2CA7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4411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0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053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687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1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14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490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580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3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DF6B9-5E2C-44C0-8C98-09C1663683C8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5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258B3-4593-49BC-B897-8DD7CC7570E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9005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21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33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03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Łącznik prosty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1744-3706-4885-9D0B-34E493DCFA4C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7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35C9-586C-448C-A9D4-7B38FAD6496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318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654B0-BD5D-4715-8679-023A8CF72F5B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6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6C5E1-54B1-48E1-9892-866C7CAD164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24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AB88C-1C98-4C8D-913C-E0B5285380EF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04B31-1672-4670-9A04-44874BCDBE9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805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6C18-C722-4871-B133-D66E3B11F3B3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4" name="Symbol zastępczy stopki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A5CA7-EB4F-49BD-A666-D99A85BA581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208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4E7F-1BE5-47A3-91B5-44C948DFDDE9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3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63610-1550-423A-80CB-5C84741F4BF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119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F7D92-E26D-483C-834C-876AD1F52485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7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E399-CBC3-465C-BBFC-C29D1CA884F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493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en-US" noProof="0" dirty="0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AE77-50FD-47A5-9681-B833B0EF7C32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13E14-233D-41F4-B61A-400408E4FD2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671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9" name="Symbol zastępczy tekstu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50A9A9-DFFE-47BC-9555-146BDCE601D7}" type="datetimeFigureOut">
              <a:rPr lang="pl-PL"/>
              <a:pPr>
                <a:defRPr/>
              </a:pPr>
              <a:t>23.10.2017</a:t>
            </a:fld>
            <a:endParaRPr lang="pl-PL" dirty="0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AC6482-31E0-47A6-B605-2E252D93F39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27" r:id="rId4"/>
    <p:sldLayoutId id="2147483933" r:id="rId5"/>
    <p:sldLayoutId id="2147483928" r:id="rId6"/>
    <p:sldLayoutId id="2147483934" r:id="rId7"/>
    <p:sldLayoutId id="2147483935" r:id="rId8"/>
    <p:sldLayoutId id="2147483936" r:id="rId9"/>
    <p:sldLayoutId id="2147483929" r:id="rId10"/>
    <p:sldLayoutId id="21474839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23.10.2017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3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1773238"/>
            <a:ext cx="8529960" cy="4824114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4800" b="1" dirty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Warmińsko-Mazurski Urząd Wojewódzki w </a:t>
            </a:r>
            <a:r>
              <a:rPr lang="pl-PL" altLang="pl-PL" sz="4800" b="1" dirty="0" smtClean="0">
                <a:solidFill>
                  <a:schemeClr val="bg1"/>
                </a:solidFill>
                <a:latin typeface="Garamond" panose="02020404030301010803" pitchFamily="18" charset="0"/>
                <a:cs typeface="Arial" pitchFamily="34" charset="0"/>
              </a:rPr>
              <a:t>Olsztynie</a:t>
            </a:r>
            <a:endParaRPr lang="pl-PL" altLang="pl-PL" sz="4800" b="1" dirty="0"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600" b="1" dirty="0" smtClean="0">
                <a:solidFill>
                  <a:schemeClr val="tx1"/>
                </a:solidFill>
                <a:latin typeface="Garamond" pitchFamily="18" charset="0"/>
              </a:rPr>
              <a:t>ŚRODOWISKOWE DOMY SAMOPOMOCY</a:t>
            </a:r>
            <a:endParaRPr lang="pl-PL" sz="4600" dirty="0" smtClean="0">
              <a:solidFill>
                <a:schemeClr val="tx1"/>
              </a:solidFill>
              <a:latin typeface="Garamond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2800" b="1" dirty="0" smtClean="0">
              <a:solidFill>
                <a:schemeClr val="tx1"/>
              </a:solidFill>
              <a:latin typeface="Garamond" pitchFamily="18" charset="0"/>
            </a:endParaRPr>
          </a:p>
          <a:p>
            <a:pPr lvl="0" algn="ctr">
              <a:buClrTx/>
            </a:pPr>
            <a:r>
              <a:rPr lang="pl-PL" sz="2800" b="1" dirty="0" smtClean="0">
                <a:solidFill>
                  <a:srgbClr val="DEF5FA"/>
                </a:solidFill>
                <a:latin typeface="Garamond" panose="02020404030301010803" pitchFamily="18" charset="0"/>
              </a:rPr>
              <a:t>Olsztyn, 23 października 2017 </a:t>
            </a:r>
            <a:r>
              <a:rPr lang="pl-PL" sz="2800" b="1" dirty="0">
                <a:solidFill>
                  <a:srgbClr val="DEF5FA"/>
                </a:solidFill>
                <a:latin typeface="Garamond" panose="02020404030301010803" pitchFamily="18" charset="0"/>
              </a:rPr>
              <a:t>r.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6500" b="1" dirty="0" smtClean="0"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44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Zmiany w planach dotacji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2DA2BF"/>
              </a:buClr>
              <a:buNone/>
            </a:pPr>
            <a:endParaRPr lang="pl-PL" sz="22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lvl="0" indent="0" algn="just">
              <a:buClr>
                <a:srgbClr val="2DA2BF"/>
              </a:buClr>
              <a:buNone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Do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15 listopada 2017 r., przeprowadzone zostaną ostateczne zmiany w rozdziale 85203 „Ośrodki wsparcia”. Należy zwrócić szczególną uwagę na dane wykazywane w meldunku z wykorzystania miejsc za miesiąc październik br. Po terminie dokonywania zmian na zadaniach zleconych, określonym w ustawie o finansach publicznych, nie będzie możliwości dokonywania korekt w planach !!!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4239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WAŻNE !!!</a:t>
            </a:r>
            <a:endParaRPr lang="pl-PL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Zgodnie z Zarządzeniem Wojewody Nr 235 z 29 lipca 2016 r., zmienionym Zarządzeniem Nr 28 z 10 lutego 2017 r., dotacja na działalność bieżącą ŚDS w okresie listopad-grudzień 2017 r., naliczana będzie na podstawie ilości decyzji kierujących aktualnych w październiku br. – w przypadku miejsc dziennych i całodobowych.</a:t>
            </a:r>
            <a:endParaRPr lang="pl-PL" sz="2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783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Uwaga do sprawozdań</a:t>
            </a:r>
            <a:endParaRPr lang="pl-PL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6059" y="1196752"/>
            <a:ext cx="8686800" cy="4525962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Rzetelne wykazywanie danych w sprawozdaniach kwartalnych dotyczących dochodów z tytułu odpłatności uczestników </a:t>
            </a:r>
            <a:r>
              <a:rPr lang="pl-PL" sz="24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śds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- </a:t>
            </a: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kwoty 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należy ustalać z </a:t>
            </a: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gminą/powiatem – zgodność z drukami RB-28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; 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zdarzają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się sytuacje, że </a:t>
            </a:r>
            <a:r>
              <a:rPr lang="pl-PL" sz="2400" dirty="0" err="1">
                <a:solidFill>
                  <a:schemeClr val="tx1"/>
                </a:solidFill>
                <a:latin typeface="Garamond" panose="02020404030301010803" pitchFamily="18" charset="0"/>
              </a:rPr>
              <a:t>śds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 wykazuje dochody które uzyskał, bez konsultacji z gminą/powiatem jaka kwota została przekazana do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UW</a:t>
            </a:r>
          </a:p>
          <a:p>
            <a:pPr marL="0" indent="0">
              <a:buNone/>
            </a:pPr>
            <a:endParaRPr lang="pl-PL" sz="2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602799"/>
              </p:ext>
            </p:extLst>
          </p:nvPr>
        </p:nvGraphicFramePr>
        <p:xfrm>
          <a:off x="323958" y="3645024"/>
          <a:ext cx="8596063" cy="2143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5508"/>
                <a:gridCol w="2075508"/>
                <a:gridCol w="2369539"/>
                <a:gridCol w="2075508"/>
              </a:tblGrid>
              <a:tr h="8478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Dochody z tytułu odpłatności uczestników ŚDS należne według decyzji za I-III kwartał 2017 roku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Dochody uzyskane w I-III kwartale 2017 r. z tytułu odpłatności uczestników ŚDS (17+18)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w tym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7372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Dochody z tytułu odpłatności uczestników ŚDS</a:t>
                      </a:r>
                      <a:br>
                        <a:rPr lang="pl-PL" sz="1200" u="none" strike="noStrike">
                          <a:effectLst/>
                        </a:rPr>
                      </a:br>
                      <a:r>
                        <a:rPr lang="pl-PL" sz="1200" u="none" strike="noStrike">
                          <a:effectLst/>
                        </a:rPr>
                        <a:t>pozostające w gminie (stanowiące dochód gminy)*</a:t>
                      </a:r>
                      <a:endParaRPr lang="pl-PL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Dochody</a:t>
                      </a:r>
                      <a:br>
                        <a:rPr lang="pl-PL" sz="1200" u="none" strike="noStrike">
                          <a:effectLst/>
                        </a:rPr>
                      </a:br>
                      <a:r>
                        <a:rPr lang="pl-PL" sz="1200" u="none" strike="noStrike">
                          <a:effectLst/>
                        </a:rPr>
                        <a:t>z tytułu odpłatności </a:t>
                      </a:r>
                      <a:br>
                        <a:rPr lang="pl-PL" sz="1200" u="none" strike="noStrike">
                          <a:effectLst/>
                        </a:rPr>
                      </a:br>
                      <a:r>
                        <a:rPr lang="pl-PL" sz="1200" u="none" strike="noStrike">
                          <a:effectLst/>
                        </a:rPr>
                        <a:t>przekazane do </a:t>
                      </a:r>
                      <a:br>
                        <a:rPr lang="pl-PL" sz="1200" u="none" strike="noStrike">
                          <a:effectLst/>
                        </a:rPr>
                      </a:br>
                      <a:r>
                        <a:rPr lang="pl-PL" sz="1200" u="none" strike="noStrike">
                          <a:effectLst/>
                        </a:rPr>
                        <a:t>Urzędu Wojewódzkiego</a:t>
                      </a:r>
                      <a:br>
                        <a:rPr lang="pl-PL" sz="1200" u="none" strike="noStrike">
                          <a:effectLst/>
                        </a:rPr>
                      </a:br>
                      <a:r>
                        <a:rPr lang="pl-PL" sz="1200" u="none" strike="noStrike">
                          <a:effectLst/>
                        </a:rPr>
                        <a:t>(na dzień 30 września 2017 r.)*</a:t>
                      </a:r>
                      <a:endParaRPr lang="pl-PL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15064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15</a:t>
                      </a:r>
                      <a:endParaRPr lang="pl-PL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16</a:t>
                      </a:r>
                      <a:endParaRPr lang="pl-PL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17</a:t>
                      </a:r>
                      <a:endParaRPr lang="pl-PL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18</a:t>
                      </a:r>
                      <a:endParaRPr lang="pl-PL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247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cap="non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Projekt budżetu na 2018 rok</a:t>
            </a:r>
            <a:endParaRPr lang="pl-PL" b="1" cap="non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2"/>
          </a:xfrm>
        </p:spPr>
        <p:txBody>
          <a:bodyPr/>
          <a:lstStyle/>
          <a:p>
            <a:pPr marL="0" indent="0" algn="just">
              <a:buNone/>
            </a:pP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Dotacja zaplanowana na </a:t>
            </a:r>
            <a:r>
              <a:rPr lang="pl-PL" sz="2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2018 rok </a:t>
            </a: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rozdziale 85203 – „Ośrodki wsparcia”, </a:t>
            </a:r>
            <a:b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na działalność  bieżącą </a:t>
            </a:r>
            <a:r>
              <a:rPr lang="pl-PL" sz="2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śds</a:t>
            </a: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kształtuje się na poziomie </a:t>
            </a:r>
            <a:r>
              <a:rPr lang="pl-PL" sz="2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67.762.000</a:t>
            </a: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l-PL" sz="2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zł </a:t>
            </a:r>
            <a:br>
              <a:rPr lang="pl-PL" sz="2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 będzie przeznaczona na sfinansowanie działalności bieżącej 3.701 miejsc </a:t>
            </a:r>
            <a:b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20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(w tym 19 nowych miejsc uruchomionych w roku bieżącym ze środków rezerwy celowej). </a:t>
            </a:r>
            <a:endParaRPr lang="pl-PL" sz="2000" i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Zgodnie z zapisami ustawy o pomocy społecznej w roku 2018 dotacja na jedno miejsce w śds będzie wynosiła </a:t>
            </a:r>
            <a:r>
              <a:rPr lang="pl-PL" sz="2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1.458,20 zł</a:t>
            </a: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Posiadany limit środków pozwoli na 100% zabezpieczenie potrzeb. </a:t>
            </a:r>
          </a:p>
          <a:p>
            <a:pPr marL="0" indent="0" algn="just">
              <a:buNone/>
            </a:pPr>
            <a:endParaRPr lang="pl-PL" sz="2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NOWOŚĆ!</a:t>
            </a:r>
          </a:p>
          <a:p>
            <a:pPr marL="0" indent="0" algn="just">
              <a:buNone/>
            </a:pP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roku 2018 przewiduje się zawarcie </a:t>
            </a:r>
            <a:r>
              <a:rPr lang="pl-PL" sz="2200" dirty="0">
                <a:solidFill>
                  <a:schemeClr val="tx1"/>
                </a:solidFill>
                <a:latin typeface="Garamond" panose="02020404030301010803" pitchFamily="18" charset="0"/>
              </a:rPr>
              <a:t>umów na finansowanie bieżącej działalności środowiskowych domów </a:t>
            </a:r>
            <a:r>
              <a:rPr lang="pl-PL" sz="2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samopomocy z jednostkami samorządu terytorialnego, odpowiadającymi za prawidłową realizację zadania.</a:t>
            </a:r>
            <a:endParaRPr lang="pl-PL" sz="2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118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cap="non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Wnioski o dodatkowe środki – zasady 2018</a:t>
            </a:r>
            <a:endParaRPr lang="pl-PL" b="1" cap="non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109" y="1288178"/>
            <a:ext cx="8686800" cy="3816424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Wnioski należy składać wyłącznie wg wzoru załączonego do pisma informującego o możliwości ubiegania się o dotację. </a:t>
            </a:r>
            <a:r>
              <a:rPr lang="pl-PL" sz="2400" i="1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(wzór dostępny również na stronie internetowej W-MUW w Olsztynie)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– zgodnie z załączonym wzorem należy weryfikować potrzeby,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We wniosku należy szczegółowo uzasadnić konieczność wykonania określonych prac czy zakupu wyposażenia,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ClrTx/>
              <a:buNone/>
            </a:pP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 przypadku wnioskowania o remonty konieczne dołączenie do wniosku dokumentacji fotograficznej,</a:t>
            </a:r>
          </a:p>
        </p:txBody>
      </p:sp>
    </p:spTree>
    <p:extLst>
      <p:ext uri="{BB962C8B-B14F-4D97-AF65-F5344CB8AC3E}">
        <p14:creationId xmlns:p14="http://schemas.microsoft.com/office/powerpoint/2010/main" val="3221958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60648"/>
            <a:ext cx="8686800" cy="468052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Należy zwrócić szczególną uwagę na </a:t>
            </a:r>
            <a:r>
              <a:rPr lang="pl-PL" sz="2300" b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prawidłowe klasyfikowanie wydatków 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– bieżące, majątkowe (odpowiedzialna księgowość ŚDS po konsultacjach ze skarbnikiem </a:t>
            </a:r>
            <a:r>
              <a:rPr lang="pl-PL" sz="2300" dirty="0" err="1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jst</a:t>
            </a:r>
            <a:r>
              <a:rPr lang="pl-PL" sz="23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pl-PL" sz="2300" dirty="0" smtClean="0">
              <a:solidFill>
                <a:schemeClr val="tx1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3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 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przypadku realizacji inwestycji budowlanej należy załączyć </a:t>
            </a:r>
            <a:r>
              <a:rPr lang="pl-PL" sz="2300" b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program inwestycyjny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 zgodnie z rozporządzeniem w sprawie szczegółowego sposobu i trybu finansowania inwestycji z budżetu państwa DZ.U. 2010, nr 238, poz. 1579</a:t>
            </a:r>
            <a:r>
              <a:rPr lang="pl-PL" sz="23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pl-PL" sz="2300" dirty="0" smtClean="0">
              <a:solidFill>
                <a:schemeClr val="tx1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300" dirty="0" smtClean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We 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wnioskach należy ujmować </a:t>
            </a:r>
            <a:r>
              <a:rPr lang="pl-PL" sz="2300" b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wyłącznie niezbędne potrzeby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, które nie mogą być sfinansowane w ramach środków przekazywanych na działalność bieżącą (negatywnie opiniowane są wszystkie wnioski, w których jednostka wskazuje zakupy drobnych sprzętów czy materiałów do terapii)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tx1"/>
              </a:solidFill>
              <a:latin typeface="Garamond" panose="020204040303010108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5453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W 2018 r., potrzeby JST, ujmowane we  wnioskach o środki </a:t>
            </a:r>
            <a:r>
              <a:rPr lang="pl-PL" dirty="0" smtClean="0">
                <a:solidFill>
                  <a:schemeClr val="tx1"/>
                </a:solidFill>
                <a:latin typeface="Garamond" panose="02020404030301010803" pitchFamily="18" charset="0"/>
              </a:rPr>
              <a:t>z </a:t>
            </a: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rezerwy celowej czy z budżetu Wojewody, będą wyrywkowo weryfikowane w drodze wizytacji w danym ŚDS.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7058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317098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przypadku wniosków o utworzenie nowej placówki niezbędne jest dołączenie szczegółowej analizy potrzeb, opartej o rzetelne dane, dotyczącej konieczności utworzenia </a:t>
            </a:r>
            <a:r>
              <a:rPr lang="pl-PL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śds</a:t>
            </a:r>
            <a:r>
              <a:rPr lang="pl-PL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na terenie danej </a:t>
            </a:r>
            <a:r>
              <a:rPr lang="pl-PL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jst</a:t>
            </a:r>
            <a:r>
              <a:rPr lang="pl-PL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endParaRPr lang="pl-PL" sz="28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Należy pamiętać, iż konieczność ta powinna wynikać również z lokalnej Strategii Rozwiązywania Problemów Społecznych</a:t>
            </a:r>
          </a:p>
          <a:p>
            <a:pPr marL="0" indent="0" algn="just">
              <a:buNone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sz="28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sz="28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Kontrole ewidencji obecności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roku bieżącym rozpoczęły się kontrole doraźne w środowiskowych domach samopomocy, podczas których pracownicy Wydziału Polityki Społecznej weryfikują sposób prowadzenia bieżącej ewidencji obecności uczestników placówek.</a:t>
            </a:r>
          </a:p>
          <a:p>
            <a:pPr algn="just">
              <a:buFontTx/>
              <a:buChar char="-"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12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525962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Najczęściej występujące uchybienia i nieprawidłowości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Brak zbiorczej ewidencji nieobecności trwającej dłużej niż dwa tygodnie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Brak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pełnomocnictwa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do podpisywania się za osoby, które nie są w stanie same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się podpisać, bądź jest to ogólne pełnomocnictwo bez wskazania za które osoby upoważniony pracownik może się podpisać,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Brak nadzoru na ewidencją obecności (osoby podpisują się na kilka dni do przodu, pozostawia się puste miejsce w sytuacji nieobecności)</a:t>
            </a:r>
            <a:endParaRPr lang="pl-PL" sz="2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875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sz="32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aramond" panose="02020404030301010803" pitchFamily="18" charset="0"/>
              </a:rPr>
              <a:t>Infrastruktura ŚDS na terenie województwa warmińsko-mazurskiego – stan na 30.09.2017 r.</a:t>
            </a:r>
            <a:endParaRPr lang="pl-PL" b="1" dirty="0">
              <a:solidFill>
                <a:schemeClr val="accent3"/>
              </a:solidFill>
              <a:latin typeface="Garamond" pitchFamily="18" charset="0"/>
            </a:endParaRP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250825" y="1268413"/>
            <a:ext cx="8669338" cy="1439862"/>
          </a:xfrm>
        </p:spPr>
        <p:txBody>
          <a:bodyPr/>
          <a:lstStyle/>
          <a:p>
            <a:pPr algn="ctr">
              <a:buNone/>
            </a:pP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Na chwilę obecną na terenie województwa </a:t>
            </a:r>
            <a:b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warmińsko–mazurskiego funkcjonuje </a:t>
            </a:r>
            <a:r>
              <a:rPr lang="pl-PL" altLang="pl-PL" sz="2200" b="1" dirty="0" smtClean="0">
                <a:solidFill>
                  <a:schemeClr val="tx1"/>
                </a:solidFill>
                <a:latin typeface="Garamond" pitchFamily="18" charset="0"/>
              </a:rPr>
              <a:t>: </a:t>
            </a:r>
          </a:p>
          <a:p>
            <a:pPr>
              <a:buFont typeface="Wingdings 2" pitchFamily="18" charset="2"/>
              <a:buNone/>
            </a:pPr>
            <a:endParaRPr lang="pl-PL" altLang="pl-PL" sz="2200" dirty="0" smtClean="0">
              <a:latin typeface="Garamond" pitchFamily="18" charset="0"/>
            </a:endParaRPr>
          </a:p>
        </p:txBody>
      </p:sp>
      <p:sp>
        <p:nvSpPr>
          <p:cNvPr id="27" name="Symbol zastępczy zawartości 2"/>
          <p:cNvSpPr txBox="1">
            <a:spLocks/>
          </p:cNvSpPr>
          <p:nvPr/>
        </p:nvSpPr>
        <p:spPr bwMode="auto">
          <a:xfrm>
            <a:off x="179388" y="2348880"/>
            <a:ext cx="8667750" cy="180084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b="1" dirty="0">
                <a:solidFill>
                  <a:srgbClr val="FF0000"/>
                </a:solidFill>
                <a:latin typeface="Garamond" pitchFamily="18" charset="0"/>
                <a:cs typeface="+mn-cs"/>
              </a:rPr>
              <a:t>  </a:t>
            </a:r>
            <a:r>
              <a:rPr lang="pl-PL" sz="2800" b="1" dirty="0" smtClean="0">
                <a:latin typeface="Garamond" pitchFamily="18" charset="0"/>
                <a:cs typeface="+mn-cs"/>
              </a:rPr>
              <a:t>71 </a:t>
            </a:r>
            <a:r>
              <a:rPr lang="pl-PL" sz="2800" dirty="0" smtClean="0">
                <a:latin typeface="Garamond" pitchFamily="18" charset="0"/>
                <a:cs typeface="+mn-cs"/>
              </a:rPr>
              <a:t>środowiskowych domów samopomocy</a:t>
            </a:r>
            <a:br>
              <a:rPr lang="pl-PL" sz="2800" dirty="0" smtClean="0">
                <a:latin typeface="Garamond" pitchFamily="18" charset="0"/>
                <a:cs typeface="+mn-cs"/>
              </a:rPr>
            </a:br>
            <a:r>
              <a:rPr lang="pl-PL" sz="2800" dirty="0" smtClean="0">
                <a:latin typeface="Garamond" pitchFamily="18" charset="0"/>
                <a:cs typeface="+mn-cs"/>
              </a:rPr>
              <a:t>na </a:t>
            </a:r>
            <a:r>
              <a:rPr lang="pl-PL" sz="2800" b="1" dirty="0" smtClean="0">
                <a:solidFill>
                  <a:srgbClr val="FF0000"/>
                </a:solidFill>
                <a:latin typeface="Garamond" pitchFamily="18" charset="0"/>
                <a:cs typeface="+mn-cs"/>
              </a:rPr>
              <a:t>3.682</a:t>
            </a:r>
            <a:r>
              <a:rPr lang="pl-PL" sz="2800" b="1" dirty="0" smtClean="0">
                <a:latin typeface="Garamond" pitchFamily="18" charset="0"/>
                <a:cs typeface="+mn-cs"/>
              </a:rPr>
              <a:t> </a:t>
            </a:r>
            <a:r>
              <a:rPr lang="pl-PL" sz="2800" dirty="0" smtClean="0">
                <a:latin typeface="Garamond" pitchFamily="18" charset="0"/>
                <a:cs typeface="+mn-cs"/>
              </a:rPr>
              <a:t>miejsca </a:t>
            </a:r>
            <a:r>
              <a:rPr lang="pl-PL" sz="2400" i="1" dirty="0" smtClean="0">
                <a:latin typeface="Garamond" pitchFamily="18" charset="0"/>
                <a:cs typeface="+mn-cs"/>
              </a:rPr>
              <a:t>(w tym 31 miejsc zostanie uruchomionych w miesiącach X-XI - pochodzą ze zmniejszenia miejsc w ŚDS które nie wykorzystywały statutowej liczby miejsc)</a:t>
            </a:r>
            <a:r>
              <a:rPr lang="pl-PL" sz="2400" dirty="0" smtClean="0">
                <a:latin typeface="Garamond" pitchFamily="18" charset="0"/>
                <a:cs typeface="+mn-cs"/>
              </a:rPr>
              <a:t> </a:t>
            </a:r>
            <a:r>
              <a:rPr lang="pl-PL" sz="2800" dirty="0" smtClean="0">
                <a:latin typeface="Garamond" pitchFamily="18" charset="0"/>
                <a:cs typeface="+mn-cs"/>
              </a:rPr>
              <a:t>, </a:t>
            </a:r>
            <a:r>
              <a:rPr lang="pl-PL" sz="2800" dirty="0">
                <a:latin typeface="Garamond" pitchFamily="18" charset="0"/>
                <a:cs typeface="+mn-cs"/>
              </a:rPr>
              <a:t>w tym:</a:t>
            </a:r>
          </a:p>
        </p:txBody>
      </p:sp>
      <p:sp>
        <p:nvSpPr>
          <p:cNvPr id="28" name="Symbol zastępczy zawartości 2"/>
          <p:cNvSpPr txBox="1">
            <a:spLocks/>
          </p:cNvSpPr>
          <p:nvPr/>
        </p:nvSpPr>
        <p:spPr bwMode="auto">
          <a:xfrm>
            <a:off x="4716463" y="4437063"/>
            <a:ext cx="4140200" cy="14398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pl-PL" sz="2800" b="1" dirty="0" smtClean="0">
                <a:latin typeface="Garamond" pitchFamily="18" charset="0"/>
              </a:rPr>
              <a:t>26</a:t>
            </a:r>
            <a:r>
              <a:rPr lang="pl-PL" sz="2800" dirty="0" smtClean="0">
                <a:latin typeface="Garamond" pitchFamily="18" charset="0"/>
              </a:rPr>
              <a:t> powiatowych ŚDS</a:t>
            </a:r>
            <a:r>
              <a:rPr lang="pl-PL" sz="2800" dirty="0">
                <a:latin typeface="Garamond" pitchFamily="18" charset="0"/>
              </a:rPr>
              <a:t/>
            </a:r>
            <a:br>
              <a:rPr lang="pl-PL" sz="2800" dirty="0">
                <a:latin typeface="Garamond" pitchFamily="18" charset="0"/>
              </a:rPr>
            </a:br>
            <a:r>
              <a:rPr lang="pl-PL" sz="2800" dirty="0">
                <a:latin typeface="Garamond" pitchFamily="18" charset="0"/>
              </a:rPr>
              <a:t>na </a:t>
            </a:r>
            <a:r>
              <a:rPr lang="pl-PL" sz="2800" b="1" dirty="0" smtClean="0">
                <a:solidFill>
                  <a:srgbClr val="FF0000"/>
                </a:solidFill>
                <a:latin typeface="Garamond" pitchFamily="18" charset="0"/>
              </a:rPr>
              <a:t>1.425</a:t>
            </a:r>
            <a:r>
              <a:rPr lang="pl-PL" sz="28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pl-PL" sz="2800" dirty="0" smtClean="0">
                <a:latin typeface="Garamond" pitchFamily="18" charset="0"/>
              </a:rPr>
              <a:t>miejsc</a:t>
            </a:r>
            <a:endParaRPr lang="pl-PL" sz="2800" dirty="0">
              <a:latin typeface="Garamond" pitchFamily="18" charset="0"/>
              <a:cs typeface="+mn-cs"/>
            </a:endParaRPr>
          </a:p>
        </p:txBody>
      </p:sp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250825" y="4437063"/>
            <a:ext cx="4249738" cy="14398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2800" b="1" dirty="0" smtClean="0">
                <a:latin typeface="Garamond" pitchFamily="18" charset="0"/>
              </a:rPr>
              <a:t>45 </a:t>
            </a:r>
            <a:r>
              <a:rPr lang="pl-PL" sz="2800" dirty="0" smtClean="0">
                <a:latin typeface="Garamond" pitchFamily="18" charset="0"/>
              </a:rPr>
              <a:t>gminnych ŚDS</a:t>
            </a:r>
            <a:r>
              <a:rPr lang="pl-PL" sz="2800" dirty="0">
                <a:latin typeface="Garamond" pitchFamily="18" charset="0"/>
              </a:rPr>
              <a:t/>
            </a:r>
            <a:br>
              <a:rPr lang="pl-PL" sz="2800" dirty="0">
                <a:latin typeface="Garamond" pitchFamily="18" charset="0"/>
              </a:rPr>
            </a:br>
            <a:r>
              <a:rPr lang="pl-PL" sz="2800" dirty="0">
                <a:latin typeface="Garamond" pitchFamily="18" charset="0"/>
              </a:rPr>
              <a:t>na </a:t>
            </a:r>
            <a:r>
              <a:rPr lang="pl-PL" sz="2800" b="1" dirty="0" smtClean="0">
                <a:solidFill>
                  <a:srgbClr val="FF0000"/>
                </a:solidFill>
                <a:latin typeface="Garamond" pitchFamily="18" charset="0"/>
              </a:rPr>
              <a:t>2.257</a:t>
            </a:r>
            <a:r>
              <a:rPr lang="pl-PL" sz="2800" dirty="0" smtClean="0">
                <a:latin typeface="Garamond" pitchFamily="18" charset="0"/>
              </a:rPr>
              <a:t> miejsc</a:t>
            </a:r>
            <a:endParaRPr lang="pl-PL" sz="2800" dirty="0">
              <a:latin typeface="Garamond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Informacje dla Ośrodków Pomocy Społecznej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4525962"/>
          </a:xfrm>
        </p:spPr>
        <p:txBody>
          <a:bodyPr/>
          <a:lstStyle/>
          <a:p>
            <a:pPr marL="0" indent="0" algn="just">
              <a:buNone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Zgodnie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z przyjętymi zasadami dofinansowania OPS w roku 2018 </a:t>
            </a:r>
            <a:r>
              <a:rPr lang="x-none" sz="2400" dirty="0">
                <a:solidFill>
                  <a:schemeClr val="tx1"/>
                </a:solidFill>
                <a:latin typeface="Garamond" panose="02020404030301010803" pitchFamily="18" charset="0"/>
              </a:rPr>
              <a:t>dotacja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zaplanowana </a:t>
            </a:r>
            <a:r>
              <a:rPr lang="x-none" sz="2400" dirty="0">
                <a:solidFill>
                  <a:schemeClr val="tx1"/>
                </a:solidFill>
                <a:latin typeface="Garamond" panose="02020404030301010803" pitchFamily="18" charset="0"/>
              </a:rPr>
              <a:t>została proporcjonalnie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na etat pr.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socjalnego, </a:t>
            </a:r>
            <a:r>
              <a:rPr lang="x-none" sz="2400" dirty="0">
                <a:solidFill>
                  <a:schemeClr val="tx1"/>
                </a:solidFill>
                <a:latin typeface="Garamond" panose="02020404030301010803" pitchFamily="18" charset="0"/>
              </a:rPr>
              <a:t>przy założeniu, że ośrodek pomocy społecznej zatrudnia pracowników socjalnych w stosunku jeden pracownik na 2 tys. mieszkańców, nie mniej jednak niż trzech pracowników. </a:t>
            </a: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Limit środków na rok 2018 pozostał na poziomie ustawy budżetowej roku 2017.</a:t>
            </a:r>
            <a:endParaRPr lang="pl-PL" sz="2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Uśredniony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roczny koszt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jednego stanowiska wynosi w roku 2018 </a:t>
            </a: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28.094,02zł </a:t>
            </a:r>
            <a:r>
              <a:rPr lang="pl-PL" sz="2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(2.341,16 / etat / m-c).</a:t>
            </a:r>
          </a:p>
          <a:p>
            <a:pPr marL="0" indent="0" algn="just">
              <a:buNone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przypadku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niezastosowania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się do standardów określnych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ustawą, rozważa się możliwość pomniejszania w trakcie roku dotacji na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bieżącą działalność i funkcjonowanie Ośrodków Pomocy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Społecznej. </a:t>
            </a:r>
            <a:endParaRPr lang="pl-PL" sz="2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49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Informacje dla Ośrodków Pomocy </a:t>
            </a:r>
            <a:r>
              <a:rPr lang="pl-PL" sz="2800" b="1" cap="none" dirty="0" smtClean="0">
                <a:solidFill>
                  <a:srgbClr val="FF0000"/>
                </a:solidFill>
                <a:latin typeface="Garamond" panose="02020404030301010803" pitchFamily="18" charset="0"/>
              </a:rPr>
              <a:t>Społecznej c.d.</a:t>
            </a:r>
            <a:endParaRPr lang="pl-PL" sz="2800" b="1" cap="non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027389"/>
          </a:xfrm>
        </p:spPr>
        <p:txBody>
          <a:bodyPr/>
          <a:lstStyle/>
          <a:p>
            <a:pPr marL="0" indent="0" algn="just">
              <a:buClrTx/>
              <a:buSzPct val="80000"/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Zwracamy się do Państwa o: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założenie 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konta na </a:t>
            </a:r>
            <a:r>
              <a:rPr lang="pl-PL" sz="2400" b="1" dirty="0" err="1">
                <a:solidFill>
                  <a:schemeClr val="tx1"/>
                </a:solidFill>
                <a:latin typeface="Garamond" panose="02020404030301010803" pitchFamily="18" charset="0"/>
              </a:rPr>
              <a:t>ePUAP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 lub CU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– dotyczy ośrodków: we 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Fromborku, Białej </a:t>
            </a:r>
            <a:r>
              <a:rPr lang="pl-PL" sz="2400" b="1" dirty="0" err="1">
                <a:solidFill>
                  <a:schemeClr val="tx1"/>
                </a:solidFill>
                <a:latin typeface="Garamond" panose="02020404030301010803" pitchFamily="18" charset="0"/>
              </a:rPr>
              <a:t>Piskiej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, Miłomłynie, Rucianem – Nidzie, Grodzicznie i </a:t>
            </a: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Lubominie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terminowe wgrywanie sprawozdań w aplikacji CAS. Często zamieszczane są formularze z krótkim terminem realizacji (np. na potrzeby informacji dla </a:t>
            </a:r>
            <a:r>
              <a:rPr lang="pl-PL" sz="2400" dirty="0" err="1">
                <a:solidFill>
                  <a:schemeClr val="tx1"/>
                </a:solidFill>
                <a:latin typeface="Garamond" panose="02020404030301010803" pitchFamily="18" charset="0"/>
              </a:rPr>
              <a:t>MRPiPS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 czy MF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) – możliwość nadanie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loginu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nawet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dla kilku osób w jednostce !!!!!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podpisywanie sprawozdań w CAS podpisem elektronicznym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weryfikacja sprawozdań pod kątem niepoprawnych reguł</a:t>
            </a: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weryfikacja danych wgranych do CAS</a:t>
            </a:r>
          </a:p>
          <a:p>
            <a:pPr marL="0" indent="0" algn="just">
              <a:buClrTx/>
              <a:buSzPct val="80000"/>
              <a:buNone/>
            </a:pP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endParaRPr lang="pl-PL" sz="2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endParaRPr lang="pl-PL" sz="2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03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4525962"/>
          </a:xfrm>
        </p:spPr>
        <p:txBody>
          <a:bodyPr/>
          <a:lstStyle/>
          <a:p>
            <a:pPr marL="457200" lvl="3" indent="-457200" algn="just">
              <a:buClrTx/>
              <a:buSzPct val="80000"/>
              <a:buFont typeface="+mj-lt"/>
              <a:buAutoNum type="arabicPeriod" startAt="6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aktualizowanie danych kontaktowych w CAS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– zwłaszcza nr telefonów osób sporządzających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sprawozdania</a:t>
            </a:r>
          </a:p>
          <a:p>
            <a:pPr marL="457200" lvl="3" indent="-457200" algn="just">
              <a:buClrTx/>
              <a:buSzPct val="80000"/>
              <a:buFont typeface="+mj-lt"/>
              <a:buAutoNum type="arabicPeriod" startAt="6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czytanie wyjaśnień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do sprawozdań (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naszych),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jak również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wyjaśnień ministerialnych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do sprawozdań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zawartych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przy wzorach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rozporządzeniach nakładających obowiązek sporządzania ww. sprawozdań, lub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przesyłanych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w aplikacji CAS </a:t>
            </a: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lvl="3" indent="-457200" algn="just">
              <a:buClrTx/>
              <a:buSzPct val="80000"/>
              <a:buFont typeface="+mj-lt"/>
              <a:buAutoNum type="arabicPeriod" startAt="6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przypadku wątpliwości dot. danej części sprawozdania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kontaktowanie się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z właściwym pracownikiem WPS przed wgraniem </a:t>
            </a: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sprawozdania</a:t>
            </a:r>
          </a:p>
          <a:p>
            <a:pPr marL="457200" lvl="3" indent="-457200" algn="just">
              <a:buClrTx/>
              <a:buSzPct val="80000"/>
              <a:buFont typeface="+mj-lt"/>
              <a:buAutoNum type="arabicPeriod" startAt="6"/>
            </a:pP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z</a:t>
            </a:r>
            <a:r>
              <a:rPr lang="pl-PL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wrócenie szczególnej uwagi na informacje wykazywane w meldunkach listopadowych  i dodatkowych weryfikacjach, gdyż na ich podstawie dokonywane są ostateczne zmiany w planach dotacji</a:t>
            </a:r>
            <a:endParaRPr lang="pl-PL" sz="24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8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Podziękowania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686800" cy="4968552"/>
          </a:xfrm>
        </p:spPr>
        <p:txBody>
          <a:bodyPr/>
          <a:lstStyle/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Bardzo dziękujemy za sprawne przekazanie danych do dziennego sprawozdania - </a:t>
            </a:r>
            <a:r>
              <a:rPr lang="pl-PL" sz="2400" i="1" dirty="0">
                <a:solidFill>
                  <a:schemeClr val="tx1"/>
                </a:solidFill>
                <a:latin typeface="Garamond" panose="02020404030301010803" pitchFamily="18" charset="0"/>
              </a:rPr>
              <a:t>Liczba wniosków i wydanych decyzji na nowy okres zasiłkowy.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 Na prośby telefoniczne pracowników Oddziału Budżetu o wcześniejsze wgranie danych bardzo sprawnie przekazali Państwo wymagane informacje. </a:t>
            </a:r>
            <a:endParaRPr lang="pl-PL" sz="24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Biorąc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pod uwagę oczekiwania, obciążenie pracą w związku z nowym okresem zasiłkowym oraz ilość publikowanych sprawozdań (naszych i na potrzeby </a:t>
            </a:r>
            <a:r>
              <a:rPr lang="pl-PL" sz="2400" dirty="0" err="1">
                <a:solidFill>
                  <a:schemeClr val="tx1"/>
                </a:solidFill>
                <a:latin typeface="Garamond" panose="02020404030301010803" pitchFamily="18" charset="0"/>
              </a:rPr>
              <a:t>MRPiPS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) dziękujemy Państwu, za dobrą współpracę z nami. </a:t>
            </a:r>
          </a:p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Zachęcamy do kontaktu z nami, wyjaśnianie wątpliwości przed wgraniem danych do sprawozdań oraz zgłaszanie uwag/propozycji/rozwiązań, które mogłyby ułatwić nam wszystkim pracę i przekazywanie informacji.</a:t>
            </a:r>
          </a:p>
        </p:txBody>
      </p:sp>
    </p:spTree>
    <p:extLst>
      <p:ext uri="{BB962C8B-B14F-4D97-AF65-F5344CB8AC3E}">
        <p14:creationId xmlns:p14="http://schemas.microsoft.com/office/powerpoint/2010/main" val="3875830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BONUS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Wzorem roku ubiegłego, doceniając trud pracowników ośrodków pomocy społecznej, Wojewoda planuje przeznaczyć dodatkową kwotę,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nie mniejszą </a:t>
            </a:r>
            <a:r>
              <a:rPr lang="pl-PL" b="1">
                <a:solidFill>
                  <a:schemeClr val="tx1"/>
                </a:solidFill>
                <a:latin typeface="Garamond" panose="02020404030301010803" pitchFamily="18" charset="0"/>
              </a:rPr>
              <a:t>niż </a:t>
            </a:r>
            <a:r>
              <a:rPr lang="pl-PL" b="1" smtClean="0">
                <a:solidFill>
                  <a:schemeClr val="tx1"/>
                </a:solidFill>
                <a:latin typeface="Garamond" panose="02020404030301010803" pitchFamily="18" charset="0"/>
              </a:rPr>
              <a:t>1,5 mln </a:t>
            </a: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zł</a:t>
            </a: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</a:rPr>
              <a:t>, na dofinansowanie działalności OPS </a:t>
            </a:r>
            <a:r>
              <a:rPr lang="pl-PL" dirty="0">
                <a:solidFill>
                  <a:schemeClr val="tx1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</a:t>
            </a: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87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525962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b="1" cap="all" dirty="0" smtClean="0">
                <a:solidFill>
                  <a:srgbClr val="FF0000"/>
                </a:solidFill>
                <a:latin typeface="Garamond" panose="02020404030301010803" pitchFamily="18" charset="0"/>
              </a:rPr>
              <a:t>Dziękuję za uwagę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Joanna Kozłowska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Kierownik </a:t>
            </a:r>
          </a:p>
          <a:p>
            <a:pPr marL="0" indent="0" algn="ctr">
              <a:buNone/>
            </a:pPr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Oddziału Budżetu Planowania i Analiz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w</a:t>
            </a:r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Wydziale Polityki Społecznej</a:t>
            </a: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33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Budżet 2017 w rozdziale 85203 – „Ośrodki wsparcia”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686800" cy="4525962"/>
          </a:xfrm>
        </p:spPr>
        <p:txBody>
          <a:bodyPr/>
          <a:lstStyle/>
          <a:p>
            <a:pPr marL="0" lvl="0" indent="0">
              <a:buClr>
                <a:srgbClr val="2DA2BF"/>
              </a:buClr>
              <a:buNone/>
            </a:pPr>
            <a:r>
              <a:rPr lang="pl-PL" sz="2800" dirty="0">
                <a:solidFill>
                  <a:prstClr val="black"/>
                </a:solidFill>
              </a:rPr>
              <a:t> </a:t>
            </a: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Ogółem na dzień 23.10.2017 r. – </a:t>
            </a:r>
            <a:r>
              <a:rPr lang="pl-PL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58.296.806 </a:t>
            </a:r>
            <a:r>
              <a:rPr lang="pl-PL" sz="2000" b="1" dirty="0">
                <a:solidFill>
                  <a:schemeClr val="tx1"/>
                </a:solidFill>
                <a:latin typeface="Garamond" panose="02020404030301010803" pitchFamily="18" charset="0"/>
              </a:rPr>
              <a:t>zł: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ustawa budżetowa 2017 r. – </a:t>
            </a:r>
            <a:r>
              <a:rPr lang="pl-PL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56.027.000 </a:t>
            </a:r>
            <a:r>
              <a:rPr lang="pl-PL" sz="2000" b="1" dirty="0">
                <a:solidFill>
                  <a:schemeClr val="tx1"/>
                </a:solidFill>
                <a:latin typeface="Garamond" panose="02020404030301010803" pitchFamily="18" charset="0"/>
              </a:rPr>
              <a:t>zł</a:t>
            </a: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– środki przeznaczone na działalność 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bieżącą </a:t>
            </a:r>
            <a:r>
              <a:rPr lang="pl-PL" sz="2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3.682</a:t>
            </a:r>
            <a:r>
              <a:rPr lang="pl-PL" sz="20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miejsc: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środki z rezerwy celowej z przeznaczeniem 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na standaryzację i realizację planów rozwojowych środowiskowych domów samopomocy </a:t>
            </a: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– </a:t>
            </a:r>
            <a:r>
              <a:rPr lang="pl-PL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1.086.342 </a:t>
            </a:r>
            <a:r>
              <a:rPr lang="pl-PL" sz="2000" b="1" dirty="0">
                <a:solidFill>
                  <a:prstClr val="black"/>
                </a:solidFill>
                <a:latin typeface="Garamond" panose="02020404030301010803" pitchFamily="18" charset="0"/>
              </a:rPr>
              <a:t>zł</a:t>
            </a: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,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środki z rezerwy celowej z przeznaczeniem na zwiększenie dotacji 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dla osób z autyzmem i niepełnosprawnościami sprzężonymi, uczestniczących w zajęciach  </a:t>
            </a:r>
            <a:b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</a:br>
            <a:r>
              <a:rPr lang="pl-PL" sz="2000" dirty="0" err="1" smtClean="0">
                <a:solidFill>
                  <a:prstClr val="black"/>
                </a:solidFill>
                <a:latin typeface="Garamond" panose="02020404030301010803" pitchFamily="18" charset="0"/>
              </a:rPr>
              <a:t>śds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 – </a:t>
            </a:r>
            <a:r>
              <a:rPr lang="pl-PL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1.170.872 zł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pl-PL" sz="2000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(podział </a:t>
            </a:r>
            <a:r>
              <a:rPr lang="pl-PL" sz="2000" i="1" dirty="0">
                <a:solidFill>
                  <a:prstClr val="black"/>
                </a:solidFill>
                <a:latin typeface="Garamond" panose="02020404030301010803" pitchFamily="18" charset="0"/>
              </a:rPr>
              <a:t>środków na poszczególne JST został dokonany w oparciu o przewidywaną liczbę osób z autyzmem i niepełnosprawnościami sprzężonymi w okresie lipiec-grudzień 2017 r. </a:t>
            </a:r>
            <a:r>
              <a:rPr lang="pl-PL" sz="2000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-dane </a:t>
            </a:r>
            <a:r>
              <a:rPr lang="pl-PL" sz="2000" i="1" dirty="0">
                <a:solidFill>
                  <a:prstClr val="black"/>
                </a:solidFill>
                <a:latin typeface="Garamond" panose="02020404030301010803" pitchFamily="18" charset="0"/>
              </a:rPr>
              <a:t>przekazane za pośrednictwem CAS przez </a:t>
            </a:r>
            <a:r>
              <a:rPr lang="pl-PL" sz="20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śds</a:t>
            </a:r>
            <a:r>
              <a:rPr lang="pl-PL" sz="2000" i="1" dirty="0">
                <a:solidFill>
                  <a:prstClr val="black"/>
                </a:solidFill>
                <a:latin typeface="Garamond" panose="02020404030301010803" pitchFamily="18" charset="0"/>
              </a:rPr>
              <a:t>-zatwierdzone przez właściwy </a:t>
            </a:r>
            <a:r>
              <a:rPr lang="pl-PL" sz="2000" i="1" dirty="0" err="1">
                <a:solidFill>
                  <a:prstClr val="black"/>
                </a:solidFill>
                <a:latin typeface="Garamond" panose="02020404030301010803" pitchFamily="18" charset="0"/>
              </a:rPr>
              <a:t>ops</a:t>
            </a:r>
            <a:r>
              <a:rPr lang="pl-PL" sz="2000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),</a:t>
            </a:r>
            <a:endParaRPr lang="pl-PL" i="1" dirty="0" smtClean="0"/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prstClr val="black"/>
                </a:solidFill>
                <a:latin typeface="Garamond" panose="02020404030301010803" pitchFamily="18" charset="0"/>
              </a:rPr>
              <a:t>ś</a:t>
            </a:r>
            <a:r>
              <a:rPr lang="pl-PL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rodki z rezerwy celowej z przeznaczeniem na wypłatę dodatku dla pracowników socjalnych zatrudnionych w ŚDS – </a:t>
            </a:r>
            <a:r>
              <a:rPr lang="pl-PL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12.592 zł. </a:t>
            </a:r>
            <a:endParaRPr lang="pl-PL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 roku bieżącym, z oszczędności z tytułu niewykorzystanych miejsc, Wojewoda </a:t>
            </a: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przeznaczył dla jednostek samorządu terytorialnego kwotę </a:t>
            </a:r>
            <a:r>
              <a:rPr lang="pl-PL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1.122.456 zł</a:t>
            </a: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na sfinansowanie niezbędnych potrzeb środowiskowych domów samopomocy</a:t>
            </a:r>
            <a:r>
              <a:rPr lang="pl-PL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Po podpisaniu decyzji przez Wojewodę, właściwe jednostki zostaną poinformowane o przyznanych środkach</a:t>
            </a:r>
            <a:r>
              <a:rPr lang="pl-PL" dirty="0" smtClean="0"/>
              <a:t>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35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WAŻNE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n</a:t>
            </a: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ależy pamiętać </a:t>
            </a: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o tym, że dodatkowe środki przekazywane są na podstawie wniosków o płatność,</a:t>
            </a:r>
          </a:p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dodatkowe środki muszą być wydatkowane zgodnie z kosztorysami dołączonymi do oświadczeń o przyjęciu dotacji – w przypadku poniesienia wydatków innych niż w kosztorysie, dotacja będzie podlegała zwrotowi,</a:t>
            </a:r>
          </a:p>
          <a:p>
            <a:pPr lvl="0" algn="just">
              <a:buClrTx/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każda zmiana w kosztorysie </a:t>
            </a:r>
            <a:r>
              <a:rPr lang="pl-PL" sz="2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wymaga pisemnej zgody </a:t>
            </a:r>
            <a:r>
              <a:rPr lang="pl-PL" sz="2600" dirty="0">
                <a:solidFill>
                  <a:schemeClr val="tx1"/>
                </a:solidFill>
                <a:latin typeface="Garamond" panose="02020404030301010803" pitchFamily="18" charset="0"/>
              </a:rPr>
              <a:t>Wojewody (nawet jeżeli ma to dotyczyć sytuacji gdy zamiast 2 krzeseł kupią 3 itd.)</a:t>
            </a:r>
          </a:p>
        </p:txBody>
      </p:sp>
    </p:spTree>
    <p:extLst>
      <p:ext uri="{BB962C8B-B14F-4D97-AF65-F5344CB8AC3E}">
        <p14:creationId xmlns:p14="http://schemas.microsoft.com/office/powerpoint/2010/main" val="3519961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Dot. środków z rezerwy celowej z przeznaczeniem na zwiększenie dotacji dla osób z autyzmem i niepełnosprawnościami sprzężonymi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525962"/>
          </a:xfrm>
        </p:spPr>
        <p:txBody>
          <a:bodyPr/>
          <a:lstStyle/>
          <a:p>
            <a:pPr lvl="0" algn="just">
              <a:buClrTx/>
              <a:buSzPct val="80000"/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Środki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 rezerwy celowej, o których mowa powyżej, będą podlegały dodatkowemu rozliczeniu z uwagi na inną klasyfikację w układzie zadaniowym (</a:t>
            </a:r>
            <a:r>
              <a:rPr lang="pl-PL" sz="2200" b="1" i="1" dirty="0">
                <a:solidFill>
                  <a:prstClr val="black"/>
                </a:solidFill>
                <a:latin typeface="Garamond" panose="02020404030301010803" pitchFamily="18" charset="0"/>
              </a:rPr>
              <a:t>13.4.1.6 -Wsparcie kobiet w ciąży i rodzin w zakresie dostępu do instrumentów polityki na rzecz rodziny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). W związku z tym, każda jednostka winna oddzielnie ewidencjonować środki z rezerwy celowej !!! </a:t>
            </a:r>
            <a:endParaRPr lang="pl-PL" sz="22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lvl="0" indent="0" algn="just">
              <a:buClrTx/>
              <a:buSzPct val="80000"/>
              <a:buNone/>
            </a:pPr>
            <a:r>
              <a:rPr lang="pl-PL" sz="2200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Odmienny </a:t>
            </a:r>
            <a:r>
              <a:rPr lang="pl-PL" sz="2200" i="1" dirty="0">
                <a:solidFill>
                  <a:prstClr val="black"/>
                </a:solidFill>
                <a:latin typeface="Garamond" panose="02020404030301010803" pitchFamily="18" charset="0"/>
              </a:rPr>
              <a:t>sposób klasyfikowania w układzie zadaniowym wynika z faktu, iż przyznane zwiększenie dotacji jest realizacją założeń zawartych w Programie kompleksowego wsparcia dla rodzin „Za życiem”.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328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95536" y="105273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Zwiększona dotacja przysługuje na jednego uczestnika środowiskowego domu samopomocy, </a:t>
            </a:r>
            <a:r>
              <a:rPr lang="pl-PL" sz="2200" b="1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dla osób ze spektrum autyzmu lub ze sprzężonymi niepełnosprawnościami, </a:t>
            </a:r>
            <a:r>
              <a:rPr lang="pl-PL" sz="2200" b="1" dirty="0">
                <a:solidFill>
                  <a:srgbClr val="FF0000"/>
                </a:solidFill>
                <a:latin typeface="Garamond" panose="02020404030301010803" pitchFamily="18" charset="0"/>
                <a:cs typeface="+mn-cs"/>
              </a:rPr>
              <a:t>którzy posiadają orzeczenie o znacznym stopniu niepełnosprawności wraz ze wskazaniem konieczności stałej lub długotrwałej opieki lub pomocy innej osoby w związku ze znacznie ograniczoną możliwością samodzielnej egzystencji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, zgodnie z art. 51c ust. 5 ustawy o pomocy społecznej wprowadzonym ustawy z dnia 22 czerwca 2017 r. o zmianie niektórych ustaw w związku z realizacją programu „Za życiem" (Dz. U. 2017 r. poz. 1292).</a:t>
            </a:r>
          </a:p>
        </p:txBody>
      </p:sp>
    </p:spTree>
    <p:extLst>
      <p:ext uri="{BB962C8B-B14F-4D97-AF65-F5344CB8AC3E}">
        <p14:creationId xmlns:p14="http://schemas.microsoft.com/office/powerpoint/2010/main" val="29235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686800" cy="4525962"/>
          </a:xfrm>
        </p:spPr>
        <p:txBody>
          <a:bodyPr/>
          <a:lstStyle/>
          <a:p>
            <a:pPr marL="0" indent="0">
              <a:buNone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zwiększone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dotacje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należy przeznaczyć na: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zabezpieczenie zwiększonych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potrzeb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opiekuńczych uczestników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ze spectrum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autyzmu i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niepełnosprawnością sprzężoną,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na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których przysługuje podwyższona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dotacja, </a:t>
            </a:r>
            <a:endParaRPr lang="pl-PL" sz="22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zakup dodatkowych usług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lub zatrudnienie dodatkowych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pracowników,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zakup wyposażenia lub sprzętu niezbędnego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do pracy z takimi uczestnikami. </a:t>
            </a:r>
            <a:endParaRPr lang="pl-PL" sz="22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indent="0" algn="just">
              <a:buClrTx/>
              <a:buNone/>
            </a:pP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Istnieje także możliwość podwyższenia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wynagrodzenia już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zatrudnionych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pracowników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,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szczególnie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tych najbardziej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zaangażowanych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w pracę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 uczestnikami,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których 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dotyczy </a:t>
            </a:r>
            <a:r>
              <a:rPr lang="pl-PL" sz="22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przepis.</a:t>
            </a:r>
            <a:endParaRPr lang="pl-PL" sz="2200" dirty="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76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W listopadzie br. przeprowadzona zostanie ponowna analiza liczby uczestników </a:t>
            </a:r>
            <a:r>
              <a:rPr lang="pl-PL" sz="2200" dirty="0" err="1">
                <a:solidFill>
                  <a:prstClr val="black"/>
                </a:solidFill>
                <a:latin typeface="Garamond" panose="02020404030301010803" pitchFamily="18" charset="0"/>
              </a:rPr>
              <a:t>śds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 z autyzmem i niepełnosprawnościami sprzężonymi w okresie lipiec-październik br. oraz przewidywana liczba tychże uczestników w miesiącach listopad-grudzień br., na podstawie której przeprowadzone zostaną ewentualne zmiany w planach JST.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W przypadku, gdy w miesiącach listopad-grudzień br. liczba uczestników z autyzmem bądź niepełnosprawnościami sprzężonymi będzie mniejsza od planowanej, niewykorzystane środki z rezerwy celowej, przyznane na zwiększenie dotacji, będą podlegały zwrotowi.</a:t>
            </a:r>
          </a:p>
        </p:txBody>
      </p:sp>
    </p:spTree>
    <p:extLst>
      <p:ext uri="{BB962C8B-B14F-4D97-AF65-F5344CB8AC3E}">
        <p14:creationId xmlns:p14="http://schemas.microsoft.com/office/powerpoint/2010/main" val="3856650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4377</TotalTime>
  <Words>1540</Words>
  <Application>Microsoft Office PowerPoint</Application>
  <PresentationFormat>Pokaz na ekranie (4:3)</PresentationFormat>
  <Paragraphs>112</Paragraphs>
  <Slides>25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5" baseType="lpstr">
      <vt:lpstr>Arial</vt:lpstr>
      <vt:lpstr>Calibri</vt:lpstr>
      <vt:lpstr>Franklin Gothic Book</vt:lpstr>
      <vt:lpstr>Franklin Gothic Medium</vt:lpstr>
      <vt:lpstr>Garamond</vt:lpstr>
      <vt:lpstr>Times New Roman</vt:lpstr>
      <vt:lpstr>Wingdings</vt:lpstr>
      <vt:lpstr>Wingdings 2</vt:lpstr>
      <vt:lpstr>Wędrówka</vt:lpstr>
      <vt:lpstr>Projekt niestandardowy</vt:lpstr>
      <vt:lpstr>Prezentacja programu PowerPoint</vt:lpstr>
      <vt:lpstr>Infrastruktura ŚDS na terenie województwa warmińsko-mazurskiego – stan na 30.09.2017 r.</vt:lpstr>
      <vt:lpstr>Budżet 2017 w rozdziale 85203 – „Ośrodki wsparcia”</vt:lpstr>
      <vt:lpstr>Prezentacja programu PowerPoint</vt:lpstr>
      <vt:lpstr>WAŻNE</vt:lpstr>
      <vt:lpstr>Dot. środków z rezerwy celowej z przeznaczeniem na zwiększenie dotacji dla osób z autyzmem i niepełnosprawnościami sprzężonymi</vt:lpstr>
      <vt:lpstr>Prezentacja programu PowerPoint</vt:lpstr>
      <vt:lpstr>Prezentacja programu PowerPoint</vt:lpstr>
      <vt:lpstr>Prezentacja programu PowerPoint</vt:lpstr>
      <vt:lpstr>Zmiany w planach dotacji</vt:lpstr>
      <vt:lpstr>WAŻNE !!!</vt:lpstr>
      <vt:lpstr>Uwaga do sprawozdań</vt:lpstr>
      <vt:lpstr>Projekt budżetu na 2018 rok</vt:lpstr>
      <vt:lpstr>Wnioski o dodatkowe środki – zasady 2018</vt:lpstr>
      <vt:lpstr>Prezentacja programu PowerPoint</vt:lpstr>
      <vt:lpstr>Prezentacja programu PowerPoint</vt:lpstr>
      <vt:lpstr>Prezentacja programu PowerPoint</vt:lpstr>
      <vt:lpstr>Kontrole ewidencji obecności</vt:lpstr>
      <vt:lpstr>Prezentacja programu PowerPoint</vt:lpstr>
      <vt:lpstr>Informacje dla Ośrodków Pomocy Społecznej</vt:lpstr>
      <vt:lpstr>Informacje dla Ośrodków Pomocy Społecznej c.d.</vt:lpstr>
      <vt:lpstr>Prezentacja programu PowerPoint</vt:lpstr>
      <vt:lpstr>Podziękowania</vt:lpstr>
      <vt:lpstr>BONUS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Mariusz</dc:creator>
  <cp:lastModifiedBy>Joanna Kozlowska</cp:lastModifiedBy>
  <cp:revision>465</cp:revision>
  <cp:lastPrinted>2017-10-20T09:25:50Z</cp:lastPrinted>
  <dcterms:created xsi:type="dcterms:W3CDTF">2011-02-06T20:22:04Z</dcterms:created>
  <dcterms:modified xsi:type="dcterms:W3CDTF">2017-10-23T07:33:58Z</dcterms:modified>
</cp:coreProperties>
</file>