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1" r:id="rId3"/>
    <p:sldId id="315" r:id="rId4"/>
    <p:sldId id="320" r:id="rId5"/>
    <p:sldId id="319" r:id="rId6"/>
    <p:sldId id="322" r:id="rId7"/>
    <p:sldId id="318" r:id="rId8"/>
    <p:sldId id="314" r:id="rId9"/>
    <p:sldId id="306" r:id="rId10"/>
    <p:sldId id="303" r:id="rId11"/>
    <p:sldId id="311" r:id="rId12"/>
    <p:sldId id="310" r:id="rId13"/>
    <p:sldId id="312" r:id="rId14"/>
    <p:sldId id="309" r:id="rId15"/>
    <p:sldId id="308" r:id="rId16"/>
    <p:sldId id="316" r:id="rId17"/>
    <p:sldId id="324" r:id="rId18"/>
    <p:sldId id="327" r:id="rId19"/>
    <p:sldId id="328" r:id="rId20"/>
    <p:sldId id="329" r:id="rId21"/>
    <p:sldId id="330" r:id="rId22"/>
    <p:sldId id="331" r:id="rId23"/>
    <p:sldId id="326" r:id="rId24"/>
    <p:sldId id="332" r:id="rId25"/>
    <p:sldId id="333" r:id="rId26"/>
    <p:sldId id="286" r:id="rId27"/>
    <p:sldId id="334" r:id="rId28"/>
    <p:sldId id="313" r:id="rId29"/>
  </p:sldIdLst>
  <p:sldSz cx="12192000" cy="6858000"/>
  <p:notesSz cx="6797675" cy="9926638"/>
  <p:embeddedFontLst>
    <p:embeddedFont>
      <p:font typeface="Lato Black" panose="020B0604020202020204" charset="-18"/>
      <p:bold r:id="rId30"/>
      <p:boldItalic r:id="rId31"/>
    </p:embeddedFont>
    <p:embeddedFont>
      <p:font typeface="Lato" panose="020B0604020202020204" charset="-18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0CD"/>
    <a:srgbClr val="0C2464"/>
    <a:srgbClr val="0B2466"/>
    <a:srgbClr val="0A2C76"/>
    <a:srgbClr val="0C2567"/>
    <a:srgbClr val="0B2361"/>
    <a:srgbClr val="65D7FF"/>
    <a:srgbClr val="BFA73B"/>
    <a:srgbClr val="9D1E48"/>
    <a:srgbClr val="42A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>
                        <a:latin typeface="+mn-lt"/>
                      </a:rPr>
                      <a:t>949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mln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zł</a:t>
                    </a:r>
                    <a:endParaRPr lang="en-US" sz="2800" b="1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mld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C5B190-DD13-43C9-8A33-0578BAF167E6}" type="VALUE">
                      <a:rPr lang="en-US" sz="2800" b="1" smtClean="0">
                        <a:latin typeface="+mn-lt"/>
                      </a:rPr>
                      <a:pPr>
                        <a:defRPr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mld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 planowane</c:v>
                </c:pt>
                <c:pt idx="2">
                  <c:v>2022 r. wykonane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0.94899999999999995</c:v>
                </c:pt>
                <c:pt idx="1">
                  <c:v>1.7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4871768"/>
        <c:axId val="11051208"/>
      </c:barChart>
      <c:catAx>
        <c:axId val="10487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1208"/>
        <c:crosses val="autoZero"/>
        <c:auto val="1"/>
        <c:lblAlgn val="ctr"/>
        <c:lblOffset val="100"/>
        <c:noMultiLvlLbl val="0"/>
      </c:catAx>
      <c:valAx>
        <c:axId val="11051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8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049E0310-A9DE-47AC-B89F-A51960308B52}" type="VALUE">
                      <a:rPr lang="en-US" sz="2800" b="1" baseline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800" b="1" baseline="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mln</a:t>
                    </a:r>
                    <a:r>
                      <a:rPr lang="en-US" sz="28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800" b="1" baseline="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0C15DD0-1D31-4406-883B-D6BAAF9AE234}" type="VALUE">
                      <a:rPr lang="en-US" sz="2800" b="1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mln 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38CDDCEA-239C-4313-8BAD-D152584EEB13}" type="VALUE">
                      <a:rPr lang="en-US" sz="2800" b="1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800" b="1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mln</a:t>
                    </a:r>
                    <a:r>
                      <a: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2800" b="1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2021 r.</c:v>
                </c:pt>
                <c:pt idx="2">
                  <c:v>2022 r. planowane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153</c:v>
                </c:pt>
                <c:pt idx="1">
                  <c:v>404</c:v>
                </c:pt>
                <c:pt idx="2">
                  <c:v>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4002048"/>
        <c:axId val="105682296"/>
      </c:barChart>
      <c:catAx>
        <c:axId val="10400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82296"/>
        <c:crosses val="autoZero"/>
        <c:auto val="1"/>
        <c:lblAlgn val="ctr"/>
        <c:lblOffset val="100"/>
        <c:noMultiLvlLbl val="0"/>
      </c:catAx>
      <c:valAx>
        <c:axId val="105682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00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9E0310-A9DE-47AC-B89F-A51960308B52}" type="VALUE">
                      <a:rPr lang="en-US" sz="2800" b="1" baseline="0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mln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B37420-5F8B-48C1-8353-497501EB967E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2021 r.</c:v>
                </c:pt>
                <c:pt idx="2">
                  <c:v>2022 r. planowane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117</c:v>
                </c:pt>
                <c:pt idx="1">
                  <c:v>276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6569760"/>
        <c:axId val="106570144"/>
      </c:barChart>
      <c:catAx>
        <c:axId val="10656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570144"/>
        <c:crosses val="autoZero"/>
        <c:auto val="1"/>
        <c:lblAlgn val="ctr"/>
        <c:lblOffset val="100"/>
        <c:noMultiLvlLbl val="0"/>
      </c:catAx>
      <c:valAx>
        <c:axId val="10657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5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5AC6AF6-C239-4DEA-BC52-79A745C17422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618C9B0-10D9-47C4-B0CD-BE71840E45A5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7F9A56C-FF02-4A02-B198-E06FBDADFF53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21</c:v>
                </c:pt>
                <c:pt idx="1">
                  <c:v>45</c:v>
                </c:pt>
                <c:pt idx="2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42A1DF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1E4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600-496B-AE9C-57D8D02CE307}"/>
              </c:ext>
            </c:extLst>
          </c:dPt>
          <c:dPt>
            <c:idx val="2"/>
            <c:invertIfNegative val="0"/>
            <c:bubble3D val="0"/>
            <c:spPr>
              <a:solidFill>
                <a:srgbClr val="BFA73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00-496B-AE9C-57D8D02CE30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2553C18-DBEE-4AC6-8B5B-B72F17759A15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00-496B-AE9C-57D8D02CE3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6A1C5EE-8944-4AEC-9B30-04BB5F1DF814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600-496B-AE9C-57D8D02CE3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9A218A6-CEAD-4E2A-B9C9-9CF9F7F83B10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 zł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00-496B-AE9C-57D8D02CE3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00-496B-AE9C-57D8D02CE3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06671888"/>
        <c:axId val="106672272"/>
      </c:barChart>
      <c:catAx>
        <c:axId val="10667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672272"/>
        <c:crosses val="autoZero"/>
        <c:auto val="1"/>
        <c:lblAlgn val="ctr"/>
        <c:lblOffset val="100"/>
        <c:noMultiLvlLbl val="0"/>
      </c:catAx>
      <c:valAx>
        <c:axId val="10667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67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0.18612111567556203"/>
          <c:w val="0.95737604881769645"/>
          <c:h val="0.7785800520411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baseline="0" dirty="0">
                        <a:latin typeface="+mn-lt"/>
                      </a:rPr>
                      <a:t>329 </a:t>
                    </a:r>
                    <a:r>
                      <a:rPr lang="en-US" sz="2800" b="1" baseline="0" dirty="0" err="1">
                        <a:latin typeface="+mn-lt"/>
                      </a:rPr>
                      <a:t>mln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zł</a:t>
                    </a:r>
                    <a:endParaRPr lang="en-US" sz="2800" b="1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23BC8F-28D9-4DF6-93C5-51293958B4F7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>
                        <a:latin typeface="+mn-lt"/>
                      </a:rPr>
                      <a:t> mln 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mln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2007 r.</c:v>
                </c:pt>
                <c:pt idx="1">
                  <c:v>2015 r.</c:v>
                </c:pt>
                <c:pt idx="2">
                  <c:v>2023 v1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329</c:v>
                </c:pt>
                <c:pt idx="1">
                  <c:v>574</c:v>
                </c:pt>
                <c:pt idx="2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03841352"/>
        <c:axId val="151753080"/>
      </c:barChart>
      <c:catAx>
        <c:axId val="103841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3080"/>
        <c:crosses val="autoZero"/>
        <c:auto val="1"/>
        <c:lblAlgn val="ctr"/>
        <c:lblOffset val="100"/>
        <c:noMultiLvlLbl val="0"/>
      </c:catAx>
      <c:valAx>
        <c:axId val="151753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84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97717789857236E-2"/>
          <c:y val="5.2208842564389409E-2"/>
          <c:w val="0.96440456442028555"/>
          <c:h val="0.9220240895504977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1"/>
        <c:shape val="box"/>
        <c:axId val="151749160"/>
        <c:axId val="151755040"/>
        <c:axId val="0"/>
      </c:bar3DChart>
      <c:catAx>
        <c:axId val="151749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5040"/>
        <c:crosses val="autoZero"/>
        <c:auto val="1"/>
        <c:lblAlgn val="ctr"/>
        <c:lblOffset val="100"/>
        <c:noMultiLvlLbl val="0"/>
      </c:catAx>
      <c:valAx>
        <c:axId val="15175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74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1975591151791E-2"/>
          <c:y val="8.6642588331727152E-2"/>
          <c:w val="0.95737604881769645"/>
          <c:h val="0.8780585793849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5D7FF"/>
                  </a:gs>
                  <a:gs pos="100000">
                    <a:srgbClr val="0B2361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B-4974-BE3E-6DD4F3983A1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AB-4974-BE3E-6DD4F3983A1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AB-4974-BE3E-6DD4F3983A1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>
                        <a:latin typeface="+mn-lt"/>
                      </a:rPr>
                      <a:t>949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mln</a:t>
                    </a:r>
                    <a:r>
                      <a:rPr lang="en-US" sz="2800" b="1" baseline="0" dirty="0">
                        <a:latin typeface="+mn-lt"/>
                      </a:rPr>
                      <a:t> </a:t>
                    </a:r>
                    <a:r>
                      <a:rPr lang="en-US" sz="2800" b="1" baseline="0" dirty="0" err="1">
                        <a:latin typeface="+mn-lt"/>
                      </a:rPr>
                      <a:t>zł</a:t>
                    </a:r>
                    <a:endParaRPr lang="en-US" sz="2800" b="1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CDDCEA-239C-4313-8BAD-D152584EEB13}" type="VALUE">
                      <a:rPr lang="en-US" sz="2800" b="1" smtClean="0">
                        <a:latin typeface="+mn-lt"/>
                      </a:rPr>
                      <a:pPr>
                        <a:defRPr sz="2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>
                        <a:latin typeface="+mn-lt"/>
                      </a:rPr>
                      <a:t> mld 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C5B190-DD13-43C9-8A33-0578BAF167E6}" type="VALUE">
                      <a:rPr lang="en-US" sz="2800" b="1" smtClean="0">
                        <a:latin typeface="+mn-lt"/>
                      </a:rPr>
                      <a:pPr>
                        <a:defRPr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mld</a:t>
                    </a:r>
                    <a:r>
                      <a:rPr lang="en-US" sz="2800" b="1" dirty="0">
                        <a:latin typeface="+mn-lt"/>
                      </a:rPr>
                      <a:t> </a:t>
                    </a:r>
                    <a:r>
                      <a:rPr lang="en-US" sz="2800" b="1" dirty="0" err="1">
                        <a:latin typeface="+mn-lt"/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AB-4974-BE3E-6DD4F3983A1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2015 r.</c:v>
                </c:pt>
                <c:pt idx="1">
                  <c:v>2022 r.</c:v>
                </c:pt>
                <c:pt idx="2">
                  <c:v>2023 r.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0.94899999999999995</c:v>
                </c:pt>
                <c:pt idx="1">
                  <c:v>2.4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AB-4974-BE3E-6DD4F3983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"/>
        <c:axId val="151749944"/>
        <c:axId val="151752296"/>
      </c:barChart>
      <c:catAx>
        <c:axId val="15174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752296"/>
        <c:crosses val="autoZero"/>
        <c:auto val="1"/>
        <c:lblAlgn val="ctr"/>
        <c:lblOffset val="100"/>
        <c:noMultiLvlLbl val="0"/>
      </c:catAx>
      <c:valAx>
        <c:axId val="151752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74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901CD1-DFF7-4C71-8610-9109D768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B3CE31F-B405-47D0-9FEE-CA3E6A4DB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197B0BB-2772-41D2-A3BE-AE1A83AB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D0FF12-BB56-48AB-996A-CAFA43AC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7EAC4B8-F6BB-4375-B44B-C667B824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6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CF1D4B-3EEB-4876-95E1-BF75BFFA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4CAC755-0DB1-410E-9F6A-0F858824D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1F56836-F134-4776-9936-AF76DA7C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6EB7C4-6AD2-4835-815C-34B05CAD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D7F5C60-7494-464B-AE07-B4C2A69C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FFFDD5A-CA36-46E5-B4C8-8B5AE2BC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07A1340-112E-4189-9C37-E68CB48DC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774CBCE-37FB-45D4-99F0-5C0DB4C6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9289804-62BB-4123-8A51-601A30CF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78AE3B-CA44-4D7E-8587-6015199F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3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42C53E0-5CAF-485D-9142-71C7AF38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E21613-7EF1-40E6-81B1-210A640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A99B547-274A-45AB-8056-6EA022FF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33CE73F-1A5E-468B-A179-0E215DB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5" y="0"/>
            <a:ext cx="12192000" cy="6858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F1E1BE04-1086-428A-B9F0-F8C282CA4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0190D9A-55A1-40BA-A6AB-8C817D8D7F98}"/>
              </a:ext>
            </a:extLst>
          </p:cNvPr>
          <p:cNvSpPr txBox="1"/>
          <p:nvPr userDrawn="1"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826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8B523-16A8-4B5F-B27F-FC9E63F5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501F0D3-D179-4C60-B418-FFB267C1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5009C83-0DE4-4D1B-A0E9-637551B7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586263C-338F-459D-96D5-3CFF5AAA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FB03295-FF3F-4AA4-BF9F-2DEF026D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50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21E5F-A397-41D2-BEDC-1129AFB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787639-F419-49B7-9888-B2ED1876D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7748665-58BD-45EF-9F54-F0CAE59CA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CF1715-BD76-4439-8173-63426A8F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9BACDC7-A6DC-4FD6-BA48-0B007A9B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EF3597B-3980-4B50-BA06-AFFFB35C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1414A9-85C6-48FF-A7B6-A8E8A3A8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40F01F0-9B3C-487A-971D-39894DFAC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36F6B87-D2A3-4DAE-B5AB-7AE154C5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D329569-AC48-4268-9EF2-6D9E80FEB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BA9ABF2-659F-401E-8EF3-A7D165B13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040BE84-9F3E-4A5E-985C-8804F160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090B0FF-CD0A-41B8-AD86-87260B5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8CBFB48-8AA8-4993-ACE7-DC245895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B06836-F94F-49EF-97A5-0771E53C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ECFAF7D-CA8E-46C9-8F9C-B2A59534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210D1E5-EB12-48E4-BF09-DB261E30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37C1F5D-86DC-4EED-9E6C-CC0D240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1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24CCBBF-7862-4B5B-B4F2-CCF53309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3A77CE5-2D1A-44B4-B7D3-98CA18D6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707D1C-F1B0-4859-98CE-99ED3C1E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1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B9532B-FE69-4078-A2AA-D9692423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9563274-13AF-4A2E-BAAA-AC787A88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CEAE632-12A0-412D-81EF-60D29257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BFD84BF-E878-4B14-A91A-32E21C6B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E679D2-2DA7-4690-9EB3-D9D23488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62757E1-292C-450F-B90E-A939626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2DB7B4-78C3-4810-A5F9-7D9F5739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30D3EE4-2E30-4FBA-A5B4-C64C7205C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DE68262-5756-4CC5-8795-81575C82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CA8DD70-FABE-481F-9A04-75F28BA8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80F3FFA-949D-49FB-823E-DA6AAE7B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8DFD046-EB3E-48A0-A370-5AE794D8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53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923691C-3EFC-4F7D-BB60-EEA74FF5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174518-FD25-46BF-B430-64AD0660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F31DE6-F409-49AB-B8F1-AC737DC11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5FF0-4543-4B8E-909E-EB1AC74D95F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AF02DF-ED92-40AE-94F0-815B824E7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6D8EAB5-8D88-4505-A083-D9C7753BA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C6D8-DC2C-4CAA-AB91-5B33FF763E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5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6.xml"/><Relationship Id="rId7" Type="http://schemas.openxmlformats.org/officeDocument/2006/relationships/image" Target="../media/image3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xmlns="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139507"/>
            <a:ext cx="10541000" cy="238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5400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DOBRY ROK</a:t>
            </a:r>
            <a:br>
              <a:rPr lang="pl-PL" sz="5400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5400" b="1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POLSKIEGO SPORTU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442046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3779832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60694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wyczynowy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1519469" y="3267283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642F3EF7-CCC3-4EF0-9D28-673D0D83BF76}"/>
              </a:ext>
            </a:extLst>
          </p:cNvPr>
          <p:cNvSpPr txBox="1"/>
          <p:nvPr/>
        </p:nvSpPr>
        <p:spPr>
          <a:xfrm>
            <a:off x="980279" y="4574747"/>
            <a:ext cx="2351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656 mln zł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1497857" y="5229206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674101" y="3608118"/>
            <a:ext cx="1358899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9084733" y="4495428"/>
            <a:ext cx="1202268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7797800" y="4933255"/>
            <a:ext cx="1214967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8394700" y="4056453"/>
            <a:ext cx="1365250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3771374" y="3103559"/>
            <a:ext cx="729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Wiodące programy: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sporty olimpijskie i nieolimpijskie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181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młodzieżowy sport wyczynowy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175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 osób z niepełnosprawnościami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45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nowe stypendia Team 100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44 mln zł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320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3484740764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58629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powszechny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1068145" y="2827535"/>
            <a:ext cx="46087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 r.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2382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55100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powszechny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1519469" y="3267283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642F3EF7-CCC3-4EF0-9D28-673D0D83BF76}"/>
              </a:ext>
            </a:extLst>
          </p:cNvPr>
          <p:cNvSpPr txBox="1"/>
          <p:nvPr/>
        </p:nvSpPr>
        <p:spPr>
          <a:xfrm>
            <a:off x="980279" y="4574747"/>
            <a:ext cx="2351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400 mln zł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1497857" y="5229206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5" name="Prostokąt 4"/>
          <p:cNvSpPr/>
          <p:nvPr/>
        </p:nvSpPr>
        <p:spPr>
          <a:xfrm>
            <a:off x="8271934" y="3608118"/>
            <a:ext cx="1227667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8123767" y="4495428"/>
            <a:ext cx="1240366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7040034" y="4933255"/>
            <a:ext cx="1207222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8376921" y="5386368"/>
            <a:ext cx="1208406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7956550" y="4056453"/>
            <a:ext cx="1222375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3771375" y="3103559"/>
            <a:ext cx="649022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Programy z największym budżetem: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Rządowy Program Klub – ponad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69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 dla Wszystkich – ponad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60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Szkolny Klub Sportowy – blisko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58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Sportowe Wakacje+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50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Certyfikacja Szkółek Piłkarskich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50 mln zł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1926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58832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Sport osób</a:t>
            </a:r>
            <a:b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z niepełnosprawnościami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58149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2608397869"/>
              </p:ext>
            </p:extLst>
          </p:nvPr>
        </p:nvGraphicFramePr>
        <p:xfrm>
          <a:off x="6443132" y="1828812"/>
          <a:ext cx="5329564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pole tekstowe 34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815271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875263" y="3021928"/>
            <a:ext cx="53731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wzrost nakładów na upowszechnianie sportu wśród osób z niepełnosprawnościami o ponad 100% od 2015 r.</a:t>
            </a:r>
          </a:p>
          <a:p>
            <a:pPr marL="252000" indent="-2520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wzrost środków na współzawodnictwo </a:t>
            </a:r>
            <a:b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osób z niepełnosprawnościami  </a:t>
            </a:r>
            <a:b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 158% od 2015 r.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503861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10209707" y="5777966"/>
            <a:ext cx="12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2023 r.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xmlns="" id="{6B2CF724-C66E-40AF-9D44-226A75105704}"/>
              </a:ext>
            </a:extLst>
          </p:cNvPr>
          <p:cNvSpPr txBox="1"/>
          <p:nvPr/>
        </p:nvSpPr>
        <p:spPr>
          <a:xfrm>
            <a:off x="4510309" y="4182407"/>
            <a:ext cx="20950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l-PL" dirty="0">
                <a:solidFill>
                  <a:srgbClr val="65D7FF"/>
                </a:solidFill>
              </a:rPr>
              <a:t>Sport</a:t>
            </a:r>
            <a:br>
              <a:rPr lang="pl-PL" dirty="0">
                <a:solidFill>
                  <a:srgbClr val="65D7FF"/>
                </a:solidFill>
              </a:rPr>
            </a:br>
            <a:r>
              <a:rPr lang="pl-PL" dirty="0">
                <a:solidFill>
                  <a:srgbClr val="65D7FF"/>
                </a:solidFill>
              </a:rPr>
              <a:t>powszechny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6B2CF724-C66E-40AF-9D44-226A75105704}"/>
              </a:ext>
            </a:extLst>
          </p:cNvPr>
          <p:cNvSpPr txBox="1"/>
          <p:nvPr/>
        </p:nvSpPr>
        <p:spPr>
          <a:xfrm>
            <a:off x="4510309" y="4925452"/>
            <a:ext cx="20950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l-PL" dirty="0">
                <a:solidFill>
                  <a:schemeClr val="bg1"/>
                </a:solidFill>
              </a:rPr>
              <a:t>Sport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wyczynowy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5199321" y="3572540"/>
            <a:ext cx="6422065" cy="1244009"/>
          </a:xfrm>
          <a:custGeom>
            <a:avLst/>
            <a:gdLst>
              <a:gd name="connsiteX0" fmla="*/ 6422065 w 6422065"/>
              <a:gd name="connsiteY0" fmla="*/ 0 h 1244009"/>
              <a:gd name="connsiteX1" fmla="*/ 4954772 w 6422065"/>
              <a:gd name="connsiteY1" fmla="*/ 0 h 1244009"/>
              <a:gd name="connsiteX2" fmla="*/ 4582632 w 6422065"/>
              <a:gd name="connsiteY2" fmla="*/ 329609 h 1244009"/>
              <a:gd name="connsiteX3" fmla="*/ 3232298 w 6422065"/>
              <a:gd name="connsiteY3" fmla="*/ 329609 h 1244009"/>
              <a:gd name="connsiteX4" fmla="*/ 2870791 w 6422065"/>
              <a:gd name="connsiteY4" fmla="*/ 1244009 h 1244009"/>
              <a:gd name="connsiteX5" fmla="*/ 0 w 6422065"/>
              <a:gd name="connsiteY5" fmla="*/ 1244009 h 124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2065" h="1244009">
                <a:moveTo>
                  <a:pt x="6422065" y="0"/>
                </a:moveTo>
                <a:lnTo>
                  <a:pt x="4954772" y="0"/>
                </a:lnTo>
                <a:lnTo>
                  <a:pt x="4582632" y="329609"/>
                </a:lnTo>
                <a:lnTo>
                  <a:pt x="3232298" y="329609"/>
                </a:lnTo>
                <a:lnTo>
                  <a:pt x="2870791" y="1244009"/>
                </a:lnTo>
                <a:lnTo>
                  <a:pt x="0" y="1244009"/>
                </a:ln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811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19439343"/>
              </p:ext>
            </p:extLst>
          </p:nvPr>
        </p:nvGraphicFramePr>
        <p:xfrm>
          <a:off x="4024395" y="2211858"/>
          <a:ext cx="6555000" cy="357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59676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 r.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69286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infrastrukturę sportową</a:t>
            </a:r>
          </a:p>
        </p:txBody>
      </p:sp>
    </p:spTree>
    <p:extLst>
      <p:ext uri="{BB962C8B-B14F-4D97-AF65-F5344CB8AC3E}">
        <p14:creationId xmlns:p14="http://schemas.microsoft.com/office/powerpoint/2010/main" val="39473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8983476" y="3915395"/>
            <a:ext cx="1407584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1519469" y="3134732"/>
            <a:ext cx="1273546" cy="127354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642F3EF7-CCC3-4EF0-9D28-673D0D83BF76}"/>
              </a:ext>
            </a:extLst>
          </p:cNvPr>
          <p:cNvSpPr txBox="1"/>
          <p:nvPr/>
        </p:nvSpPr>
        <p:spPr>
          <a:xfrm>
            <a:off x="980279" y="4442196"/>
            <a:ext cx="2351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750 mln zł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1497857" y="5096655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610350" y="3475567"/>
            <a:ext cx="1371600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8287895" y="4730485"/>
            <a:ext cx="1357755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8318500" y="5166881"/>
            <a:ext cx="1184275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43"/>
          <p:cNvSpPr/>
          <p:nvPr/>
        </p:nvSpPr>
        <p:spPr>
          <a:xfrm>
            <a:off x="6575285" y="5611381"/>
            <a:ext cx="1059955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3771374" y="2971008"/>
            <a:ext cx="79888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B0F0"/>
              </a:buClr>
            </a:pP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Programy z największym planem budżetowym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Sportowa Polska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250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Inwestycje o szczególnym znaczeniu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233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 rozwoju infrastruktury piłkarskiej </a:t>
            </a:r>
            <a:b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dla klubów Ekstraklasy i 1. Ligi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140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 modernizacji Orlików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30 mln zł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Tenisowa Polska – </a:t>
            </a:r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 mln zł</a:t>
            </a:r>
          </a:p>
        </p:txBody>
      </p: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69498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439876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infrastrukturę sportową</a:t>
            </a:r>
          </a:p>
        </p:txBody>
      </p:sp>
    </p:spTree>
    <p:extLst>
      <p:ext uri="{BB962C8B-B14F-4D97-AF65-F5344CB8AC3E}">
        <p14:creationId xmlns:p14="http://schemas.microsoft.com/office/powerpoint/2010/main" val="9593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709399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COS-OPO – realizowane inwestycje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279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684071"/>
            <a:ext cx="113108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Hala wielofunkcyjna w Wałczu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Tor lodowy w Zakopanem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Internat sportowy w Giżycku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Internat sportowy w Cetniewie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Trasy biegowe i biathlonowe w Szczyrku</a:t>
            </a:r>
          </a:p>
        </p:txBody>
      </p:sp>
      <p:pic>
        <p:nvPicPr>
          <p:cNvPr id="11" name="Grafika 8">
            <a:extLst>
              <a:ext uri="{FF2B5EF4-FFF2-40B4-BE49-F238E27FC236}">
                <a16:creationId xmlns:a16="http://schemas.microsoft.com/office/drawing/2014/main" xmlns="" id="{DD24F8E0-64E9-4F26-8FD8-2ECD969E2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73442" y="3894833"/>
            <a:ext cx="2244930" cy="1395496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9807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xmlns="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594919"/>
            <a:ext cx="10541000" cy="163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5400" b="1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Inicjatywy</a:t>
            </a:r>
            <a:r>
              <a:rPr lang="pl-PL" sz="5400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5400" dirty="0" smtClean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2022</a:t>
            </a:r>
            <a:endParaRPr lang="pl-PL" sz="5400" dirty="0">
              <a:solidFill>
                <a:schemeClr val="bg1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145484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48131983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356112" y="3889942"/>
            <a:ext cx="2551168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396752" y="3334406"/>
            <a:ext cx="1418328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851856"/>
            <a:ext cx="779017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Pilotażowe programy </a:t>
            </a:r>
            <a:r>
              <a:rPr lang="pl-PL" sz="4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MSiT</a:t>
            </a:r>
            <a:endParaRPr lang="pl-PL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Upowszechnianie Strzelectwa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3249501"/>
            <a:ext cx="11310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budżet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5,1 mln zł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ponad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7 tys. uczestników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młodzież szkolna i studenci w wieku 18-26 lat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oraz osoby dorosłe powyżej 26. roku życia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558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423904" y="4813064"/>
            <a:ext cx="569996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9372600" y="4813065"/>
            <a:ext cx="1352550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3" y="1166971"/>
            <a:ext cx="10333535" cy="1176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Pilotażowe programy </a:t>
            </a:r>
            <a:r>
              <a:rPr lang="pl-PL" sz="4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MSiT</a:t>
            </a:r>
            <a:endParaRPr lang="pl-PL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Modernizacja kompleksów sportowych </a:t>
            </a:r>
            <a:b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„Moje Boisko – Orlik 2012” 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3249501"/>
            <a:ext cx="113108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poprawa stanu technicznego ogólnodostępnych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kompleksów sportowo-rekreacyjnych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rozwój aktywności fizycznej dzieci i młodzieży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181</a:t>
            </a: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wstępnie zakwalifikowanych inwestycji na kwotę blisko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50 mln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520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080925"/>
            <a:ext cx="11242719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Sportowe sukcesy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834320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860054" y="1962299"/>
            <a:ext cx="9005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Liczba medali (kat. senior, młodzieżowiec, junior)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62824"/>
              </p:ext>
            </p:extLst>
          </p:nvPr>
        </p:nvGraphicFramePr>
        <p:xfrm>
          <a:off x="4345629" y="2934225"/>
          <a:ext cx="2704866" cy="27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51">
                  <a:extLst>
                    <a:ext uri="{9D8B030D-6E8A-4147-A177-3AD203B41FA5}">
                      <a16:colId xmlns:a16="http://schemas.microsoft.com/office/drawing/2014/main" xmlns="" val="1524363528"/>
                    </a:ext>
                  </a:extLst>
                </a:gridCol>
                <a:gridCol w="1973515">
                  <a:extLst>
                    <a:ext uri="{9D8B030D-6E8A-4147-A177-3AD203B41FA5}">
                      <a16:colId xmlns:a16="http://schemas.microsoft.com/office/drawing/2014/main" xmlns="" val="2606872452"/>
                    </a:ext>
                  </a:extLst>
                </a:gridCol>
              </a:tblGrid>
              <a:tr h="543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</a:rPr>
                        <a:t>Sporty olimpijskie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686750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902602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MŚ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0026299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74420"/>
                  </a:ext>
                </a:extLst>
              </a:tr>
              <a:tr h="543540">
                <a:tc gridSpan="2"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Razem</a:t>
                      </a:r>
                      <a:r>
                        <a:rPr lang="pl-PL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187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C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400" dirty="0">
                        <a:solidFill>
                          <a:schemeClr val="bg1"/>
                        </a:solidFill>
                        <a:latin typeface="Lato" panose="020F0502020204030203" pitchFamily="34" charset="-1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2124136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74541"/>
              </p:ext>
            </p:extLst>
          </p:nvPr>
        </p:nvGraphicFramePr>
        <p:xfrm>
          <a:off x="7738972" y="2934225"/>
          <a:ext cx="2704866" cy="27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18">
                  <a:extLst>
                    <a:ext uri="{9D8B030D-6E8A-4147-A177-3AD203B41FA5}">
                      <a16:colId xmlns:a16="http://schemas.microsoft.com/office/drawing/2014/main" xmlns="" val="1524363528"/>
                    </a:ext>
                  </a:extLst>
                </a:gridCol>
                <a:gridCol w="1831348">
                  <a:extLst>
                    <a:ext uri="{9D8B030D-6E8A-4147-A177-3AD203B41FA5}">
                      <a16:colId xmlns:a16="http://schemas.microsoft.com/office/drawing/2014/main" xmlns="" val="2606872452"/>
                    </a:ext>
                  </a:extLst>
                </a:gridCol>
              </a:tblGrid>
              <a:tr h="543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</a:rPr>
                        <a:t>Sporty nieolimpijskie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686750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TWG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2902602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MŚ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197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0026299"/>
                  </a:ext>
                </a:extLst>
              </a:tr>
              <a:tr h="543540"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dirty="0">
                          <a:solidFill>
                            <a:schemeClr val="bg1"/>
                          </a:solidFill>
                          <a:latin typeface="+mn-lt"/>
                        </a:rPr>
                        <a:t>258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74420"/>
                  </a:ext>
                </a:extLst>
              </a:tr>
              <a:tr h="543540">
                <a:tc gridSpan="2"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Razem</a:t>
                      </a:r>
                      <a:r>
                        <a:rPr lang="pl-PL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pl-PL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2C7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2400" dirty="0">
                        <a:solidFill>
                          <a:schemeClr val="bg1"/>
                        </a:solidFill>
                        <a:latin typeface="Lato" panose="020F0502020204030203" pitchFamily="34" charset="-1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2124136"/>
                  </a:ext>
                </a:extLst>
              </a:tr>
            </a:tbl>
          </a:graphicData>
        </a:graphic>
      </p:graphicFrame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1567377" y="4031089"/>
            <a:ext cx="2089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234</a:t>
            </a:r>
          </a:p>
          <a:p>
            <a:pPr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278</a:t>
            </a:r>
          </a:p>
          <a:p>
            <a:pPr>
              <a:spcAft>
                <a:spcPts val="600"/>
              </a:spcAft>
            </a:pPr>
            <a:r>
              <a:rPr lang="pl-PL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332</a:t>
            </a:r>
          </a:p>
        </p:txBody>
      </p:sp>
      <p:sp>
        <p:nvSpPr>
          <p:cNvPr id="4" name="Owal 3"/>
          <p:cNvSpPr/>
          <p:nvPr/>
        </p:nvSpPr>
        <p:spPr>
          <a:xfrm>
            <a:off x="985703" y="4126729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/>
          <p:cNvSpPr/>
          <p:nvPr/>
        </p:nvSpPr>
        <p:spPr>
          <a:xfrm>
            <a:off x="985703" y="4694724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/>
          <p:cNvSpPr/>
          <p:nvPr/>
        </p:nvSpPr>
        <p:spPr>
          <a:xfrm>
            <a:off x="985703" y="5236166"/>
            <a:ext cx="415759" cy="41575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wal 37"/>
          <p:cNvSpPr/>
          <p:nvPr/>
        </p:nvSpPr>
        <p:spPr>
          <a:xfrm>
            <a:off x="1039479" y="4180505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/>
          <p:cNvSpPr/>
          <p:nvPr/>
        </p:nvSpPr>
        <p:spPr>
          <a:xfrm>
            <a:off x="1039479" y="4748501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/>
          <p:cNvSpPr/>
          <p:nvPr/>
        </p:nvSpPr>
        <p:spPr>
          <a:xfrm>
            <a:off x="1039479" y="5289942"/>
            <a:ext cx="308208" cy="3082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73025">
            <a:noFill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916442" y="2934225"/>
            <a:ext cx="2085407" cy="334764"/>
          </a:xfrm>
          <a:prstGeom prst="rect">
            <a:avLst/>
          </a:prstGeom>
          <a:solidFill>
            <a:srgbClr val="0A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878342" y="2751140"/>
            <a:ext cx="346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844 medale</a:t>
            </a:r>
          </a:p>
          <a:p>
            <a:r>
              <a:rPr lang="pl-PL" sz="2000" dirty="0">
                <a:solidFill>
                  <a:schemeClr val="bg1"/>
                </a:solidFill>
              </a:rPr>
              <a:t>w tym 193 medale osób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z niepełnosprawnościami</a:t>
            </a:r>
            <a:endParaRPr lang="pl-PL" sz="3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1008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90773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Europejski Kongres Sportu I Turystyki</a:t>
            </a:r>
            <a:endParaRPr lang="pl-PL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70818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929461"/>
            <a:ext cx="98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 dni, 8 bloków tematycznych, 60 paneli, 100 prelegentów,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1500 uczestników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debata o wyzwaniach dla sportu i turystyki w XXI wieku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spotkanie trenerów, działaczy sportowych, zawodników, przedstawicieli polityki, biznesu, mediów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7789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1388979" y="3721944"/>
            <a:ext cx="2878221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487779" y="3342611"/>
            <a:ext cx="4112661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086709" y="4277010"/>
            <a:ext cx="1214967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851856"/>
            <a:ext cx="7790170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Pilotażowe programy </a:t>
            </a:r>
            <a:r>
              <a:rPr lang="pl-PL" sz="4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MSiT</a:t>
            </a:r>
            <a:endParaRPr lang="pl-PL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Tenisowa Polska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2822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3249501"/>
            <a:ext cx="11310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Dzięki pierwszej edycji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powstanie 16 nowych kortów </a:t>
            </a:r>
            <a:b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 6 zadaszeń kortów</a:t>
            </a: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Budżet zaplanowany w edycji pilotażowej wyniósł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 mln zł</a:t>
            </a: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4871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405466" y="5432789"/>
            <a:ext cx="1479974" cy="334433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3" y="1235740"/>
            <a:ext cx="10333535" cy="1176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Pilotażowe programy </a:t>
            </a:r>
            <a:r>
              <a:rPr lang="pl-PL" sz="40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MSiT</a:t>
            </a:r>
            <a:endParaRPr lang="pl-PL" sz="4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rozwoju infrastruktury piłkarskiej </a:t>
            </a:r>
            <a:b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dla klubów Ekstraklasy i 1. Ligi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309034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3311619"/>
            <a:ext cx="105434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rozwój bazy szkoleniowo-treningowej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zapewnienie nowoczesnej infrastruktury sportowej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zwłaszcza dzieciom i młodzieży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podnoszenie poziomu piłki nożnej w Polsce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140 mln zł </a:t>
            </a: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 edycji pilotażowej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0683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>
            <a:extLst>
              <a:ext uri="{FF2B5EF4-FFF2-40B4-BE49-F238E27FC236}">
                <a16:creationId xmlns:a16="http://schemas.microsoft.com/office/drawing/2014/main" xmlns="" id="{F15B725A-3D8B-4072-B540-36DF58A252AD}"/>
              </a:ext>
            </a:extLst>
          </p:cNvPr>
          <p:cNvSpPr txBox="1">
            <a:spLocks/>
          </p:cNvSpPr>
          <p:nvPr/>
        </p:nvSpPr>
        <p:spPr>
          <a:xfrm>
            <a:off x="825500" y="2594919"/>
            <a:ext cx="10541000" cy="163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5400" b="1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Plany</a:t>
            </a:r>
            <a:r>
              <a:rPr lang="pl-PL" sz="5400" dirty="0">
                <a:solidFill>
                  <a:schemeClr val="bg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 2023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96D702E7-5529-4328-8DF5-5AC77751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69876" y="1"/>
            <a:ext cx="3622124" cy="370378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xmlns="" id="{2FF82280-3A28-4BBF-A781-F1472FA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2549236" cy="968314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4869113" y="4145484"/>
            <a:ext cx="2453774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07799771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400138" y="3329937"/>
            <a:ext cx="1900928" cy="334433"/>
          </a:xfrm>
          <a:prstGeom prst="rect">
            <a:avLst/>
          </a:prstGeom>
          <a:solidFill>
            <a:srgbClr val="0C2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66742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1000 nowych hal przy polskich szkołach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787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689151"/>
            <a:ext cx="9848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Największy program rozwoju infrastruktury sportowej w historii RP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budżet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 mld złotych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Program realizowany w latach 2023-2024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70% dofinansowania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Nabór od lutego 2023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8265511" y="3321330"/>
            <a:ext cx="2113152" cy="2113152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7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391672" y="2781493"/>
            <a:ext cx="1333661" cy="334433"/>
          </a:xfrm>
          <a:prstGeom prst="rect">
            <a:avLst/>
          </a:prstGeom>
          <a:solidFill>
            <a:srgbClr val="0B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667423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Strzelnica wirtualna w każdej szkole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467874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689151"/>
            <a:ext cx="9848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budżet </a:t>
            </a:r>
            <a:r>
              <a:rPr lang="pl-PL" sz="26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25 mln zł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200 lokalnych animatorów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Wszyscy uczniowie polskich szkół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ponadpodstawowych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Współpraca z MEiN – nowe strzeleckie UKS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630617" y="3571532"/>
            <a:ext cx="1765849" cy="1765849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9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Symbol zastępczy zawartości 6">
            <a:extLst>
              <a:ext uri="{FF2B5EF4-FFF2-40B4-BE49-F238E27FC236}">
                <a16:creationId xmlns:a16="http://schemas.microsoft.com/office/drawing/2014/main" xmlns="" id="{9B2D7F8E-FA9E-40C7-B3D6-1F20C4109E52}"/>
              </a:ext>
            </a:extLst>
          </p:cNvPr>
          <p:cNvGraphicFramePr>
            <a:graphicFrameLocks/>
          </p:cNvGraphicFramePr>
          <p:nvPr/>
        </p:nvGraphicFramePr>
        <p:xfrm>
          <a:off x="1445480" y="251367"/>
          <a:ext cx="11294507" cy="621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352480"/>
            <a:ext cx="11242719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III Igrzyska Europejskie Kraków-Małopolska</a:t>
            </a:r>
            <a:endParaRPr lang="pl-PL" sz="4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105875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319256"/>
            <a:ext cx="113108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wzmocnienie rangi Igrzysk Europejskich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Igrzyska Europejskie po raz pierwszy w UE</a:t>
            </a:r>
          </a:p>
          <a:p>
            <a:pPr marL="457200" indent="-457200"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największa impreza sportowa w 2023 roku na świecie</a:t>
            </a:r>
          </a:p>
          <a:p>
            <a:pPr>
              <a:spcAft>
                <a:spcPts val="600"/>
              </a:spcAft>
            </a:pPr>
            <a:r>
              <a:rPr lang="pl-PL" sz="2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bogaty program sportowy igrzysk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28 dyscyplin, w większości olimpijskich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11 lokalizacji</a:t>
            </a:r>
          </a:p>
          <a:p>
            <a:pPr marL="457200" indent="-4572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95% dyscyplin w randze kwalifikacji olimpijskich i mistrzostw Europy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xmlns="" id="{D7172E16-CEBB-4BB6-AD55-E7E4ECE1F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59064" y="2526185"/>
            <a:ext cx="1528122" cy="24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62761"/>
            <a:ext cx="11246602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Sportowe Talenty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36321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584489"/>
            <a:ext cx="98485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od </a:t>
            </a: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projekt prowadzony pilotażowo w szkołach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 województw opolskiego i lubelskiego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5 testów sprawnościowych w każdym semestrze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Zanonimizowana baza danych dostępna </a:t>
            </a:r>
            <a:b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dla związków i klubów sportowych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Dzięki współpracy z MEiN od IX ’23 obligatoryjny w całej Polsce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pic>
        <p:nvPicPr>
          <p:cNvPr id="13" name="Grafika 3">
            <a:extLst>
              <a:ext uri="{FF2B5EF4-FFF2-40B4-BE49-F238E27FC236}">
                <a16:creationId xmlns:a16="http://schemas.microsoft.com/office/drawing/2014/main" xmlns="" id="{8BB2E63F-9365-473C-8064-E9D011EA8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46866" y="3479811"/>
            <a:ext cx="3552691" cy="13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71604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 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w 2023 roku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475480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453642262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676996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2023 r.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573093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4469190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</p:spTree>
    <p:extLst>
      <p:ext uri="{BB962C8B-B14F-4D97-AF65-F5344CB8AC3E}">
        <p14:creationId xmlns:p14="http://schemas.microsoft.com/office/powerpoint/2010/main" val="4614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/>
          <p:cNvSpPr/>
          <p:nvPr/>
        </p:nvSpPr>
        <p:spPr>
          <a:xfrm>
            <a:off x="9323554" y="2959681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/>
          <p:cNvSpPr/>
          <p:nvPr/>
        </p:nvSpPr>
        <p:spPr>
          <a:xfrm rot="16200000">
            <a:off x="5933019" y="2843210"/>
            <a:ext cx="1894650" cy="189464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/>
          <p:cNvSpPr/>
          <p:nvPr/>
        </p:nvSpPr>
        <p:spPr>
          <a:xfrm>
            <a:off x="1279553" y="4029740"/>
            <a:ext cx="1520934" cy="1520932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/>
          <p:cNvSpPr/>
          <p:nvPr/>
        </p:nvSpPr>
        <p:spPr>
          <a:xfrm>
            <a:off x="4451473" y="1942873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wal 37"/>
          <p:cNvSpPr/>
          <p:nvPr/>
        </p:nvSpPr>
        <p:spPr>
          <a:xfrm>
            <a:off x="5892033" y="4420826"/>
            <a:ext cx="1006680" cy="100667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/>
          <p:cNvSpPr/>
          <p:nvPr/>
        </p:nvSpPr>
        <p:spPr>
          <a:xfrm>
            <a:off x="9439464" y="4279898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/>
          <p:cNvSpPr/>
          <p:nvPr/>
        </p:nvSpPr>
        <p:spPr>
          <a:xfrm>
            <a:off x="7910436" y="5143688"/>
            <a:ext cx="1320217" cy="1320217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/>
          <p:cNvSpPr/>
          <p:nvPr/>
        </p:nvSpPr>
        <p:spPr>
          <a:xfrm>
            <a:off x="1537413" y="2006228"/>
            <a:ext cx="1320218" cy="1320218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Owal 41"/>
          <p:cNvSpPr/>
          <p:nvPr/>
        </p:nvSpPr>
        <p:spPr>
          <a:xfrm>
            <a:off x="2880646" y="2935623"/>
            <a:ext cx="1899472" cy="1899470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Owal 43"/>
          <p:cNvSpPr/>
          <p:nvPr/>
        </p:nvSpPr>
        <p:spPr>
          <a:xfrm rot="18430644">
            <a:off x="3648803" y="4932355"/>
            <a:ext cx="1732358" cy="1732356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Owal 44"/>
          <p:cNvSpPr/>
          <p:nvPr/>
        </p:nvSpPr>
        <p:spPr>
          <a:xfrm>
            <a:off x="7645089" y="1657286"/>
            <a:ext cx="1732358" cy="1732356"/>
          </a:xfrm>
          <a:prstGeom prst="ellipse">
            <a:avLst/>
          </a:prstGeom>
          <a:noFill/>
          <a:ln w="111125">
            <a:gradFill flip="none" rotWithShape="1">
              <a:gsLst>
                <a:gs pos="100000">
                  <a:srgbClr val="00B0F0">
                    <a:alpha val="41000"/>
                  </a:srgbClr>
                </a:gs>
                <a:gs pos="0">
                  <a:srgbClr val="00B0F0">
                    <a:alpha val="42000"/>
                  </a:srgbClr>
                </a:gs>
                <a:gs pos="50000">
                  <a:srgbClr val="00B0F0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011978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Sukcesy polskich sportowców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765373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08734" y="2111803"/>
            <a:ext cx="3083213" cy="1015663"/>
          </a:xfrm>
          <a:prstGeom prst="rect">
            <a:avLst/>
          </a:prstGeom>
          <a:effectLst>
            <a:outerShdw blurRad="342900" dist="469900" dir="216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Iga Świątek liderką </a:t>
            </a:r>
            <a:r>
              <a:rPr lang="pl-PL" dirty="0">
                <a:solidFill>
                  <a:schemeClr val="bg1"/>
                </a:solidFill>
              </a:rPr>
              <a:t>singlowego rankingu WTA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od kwietnia 2022 r.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756240" y="2039106"/>
            <a:ext cx="3519336" cy="830997"/>
          </a:xfrm>
          <a:prstGeom prst="rect">
            <a:avLst/>
          </a:prstGeom>
          <a:effectLst>
            <a:outerShdw blurRad="139700" dist="3175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mistrzostwo Europy</a:t>
            </a: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Kobiet w Rugby 7 w Krakowie</a:t>
            </a:r>
            <a:endParaRPr lang="pl-PL" sz="2000" dirty="0"/>
          </a:p>
        </p:txBody>
      </p:sp>
      <p:sp>
        <p:nvSpPr>
          <p:cNvPr id="25" name="Prostokąt 24"/>
          <p:cNvSpPr/>
          <p:nvPr/>
        </p:nvSpPr>
        <p:spPr>
          <a:xfrm>
            <a:off x="6962201" y="5269363"/>
            <a:ext cx="3216686" cy="1015663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4 medale 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na lekkoatletycznych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mistrzostwach świata w USA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2263645" y="3338029"/>
            <a:ext cx="3162300" cy="1138773"/>
          </a:xfrm>
          <a:prstGeom prst="rect">
            <a:avLst/>
          </a:prstGeom>
          <a:effectLst>
            <a:outerShdw blurRad="228600" dist="254000" dir="7080000" algn="tl" rotWithShape="0">
              <a:prstClr val="black">
                <a:alpha val="41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brązowy medal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Dawida Kubackiego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na IO w Pekinie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5300971" y="3295010"/>
            <a:ext cx="3162300" cy="1015663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42 medale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podczas Igrzysk Głuchych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Brazylii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699738" y="5403142"/>
            <a:ext cx="3630488" cy="738664"/>
          </a:xfrm>
          <a:prstGeom prst="rect">
            <a:avLst/>
          </a:prstGeom>
          <a:effectLst>
            <a:outerShdw blurRad="177800" dist="1524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wicemistrzostwo świata 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piłce siatkowej mężczyzn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8190690" y="3053124"/>
            <a:ext cx="3678726" cy="1107996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druga z rzędu wygrana</a:t>
            </a:r>
            <a:r>
              <a:rPr lang="pl-PL" sz="2400" dirty="0">
                <a:solidFill>
                  <a:schemeClr val="bg1"/>
                </a:solidFill>
              </a:rPr>
              <a:t/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ZAKSY Kędzierzyn-Koźle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w Lidze Mistrzów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143730" y="2136507"/>
            <a:ext cx="3981279" cy="892552"/>
          </a:xfrm>
          <a:prstGeom prst="rect">
            <a:avLst/>
          </a:prstGeom>
          <a:effectLst>
            <a:outerShdw blurRad="139700" dist="88900" dir="270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czwarte miejsce</a:t>
            </a:r>
            <a:r>
              <a:rPr lang="pl-PL" sz="1600" b="1" dirty="0">
                <a:solidFill>
                  <a:schemeClr val="bg1"/>
                </a:solidFill>
              </a:rPr>
              <a:t/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polskich koszykarzy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na mistrzostwach Europy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161646" y="4358846"/>
            <a:ext cx="3299069" cy="1015663"/>
          </a:xfrm>
          <a:prstGeom prst="rect">
            <a:avLst/>
          </a:prstGeom>
          <a:effectLst>
            <a:outerShdw blurRad="355600" dist="469900" dir="20280000" algn="tl" rotWithShape="0">
              <a:prstClr val="black">
                <a:alpha val="61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siódme miejsce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polskich siatkarek na mistrzostwach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świata i awans do ćwierćfinału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tej imprezy po 60 latach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635658" y="4436718"/>
            <a:ext cx="3512512" cy="923330"/>
          </a:xfrm>
          <a:prstGeom prst="rect">
            <a:avLst/>
          </a:prstGeom>
          <a:effectLst>
            <a:outerShdw blurRad="139700" dist="241300" dir="1878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awans reprezentacji Polski do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1/8 finału mistrzostw świata </a:t>
            </a:r>
            <a:r>
              <a:rPr lang="pl-PL" sz="2000" dirty="0">
                <a:solidFill>
                  <a:schemeClr val="bg1"/>
                </a:solidFill>
              </a:rPr>
              <a:t/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piłce nożnej po 36 latach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8599238" y="4455051"/>
            <a:ext cx="3090859" cy="954107"/>
          </a:xfrm>
          <a:prstGeom prst="rect">
            <a:avLst/>
          </a:prstGeom>
          <a:effectLst>
            <a:outerShdw blurRad="139700" dist="165100" dir="13260000" algn="t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Bartosz </a:t>
            </a:r>
            <a:r>
              <a:rPr lang="pl-PL" sz="1600" dirty="0" err="1">
                <a:solidFill>
                  <a:schemeClr val="bg1"/>
                </a:solidFill>
              </a:rPr>
              <a:t>Zmarzlik</a:t>
            </a:r>
            <a:r>
              <a:rPr lang="pl-PL" sz="1600" dirty="0">
                <a:solidFill>
                  <a:schemeClr val="bg1"/>
                </a:solidFill>
              </a:rPr>
              <a:t> z tytułem </a:t>
            </a:r>
            <a:r>
              <a:rPr lang="pl-PL" sz="2000" b="1" dirty="0">
                <a:solidFill>
                  <a:schemeClr val="bg1"/>
                </a:solidFill>
              </a:rPr>
              <a:t>indywidualnego mistrza świata na żużlu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19768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655234" y="2074216"/>
            <a:ext cx="1358900" cy="295016"/>
          </a:xfrm>
          <a:prstGeom prst="rect">
            <a:avLst/>
          </a:prstGeom>
          <a:solidFill>
            <a:srgbClr val="0B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600960" y="5622257"/>
            <a:ext cx="3796666" cy="295016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011978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Największe imprezy sportowe w Polsce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765373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1002613" y="4945093"/>
            <a:ext cx="606633" cy="60663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121276" y="5121205"/>
            <a:ext cx="1276350" cy="295016"/>
          </a:xfrm>
          <a:prstGeom prst="rect">
            <a:avLst/>
          </a:prstGeom>
          <a:solidFill>
            <a:srgbClr val="0B2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1609246" y="1986650"/>
            <a:ext cx="102887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B0F0"/>
              </a:buClr>
            </a:pPr>
            <a:r>
              <a:rPr lang="pl-PL" sz="2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74 imprezy </a:t>
            </a: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rangi Mistrzostw Świata, Mistrzostw Europy, Pucharu Świata i zawodów zaliczanych do klasyfikacji światowej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FIVB Mistrzostwa Świata w Piłce Siatkowej Kobiet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Indywidualne Mistrzostwa Świata na Żużlu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Mistrzostwa Świata w Brydżu Sportowym - World Bridge Series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Puchar Świata w Skokach Narciarskich w Wiśle i Zakopanem </a:t>
            </a:r>
          </a:p>
          <a:p>
            <a:pPr marL="457200" indent="-457200"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Memoriał Kamili Skolimowskiej międzynarodowe zawody lekkoatletyczne zaliczane do cyklu Diamentowa Liga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Całkowita kwota wsparcia: ok. </a:t>
            </a:r>
            <a:r>
              <a:rPr lang="pl-PL" sz="2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180 mln zł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Średnio </a:t>
            </a:r>
            <a:r>
              <a:rPr lang="pl-PL" sz="2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6 imprez sportowych na miesiąc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41450" y="1986650"/>
            <a:ext cx="614632" cy="6146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58962" y="5507274"/>
            <a:ext cx="497119" cy="49711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3294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795007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Imprezy sportowe przejęte od Rosji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54840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3" y="2769679"/>
            <a:ext cx="1028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Mistrzostwa Świata w Piłce Siatkowej Mężczyzn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Mistrzostwa Europy Seniorów Kobiet i Mężczyzn w Rugby 7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Mistrzostwa Europy Juniorów U-17 w Podnoszeniu Ciężarów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Mistrzostwa Europy w Strzelectwie Sportowym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Puchar Świata w Szpadzie Kobiet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33448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795007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Dyplomacja sportowa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548402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3" y="2769679"/>
            <a:ext cx="10288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rozpoczęcie ofensywy dyplomatycznej – 23.02.2022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wspólne stanowiska ministrów ds. sportu UE i krajów pozaeuropejskich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spotkania bilateralne i interwencje dyplomatyczne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wsparcie polskich związków sportowych w decyzjach o bojkocie </a:t>
            </a:r>
            <a:b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wydarzeń z udziałem Rosji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452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151976"/>
            <a:ext cx="10134011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Rok wsparcia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1905371"/>
            <a:ext cx="102143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99B8CF3F-D3B1-460E-B44F-D518F76C9065}"/>
              </a:ext>
            </a:extLst>
          </p:cNvPr>
          <p:cNvSpPr txBox="1"/>
          <p:nvPr/>
        </p:nvSpPr>
        <p:spPr>
          <a:xfrm>
            <a:off x="904814" y="2126648"/>
            <a:ext cx="105039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Dofinansowanie rywalizacji w zawodach rangi Pucharu Świata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Współpraca COS - WOT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Ustawa energetyczna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Wsparcie Polskich Związków Sportowych w pozyskiwaniu praw </a:t>
            </a:r>
            <a:b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 organizacji imprez rangi mistrzowskiej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Pomoc Ukraińcom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infolinia dla sportowców z Ukrainy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baza treningowa COS-OPO dostępna dla sportowców z Ukrainy</a:t>
            </a:r>
          </a:p>
          <a:p>
            <a:pPr marL="914400" lvl="1" indent="-4572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ukraińskie kluby grające w polskich ligach i na polskich obiektach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42365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59247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 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w 2022 roku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6"/>
            <a:ext cx="476115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3938572181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232201" y="5777966"/>
            <a:ext cx="234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wykonanie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573093" y="5777966"/>
            <a:ext cx="145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plan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4469190" y="5777966"/>
            <a:ext cx="14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6262577" y="1467293"/>
            <a:ext cx="4178595" cy="5235596"/>
          </a:xfrm>
          <a:prstGeom prst="rect">
            <a:avLst/>
          </a:prstGeom>
          <a:noFill/>
          <a:ln w="28575">
            <a:solidFill>
              <a:srgbClr val="00B4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5129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xmlns="" id="{99520F6C-82DD-4946-989F-BF6532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26804" y="1"/>
            <a:ext cx="2765196" cy="282753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xmlns="" id="{1094839F-8E3A-4C0C-99BC-F21AA6AF8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5565" y="258619"/>
            <a:ext cx="1503087" cy="570940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 rot="10800000">
            <a:off x="0" y="4800599"/>
            <a:ext cx="12192000" cy="798783"/>
          </a:xfrm>
          <a:prstGeom prst="rect">
            <a:avLst/>
          </a:prstGeom>
          <a:gradFill>
            <a:gsLst>
              <a:gs pos="22000">
                <a:srgbClr val="65D7FF">
                  <a:alpha val="10000"/>
                </a:srgbClr>
              </a:gs>
              <a:gs pos="0">
                <a:srgbClr val="65D7FF">
                  <a:alpha val="20000"/>
                </a:srgbClr>
              </a:gs>
              <a:gs pos="100000">
                <a:srgbClr val="65D7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/>
          <p:cNvGraphicFramePr/>
          <p:nvPr>
            <p:extLst>
              <p:ext uri="{D42A27DB-BD31-4B8C-83A1-F6EECF244321}">
                <p14:modId xmlns:p14="http://schemas.microsoft.com/office/powerpoint/2010/main" val="3503389079"/>
              </p:ext>
            </p:extLst>
          </p:nvPr>
        </p:nvGraphicFramePr>
        <p:xfrm>
          <a:off x="4024395" y="1828812"/>
          <a:ext cx="6555000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C8CD5E7-49F6-4F88-A0FC-29588B7A23FC}"/>
              </a:ext>
            </a:extLst>
          </p:cNvPr>
          <p:cNvSpPr txBox="1"/>
          <p:nvPr/>
        </p:nvSpPr>
        <p:spPr>
          <a:xfrm>
            <a:off x="860054" y="1559246"/>
            <a:ext cx="10333535" cy="8027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Rekordowy budżet</a:t>
            </a: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44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 sport wyczynowy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81CB90D9-F745-4053-AE4D-85ACD46FB328}"/>
              </a:ext>
            </a:extLst>
          </p:cNvPr>
          <p:cNvCxnSpPr>
            <a:cxnSpLocks/>
          </p:cNvCxnSpPr>
          <p:nvPr/>
        </p:nvCxnSpPr>
        <p:spPr>
          <a:xfrm>
            <a:off x="979245" y="2827535"/>
            <a:ext cx="45494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8601304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2022 r.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4410711" y="5777966"/>
            <a:ext cx="16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2015 r.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423A339D-9EF7-4780-B974-825D7E4F3F9F}"/>
              </a:ext>
            </a:extLst>
          </p:cNvPr>
          <p:cNvSpPr txBox="1"/>
          <p:nvPr/>
        </p:nvSpPr>
        <p:spPr>
          <a:xfrm>
            <a:off x="6476395" y="5777966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2021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338E6E12-BB17-4B57-AF4E-7A7B9E9DFCC0}"/>
              </a:ext>
            </a:extLst>
          </p:cNvPr>
          <p:cNvSpPr txBox="1"/>
          <p:nvPr/>
        </p:nvSpPr>
        <p:spPr>
          <a:xfrm>
            <a:off x="295565" y="6272346"/>
            <a:ext cx="4192214" cy="430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2022  #</a:t>
            </a:r>
            <a:r>
              <a:rPr lang="pl-P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</a:p>
        </p:txBody>
      </p:sp>
    </p:spTree>
    <p:extLst>
      <p:ext uri="{BB962C8B-B14F-4D97-AF65-F5344CB8AC3E}">
        <p14:creationId xmlns:p14="http://schemas.microsoft.com/office/powerpoint/2010/main" val="2895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822</Words>
  <Application>Microsoft Office PowerPoint</Application>
  <PresentationFormat>Panoramiczny</PresentationFormat>
  <Paragraphs>226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Lato Black</vt:lpstr>
      <vt:lpstr>Lato</vt:lpstr>
      <vt:lpstr>Arial</vt:lpstr>
      <vt:lpstr>Wingdings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Olszewski</dc:creator>
  <cp:lastModifiedBy>Konferencja</cp:lastModifiedBy>
  <cp:revision>165</cp:revision>
  <cp:lastPrinted>2023-01-03T13:40:29Z</cp:lastPrinted>
  <dcterms:created xsi:type="dcterms:W3CDTF">2023-01-03T08:02:25Z</dcterms:created>
  <dcterms:modified xsi:type="dcterms:W3CDTF">2023-01-04T09:34:57Z</dcterms:modified>
</cp:coreProperties>
</file>