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79" r:id="rId6"/>
    <p:sldId id="275" r:id="rId7"/>
    <p:sldId id="259" r:id="rId8"/>
    <p:sldId id="280" r:id="rId9"/>
    <p:sldId id="262" r:id="rId10"/>
    <p:sldId id="281" r:id="rId11"/>
    <p:sldId id="264" r:id="rId12"/>
    <p:sldId id="282" r:id="rId13"/>
    <p:sldId id="267" r:id="rId14"/>
    <p:sldId id="268" r:id="rId15"/>
    <p:sldId id="269" r:id="rId16"/>
    <p:sldId id="270" r:id="rId17"/>
    <p:sldId id="271" r:id="rId18"/>
    <p:sldId id="272" r:id="rId19"/>
    <p:sldId id="274" r:id="rId20"/>
    <p:sldId id="273"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E3D1C2-EA51-4987-B899-5575C76A8D2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5678BCAD-00AD-4EF3-B757-8BDE289FE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4C5DD6D-86F6-49B6-A0AD-4943CAC509DD}"/>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970BD9B4-DE7C-4E8A-B342-E2BBFAA821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768D7F2-F30B-4D30-8DD8-AF39C367FEB6}"/>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23662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536A92-1ABB-42C9-8B79-60CBE9E5DAE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3703804-745B-4926-9653-5748101F24F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1D8A239-4907-4708-8A79-E6FEE23E03F0}"/>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24F928B8-49F3-4FC9-A857-0CE7AAA6DB9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B09EC32-E208-4135-9E9D-ACC494A7B571}"/>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63482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D490868-2537-4495-955C-02D5F937C77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719B36B7-1D6E-4B0C-AF8B-42F89F39927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E9D573-15D6-46A0-ACBE-FE4DC26D40E4}"/>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52DA61CC-E879-4CC1-B6FC-84FA6E33150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6AD98C2-0C82-4F44-A979-E1EF39E61D79}"/>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3848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466DA5-22FF-48E1-87DC-4ACD77A1CC8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E12F06F-A2F3-4B97-BA64-429993711B3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47B35C7-FE9F-44DE-88FD-A023F6F55E0D}"/>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4C577EE9-100C-4901-B78C-1E1956CDC48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2BDC3B3-454C-4E86-B062-3BCFDAA1B710}"/>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176616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9D5EF2-DD74-4CA6-A966-2C26F9489E5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8004AA6-ED70-4DC2-8C1C-1DF3B66CA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063AF4C-87FC-40C9-8EC5-0C78F796D77C}"/>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F271EB13-EE15-4D80-B559-5138F4D83E6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7790A08-57C6-4734-8A52-AE5BB19BC253}"/>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57221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8FD23A-0D21-4AE8-A4D5-63FE8D22749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CB244FF-E0AD-416E-8E66-6478D9B7CA6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CA13E92-C038-4CB1-A0C0-0396C5F8118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8F1EAF1-A543-4B77-BC2E-03F58F9973DC}"/>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310CCE62-1FBD-48D2-B211-B85F7CA5A43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397E4FC-8F9B-4862-8348-794F15A73E9D}"/>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355670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23E633-1E53-441D-86E3-8B42200DBFD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47A2D09-BC87-4FC8-9D6D-35DCABF3C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4AD2CD9-C2F9-4534-8BA8-36C7C74741B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E12308C-F4EF-4FBC-9FF8-67627D831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D554931-6137-4FDF-B0D5-7525796EAABB}"/>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EEBAC2F3-F274-47C1-A580-2ABAA0511188}"/>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8" name="Symbol zastępczy stopki 7">
            <a:extLst>
              <a:ext uri="{FF2B5EF4-FFF2-40B4-BE49-F238E27FC236}">
                <a16:creationId xmlns:a16="http://schemas.microsoft.com/office/drawing/2014/main" id="{820F37AE-AB55-4FA5-BC5A-348A84A634DD}"/>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1E230DE-8B34-4D0E-99D1-2451F6CDC6F0}"/>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70257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D65168-4733-4F4B-A4FD-9F4B1C49468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95D643A-0505-419D-A2A1-60590BC6889E}"/>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4" name="Symbol zastępczy stopki 3">
            <a:extLst>
              <a:ext uri="{FF2B5EF4-FFF2-40B4-BE49-F238E27FC236}">
                <a16:creationId xmlns:a16="http://schemas.microsoft.com/office/drawing/2014/main" id="{B11F6E57-9EC1-40A7-9BB2-2D213CC2CE5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2E4448C-E80D-493E-883A-DD2A40863C15}"/>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315398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C81958-E6DC-41FB-90A1-D07C369C6D7F}"/>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3" name="Symbol zastępczy stopki 2">
            <a:extLst>
              <a:ext uri="{FF2B5EF4-FFF2-40B4-BE49-F238E27FC236}">
                <a16:creationId xmlns:a16="http://schemas.microsoft.com/office/drawing/2014/main" id="{F7D5A061-7B66-4AE7-8371-351CAD46FEAA}"/>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42A9821-8E58-4D8E-A503-99CFF2E48267}"/>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33517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74D97C-CEC1-49B6-A52C-993C590A08A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5E654F52-EA14-4D16-9852-9F91D538AA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F9A3CA9-6E91-4C9E-958D-AEC158398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31D6834-D5EE-4298-9FAD-2059164D304F}"/>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90549E1E-97F1-426B-9C29-3905318D846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88BBC0-8DC8-4345-A314-A0BE9F213DE8}"/>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156597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A52667-2329-46F8-B1BA-FE9DD351B0E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BECEAF1-BA3C-47ED-B006-C91ED4B47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3E29D64-9581-41F2-B55D-884C011C7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952019DD-46B2-4AD7-A6D3-BFB046F5F4D5}"/>
              </a:ext>
            </a:extLst>
          </p:cNvPr>
          <p:cNvSpPr>
            <a:spLocks noGrp="1"/>
          </p:cNvSpPr>
          <p:nvPr>
            <p:ph type="dt" sz="half" idx="10"/>
          </p:nvPr>
        </p:nvSpPr>
        <p:spPr/>
        <p:txBody>
          <a:bodyPr/>
          <a:lstStyle/>
          <a:p>
            <a:fld id="{DA648219-AC07-4E25-B3CC-74DA840B62AA}" type="datetimeFigureOut">
              <a:rPr lang="pl-PL" smtClean="0"/>
              <a:t>14.12.2020</a:t>
            </a:fld>
            <a:endParaRPr lang="pl-PL"/>
          </a:p>
        </p:txBody>
      </p:sp>
      <p:sp>
        <p:nvSpPr>
          <p:cNvPr id="6" name="Symbol zastępczy stopki 5">
            <a:extLst>
              <a:ext uri="{FF2B5EF4-FFF2-40B4-BE49-F238E27FC236}">
                <a16:creationId xmlns:a16="http://schemas.microsoft.com/office/drawing/2014/main" id="{2B4658C5-27C8-45D8-B279-2B7D8FC4EE6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226E459-B250-4935-8D8E-75AD0E509FF6}"/>
              </a:ext>
            </a:extLst>
          </p:cNvPr>
          <p:cNvSpPr>
            <a:spLocks noGrp="1"/>
          </p:cNvSpPr>
          <p:nvPr>
            <p:ph type="sldNum" sz="quarter" idx="12"/>
          </p:nvPr>
        </p:nvSpPr>
        <p:spPr/>
        <p:txBody>
          <a:bodyPr/>
          <a:lstStyle/>
          <a:p>
            <a:fld id="{645ED3BC-723C-45DA-BEE7-6BBBDF17B316}" type="slidenum">
              <a:rPr lang="pl-PL" smtClean="0"/>
              <a:t>‹#›</a:t>
            </a:fld>
            <a:endParaRPr lang="pl-PL"/>
          </a:p>
        </p:txBody>
      </p:sp>
    </p:spTree>
    <p:extLst>
      <p:ext uri="{BB962C8B-B14F-4D97-AF65-F5344CB8AC3E}">
        <p14:creationId xmlns:p14="http://schemas.microsoft.com/office/powerpoint/2010/main" val="240295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3648DC3-2526-40D7-A516-59AF23321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44FC8DC-BBC0-4804-8623-A7032C7E8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B333EFB-212E-43D2-801D-4E04E0C37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48219-AC07-4E25-B3CC-74DA840B62AA}" type="datetimeFigureOut">
              <a:rPr lang="pl-PL" smtClean="0"/>
              <a:t>14.12.2020</a:t>
            </a:fld>
            <a:endParaRPr lang="pl-PL"/>
          </a:p>
        </p:txBody>
      </p:sp>
      <p:sp>
        <p:nvSpPr>
          <p:cNvPr id="5" name="Symbol zastępczy stopki 4">
            <a:extLst>
              <a:ext uri="{FF2B5EF4-FFF2-40B4-BE49-F238E27FC236}">
                <a16:creationId xmlns:a16="http://schemas.microsoft.com/office/drawing/2014/main" id="{A40EF44C-5A24-4204-B94A-356D4D3E6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EA00BEF8-B0F5-4F1E-8A6C-8CE79FE44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ED3BC-723C-45DA-BEE7-6BBBDF17B316}" type="slidenum">
              <a:rPr lang="pl-PL" smtClean="0"/>
              <a:t>‹#›</a:t>
            </a:fld>
            <a:endParaRPr lang="pl-PL"/>
          </a:p>
        </p:txBody>
      </p:sp>
    </p:spTree>
    <p:extLst>
      <p:ext uri="{BB962C8B-B14F-4D97-AF65-F5344CB8AC3E}">
        <p14:creationId xmlns:p14="http://schemas.microsoft.com/office/powerpoint/2010/main" val="4172669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4CC4A85C-844B-4230-87A0-FB6B7938F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8693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34FDAD1-5407-4027-9EE4-CB4D24398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ole tekstowe 3">
            <a:extLst>
              <a:ext uri="{FF2B5EF4-FFF2-40B4-BE49-F238E27FC236}">
                <a16:creationId xmlns:a16="http://schemas.microsoft.com/office/drawing/2014/main" id="{8633E10D-F01B-4524-9117-3168978CD08D}"/>
              </a:ext>
            </a:extLst>
          </p:cNvPr>
          <p:cNvSpPr txBox="1"/>
          <p:nvPr/>
        </p:nvSpPr>
        <p:spPr>
          <a:xfrm>
            <a:off x="8528756" y="2772488"/>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redukcja poziomu zalesienia</a:t>
            </a:r>
          </a:p>
        </p:txBody>
      </p:sp>
      <p:sp>
        <p:nvSpPr>
          <p:cNvPr id="5" name="pole tekstowe 4">
            <a:extLst>
              <a:ext uri="{FF2B5EF4-FFF2-40B4-BE49-F238E27FC236}">
                <a16:creationId xmlns:a16="http://schemas.microsoft.com/office/drawing/2014/main" id="{CDCCDA72-BCD1-4CF8-AC32-885BFF272E5B}"/>
              </a:ext>
            </a:extLst>
          </p:cNvPr>
          <p:cNvSpPr txBox="1"/>
          <p:nvPr/>
        </p:nvSpPr>
        <p:spPr>
          <a:xfrm>
            <a:off x="570089" y="304865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zanieczyszczenie powietrza</a:t>
            </a:r>
          </a:p>
        </p:txBody>
      </p:sp>
      <p:sp>
        <p:nvSpPr>
          <p:cNvPr id="6" name="pole tekstowe 5">
            <a:extLst>
              <a:ext uri="{FF2B5EF4-FFF2-40B4-BE49-F238E27FC236}">
                <a16:creationId xmlns:a16="http://schemas.microsoft.com/office/drawing/2014/main" id="{263D5857-2381-48DA-A367-2D5AA8994DDF}"/>
              </a:ext>
            </a:extLst>
          </p:cNvPr>
          <p:cNvSpPr txBox="1"/>
          <p:nvPr/>
        </p:nvSpPr>
        <p:spPr>
          <a:xfrm>
            <a:off x="756356" y="443010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przerwy w dostawach prądu</a:t>
            </a:r>
          </a:p>
        </p:txBody>
      </p:sp>
      <p:sp>
        <p:nvSpPr>
          <p:cNvPr id="7" name="pole tekstowe 6">
            <a:extLst>
              <a:ext uri="{FF2B5EF4-FFF2-40B4-BE49-F238E27FC236}">
                <a16:creationId xmlns:a16="http://schemas.microsoft.com/office/drawing/2014/main" id="{9F702DC9-6A52-48F2-BD05-57F60AD310DB}"/>
              </a:ext>
            </a:extLst>
          </p:cNvPr>
          <p:cNvSpPr txBox="1"/>
          <p:nvPr/>
        </p:nvSpPr>
        <p:spPr>
          <a:xfrm>
            <a:off x="756356" y="5811559"/>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wymieranie rodzimych gatunków roślin i zwierząt</a:t>
            </a:r>
          </a:p>
        </p:txBody>
      </p:sp>
      <p:sp>
        <p:nvSpPr>
          <p:cNvPr id="8" name="pole tekstowe 7">
            <a:extLst>
              <a:ext uri="{FF2B5EF4-FFF2-40B4-BE49-F238E27FC236}">
                <a16:creationId xmlns:a16="http://schemas.microsoft.com/office/drawing/2014/main" id="{F3C7057B-D9A8-435E-8770-664F0898EFE7}"/>
              </a:ext>
            </a:extLst>
          </p:cNvPr>
          <p:cNvSpPr txBox="1"/>
          <p:nvPr/>
        </p:nvSpPr>
        <p:spPr>
          <a:xfrm>
            <a:off x="4577645" y="5811559"/>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mniejsza efektywność produkcji rolnej</a:t>
            </a:r>
          </a:p>
        </p:txBody>
      </p:sp>
      <p:sp>
        <p:nvSpPr>
          <p:cNvPr id="9" name="pole tekstowe 8">
            <a:extLst>
              <a:ext uri="{FF2B5EF4-FFF2-40B4-BE49-F238E27FC236}">
                <a16:creationId xmlns:a16="http://schemas.microsoft.com/office/drawing/2014/main" id="{5A299C23-5486-4B80-BCC5-68CB65DEA31D}"/>
              </a:ext>
            </a:extLst>
          </p:cNvPr>
          <p:cNvSpPr txBox="1"/>
          <p:nvPr/>
        </p:nvSpPr>
        <p:spPr>
          <a:xfrm>
            <a:off x="8528756" y="140124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zwiększenie zachorowalności</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śmiertelności mieszkańców</a:t>
            </a:r>
          </a:p>
        </p:txBody>
      </p:sp>
      <p:sp>
        <p:nvSpPr>
          <p:cNvPr id="10" name="pole tekstowe 9">
            <a:extLst>
              <a:ext uri="{FF2B5EF4-FFF2-40B4-BE49-F238E27FC236}">
                <a16:creationId xmlns:a16="http://schemas.microsoft.com/office/drawing/2014/main" id="{2C1F2919-2195-4513-A5BB-27306FB54295}"/>
              </a:ext>
            </a:extLst>
          </p:cNvPr>
          <p:cNvSpPr txBox="1"/>
          <p:nvPr/>
        </p:nvSpPr>
        <p:spPr>
          <a:xfrm>
            <a:off x="756356" y="182428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problemy z zaopatrzeniem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w wodę</a:t>
            </a:r>
          </a:p>
        </p:txBody>
      </p:sp>
      <p:sp>
        <p:nvSpPr>
          <p:cNvPr id="11" name="pole tekstowe 10">
            <a:extLst>
              <a:ext uri="{FF2B5EF4-FFF2-40B4-BE49-F238E27FC236}">
                <a16:creationId xmlns:a16="http://schemas.microsoft.com/office/drawing/2014/main" id="{880AF536-3145-4923-812B-2C8433A01F0D}"/>
              </a:ext>
            </a:extLst>
          </p:cNvPr>
          <p:cNvSpPr txBox="1"/>
          <p:nvPr/>
        </p:nvSpPr>
        <p:spPr>
          <a:xfrm>
            <a:off x="8528756" y="418990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pojawianie się obcych gatunków zwierząt i roślin </a:t>
            </a:r>
          </a:p>
        </p:txBody>
      </p:sp>
      <p:sp>
        <p:nvSpPr>
          <p:cNvPr id="12" name="pole tekstowe 11">
            <a:extLst>
              <a:ext uri="{FF2B5EF4-FFF2-40B4-BE49-F238E27FC236}">
                <a16:creationId xmlns:a16="http://schemas.microsoft.com/office/drawing/2014/main" id="{AD53A119-1AC5-4275-B45D-F75C5B9587E3}"/>
              </a:ext>
            </a:extLst>
          </p:cNvPr>
          <p:cNvSpPr txBox="1"/>
          <p:nvPr/>
        </p:nvSpPr>
        <p:spPr>
          <a:xfrm>
            <a:off x="8729133" y="571848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większe wydatki z budżetu państwa</a:t>
            </a:r>
          </a:p>
        </p:txBody>
      </p:sp>
      <p:pic>
        <p:nvPicPr>
          <p:cNvPr id="13" name="Obraz 12">
            <a:extLst>
              <a:ext uri="{FF2B5EF4-FFF2-40B4-BE49-F238E27FC236}">
                <a16:creationId xmlns:a16="http://schemas.microsoft.com/office/drawing/2014/main" id="{45E4069F-31B0-420E-A82F-EFC96597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14" name="pole tekstowe 13">
            <a:extLst>
              <a:ext uri="{FF2B5EF4-FFF2-40B4-BE49-F238E27FC236}">
                <a16:creationId xmlns:a16="http://schemas.microsoft.com/office/drawing/2014/main" id="{8E77C8A0-1593-41C3-BFA5-FDD5247E0E8F}"/>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KONSEKWENCJE ZMIAN KLIMATU </a:t>
            </a:r>
          </a:p>
        </p:txBody>
      </p:sp>
    </p:spTree>
    <p:extLst>
      <p:ext uri="{BB962C8B-B14F-4D97-AF65-F5344CB8AC3E}">
        <p14:creationId xmlns:p14="http://schemas.microsoft.com/office/powerpoint/2010/main" val="208087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4D8D205-85C0-4380-BA24-1D2EC8E60D91}"/>
              </a:ext>
            </a:extLst>
          </p:cNvPr>
          <p:cNvPicPr>
            <a:picLocks noChangeAspect="1"/>
          </p:cNvPicPr>
          <p:nvPr/>
        </p:nvPicPr>
        <p:blipFill rotWithShape="1">
          <a:blip r:embed="rId2">
            <a:extLst>
              <a:ext uri="{28A0092B-C50C-407E-A947-70E740481C1C}">
                <a14:useLocalDpi xmlns:a14="http://schemas.microsoft.com/office/drawing/2010/main" val="0"/>
              </a:ext>
            </a:extLst>
          </a:blip>
          <a:srcRect t="23210"/>
          <a:stretch/>
        </p:blipFill>
        <p:spPr>
          <a:xfrm>
            <a:off x="0" y="1591733"/>
            <a:ext cx="12192000" cy="5266267"/>
          </a:xfrm>
          <a:prstGeom prst="rect">
            <a:avLst/>
          </a:prstGeom>
        </p:spPr>
      </p:pic>
      <p:sp>
        <p:nvSpPr>
          <p:cNvPr id="4" name="pole tekstowe 3">
            <a:extLst>
              <a:ext uri="{FF2B5EF4-FFF2-40B4-BE49-F238E27FC236}">
                <a16:creationId xmlns:a16="http://schemas.microsoft.com/office/drawing/2014/main" id="{F5240558-4840-472A-B440-934B51550316}"/>
              </a:ext>
            </a:extLst>
          </p:cNvPr>
          <p:cNvSpPr txBox="1"/>
          <p:nvPr/>
        </p:nvSpPr>
        <p:spPr>
          <a:xfrm>
            <a:off x="502357" y="136744"/>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SKUTKI ZMIAN </a:t>
            </a:r>
          </a:p>
          <a:p>
            <a:r>
              <a:rPr lang="pl-PL" sz="4000" b="1" dirty="0">
                <a:solidFill>
                  <a:schemeClr val="accent4">
                    <a:lumMod val="60000"/>
                    <a:lumOff val="40000"/>
                  </a:schemeClr>
                </a:solidFill>
                <a:latin typeface="Arial" panose="020B0604020202020204" pitchFamily="34" charset="0"/>
                <a:cs typeface="Arial" panose="020B0604020202020204" pitchFamily="34" charset="0"/>
              </a:rPr>
              <a:t>KLIMATU</a:t>
            </a:r>
          </a:p>
        </p:txBody>
      </p:sp>
      <p:pic>
        <p:nvPicPr>
          <p:cNvPr id="5" name="Obraz 4">
            <a:extLst>
              <a:ext uri="{FF2B5EF4-FFF2-40B4-BE49-F238E27FC236}">
                <a16:creationId xmlns:a16="http://schemas.microsoft.com/office/drawing/2014/main" id="{EA0381FD-BF0E-4949-BE71-164FB525D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56FA5588-644C-47BC-B089-7F5DE0D7731F}"/>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78356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582DF8D-B673-41F9-A1A2-0CAFDD7FE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Obraz 5">
            <a:extLst>
              <a:ext uri="{FF2B5EF4-FFF2-40B4-BE49-F238E27FC236}">
                <a16:creationId xmlns:a16="http://schemas.microsoft.com/office/drawing/2014/main" id="{F23584E7-D2E0-4C3A-8B02-52599F2C2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7" name="pole tekstowe 6">
            <a:extLst>
              <a:ext uri="{FF2B5EF4-FFF2-40B4-BE49-F238E27FC236}">
                <a16:creationId xmlns:a16="http://schemas.microsoft.com/office/drawing/2014/main" id="{73688D8C-DC51-4DEC-BE15-F70972AC733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KONSEKWENCJE ZMIAN KLIMATU </a:t>
            </a:r>
          </a:p>
        </p:txBody>
      </p:sp>
      <p:sp>
        <p:nvSpPr>
          <p:cNvPr id="8" name="pole tekstowe 7">
            <a:extLst>
              <a:ext uri="{FF2B5EF4-FFF2-40B4-BE49-F238E27FC236}">
                <a16:creationId xmlns:a16="http://schemas.microsoft.com/office/drawing/2014/main" id="{5711BA5E-6EE9-4B2B-8028-C9BBC4A67370}"/>
              </a:ext>
            </a:extLst>
          </p:cNvPr>
          <p:cNvSpPr txBox="1"/>
          <p:nvPr/>
        </p:nvSpPr>
        <p:spPr>
          <a:xfrm>
            <a:off x="756356" y="1824282"/>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topnienie lodowców</a:t>
            </a:r>
          </a:p>
        </p:txBody>
      </p:sp>
      <p:sp>
        <p:nvSpPr>
          <p:cNvPr id="9" name="pole tekstowe 8">
            <a:extLst>
              <a:ext uri="{FF2B5EF4-FFF2-40B4-BE49-F238E27FC236}">
                <a16:creationId xmlns:a16="http://schemas.microsoft.com/office/drawing/2014/main" id="{BA545413-2C8A-4824-A71A-548D6324FEDA}"/>
              </a:ext>
            </a:extLst>
          </p:cNvPr>
          <p:cNvSpPr txBox="1"/>
          <p:nvPr/>
        </p:nvSpPr>
        <p:spPr>
          <a:xfrm>
            <a:off x="756356" y="3164036"/>
            <a:ext cx="2771422"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ekstremalne zjawiska pogodowe</a:t>
            </a:r>
          </a:p>
        </p:txBody>
      </p:sp>
      <p:sp>
        <p:nvSpPr>
          <p:cNvPr id="10" name="pole tekstowe 9">
            <a:extLst>
              <a:ext uri="{FF2B5EF4-FFF2-40B4-BE49-F238E27FC236}">
                <a16:creationId xmlns:a16="http://schemas.microsoft.com/office/drawing/2014/main" id="{2211FA8A-9B01-4BA6-9C70-EB40CB85CF2F}"/>
              </a:ext>
            </a:extLst>
          </p:cNvPr>
          <p:cNvSpPr txBox="1"/>
          <p:nvPr/>
        </p:nvSpPr>
        <p:spPr>
          <a:xfrm>
            <a:off x="756356" y="4418163"/>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wzrost poziomu mórz</a:t>
            </a:r>
          </a:p>
        </p:txBody>
      </p:sp>
      <p:sp>
        <p:nvSpPr>
          <p:cNvPr id="11" name="pole tekstowe 10">
            <a:extLst>
              <a:ext uri="{FF2B5EF4-FFF2-40B4-BE49-F238E27FC236}">
                <a16:creationId xmlns:a16="http://schemas.microsoft.com/office/drawing/2014/main" id="{ABA1FF02-50C7-4431-8594-B8E8E9639C6C}"/>
              </a:ext>
            </a:extLst>
          </p:cNvPr>
          <p:cNvSpPr txBox="1"/>
          <p:nvPr/>
        </p:nvSpPr>
        <p:spPr>
          <a:xfrm>
            <a:off x="841022" y="5672290"/>
            <a:ext cx="2686756" cy="738664"/>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wymieranie gatunków roślin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i zwierząt (utrata różnorodności biologicznej) </a:t>
            </a:r>
          </a:p>
        </p:txBody>
      </p:sp>
      <p:sp>
        <p:nvSpPr>
          <p:cNvPr id="12" name="pole tekstowe 11">
            <a:extLst>
              <a:ext uri="{FF2B5EF4-FFF2-40B4-BE49-F238E27FC236}">
                <a16:creationId xmlns:a16="http://schemas.microsoft.com/office/drawing/2014/main" id="{D11C98DE-7A20-40BD-AF49-4D4D2929426B}"/>
              </a:ext>
            </a:extLst>
          </p:cNvPr>
          <p:cNvSpPr txBox="1"/>
          <p:nvPr/>
        </p:nvSpPr>
        <p:spPr>
          <a:xfrm>
            <a:off x="4893734" y="5887733"/>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brak dostępu do wody pitnej</a:t>
            </a:r>
          </a:p>
        </p:txBody>
      </p:sp>
      <p:sp>
        <p:nvSpPr>
          <p:cNvPr id="13" name="pole tekstowe 12">
            <a:extLst>
              <a:ext uri="{FF2B5EF4-FFF2-40B4-BE49-F238E27FC236}">
                <a16:creationId xmlns:a16="http://schemas.microsoft.com/office/drawing/2014/main" id="{54FC4AF1-4E0C-4033-A672-8127A1C473F2}"/>
              </a:ext>
            </a:extLst>
          </p:cNvPr>
          <p:cNvSpPr txBox="1"/>
          <p:nvPr/>
        </p:nvSpPr>
        <p:spPr>
          <a:xfrm>
            <a:off x="8223955" y="1371852"/>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topnienie lodowców</a:t>
            </a:r>
          </a:p>
        </p:txBody>
      </p:sp>
      <p:sp>
        <p:nvSpPr>
          <p:cNvPr id="14" name="pole tekstowe 13">
            <a:extLst>
              <a:ext uri="{FF2B5EF4-FFF2-40B4-BE49-F238E27FC236}">
                <a16:creationId xmlns:a16="http://schemas.microsoft.com/office/drawing/2014/main" id="{8FCCABA9-E6C0-47C4-8350-7BC1DF7E03FD}"/>
              </a:ext>
            </a:extLst>
          </p:cNvPr>
          <p:cNvSpPr txBox="1"/>
          <p:nvPr/>
        </p:nvSpPr>
        <p:spPr>
          <a:xfrm>
            <a:off x="8353781" y="2447637"/>
            <a:ext cx="3510841" cy="738664"/>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zmiany zasięgów występowania gatunków roślin i zwierząt – presja gatunków inwazyjnych/obcych</a:t>
            </a:r>
          </a:p>
        </p:txBody>
      </p:sp>
      <p:sp>
        <p:nvSpPr>
          <p:cNvPr id="15" name="pole tekstowe 14">
            <a:extLst>
              <a:ext uri="{FF2B5EF4-FFF2-40B4-BE49-F238E27FC236}">
                <a16:creationId xmlns:a16="http://schemas.microsoft.com/office/drawing/2014/main" id="{523A54A3-267D-4518-9539-D5ACE927987D}"/>
              </a:ext>
            </a:extLst>
          </p:cNvPr>
          <p:cNvSpPr txBox="1"/>
          <p:nvPr/>
        </p:nvSpPr>
        <p:spPr>
          <a:xfrm>
            <a:off x="8540044" y="4098119"/>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spadek produkcji żywności</a:t>
            </a:r>
          </a:p>
        </p:txBody>
      </p:sp>
      <p:sp>
        <p:nvSpPr>
          <p:cNvPr id="16" name="pole tekstowe 15">
            <a:extLst>
              <a:ext uri="{FF2B5EF4-FFF2-40B4-BE49-F238E27FC236}">
                <a16:creationId xmlns:a16="http://schemas.microsoft.com/office/drawing/2014/main" id="{CF5265FC-1515-41FE-9CC2-0348C9FA4F8B}"/>
              </a:ext>
            </a:extLst>
          </p:cNvPr>
          <p:cNvSpPr txBox="1"/>
          <p:nvPr/>
        </p:nvSpPr>
        <p:spPr>
          <a:xfrm>
            <a:off x="8844844" y="5422962"/>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zmiana zasięgu chorób, ich szybsze rozprzestrzenianie się </a:t>
            </a:r>
          </a:p>
        </p:txBody>
      </p:sp>
    </p:spTree>
    <p:extLst>
      <p:ext uri="{BB962C8B-B14F-4D97-AF65-F5344CB8AC3E}">
        <p14:creationId xmlns:p14="http://schemas.microsoft.com/office/powerpoint/2010/main" val="295366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CA003CC-7530-4DBE-89DD-A3E2986B0D08}"/>
              </a:ext>
            </a:extLst>
          </p:cNvPr>
          <p:cNvPicPr>
            <a:picLocks noChangeAspect="1"/>
          </p:cNvPicPr>
          <p:nvPr/>
        </p:nvPicPr>
        <p:blipFill rotWithShape="1">
          <a:blip r:embed="rId2">
            <a:extLst>
              <a:ext uri="{28A0092B-C50C-407E-A947-70E740481C1C}">
                <a14:useLocalDpi xmlns:a14="http://schemas.microsoft.com/office/drawing/2010/main" val="0"/>
              </a:ext>
            </a:extLst>
          </a:blip>
          <a:srcRect t="22222"/>
          <a:stretch/>
        </p:blipFill>
        <p:spPr>
          <a:xfrm>
            <a:off x="0" y="1524000"/>
            <a:ext cx="12192000" cy="5334000"/>
          </a:xfrm>
          <a:prstGeom prst="rect">
            <a:avLst/>
          </a:prstGeom>
        </p:spPr>
      </p:pic>
      <p:sp>
        <p:nvSpPr>
          <p:cNvPr id="4" name="pole tekstowe 3">
            <a:extLst>
              <a:ext uri="{FF2B5EF4-FFF2-40B4-BE49-F238E27FC236}">
                <a16:creationId xmlns:a16="http://schemas.microsoft.com/office/drawing/2014/main" id="{2A6A64B6-DAEE-4DFF-AB45-D7A157AAF63A}"/>
              </a:ext>
            </a:extLst>
          </p:cNvPr>
          <p:cNvSpPr txBox="1"/>
          <p:nvPr/>
        </p:nvSpPr>
        <p:spPr>
          <a:xfrm>
            <a:off x="524934" y="136744"/>
            <a:ext cx="6118578" cy="1323439"/>
          </a:xfrm>
          <a:prstGeom prst="rect">
            <a:avLst/>
          </a:prstGeom>
          <a:noFill/>
        </p:spPr>
        <p:txBody>
          <a:bodyPr wrap="square" rtlCol="0">
            <a:spAutoFit/>
          </a:bodyPr>
          <a:lstStyle/>
          <a:p>
            <a:r>
              <a:rPr lang="pl-PL" sz="4000" b="1" dirty="0">
                <a:solidFill>
                  <a:srgbClr val="7FB9CE"/>
                </a:solidFill>
                <a:latin typeface="Arial" panose="020B0604020202020204" pitchFamily="34" charset="0"/>
                <a:cs typeface="Arial" panose="020B0604020202020204" pitchFamily="34" charset="0"/>
              </a:rPr>
              <a:t>SKUTKI ZMIAN </a:t>
            </a:r>
          </a:p>
          <a:p>
            <a:r>
              <a:rPr lang="pl-PL" sz="4000" b="1" dirty="0">
                <a:solidFill>
                  <a:srgbClr val="7FB9CE"/>
                </a:solidFill>
                <a:latin typeface="Arial" panose="020B0604020202020204" pitchFamily="34" charset="0"/>
                <a:cs typeface="Arial" panose="020B0604020202020204" pitchFamily="34" charset="0"/>
              </a:rPr>
              <a:t>KLIMATU</a:t>
            </a:r>
          </a:p>
        </p:txBody>
      </p:sp>
      <p:pic>
        <p:nvPicPr>
          <p:cNvPr id="5" name="Obraz 4">
            <a:extLst>
              <a:ext uri="{FF2B5EF4-FFF2-40B4-BE49-F238E27FC236}">
                <a16:creationId xmlns:a16="http://schemas.microsoft.com/office/drawing/2014/main" id="{3A2D2D76-583D-481B-91B4-F429F69FE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D6AACD0D-5DD9-43CA-A070-0A2AC7E93E72}"/>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719226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72029D2-8215-4F2C-A669-78FF6105BE5C}"/>
              </a:ext>
            </a:extLst>
          </p:cNvPr>
          <p:cNvPicPr>
            <a:picLocks noChangeAspect="1"/>
          </p:cNvPicPr>
          <p:nvPr/>
        </p:nvPicPr>
        <p:blipFill rotWithShape="1">
          <a:blip r:embed="rId2">
            <a:extLst>
              <a:ext uri="{28A0092B-C50C-407E-A947-70E740481C1C}">
                <a14:useLocalDpi xmlns:a14="http://schemas.microsoft.com/office/drawing/2010/main" val="0"/>
              </a:ext>
            </a:extLst>
          </a:blip>
          <a:srcRect t="22552" b="26255"/>
          <a:stretch/>
        </p:blipFill>
        <p:spPr>
          <a:xfrm>
            <a:off x="0" y="1546578"/>
            <a:ext cx="12192000" cy="3510844"/>
          </a:xfrm>
          <a:prstGeom prst="rect">
            <a:avLst/>
          </a:prstGeom>
        </p:spPr>
      </p:pic>
      <p:pic>
        <p:nvPicPr>
          <p:cNvPr id="4" name="Obraz 3">
            <a:extLst>
              <a:ext uri="{FF2B5EF4-FFF2-40B4-BE49-F238E27FC236}">
                <a16:creationId xmlns:a16="http://schemas.microsoft.com/office/drawing/2014/main" id="{3059B655-C0F5-4367-B1E5-FD82F2E20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20C573C2-D43B-498F-9779-CD70A07D84AC}"/>
              </a:ext>
            </a:extLst>
          </p:cNvPr>
          <p:cNvSpPr txBox="1"/>
          <p:nvPr/>
        </p:nvSpPr>
        <p:spPr>
          <a:xfrm>
            <a:off x="547512" y="39511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JAK MOŻEMY POMÓC KLIMATOWI? </a:t>
            </a:r>
          </a:p>
        </p:txBody>
      </p:sp>
      <p:sp>
        <p:nvSpPr>
          <p:cNvPr id="6" name="pole tekstowe 5">
            <a:extLst>
              <a:ext uri="{FF2B5EF4-FFF2-40B4-BE49-F238E27FC236}">
                <a16:creationId xmlns:a16="http://schemas.microsoft.com/office/drawing/2014/main" id="{C3B1E428-6F80-43AB-A9C8-E9B1266AB591}"/>
              </a:ext>
            </a:extLst>
          </p:cNvPr>
          <p:cNvSpPr txBox="1"/>
          <p:nvPr/>
        </p:nvSpPr>
        <p:spPr>
          <a:xfrm>
            <a:off x="547512" y="5159838"/>
            <a:ext cx="2686756" cy="369332"/>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EKOTRANSPORT</a:t>
            </a:r>
          </a:p>
        </p:txBody>
      </p:sp>
      <p:sp>
        <p:nvSpPr>
          <p:cNvPr id="7" name="pole tekstowe 6">
            <a:extLst>
              <a:ext uri="{FF2B5EF4-FFF2-40B4-BE49-F238E27FC236}">
                <a16:creationId xmlns:a16="http://schemas.microsoft.com/office/drawing/2014/main" id="{354684AF-3E67-4B62-A571-AE9BE3FC91C5}"/>
              </a:ext>
            </a:extLst>
          </p:cNvPr>
          <p:cNvSpPr txBox="1"/>
          <p:nvPr/>
        </p:nvSpPr>
        <p:spPr>
          <a:xfrm>
            <a:off x="5091290" y="5311422"/>
            <a:ext cx="2686756" cy="369332"/>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SADZENIE DRZEW</a:t>
            </a:r>
          </a:p>
        </p:txBody>
      </p:sp>
      <p:sp>
        <p:nvSpPr>
          <p:cNvPr id="8" name="pole tekstowe 7">
            <a:extLst>
              <a:ext uri="{FF2B5EF4-FFF2-40B4-BE49-F238E27FC236}">
                <a16:creationId xmlns:a16="http://schemas.microsoft.com/office/drawing/2014/main" id="{21CE4913-EF67-41A0-9F7A-B9C5E553615A}"/>
              </a:ext>
            </a:extLst>
          </p:cNvPr>
          <p:cNvSpPr txBox="1"/>
          <p:nvPr/>
        </p:nvSpPr>
        <p:spPr>
          <a:xfrm>
            <a:off x="9177867" y="5240923"/>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ODNAWIALNE ŹRÓDŁA ENERGII</a:t>
            </a:r>
          </a:p>
        </p:txBody>
      </p:sp>
    </p:spTree>
    <p:extLst>
      <p:ext uri="{BB962C8B-B14F-4D97-AF65-F5344CB8AC3E}">
        <p14:creationId xmlns:p14="http://schemas.microsoft.com/office/powerpoint/2010/main" val="3538038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DD227D5-0E3D-475E-BCA3-A918E4D1EAF9}"/>
              </a:ext>
            </a:extLst>
          </p:cNvPr>
          <p:cNvPicPr>
            <a:picLocks noChangeAspect="1"/>
          </p:cNvPicPr>
          <p:nvPr/>
        </p:nvPicPr>
        <p:blipFill rotWithShape="1">
          <a:blip r:embed="rId2">
            <a:extLst>
              <a:ext uri="{28A0092B-C50C-407E-A947-70E740481C1C}">
                <a14:useLocalDpi xmlns:a14="http://schemas.microsoft.com/office/drawing/2010/main" val="0"/>
              </a:ext>
            </a:extLst>
          </a:blip>
          <a:srcRect t="25021" b="28231"/>
          <a:stretch/>
        </p:blipFill>
        <p:spPr>
          <a:xfrm>
            <a:off x="0" y="1715911"/>
            <a:ext cx="12192000" cy="3206046"/>
          </a:xfrm>
          <a:prstGeom prst="rect">
            <a:avLst/>
          </a:prstGeom>
        </p:spPr>
      </p:pic>
      <p:pic>
        <p:nvPicPr>
          <p:cNvPr id="4" name="Obraz 3">
            <a:extLst>
              <a:ext uri="{FF2B5EF4-FFF2-40B4-BE49-F238E27FC236}">
                <a16:creationId xmlns:a16="http://schemas.microsoft.com/office/drawing/2014/main" id="{6E8D9A39-92D9-440C-8D05-9C9E87D3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0AE122A9-58EE-4C3B-907A-E779B196B725}"/>
              </a:ext>
            </a:extLst>
          </p:cNvPr>
          <p:cNvSpPr txBox="1"/>
          <p:nvPr/>
        </p:nvSpPr>
        <p:spPr>
          <a:xfrm>
            <a:off x="547512" y="39511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JAK MOŻEMY POMÓC KLIMATOWI? </a:t>
            </a:r>
          </a:p>
        </p:txBody>
      </p:sp>
      <p:sp>
        <p:nvSpPr>
          <p:cNvPr id="7" name="pole tekstowe 6">
            <a:extLst>
              <a:ext uri="{FF2B5EF4-FFF2-40B4-BE49-F238E27FC236}">
                <a16:creationId xmlns:a16="http://schemas.microsoft.com/office/drawing/2014/main" id="{2A41DCAA-B4C2-461C-B56A-ED5DC2E4C33E}"/>
              </a:ext>
            </a:extLst>
          </p:cNvPr>
          <p:cNvSpPr txBox="1"/>
          <p:nvPr/>
        </p:nvSpPr>
        <p:spPr>
          <a:xfrm>
            <a:off x="920045" y="5171126"/>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SEGREGOWANIE ODPADÓW</a:t>
            </a:r>
          </a:p>
        </p:txBody>
      </p:sp>
      <p:sp>
        <p:nvSpPr>
          <p:cNvPr id="8" name="pole tekstowe 7">
            <a:extLst>
              <a:ext uri="{FF2B5EF4-FFF2-40B4-BE49-F238E27FC236}">
                <a16:creationId xmlns:a16="http://schemas.microsoft.com/office/drawing/2014/main" id="{42D59475-587F-4E8C-AF69-4E3A421AF2E5}"/>
              </a:ext>
            </a:extLst>
          </p:cNvPr>
          <p:cNvSpPr txBox="1"/>
          <p:nvPr/>
        </p:nvSpPr>
        <p:spPr>
          <a:xfrm>
            <a:off x="4752622" y="5288691"/>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OSZCZĘDZANIE ENERGII</a:t>
            </a:r>
          </a:p>
        </p:txBody>
      </p:sp>
      <p:sp>
        <p:nvSpPr>
          <p:cNvPr id="9" name="pole tekstowe 8">
            <a:extLst>
              <a:ext uri="{FF2B5EF4-FFF2-40B4-BE49-F238E27FC236}">
                <a16:creationId xmlns:a16="http://schemas.microsoft.com/office/drawing/2014/main" id="{B6F9EC69-269C-4486-B782-C0936DB9B0FF}"/>
              </a:ext>
            </a:extLst>
          </p:cNvPr>
          <p:cNvSpPr txBox="1"/>
          <p:nvPr/>
        </p:nvSpPr>
        <p:spPr>
          <a:xfrm>
            <a:off x="8585199" y="5171126"/>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EDUKACJA EKOLOGICZNA</a:t>
            </a:r>
          </a:p>
        </p:txBody>
      </p:sp>
    </p:spTree>
    <p:extLst>
      <p:ext uri="{BB962C8B-B14F-4D97-AF65-F5344CB8AC3E}">
        <p14:creationId xmlns:p14="http://schemas.microsoft.com/office/powerpoint/2010/main" val="116051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49C32FA-3713-4528-A8AA-550651D4595C}"/>
              </a:ext>
            </a:extLst>
          </p:cNvPr>
          <p:cNvPicPr>
            <a:picLocks noChangeAspect="1"/>
          </p:cNvPicPr>
          <p:nvPr/>
        </p:nvPicPr>
        <p:blipFill rotWithShape="1">
          <a:blip r:embed="rId2">
            <a:extLst>
              <a:ext uri="{28A0092B-C50C-407E-A947-70E740481C1C}">
                <a14:useLocalDpi xmlns:a14="http://schemas.microsoft.com/office/drawing/2010/main" val="0"/>
              </a:ext>
            </a:extLst>
          </a:blip>
          <a:srcRect t="24033" r="12037" b="24115"/>
          <a:stretch/>
        </p:blipFill>
        <p:spPr>
          <a:xfrm>
            <a:off x="0" y="1648178"/>
            <a:ext cx="10724444" cy="3556000"/>
          </a:xfrm>
          <a:prstGeom prst="rect">
            <a:avLst/>
          </a:prstGeom>
        </p:spPr>
      </p:pic>
      <p:pic>
        <p:nvPicPr>
          <p:cNvPr id="4" name="Obraz 3">
            <a:extLst>
              <a:ext uri="{FF2B5EF4-FFF2-40B4-BE49-F238E27FC236}">
                <a16:creationId xmlns:a16="http://schemas.microsoft.com/office/drawing/2014/main" id="{F08AA6BF-0F5F-4C3C-A7A8-4617DF802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25CB4C1B-899C-45E8-B56C-2E8352165BD1}"/>
              </a:ext>
            </a:extLst>
          </p:cNvPr>
          <p:cNvSpPr txBox="1"/>
          <p:nvPr/>
        </p:nvSpPr>
        <p:spPr>
          <a:xfrm>
            <a:off x="547512" y="39511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JAK MOŻEMY POMÓC KLIMATOWI? </a:t>
            </a:r>
          </a:p>
        </p:txBody>
      </p:sp>
      <p:sp>
        <p:nvSpPr>
          <p:cNvPr id="7" name="pole tekstowe 6">
            <a:extLst>
              <a:ext uri="{FF2B5EF4-FFF2-40B4-BE49-F238E27FC236}">
                <a16:creationId xmlns:a16="http://schemas.microsoft.com/office/drawing/2014/main" id="{91FF9D38-AB09-40B7-BE59-F7588996A495}"/>
              </a:ext>
            </a:extLst>
          </p:cNvPr>
          <p:cNvSpPr txBox="1"/>
          <p:nvPr/>
        </p:nvSpPr>
        <p:spPr>
          <a:xfrm>
            <a:off x="1834444" y="5329171"/>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NIEMARNOWANIE ŻYWNOŚCI</a:t>
            </a:r>
          </a:p>
        </p:txBody>
      </p:sp>
      <p:sp>
        <p:nvSpPr>
          <p:cNvPr id="8" name="pole tekstowe 7">
            <a:extLst>
              <a:ext uri="{FF2B5EF4-FFF2-40B4-BE49-F238E27FC236}">
                <a16:creationId xmlns:a16="http://schemas.microsoft.com/office/drawing/2014/main" id="{A29E29A7-699B-4016-BF78-229B0F2C1F25}"/>
              </a:ext>
            </a:extLst>
          </p:cNvPr>
          <p:cNvSpPr txBox="1"/>
          <p:nvPr/>
        </p:nvSpPr>
        <p:spPr>
          <a:xfrm>
            <a:off x="7670800" y="5283005"/>
            <a:ext cx="2686756" cy="646331"/>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OSZCZĘDZANIE WODY</a:t>
            </a:r>
          </a:p>
        </p:txBody>
      </p:sp>
    </p:spTree>
    <p:extLst>
      <p:ext uri="{BB962C8B-B14F-4D97-AF65-F5344CB8AC3E}">
        <p14:creationId xmlns:p14="http://schemas.microsoft.com/office/powerpoint/2010/main" val="2898383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ACA09D7-92AE-4D29-AD07-441E945CF6D5}"/>
              </a:ext>
            </a:extLst>
          </p:cNvPr>
          <p:cNvPicPr>
            <a:picLocks noChangeAspect="1"/>
          </p:cNvPicPr>
          <p:nvPr/>
        </p:nvPicPr>
        <p:blipFill rotWithShape="1">
          <a:blip r:embed="rId2">
            <a:extLst>
              <a:ext uri="{28A0092B-C50C-407E-A947-70E740481C1C}">
                <a14:useLocalDpi xmlns:a14="http://schemas.microsoft.com/office/drawing/2010/main" val="0"/>
              </a:ext>
            </a:extLst>
          </a:blip>
          <a:srcRect t="30452" b="34157"/>
          <a:stretch/>
        </p:blipFill>
        <p:spPr>
          <a:xfrm>
            <a:off x="0" y="2088444"/>
            <a:ext cx="12192000" cy="2427112"/>
          </a:xfrm>
          <a:prstGeom prst="rect">
            <a:avLst/>
          </a:prstGeom>
        </p:spPr>
      </p:pic>
      <p:pic>
        <p:nvPicPr>
          <p:cNvPr id="4" name="Obraz 3">
            <a:extLst>
              <a:ext uri="{FF2B5EF4-FFF2-40B4-BE49-F238E27FC236}">
                <a16:creationId xmlns:a16="http://schemas.microsoft.com/office/drawing/2014/main" id="{A13D8CF2-DEE8-4724-B1DE-B4887F239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D725D4FD-F600-43B2-9DFA-216E380CAE44}"/>
              </a:ext>
            </a:extLst>
          </p:cNvPr>
          <p:cNvSpPr txBox="1"/>
          <p:nvPr/>
        </p:nvSpPr>
        <p:spPr>
          <a:xfrm>
            <a:off x="699912" y="54751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ODNAWIALNE</a:t>
            </a:r>
          </a:p>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ENERGII </a:t>
            </a:r>
          </a:p>
        </p:txBody>
      </p:sp>
      <p:sp>
        <p:nvSpPr>
          <p:cNvPr id="6" name="pole tekstowe 5">
            <a:extLst>
              <a:ext uri="{FF2B5EF4-FFF2-40B4-BE49-F238E27FC236}">
                <a16:creationId xmlns:a16="http://schemas.microsoft.com/office/drawing/2014/main" id="{AAD3B8EB-7ECD-4D96-9920-DAA6D5AA509E}"/>
              </a:ext>
            </a:extLst>
          </p:cNvPr>
          <p:cNvSpPr txBox="1"/>
          <p:nvPr/>
        </p:nvSpPr>
        <p:spPr>
          <a:xfrm>
            <a:off x="169333" y="4733050"/>
            <a:ext cx="2686756"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ENERGIA WIATROWA</a:t>
            </a:r>
          </a:p>
        </p:txBody>
      </p:sp>
      <p:sp>
        <p:nvSpPr>
          <p:cNvPr id="7" name="pole tekstowe 6">
            <a:extLst>
              <a:ext uri="{FF2B5EF4-FFF2-40B4-BE49-F238E27FC236}">
                <a16:creationId xmlns:a16="http://schemas.microsoft.com/office/drawing/2014/main" id="{FF911F9D-D716-41F1-86EA-6BE87316A9D4}"/>
              </a:ext>
            </a:extLst>
          </p:cNvPr>
          <p:cNvSpPr txBox="1"/>
          <p:nvPr/>
        </p:nvSpPr>
        <p:spPr>
          <a:xfrm>
            <a:off x="2274712" y="4733050"/>
            <a:ext cx="2968978"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WYTWARZANA</a:t>
            </a:r>
          </a:p>
          <a:p>
            <a:pPr algn="ctr"/>
            <a:r>
              <a:rPr lang="pl-PL" sz="1400" dirty="0">
                <a:latin typeface="Arial" panose="020B0604020202020204" pitchFamily="34" charset="0"/>
                <a:cs typeface="Arial" panose="020B0604020202020204" pitchFamily="34" charset="0"/>
              </a:rPr>
              <a:t>Z BIOMASY</a:t>
            </a:r>
          </a:p>
        </p:txBody>
      </p:sp>
      <p:sp>
        <p:nvSpPr>
          <p:cNvPr id="8" name="pole tekstowe 7">
            <a:extLst>
              <a:ext uri="{FF2B5EF4-FFF2-40B4-BE49-F238E27FC236}">
                <a16:creationId xmlns:a16="http://schemas.microsoft.com/office/drawing/2014/main" id="{28C87F62-244A-49D4-ABDC-06CB1E20E9E9}"/>
              </a:ext>
            </a:extLst>
          </p:cNvPr>
          <p:cNvSpPr txBox="1"/>
          <p:nvPr/>
        </p:nvSpPr>
        <p:spPr>
          <a:xfrm>
            <a:off x="4549421" y="4739061"/>
            <a:ext cx="2968978"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SŁONECZNA</a:t>
            </a:r>
          </a:p>
        </p:txBody>
      </p:sp>
      <p:sp>
        <p:nvSpPr>
          <p:cNvPr id="9" name="pole tekstowe 8">
            <a:extLst>
              <a:ext uri="{FF2B5EF4-FFF2-40B4-BE49-F238E27FC236}">
                <a16:creationId xmlns:a16="http://schemas.microsoft.com/office/drawing/2014/main" id="{E07523B2-91FD-4D6F-B6AB-E74C3C67DCD4}"/>
              </a:ext>
            </a:extLst>
          </p:cNvPr>
          <p:cNvSpPr txBox="1"/>
          <p:nvPr/>
        </p:nvSpPr>
        <p:spPr>
          <a:xfrm>
            <a:off x="7134577" y="4713478"/>
            <a:ext cx="2968978"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GEOTERMALNA</a:t>
            </a:r>
          </a:p>
        </p:txBody>
      </p:sp>
      <p:sp>
        <p:nvSpPr>
          <p:cNvPr id="10" name="pole tekstowe 9">
            <a:extLst>
              <a:ext uri="{FF2B5EF4-FFF2-40B4-BE49-F238E27FC236}">
                <a16:creationId xmlns:a16="http://schemas.microsoft.com/office/drawing/2014/main" id="{028F08F9-0CF4-4894-ABDA-DE2F776D3697}"/>
              </a:ext>
            </a:extLst>
          </p:cNvPr>
          <p:cNvSpPr txBox="1"/>
          <p:nvPr/>
        </p:nvSpPr>
        <p:spPr>
          <a:xfrm>
            <a:off x="9522178" y="4733050"/>
            <a:ext cx="2968978"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ENERGIA WODNA</a:t>
            </a:r>
          </a:p>
        </p:txBody>
      </p:sp>
    </p:spTree>
    <p:extLst>
      <p:ext uri="{BB962C8B-B14F-4D97-AF65-F5344CB8AC3E}">
        <p14:creationId xmlns:p14="http://schemas.microsoft.com/office/powerpoint/2010/main" val="343822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079A457-BDC7-4CC0-A090-4B35C6697F4A}"/>
              </a:ext>
            </a:extLst>
          </p:cNvPr>
          <p:cNvPicPr>
            <a:picLocks noChangeAspect="1"/>
          </p:cNvPicPr>
          <p:nvPr/>
        </p:nvPicPr>
        <p:blipFill rotWithShape="1">
          <a:blip r:embed="rId2">
            <a:extLst>
              <a:ext uri="{28A0092B-C50C-407E-A947-70E740481C1C}">
                <a14:useLocalDpi xmlns:a14="http://schemas.microsoft.com/office/drawing/2010/main" val="0"/>
              </a:ext>
            </a:extLst>
          </a:blip>
          <a:srcRect t="23211" b="30205"/>
          <a:stretch/>
        </p:blipFill>
        <p:spPr>
          <a:xfrm>
            <a:off x="0" y="1591732"/>
            <a:ext cx="12192000" cy="3194757"/>
          </a:xfrm>
          <a:prstGeom prst="rect">
            <a:avLst/>
          </a:prstGeom>
        </p:spPr>
      </p:pic>
      <p:pic>
        <p:nvPicPr>
          <p:cNvPr id="4" name="Obraz 3">
            <a:extLst>
              <a:ext uri="{FF2B5EF4-FFF2-40B4-BE49-F238E27FC236}">
                <a16:creationId xmlns:a16="http://schemas.microsoft.com/office/drawing/2014/main" id="{CBF1DF62-CF3E-400B-A515-3DE9FBE83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9FA3316C-C6D3-4FF7-80B4-5F97D8B521EF}"/>
              </a:ext>
            </a:extLst>
          </p:cNvPr>
          <p:cNvSpPr txBox="1"/>
          <p:nvPr/>
        </p:nvSpPr>
        <p:spPr>
          <a:xfrm>
            <a:off x="699912" y="54751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NIEODNAWIALNE</a:t>
            </a:r>
          </a:p>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ENERGII </a:t>
            </a:r>
          </a:p>
        </p:txBody>
      </p:sp>
      <p:sp>
        <p:nvSpPr>
          <p:cNvPr id="6" name="pole tekstowe 5">
            <a:extLst>
              <a:ext uri="{FF2B5EF4-FFF2-40B4-BE49-F238E27FC236}">
                <a16:creationId xmlns:a16="http://schemas.microsoft.com/office/drawing/2014/main" id="{7151F6B9-B6A7-4A38-8BE8-C350640EE742}"/>
              </a:ext>
            </a:extLst>
          </p:cNvPr>
          <p:cNvSpPr txBox="1"/>
          <p:nvPr/>
        </p:nvSpPr>
        <p:spPr>
          <a:xfrm>
            <a:off x="1140179" y="5122979"/>
            <a:ext cx="1636889"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ROPA NAFTOWA</a:t>
            </a:r>
          </a:p>
        </p:txBody>
      </p:sp>
      <p:sp>
        <p:nvSpPr>
          <p:cNvPr id="7" name="pole tekstowe 6">
            <a:extLst>
              <a:ext uri="{FF2B5EF4-FFF2-40B4-BE49-F238E27FC236}">
                <a16:creationId xmlns:a16="http://schemas.microsoft.com/office/drawing/2014/main" id="{4FDFFB1D-E2D9-4E06-AB1B-B111F3A6B0CA}"/>
              </a:ext>
            </a:extLst>
          </p:cNvPr>
          <p:cNvSpPr txBox="1"/>
          <p:nvPr/>
        </p:nvSpPr>
        <p:spPr>
          <a:xfrm>
            <a:off x="5277555" y="5127768"/>
            <a:ext cx="1636889" cy="307777"/>
          </a:xfrm>
          <a:prstGeom prst="rect">
            <a:avLst/>
          </a:prstGeom>
          <a:noFill/>
        </p:spPr>
        <p:txBody>
          <a:bodyPr wrap="square" rtlCol="0">
            <a:spAutoFit/>
          </a:bodyPr>
          <a:lstStyle/>
          <a:p>
            <a:r>
              <a:rPr lang="pl-PL" sz="1400" dirty="0">
                <a:latin typeface="Arial" panose="020B0604020202020204" pitchFamily="34" charset="0"/>
                <a:cs typeface="Arial" panose="020B0604020202020204" pitchFamily="34" charset="0"/>
              </a:rPr>
              <a:t>GAZ ZIEMNY</a:t>
            </a:r>
          </a:p>
        </p:txBody>
      </p:sp>
      <p:sp>
        <p:nvSpPr>
          <p:cNvPr id="8" name="pole tekstowe 7">
            <a:extLst>
              <a:ext uri="{FF2B5EF4-FFF2-40B4-BE49-F238E27FC236}">
                <a16:creationId xmlns:a16="http://schemas.microsoft.com/office/drawing/2014/main" id="{113FBC61-32D9-4FDE-98F1-2B42F79F9161}"/>
              </a:ext>
            </a:extLst>
          </p:cNvPr>
          <p:cNvSpPr txBox="1"/>
          <p:nvPr/>
        </p:nvSpPr>
        <p:spPr>
          <a:xfrm>
            <a:off x="9132711" y="5121377"/>
            <a:ext cx="1919109"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WĘGIEL KAMIENNY I BRUNATNY</a:t>
            </a:r>
          </a:p>
        </p:txBody>
      </p:sp>
      <p:sp>
        <p:nvSpPr>
          <p:cNvPr id="9" name="pole tekstowe 8">
            <a:extLst>
              <a:ext uri="{FF2B5EF4-FFF2-40B4-BE49-F238E27FC236}">
                <a16:creationId xmlns:a16="http://schemas.microsoft.com/office/drawing/2014/main" id="{81020B8C-86D9-48D4-9947-659B7E3CF227}"/>
              </a:ext>
            </a:extLst>
          </p:cNvPr>
          <p:cNvSpPr txBox="1"/>
          <p:nvPr/>
        </p:nvSpPr>
        <p:spPr>
          <a:xfrm>
            <a:off x="4233332" y="5830710"/>
            <a:ext cx="3725333" cy="523220"/>
          </a:xfrm>
          <a:prstGeom prst="rect">
            <a:avLst/>
          </a:prstGeom>
          <a:noFill/>
        </p:spPr>
        <p:txBody>
          <a:bodyPr wrap="square" rtlCol="0">
            <a:spAutoFit/>
          </a:bodyPr>
          <a:lstStyle/>
          <a:p>
            <a:r>
              <a:rPr lang="pl-PL" sz="2800" dirty="0">
                <a:latin typeface="Arial" panose="020B0604020202020204" pitchFamily="34" charset="0"/>
                <a:cs typeface="Arial" panose="020B0604020202020204" pitchFamily="34" charset="0"/>
              </a:rPr>
              <a:t>PALIWA KOPALNE</a:t>
            </a:r>
          </a:p>
        </p:txBody>
      </p:sp>
    </p:spTree>
    <p:extLst>
      <p:ext uri="{BB962C8B-B14F-4D97-AF65-F5344CB8AC3E}">
        <p14:creationId xmlns:p14="http://schemas.microsoft.com/office/powerpoint/2010/main" val="2239244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7B449A-C6F2-4A33-96FB-642ACE4407C5}"/>
              </a:ext>
            </a:extLst>
          </p:cNvPr>
          <p:cNvPicPr>
            <a:picLocks noChangeAspect="1"/>
          </p:cNvPicPr>
          <p:nvPr/>
        </p:nvPicPr>
        <p:blipFill rotWithShape="1">
          <a:blip r:embed="rId2">
            <a:extLst>
              <a:ext uri="{28A0092B-C50C-407E-A947-70E740481C1C}">
                <a14:useLocalDpi xmlns:a14="http://schemas.microsoft.com/office/drawing/2010/main" val="0"/>
              </a:ext>
            </a:extLst>
          </a:blip>
          <a:srcRect t="27654" b="24444"/>
          <a:stretch/>
        </p:blipFill>
        <p:spPr>
          <a:xfrm>
            <a:off x="0" y="2607059"/>
            <a:ext cx="12192000" cy="3285067"/>
          </a:xfrm>
          <a:prstGeom prst="rect">
            <a:avLst/>
          </a:prstGeom>
        </p:spPr>
      </p:pic>
      <p:pic>
        <p:nvPicPr>
          <p:cNvPr id="4" name="Obraz 3">
            <a:extLst>
              <a:ext uri="{FF2B5EF4-FFF2-40B4-BE49-F238E27FC236}">
                <a16:creationId xmlns:a16="http://schemas.microsoft.com/office/drawing/2014/main" id="{B27D76A7-2C88-42F9-9758-D5CF91F0B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8EEFD8D7-BE16-4748-B756-609373B6D166}"/>
              </a:ext>
            </a:extLst>
          </p:cNvPr>
          <p:cNvSpPr txBox="1"/>
          <p:nvPr/>
        </p:nvSpPr>
        <p:spPr>
          <a:xfrm>
            <a:off x="699912" y="547511"/>
            <a:ext cx="6118578" cy="707886"/>
          </a:xfrm>
          <a:prstGeom prst="rect">
            <a:avLst/>
          </a:prstGeom>
          <a:noFill/>
        </p:spPr>
        <p:txBody>
          <a:bodyPr wrap="square" rtlCol="0">
            <a:spAutoFit/>
          </a:bodyPr>
          <a:lstStyle/>
          <a:p>
            <a:r>
              <a:rPr lang="pl-PL" sz="4000" b="1">
                <a:solidFill>
                  <a:schemeClr val="accent4">
                    <a:lumMod val="60000"/>
                    <a:lumOff val="40000"/>
                  </a:schemeClr>
                </a:solidFill>
                <a:latin typeface="Arial" panose="020B0604020202020204" pitchFamily="34" charset="0"/>
                <a:cs typeface="Arial" panose="020B0604020202020204" pitchFamily="34" charset="0"/>
              </a:rPr>
              <a:t>ŹRÓDŁA ENERGII </a:t>
            </a:r>
            <a:endParaRPr lang="pl-PL" sz="4000" b="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6" name="pole tekstowe 5">
            <a:extLst>
              <a:ext uri="{FF2B5EF4-FFF2-40B4-BE49-F238E27FC236}">
                <a16:creationId xmlns:a16="http://schemas.microsoft.com/office/drawing/2014/main" id="{258B66E8-CE43-4E64-B3BE-B0BE30A133B5}"/>
              </a:ext>
            </a:extLst>
          </p:cNvPr>
          <p:cNvSpPr txBox="1"/>
          <p:nvPr/>
        </p:nvSpPr>
        <p:spPr>
          <a:xfrm>
            <a:off x="1332088" y="1870950"/>
            <a:ext cx="3917245"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ŹRÓDŁA ENERGII PRZYJAZNE DLA ŚRODOWISKA</a:t>
            </a:r>
          </a:p>
        </p:txBody>
      </p:sp>
      <p:sp>
        <p:nvSpPr>
          <p:cNvPr id="7" name="pole tekstowe 6">
            <a:extLst>
              <a:ext uri="{FF2B5EF4-FFF2-40B4-BE49-F238E27FC236}">
                <a16:creationId xmlns:a16="http://schemas.microsoft.com/office/drawing/2014/main" id="{B272D00E-BCD3-4A98-BB2E-04F6D8BDD207}"/>
              </a:ext>
            </a:extLst>
          </p:cNvPr>
          <p:cNvSpPr txBox="1"/>
          <p:nvPr/>
        </p:nvSpPr>
        <p:spPr>
          <a:xfrm>
            <a:off x="7100711" y="1870949"/>
            <a:ext cx="3917245"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ŹRÓDŁA ENERGII SZKODZĄCE ŚRODOWISKU</a:t>
            </a:r>
          </a:p>
        </p:txBody>
      </p:sp>
      <p:sp>
        <p:nvSpPr>
          <p:cNvPr id="8" name="pole tekstowe 7">
            <a:extLst>
              <a:ext uri="{FF2B5EF4-FFF2-40B4-BE49-F238E27FC236}">
                <a16:creationId xmlns:a16="http://schemas.microsoft.com/office/drawing/2014/main" id="{333CB75B-9E25-4371-8F66-348BE334A542}"/>
              </a:ext>
            </a:extLst>
          </p:cNvPr>
          <p:cNvSpPr txBox="1"/>
          <p:nvPr/>
        </p:nvSpPr>
        <p:spPr>
          <a:xfrm>
            <a:off x="7343422" y="6169124"/>
            <a:ext cx="3917245" cy="338554"/>
          </a:xfrm>
          <a:prstGeom prst="rect">
            <a:avLst/>
          </a:prstGeom>
          <a:noFill/>
        </p:spPr>
        <p:txBody>
          <a:bodyPr wrap="square" rtlCol="0">
            <a:spAutoFit/>
          </a:bodyPr>
          <a:lstStyle/>
          <a:p>
            <a:pPr algn="ctr"/>
            <a:r>
              <a:rPr lang="pl-PL" sz="1600" dirty="0">
                <a:latin typeface="Arial" panose="020B0604020202020204" pitchFamily="34" charset="0"/>
                <a:cs typeface="Arial" panose="020B0604020202020204" pitchFamily="34" charset="0"/>
              </a:rPr>
              <a:t>NIEODNAWIALNE ŹRÓDŁA ENERGII </a:t>
            </a:r>
          </a:p>
        </p:txBody>
      </p:sp>
      <p:sp>
        <p:nvSpPr>
          <p:cNvPr id="9" name="pole tekstowe 8">
            <a:extLst>
              <a:ext uri="{FF2B5EF4-FFF2-40B4-BE49-F238E27FC236}">
                <a16:creationId xmlns:a16="http://schemas.microsoft.com/office/drawing/2014/main" id="{7E3DE087-BB51-4449-958A-5C86696AA647}"/>
              </a:ext>
            </a:extLst>
          </p:cNvPr>
          <p:cNvSpPr txBox="1"/>
          <p:nvPr/>
        </p:nvSpPr>
        <p:spPr>
          <a:xfrm>
            <a:off x="361244" y="2147948"/>
            <a:ext cx="5181600"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czyli nieemitujące dwutlenku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tlenek węgla (IV)</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innych zanieczyszczeń do atmosfery</a:t>
            </a:r>
          </a:p>
        </p:txBody>
      </p:sp>
      <p:sp>
        <p:nvSpPr>
          <p:cNvPr id="13" name="pole tekstowe 12">
            <a:extLst>
              <a:ext uri="{FF2B5EF4-FFF2-40B4-BE49-F238E27FC236}">
                <a16:creationId xmlns:a16="http://schemas.microsoft.com/office/drawing/2014/main" id="{93BEDE3B-BBF7-424A-9CBC-3FBE0614CE22}"/>
              </a:ext>
            </a:extLst>
          </p:cNvPr>
          <p:cNvSpPr txBox="1"/>
          <p:nvPr/>
        </p:nvSpPr>
        <p:spPr>
          <a:xfrm>
            <a:off x="5870222" y="2145393"/>
            <a:ext cx="6096000" cy="523220"/>
          </a:xfrm>
          <a:prstGeom prst="rect">
            <a:avLst/>
          </a:prstGeom>
          <a:noFill/>
        </p:spPr>
        <p:txBody>
          <a:bodyPr wrap="square">
            <a:spAutoFit/>
          </a:bodyPr>
          <a:lstStyle/>
          <a:p>
            <a:pPr algn="ctr"/>
            <a:r>
              <a:rPr lang="pl-PL" sz="1400" dirty="0">
                <a:latin typeface="Arial" panose="020B0604020202020204" pitchFamily="34" charset="0"/>
                <a:cs typeface="Arial" panose="020B0604020202020204" pitchFamily="34" charset="0"/>
              </a:rPr>
              <a:t>czyli emitujące dwutlenek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tlenek węgla (IV)</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inne zanieczyszczenia do atmosfery</a:t>
            </a:r>
          </a:p>
        </p:txBody>
      </p:sp>
    </p:spTree>
    <p:extLst>
      <p:ext uri="{BB962C8B-B14F-4D97-AF65-F5344CB8AC3E}">
        <p14:creationId xmlns:p14="http://schemas.microsoft.com/office/powerpoint/2010/main" val="2908624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9B27681-0D40-4AFE-A70F-1DAE9A346E63}"/>
              </a:ext>
            </a:extLst>
          </p:cNvPr>
          <p:cNvPicPr>
            <a:picLocks noChangeAspect="1"/>
          </p:cNvPicPr>
          <p:nvPr/>
        </p:nvPicPr>
        <p:blipFill rotWithShape="1">
          <a:blip r:embed="rId2">
            <a:extLst>
              <a:ext uri="{28A0092B-C50C-407E-A947-70E740481C1C}">
                <a14:useLocalDpi xmlns:a14="http://schemas.microsoft.com/office/drawing/2010/main" val="0"/>
              </a:ext>
            </a:extLst>
          </a:blip>
          <a:srcRect t="25350" b="25432"/>
          <a:stretch/>
        </p:blipFill>
        <p:spPr>
          <a:xfrm>
            <a:off x="0" y="1738488"/>
            <a:ext cx="12192000" cy="3375379"/>
          </a:xfrm>
          <a:prstGeom prst="rect">
            <a:avLst/>
          </a:prstGeom>
        </p:spPr>
      </p:pic>
      <p:sp>
        <p:nvSpPr>
          <p:cNvPr id="6" name="pole tekstowe 5">
            <a:extLst>
              <a:ext uri="{FF2B5EF4-FFF2-40B4-BE49-F238E27FC236}">
                <a16:creationId xmlns:a16="http://schemas.microsoft.com/office/drawing/2014/main" id="{521C87DA-A9A1-4E53-9BA3-FD0CC5C3BBB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EMISJI GAZÓW CIEPLARNIANYCH</a:t>
            </a:r>
          </a:p>
        </p:txBody>
      </p:sp>
      <p:pic>
        <p:nvPicPr>
          <p:cNvPr id="8" name="Obraz 7">
            <a:extLst>
              <a:ext uri="{FF2B5EF4-FFF2-40B4-BE49-F238E27FC236}">
                <a16:creationId xmlns:a16="http://schemas.microsoft.com/office/drawing/2014/main" id="{8F2BAF5F-F7B1-42B6-9448-FEAD30614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158" y="78377"/>
            <a:ext cx="3510842" cy="889267"/>
          </a:xfrm>
          <a:prstGeom prst="rect">
            <a:avLst/>
          </a:prstGeom>
        </p:spPr>
      </p:pic>
      <p:sp>
        <p:nvSpPr>
          <p:cNvPr id="9" name="pole tekstowe 8">
            <a:extLst>
              <a:ext uri="{FF2B5EF4-FFF2-40B4-BE49-F238E27FC236}">
                <a16:creationId xmlns:a16="http://schemas.microsoft.com/office/drawing/2014/main" id="{5C3504F7-FEEE-4415-822E-DCBE49776B21}"/>
              </a:ext>
            </a:extLst>
          </p:cNvPr>
          <p:cNvSpPr txBox="1"/>
          <p:nvPr/>
        </p:nvSpPr>
        <p:spPr>
          <a:xfrm>
            <a:off x="711200" y="5316870"/>
            <a:ext cx="2686756" cy="646331"/>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PRODUKCJA ENERGII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Z PALIW KOPALNYCH</a:t>
            </a:r>
          </a:p>
        </p:txBody>
      </p:sp>
      <p:sp>
        <p:nvSpPr>
          <p:cNvPr id="10" name="pole tekstowe 9">
            <a:extLst>
              <a:ext uri="{FF2B5EF4-FFF2-40B4-BE49-F238E27FC236}">
                <a16:creationId xmlns:a16="http://schemas.microsoft.com/office/drawing/2014/main" id="{8A3B020D-96B9-4E14-BA3C-E400379B78D4}"/>
              </a:ext>
            </a:extLst>
          </p:cNvPr>
          <p:cNvSpPr txBox="1"/>
          <p:nvPr/>
        </p:nvSpPr>
        <p:spPr>
          <a:xfrm>
            <a:off x="5492045" y="5316870"/>
            <a:ext cx="1902177"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TRANSPORT</a:t>
            </a:r>
          </a:p>
        </p:txBody>
      </p:sp>
      <p:sp>
        <p:nvSpPr>
          <p:cNvPr id="11" name="pole tekstowe 10">
            <a:extLst>
              <a:ext uri="{FF2B5EF4-FFF2-40B4-BE49-F238E27FC236}">
                <a16:creationId xmlns:a16="http://schemas.microsoft.com/office/drawing/2014/main" id="{F74B04DE-2F78-45E3-8F43-3F95B8284992}"/>
              </a:ext>
            </a:extLst>
          </p:cNvPr>
          <p:cNvSpPr txBox="1"/>
          <p:nvPr/>
        </p:nvSpPr>
        <p:spPr>
          <a:xfrm>
            <a:off x="9934223" y="5455369"/>
            <a:ext cx="1902177"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ROLNICTWO</a:t>
            </a:r>
          </a:p>
        </p:txBody>
      </p:sp>
    </p:spTree>
    <p:extLst>
      <p:ext uri="{BB962C8B-B14F-4D97-AF65-F5344CB8AC3E}">
        <p14:creationId xmlns:p14="http://schemas.microsoft.com/office/powerpoint/2010/main" val="191556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9430724-C049-4882-BBBB-D7CC5E6C8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966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33C06B6-7404-47D7-AF6D-EB351BC5912C}"/>
              </a:ext>
            </a:extLst>
          </p:cNvPr>
          <p:cNvPicPr>
            <a:picLocks noChangeAspect="1"/>
          </p:cNvPicPr>
          <p:nvPr/>
        </p:nvPicPr>
        <p:blipFill rotWithShape="1">
          <a:blip r:embed="rId2">
            <a:extLst>
              <a:ext uri="{28A0092B-C50C-407E-A947-70E740481C1C}">
                <a14:useLocalDpi xmlns:a14="http://schemas.microsoft.com/office/drawing/2010/main" val="0"/>
              </a:ext>
            </a:extLst>
          </a:blip>
          <a:srcRect t="27819" b="25268"/>
          <a:stretch/>
        </p:blipFill>
        <p:spPr>
          <a:xfrm>
            <a:off x="0" y="1907822"/>
            <a:ext cx="12192000" cy="3217334"/>
          </a:xfrm>
          <a:prstGeom prst="rect">
            <a:avLst/>
          </a:prstGeom>
        </p:spPr>
      </p:pic>
      <p:pic>
        <p:nvPicPr>
          <p:cNvPr id="4" name="Obraz 3">
            <a:extLst>
              <a:ext uri="{FF2B5EF4-FFF2-40B4-BE49-F238E27FC236}">
                <a16:creationId xmlns:a16="http://schemas.microsoft.com/office/drawing/2014/main" id="{4781B48E-FB54-4D3E-AA4F-7CBD3ECA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6" name="pole tekstowe 5">
            <a:extLst>
              <a:ext uri="{FF2B5EF4-FFF2-40B4-BE49-F238E27FC236}">
                <a16:creationId xmlns:a16="http://schemas.microsoft.com/office/drawing/2014/main" id="{D6627F76-66DA-41E0-BA86-94B0C9063203}"/>
              </a:ext>
            </a:extLst>
          </p:cNvPr>
          <p:cNvSpPr txBox="1"/>
          <p:nvPr/>
        </p:nvSpPr>
        <p:spPr>
          <a:xfrm>
            <a:off x="1095022" y="5312827"/>
            <a:ext cx="2686756"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CHÓW ZWIERZĄT</a:t>
            </a:r>
          </a:p>
        </p:txBody>
      </p:sp>
      <p:sp>
        <p:nvSpPr>
          <p:cNvPr id="7" name="pole tekstowe 6">
            <a:extLst>
              <a:ext uri="{FF2B5EF4-FFF2-40B4-BE49-F238E27FC236}">
                <a16:creationId xmlns:a16="http://schemas.microsoft.com/office/drawing/2014/main" id="{C41F0865-1DB7-4950-88B7-839C55CDF9D5}"/>
              </a:ext>
            </a:extLst>
          </p:cNvPr>
          <p:cNvSpPr txBox="1"/>
          <p:nvPr/>
        </p:nvSpPr>
        <p:spPr>
          <a:xfrm>
            <a:off x="4848577" y="5125156"/>
            <a:ext cx="2686756" cy="923330"/>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NIEWŁAŚCIWA GOSPODARKA ODPADAMI</a:t>
            </a:r>
          </a:p>
        </p:txBody>
      </p:sp>
      <p:sp>
        <p:nvSpPr>
          <p:cNvPr id="8" name="pole tekstowe 7">
            <a:extLst>
              <a:ext uri="{FF2B5EF4-FFF2-40B4-BE49-F238E27FC236}">
                <a16:creationId xmlns:a16="http://schemas.microsoft.com/office/drawing/2014/main" id="{D6D04ADB-2F10-44BF-90C7-1372B91AB824}"/>
              </a:ext>
            </a:extLst>
          </p:cNvPr>
          <p:cNvSpPr txBox="1"/>
          <p:nvPr/>
        </p:nvSpPr>
        <p:spPr>
          <a:xfrm>
            <a:off x="9522179" y="5353743"/>
            <a:ext cx="1777999" cy="369332"/>
          </a:xfrm>
          <a:prstGeom prst="rect">
            <a:avLst/>
          </a:prstGeom>
          <a:noFill/>
        </p:spPr>
        <p:txBody>
          <a:bodyPr wrap="square" rtlCol="0">
            <a:spAutoFit/>
          </a:bodyPr>
          <a:lstStyle/>
          <a:p>
            <a:r>
              <a:rPr lang="pl-PL" dirty="0">
                <a:latin typeface="Arial" panose="020B0604020202020204" pitchFamily="34" charset="0"/>
                <a:cs typeface="Arial" panose="020B0604020202020204" pitchFamily="34" charset="0"/>
              </a:rPr>
              <a:t>PRZEMYSŁ</a:t>
            </a:r>
          </a:p>
        </p:txBody>
      </p:sp>
      <p:sp>
        <p:nvSpPr>
          <p:cNvPr id="10" name="pole tekstowe 9">
            <a:extLst>
              <a:ext uri="{FF2B5EF4-FFF2-40B4-BE49-F238E27FC236}">
                <a16:creationId xmlns:a16="http://schemas.microsoft.com/office/drawing/2014/main" id="{06073EB5-A7FD-4FA2-AB37-DAEA41A2F372}"/>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EMISJI GAZÓW CIEPLARNIANYCH</a:t>
            </a:r>
          </a:p>
        </p:txBody>
      </p:sp>
    </p:spTree>
    <p:extLst>
      <p:ext uri="{BB962C8B-B14F-4D97-AF65-F5344CB8AC3E}">
        <p14:creationId xmlns:p14="http://schemas.microsoft.com/office/powerpoint/2010/main" val="335610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1B6B9FA5-E3A9-4BD1-BF23-E5BF9B01D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braz 1">
            <a:extLst>
              <a:ext uri="{FF2B5EF4-FFF2-40B4-BE49-F238E27FC236}">
                <a16:creationId xmlns:a16="http://schemas.microsoft.com/office/drawing/2014/main" id="{467887EC-F0DF-4342-AA0D-4E76F334B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3" name="pole tekstowe 2">
            <a:extLst>
              <a:ext uri="{FF2B5EF4-FFF2-40B4-BE49-F238E27FC236}">
                <a16:creationId xmlns:a16="http://schemas.microsoft.com/office/drawing/2014/main" id="{5A5A162E-0845-41DE-B7B2-F1950C08C747}"/>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EMISJI GAZÓW CIEPLARNIANYCH</a:t>
            </a:r>
          </a:p>
        </p:txBody>
      </p:sp>
      <p:sp>
        <p:nvSpPr>
          <p:cNvPr id="12" name="pole tekstowe 11">
            <a:extLst>
              <a:ext uri="{FF2B5EF4-FFF2-40B4-BE49-F238E27FC236}">
                <a16:creationId xmlns:a16="http://schemas.microsoft.com/office/drawing/2014/main" id="{9CCF7DA0-D695-453A-91B2-0CA44F0486C6}"/>
              </a:ext>
            </a:extLst>
          </p:cNvPr>
          <p:cNvSpPr txBox="1"/>
          <p:nvPr/>
        </p:nvSpPr>
        <p:spPr>
          <a:xfrm>
            <a:off x="654755" y="4424222"/>
            <a:ext cx="2246489" cy="1815882"/>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Lodówka, komputer, telewizor i kuchenka mikrofalowa, telefon, odkurzacz i wiele innych urządzeń  zużywa energię elektryczną, której źródłem jest głównie spalanie paliw kopalnych</a:t>
            </a:r>
          </a:p>
        </p:txBody>
      </p:sp>
      <p:sp>
        <p:nvSpPr>
          <p:cNvPr id="13" name="pole tekstowe 12">
            <a:extLst>
              <a:ext uri="{FF2B5EF4-FFF2-40B4-BE49-F238E27FC236}">
                <a16:creationId xmlns:a16="http://schemas.microsoft.com/office/drawing/2014/main" id="{68B8C85B-22FD-4575-8A70-AA2773842F02}"/>
              </a:ext>
            </a:extLst>
          </p:cNvPr>
          <p:cNvSpPr txBox="1"/>
          <p:nvPr/>
        </p:nvSpPr>
        <p:spPr>
          <a:xfrm>
            <a:off x="4972755" y="4627355"/>
            <a:ext cx="2246489" cy="1600438"/>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Do większości gospodarstw domowych w Polsce prąd dostarczany jest </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z elektrowni, w których główne źródło energii stanowi węgiel. </a:t>
            </a:r>
          </a:p>
        </p:txBody>
      </p:sp>
      <p:sp>
        <p:nvSpPr>
          <p:cNvPr id="15" name="pole tekstowe 14">
            <a:extLst>
              <a:ext uri="{FF2B5EF4-FFF2-40B4-BE49-F238E27FC236}">
                <a16:creationId xmlns:a16="http://schemas.microsoft.com/office/drawing/2014/main" id="{F8139FC5-44B2-4048-95E0-72E683DBFCF2}"/>
              </a:ext>
            </a:extLst>
          </p:cNvPr>
          <p:cNvSpPr txBox="1"/>
          <p:nvPr/>
        </p:nvSpPr>
        <p:spPr>
          <a:xfrm>
            <a:off x="9217379" y="4304189"/>
            <a:ext cx="2647244" cy="2246769"/>
          </a:xfrm>
          <a:prstGeom prst="rect">
            <a:avLst/>
          </a:prstGeom>
          <a:noFill/>
        </p:spPr>
        <p:txBody>
          <a:bodyPr wrap="square">
            <a:spAutoFit/>
          </a:bodyPr>
          <a:lstStyle/>
          <a:p>
            <a:pPr algn="ctr"/>
            <a:r>
              <a:rPr lang="pl-PL" sz="1400" dirty="0">
                <a:latin typeface="Arial" panose="020B0604020202020204" pitchFamily="34" charset="0"/>
                <a:cs typeface="Arial" panose="020B0604020202020204" pitchFamily="34" charset="0"/>
              </a:rPr>
              <a:t>Spalanie węgla, oleju oraz gazu ziemnego przez elektrownie powoduje emisję dwutlenku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Działa on jak „koc”, który intensywnie pochłania część promieniowania odbitego od Ziemi, ograniczając wydostawanie się ciepła poza ziemską atmosferę. </a:t>
            </a:r>
          </a:p>
        </p:txBody>
      </p:sp>
    </p:spTree>
    <p:extLst>
      <p:ext uri="{BB962C8B-B14F-4D97-AF65-F5344CB8AC3E}">
        <p14:creationId xmlns:p14="http://schemas.microsoft.com/office/powerpoint/2010/main" val="3765424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94231D8F-BAF8-418F-94CE-F4B558F74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braz 1">
            <a:extLst>
              <a:ext uri="{FF2B5EF4-FFF2-40B4-BE49-F238E27FC236}">
                <a16:creationId xmlns:a16="http://schemas.microsoft.com/office/drawing/2014/main" id="{C6F352C7-B300-4B02-B350-F3AD94124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3" name="pole tekstowe 2">
            <a:extLst>
              <a:ext uri="{FF2B5EF4-FFF2-40B4-BE49-F238E27FC236}">
                <a16:creationId xmlns:a16="http://schemas.microsoft.com/office/drawing/2014/main" id="{206575E8-7D70-4FEA-8835-0E38C9E6BEA6}"/>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ŹRÓDŁA EMISJI GAZÓW CIEPLARNIANYCH</a:t>
            </a:r>
          </a:p>
        </p:txBody>
      </p:sp>
      <p:sp>
        <p:nvSpPr>
          <p:cNvPr id="10" name="pole tekstowe 9">
            <a:extLst>
              <a:ext uri="{FF2B5EF4-FFF2-40B4-BE49-F238E27FC236}">
                <a16:creationId xmlns:a16="http://schemas.microsoft.com/office/drawing/2014/main" id="{8A296D5F-C7C2-4573-8C58-CE9ADF4BB752}"/>
              </a:ext>
            </a:extLst>
          </p:cNvPr>
          <p:cNvSpPr txBox="1"/>
          <p:nvPr/>
        </p:nvSpPr>
        <p:spPr>
          <a:xfrm>
            <a:off x="722488" y="4408929"/>
            <a:ext cx="2246489" cy="2246769"/>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Część promieniowania słonecznego, które dociera do powierzchni Ziemi, zostaje pochłonięte, a jego część zostaje odbita. Dwutlenek węgla (CO</a:t>
            </a:r>
            <a:r>
              <a:rPr lang="pl-PL" sz="1400" baseline="-25000" dirty="0">
                <a:latin typeface="Arial" panose="020B0604020202020204" pitchFamily="34" charset="0"/>
                <a:cs typeface="Arial" panose="020B0604020202020204" pitchFamily="34" charset="0"/>
              </a:rPr>
              <a:t>2</a:t>
            </a:r>
            <a:r>
              <a:rPr lang="pl-PL" sz="1400" dirty="0">
                <a:latin typeface="Arial" panose="020B0604020202020204" pitchFamily="34" charset="0"/>
                <a:cs typeface="Arial" panose="020B0604020202020204" pitchFamily="34" charset="0"/>
              </a:rPr>
              <a:t>) pochłania to promieniowanie cieplne</a:t>
            </a:r>
            <a:br>
              <a:rPr lang="pl-PL" sz="1400" dirty="0">
                <a:latin typeface="Arial" panose="020B0604020202020204" pitchFamily="34" charset="0"/>
                <a:cs typeface="Arial" panose="020B0604020202020204" pitchFamily="34" charset="0"/>
              </a:rPr>
            </a:br>
            <a:r>
              <a:rPr lang="pl-PL" sz="1400" dirty="0">
                <a:latin typeface="Arial" panose="020B0604020202020204" pitchFamily="34" charset="0"/>
                <a:cs typeface="Arial" panose="020B0604020202020204" pitchFamily="34" charset="0"/>
              </a:rPr>
              <a:t> i emituje zwrotnie do atmosfery. </a:t>
            </a:r>
          </a:p>
        </p:txBody>
      </p:sp>
      <p:sp>
        <p:nvSpPr>
          <p:cNvPr id="11" name="pole tekstowe 10">
            <a:extLst>
              <a:ext uri="{FF2B5EF4-FFF2-40B4-BE49-F238E27FC236}">
                <a16:creationId xmlns:a16="http://schemas.microsoft.com/office/drawing/2014/main" id="{31EC3EB2-FD16-403E-B3A7-9124BE6A4E19}"/>
              </a:ext>
            </a:extLst>
          </p:cNvPr>
          <p:cNvSpPr txBox="1"/>
          <p:nvPr/>
        </p:nvSpPr>
        <p:spPr>
          <a:xfrm>
            <a:off x="4919133" y="4424316"/>
            <a:ext cx="2585156" cy="2215991"/>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Coraz większe zużycie energii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jej dalsza produkcja poprzez spalanie węgla oraz innych surowców kopalnych, a także wzmożony transport lądowy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powietrzny oraz przemysł, emituje coraz więcej gazów cieplarnianych (w tym dwutlenku węgla) </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r>
              <a:rPr lang="pl-PL" sz="1200" dirty="0">
                <a:latin typeface="Arial" panose="020B0604020202020204" pitchFamily="34" charset="0"/>
                <a:cs typeface="Arial" panose="020B0604020202020204" pitchFamily="34" charset="0"/>
              </a:rPr>
              <a:t> CO</a:t>
            </a:r>
            <a:r>
              <a:rPr lang="pl-PL" sz="1200" baseline="-25000" dirty="0">
                <a:latin typeface="Arial" panose="020B0604020202020204" pitchFamily="34" charset="0"/>
                <a:cs typeface="Arial" panose="020B0604020202020204" pitchFamily="34" charset="0"/>
              </a:rPr>
              <a:t>2</a:t>
            </a:r>
            <a:r>
              <a:rPr lang="pl-PL" sz="1200" dirty="0">
                <a:latin typeface="Arial" panose="020B0604020202020204" pitchFamily="34" charset="0"/>
                <a:cs typeface="Arial" panose="020B0604020202020204" pitchFamily="34" charset="0"/>
              </a:rPr>
              <a:t> ), przez co efekt cieplarniany nasila się, prowadząc do wzrostu temperatury na Ziemi. </a:t>
            </a:r>
          </a:p>
        </p:txBody>
      </p:sp>
      <p:sp>
        <p:nvSpPr>
          <p:cNvPr id="12" name="pole tekstowe 11">
            <a:extLst>
              <a:ext uri="{FF2B5EF4-FFF2-40B4-BE49-F238E27FC236}">
                <a16:creationId xmlns:a16="http://schemas.microsoft.com/office/drawing/2014/main" id="{DCACE9CF-2ECB-457F-AF15-C23F8213FA68}"/>
              </a:ext>
            </a:extLst>
          </p:cNvPr>
          <p:cNvSpPr txBox="1"/>
          <p:nvPr/>
        </p:nvSpPr>
        <p:spPr>
          <a:xfrm>
            <a:off x="9200444" y="4285816"/>
            <a:ext cx="2585156" cy="2492990"/>
          </a:xfrm>
          <a:prstGeom prst="rect">
            <a:avLst/>
          </a:prstGeom>
          <a:noFill/>
        </p:spPr>
        <p:txBody>
          <a:bodyPr wrap="square" rtlCol="0">
            <a:spAutoFit/>
          </a:bodyPr>
          <a:lstStyle/>
          <a:p>
            <a:pPr algn="ctr"/>
            <a:r>
              <a:rPr lang="pl-PL" sz="1200" dirty="0">
                <a:latin typeface="Arial" panose="020B0604020202020204" pitchFamily="34" charset="0"/>
                <a:cs typeface="Arial" panose="020B0604020202020204" pitchFamily="34" charset="0"/>
              </a:rPr>
              <a:t>Wzrost temperatury na ziemi powoduje topnienie lodowców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podnoszenie poziomu wód, zwiększając zagrożenie powodziowe. Zmiany cyrkulacji powietrza wynikające ze wzrostu temperatury na Ziemi przyczyniają się do występowania gwałtownych zjawisk pogodowych, np. wiatrów huraganowych, deszczy nawalnych oraz fal upałów, zwiększających zagrożenie wystąpienia suszy </a:t>
            </a:r>
            <a:br>
              <a:rPr lang="pl-PL" sz="1200" dirty="0">
                <a:latin typeface="Arial" panose="020B0604020202020204" pitchFamily="34" charset="0"/>
                <a:cs typeface="Arial" panose="020B0604020202020204" pitchFamily="34" charset="0"/>
              </a:rPr>
            </a:br>
            <a:r>
              <a:rPr lang="pl-PL" sz="1200" dirty="0">
                <a:latin typeface="Arial" panose="020B0604020202020204" pitchFamily="34" charset="0"/>
                <a:cs typeface="Arial" panose="020B0604020202020204" pitchFamily="34" charset="0"/>
              </a:rPr>
              <a:t>i pożarów. </a:t>
            </a:r>
          </a:p>
        </p:txBody>
      </p:sp>
    </p:spTree>
    <p:extLst>
      <p:ext uri="{BB962C8B-B14F-4D97-AF65-F5344CB8AC3E}">
        <p14:creationId xmlns:p14="http://schemas.microsoft.com/office/powerpoint/2010/main" val="102861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AF787B17-C33F-4DE2-BFC1-DBB816E87CB2}"/>
              </a:ext>
            </a:extLst>
          </p:cNvPr>
          <p:cNvSpPr txBox="1"/>
          <p:nvPr/>
        </p:nvSpPr>
        <p:spPr>
          <a:xfrm>
            <a:off x="327377" y="70288"/>
            <a:ext cx="6491113" cy="707886"/>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GAZY CIEPLARNIANE</a:t>
            </a:r>
          </a:p>
        </p:txBody>
      </p:sp>
      <p:pic>
        <p:nvPicPr>
          <p:cNvPr id="7" name="Obraz 6">
            <a:extLst>
              <a:ext uri="{FF2B5EF4-FFF2-40B4-BE49-F238E27FC236}">
                <a16:creationId xmlns:a16="http://schemas.microsoft.com/office/drawing/2014/main" id="{C07E83AC-435B-40AD-BC91-459E290D4AC2}"/>
              </a:ext>
            </a:extLst>
          </p:cNvPr>
          <p:cNvPicPr>
            <a:picLocks noChangeAspect="1"/>
          </p:cNvPicPr>
          <p:nvPr/>
        </p:nvPicPr>
        <p:blipFill rotWithShape="1">
          <a:blip r:embed="rId2">
            <a:extLst>
              <a:ext uri="{28A0092B-C50C-407E-A947-70E740481C1C}">
                <a14:useLocalDpi xmlns:a14="http://schemas.microsoft.com/office/drawing/2010/main" val="0"/>
              </a:ext>
            </a:extLst>
          </a:blip>
          <a:srcRect t="11347"/>
          <a:stretch/>
        </p:blipFill>
        <p:spPr>
          <a:xfrm>
            <a:off x="0" y="778174"/>
            <a:ext cx="12192000" cy="6079826"/>
          </a:xfrm>
          <a:prstGeom prst="rect">
            <a:avLst/>
          </a:prstGeom>
        </p:spPr>
      </p:pic>
      <p:pic>
        <p:nvPicPr>
          <p:cNvPr id="4" name="Obraz 3">
            <a:extLst>
              <a:ext uri="{FF2B5EF4-FFF2-40B4-BE49-F238E27FC236}">
                <a16:creationId xmlns:a16="http://schemas.microsoft.com/office/drawing/2014/main" id="{1D2CDE8F-015D-4159-86EF-93E0775C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Tree>
    <p:extLst>
      <p:ext uri="{BB962C8B-B14F-4D97-AF65-F5344CB8AC3E}">
        <p14:creationId xmlns:p14="http://schemas.microsoft.com/office/powerpoint/2010/main" val="319514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56AA175-AC43-431F-91DE-9F9E9454E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167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B3C7DF8-06EF-41A7-BA07-58FE4AD41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B93B1D7A-1E30-467A-8D42-0E62F8FF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91F4E9AF-46D1-4AB3-9EBD-2508DF900353}"/>
              </a:ext>
            </a:extLst>
          </p:cNvPr>
          <p:cNvSpPr txBox="1"/>
          <p:nvPr/>
        </p:nvSpPr>
        <p:spPr>
          <a:xfrm>
            <a:off x="451553" y="202302"/>
            <a:ext cx="6491113"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KONSEKWENCJE ZMIAN KLIMATU </a:t>
            </a:r>
          </a:p>
        </p:txBody>
      </p:sp>
      <p:sp>
        <p:nvSpPr>
          <p:cNvPr id="6" name="pole tekstowe 5">
            <a:extLst>
              <a:ext uri="{FF2B5EF4-FFF2-40B4-BE49-F238E27FC236}">
                <a16:creationId xmlns:a16="http://schemas.microsoft.com/office/drawing/2014/main" id="{68084BF7-14FB-45E4-84FD-140A5612E882}"/>
              </a:ext>
            </a:extLst>
          </p:cNvPr>
          <p:cNvSpPr txBox="1"/>
          <p:nvPr/>
        </p:nvSpPr>
        <p:spPr>
          <a:xfrm>
            <a:off x="722489" y="1970570"/>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brak śniegu w zimie, ekstremalne upały latem</a:t>
            </a:r>
          </a:p>
        </p:txBody>
      </p:sp>
      <p:sp>
        <p:nvSpPr>
          <p:cNvPr id="7" name="pole tekstowe 6">
            <a:extLst>
              <a:ext uri="{FF2B5EF4-FFF2-40B4-BE49-F238E27FC236}">
                <a16:creationId xmlns:a16="http://schemas.microsoft.com/office/drawing/2014/main" id="{C5284033-FDE1-4923-9AC9-C418ECE76E3C}"/>
              </a:ext>
            </a:extLst>
          </p:cNvPr>
          <p:cNvSpPr txBox="1"/>
          <p:nvPr/>
        </p:nvSpPr>
        <p:spPr>
          <a:xfrm>
            <a:off x="587019" y="3668650"/>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obniżenie plonów i zbiorów rolnych</a:t>
            </a:r>
          </a:p>
        </p:txBody>
      </p:sp>
      <p:sp>
        <p:nvSpPr>
          <p:cNvPr id="8" name="pole tekstowe 7">
            <a:extLst>
              <a:ext uri="{FF2B5EF4-FFF2-40B4-BE49-F238E27FC236}">
                <a16:creationId xmlns:a16="http://schemas.microsoft.com/office/drawing/2014/main" id="{F58EC857-572E-436E-95B5-F0A52F41B0E3}"/>
              </a:ext>
            </a:extLst>
          </p:cNvPr>
          <p:cNvSpPr txBox="1"/>
          <p:nvPr/>
        </p:nvSpPr>
        <p:spPr>
          <a:xfrm>
            <a:off x="451553" y="5263325"/>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lokalne powodzie i podtopienia</a:t>
            </a:r>
          </a:p>
        </p:txBody>
      </p:sp>
      <p:sp>
        <p:nvSpPr>
          <p:cNvPr id="9" name="pole tekstowe 8">
            <a:extLst>
              <a:ext uri="{FF2B5EF4-FFF2-40B4-BE49-F238E27FC236}">
                <a16:creationId xmlns:a16="http://schemas.microsoft.com/office/drawing/2014/main" id="{E583D137-991D-4C43-95C4-55B8C2B9D2AD}"/>
              </a:ext>
            </a:extLst>
          </p:cNvPr>
          <p:cNvSpPr txBox="1"/>
          <p:nvPr/>
        </p:nvSpPr>
        <p:spPr>
          <a:xfrm>
            <a:off x="4509908" y="5889858"/>
            <a:ext cx="2686756" cy="307777"/>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niszczenie dóbr materialnych</a:t>
            </a:r>
          </a:p>
        </p:txBody>
      </p:sp>
      <p:sp>
        <p:nvSpPr>
          <p:cNvPr id="10" name="pole tekstowe 9">
            <a:extLst>
              <a:ext uri="{FF2B5EF4-FFF2-40B4-BE49-F238E27FC236}">
                <a16:creationId xmlns:a16="http://schemas.microsoft.com/office/drawing/2014/main" id="{5653D21A-FDD3-467D-ADE1-920440D0389C}"/>
              </a:ext>
            </a:extLst>
          </p:cNvPr>
          <p:cNvSpPr txBox="1"/>
          <p:nvPr/>
        </p:nvSpPr>
        <p:spPr>
          <a:xfrm>
            <a:off x="8489241" y="5905337"/>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wzrost cen produktów spożywczych, energii itp. </a:t>
            </a:r>
          </a:p>
        </p:txBody>
      </p:sp>
      <p:sp>
        <p:nvSpPr>
          <p:cNvPr id="11" name="pole tekstowe 10">
            <a:extLst>
              <a:ext uri="{FF2B5EF4-FFF2-40B4-BE49-F238E27FC236}">
                <a16:creationId xmlns:a16="http://schemas.microsoft.com/office/drawing/2014/main" id="{B4C6056F-4EA0-424E-BD36-876D4D7E0CBC}"/>
              </a:ext>
            </a:extLst>
          </p:cNvPr>
          <p:cNvSpPr txBox="1"/>
          <p:nvPr/>
        </p:nvSpPr>
        <p:spPr>
          <a:xfrm>
            <a:off x="8765824" y="4243961"/>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obniżenie poziomu wód gruntowych</a:t>
            </a:r>
          </a:p>
        </p:txBody>
      </p:sp>
      <p:sp>
        <p:nvSpPr>
          <p:cNvPr id="12" name="pole tekstowe 11">
            <a:extLst>
              <a:ext uri="{FF2B5EF4-FFF2-40B4-BE49-F238E27FC236}">
                <a16:creationId xmlns:a16="http://schemas.microsoft.com/office/drawing/2014/main" id="{C333EEE7-ACE5-4B43-8C49-E7D4C673E9BA}"/>
              </a:ext>
            </a:extLst>
          </p:cNvPr>
          <p:cNvSpPr txBox="1"/>
          <p:nvPr/>
        </p:nvSpPr>
        <p:spPr>
          <a:xfrm>
            <a:off x="8647285" y="2805417"/>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redukcja powierzchni obszarów zielonych i rekreacyjnych</a:t>
            </a:r>
          </a:p>
        </p:txBody>
      </p:sp>
      <p:sp>
        <p:nvSpPr>
          <p:cNvPr id="13" name="pole tekstowe 12">
            <a:extLst>
              <a:ext uri="{FF2B5EF4-FFF2-40B4-BE49-F238E27FC236}">
                <a16:creationId xmlns:a16="http://schemas.microsoft.com/office/drawing/2014/main" id="{0F0F3C9E-7051-4F0F-9417-06B680B0AB54}"/>
              </a:ext>
            </a:extLst>
          </p:cNvPr>
          <p:cNvSpPr txBox="1"/>
          <p:nvPr/>
        </p:nvSpPr>
        <p:spPr>
          <a:xfrm>
            <a:off x="8223955" y="1359484"/>
            <a:ext cx="2686756" cy="523220"/>
          </a:xfrm>
          <a:prstGeom prst="rect">
            <a:avLst/>
          </a:prstGeom>
          <a:noFill/>
        </p:spPr>
        <p:txBody>
          <a:bodyPr wrap="square" rtlCol="0">
            <a:spAutoFit/>
          </a:bodyPr>
          <a:lstStyle/>
          <a:p>
            <a:pPr algn="ctr"/>
            <a:r>
              <a:rPr lang="pl-PL" sz="1400" dirty="0">
                <a:latin typeface="Arial" panose="020B0604020202020204" pitchFamily="34" charset="0"/>
                <a:cs typeface="Arial" panose="020B0604020202020204" pitchFamily="34" charset="0"/>
              </a:rPr>
              <a:t>porywiste wiatry, trąby powietrzne</a:t>
            </a:r>
          </a:p>
        </p:txBody>
      </p:sp>
    </p:spTree>
    <p:extLst>
      <p:ext uri="{BB962C8B-B14F-4D97-AF65-F5344CB8AC3E}">
        <p14:creationId xmlns:p14="http://schemas.microsoft.com/office/powerpoint/2010/main" val="60802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013EB91-8005-498C-94FC-0B03CA8D8BF7}"/>
              </a:ext>
            </a:extLst>
          </p:cNvPr>
          <p:cNvPicPr>
            <a:picLocks noChangeAspect="1"/>
          </p:cNvPicPr>
          <p:nvPr/>
        </p:nvPicPr>
        <p:blipFill rotWithShape="1">
          <a:blip r:embed="rId2">
            <a:extLst>
              <a:ext uri="{28A0092B-C50C-407E-A947-70E740481C1C}">
                <a14:useLocalDpi xmlns:a14="http://schemas.microsoft.com/office/drawing/2010/main" val="0"/>
              </a:ext>
            </a:extLst>
          </a:blip>
          <a:srcRect t="22551"/>
          <a:stretch/>
        </p:blipFill>
        <p:spPr>
          <a:xfrm>
            <a:off x="0" y="1546578"/>
            <a:ext cx="12192000" cy="5311422"/>
          </a:xfrm>
          <a:prstGeom prst="rect">
            <a:avLst/>
          </a:prstGeom>
        </p:spPr>
      </p:pic>
      <p:pic>
        <p:nvPicPr>
          <p:cNvPr id="4" name="Obraz 3">
            <a:extLst>
              <a:ext uri="{FF2B5EF4-FFF2-40B4-BE49-F238E27FC236}">
                <a16:creationId xmlns:a16="http://schemas.microsoft.com/office/drawing/2014/main" id="{E0E3299A-E5FA-4099-A180-714AB0BD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781" y="136744"/>
            <a:ext cx="3510842" cy="889267"/>
          </a:xfrm>
          <a:prstGeom prst="rect">
            <a:avLst/>
          </a:prstGeom>
        </p:spPr>
      </p:pic>
      <p:sp>
        <p:nvSpPr>
          <p:cNvPr id="5" name="pole tekstowe 4">
            <a:extLst>
              <a:ext uri="{FF2B5EF4-FFF2-40B4-BE49-F238E27FC236}">
                <a16:creationId xmlns:a16="http://schemas.microsoft.com/office/drawing/2014/main" id="{BC357D7D-0CB7-4BB5-A121-02138B9170A2}"/>
              </a:ext>
            </a:extLst>
          </p:cNvPr>
          <p:cNvSpPr txBox="1"/>
          <p:nvPr/>
        </p:nvSpPr>
        <p:spPr>
          <a:xfrm>
            <a:off x="671690" y="364291"/>
            <a:ext cx="6118578" cy="1323439"/>
          </a:xfrm>
          <a:prstGeom prst="rect">
            <a:avLst/>
          </a:prstGeom>
          <a:noFill/>
        </p:spPr>
        <p:txBody>
          <a:bodyPr wrap="square" rtlCol="0">
            <a:spAutoFit/>
          </a:bodyPr>
          <a:lstStyle/>
          <a:p>
            <a:r>
              <a:rPr lang="pl-PL" sz="4000" b="1" dirty="0">
                <a:solidFill>
                  <a:schemeClr val="accent4">
                    <a:lumMod val="60000"/>
                    <a:lumOff val="40000"/>
                  </a:schemeClr>
                </a:solidFill>
                <a:latin typeface="Arial" panose="020B0604020202020204" pitchFamily="34" charset="0"/>
                <a:cs typeface="Arial" panose="020B0604020202020204" pitchFamily="34" charset="0"/>
              </a:rPr>
              <a:t>SKUTKI ZMIAN </a:t>
            </a:r>
          </a:p>
          <a:p>
            <a:r>
              <a:rPr lang="pl-PL" sz="4000" b="1" dirty="0">
                <a:solidFill>
                  <a:schemeClr val="accent4">
                    <a:lumMod val="60000"/>
                    <a:lumOff val="40000"/>
                  </a:schemeClr>
                </a:solidFill>
                <a:latin typeface="Arial" panose="020B0604020202020204" pitchFamily="34" charset="0"/>
                <a:cs typeface="Arial" panose="020B0604020202020204" pitchFamily="34" charset="0"/>
              </a:rPr>
              <a:t>KLIMATU</a:t>
            </a:r>
          </a:p>
        </p:txBody>
      </p:sp>
      <p:sp>
        <p:nvSpPr>
          <p:cNvPr id="8" name="pole tekstowe 7">
            <a:extLst>
              <a:ext uri="{FF2B5EF4-FFF2-40B4-BE49-F238E27FC236}">
                <a16:creationId xmlns:a16="http://schemas.microsoft.com/office/drawing/2014/main" id="{FE300912-D1FB-4F39-AF23-5A3EDB019FF6}"/>
              </a:ext>
            </a:extLst>
          </p:cNvPr>
          <p:cNvSpPr txBox="1"/>
          <p:nvPr/>
        </p:nvSpPr>
        <p:spPr>
          <a:xfrm>
            <a:off x="0" y="6488668"/>
            <a:ext cx="2122311" cy="261610"/>
          </a:xfrm>
          <a:prstGeom prst="rect">
            <a:avLst/>
          </a:prstGeom>
          <a:noFill/>
        </p:spPr>
        <p:txBody>
          <a:bodyPr wrap="square" rtlCol="0">
            <a:spAutoFit/>
          </a:bodyPr>
          <a:lstStyle/>
          <a:p>
            <a:r>
              <a:rPr lang="pl-PL" sz="1100" dirty="0"/>
              <a:t>fot. </a:t>
            </a:r>
            <a:r>
              <a:rPr lang="pl-PL" sz="1100" dirty="0" err="1"/>
              <a:t>Depositphotos</a:t>
            </a:r>
            <a:endParaRPr lang="pl-PL" sz="1100" dirty="0"/>
          </a:p>
        </p:txBody>
      </p:sp>
    </p:spTree>
    <p:extLst>
      <p:ext uri="{BB962C8B-B14F-4D97-AF65-F5344CB8AC3E}">
        <p14:creationId xmlns:p14="http://schemas.microsoft.com/office/powerpoint/2010/main" val="385539643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540</Words>
  <Application>Microsoft Office PowerPoint</Application>
  <PresentationFormat>Panoramiczny</PresentationFormat>
  <Paragraphs>86</Paragraphs>
  <Slides>20</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20</vt:i4>
      </vt:variant>
    </vt:vector>
  </HeadingPairs>
  <TitlesOfParts>
    <vt:vector size="24" baseType="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Marta Siatka</dc:creator>
  <cp:lastModifiedBy>DD</cp:lastModifiedBy>
  <cp:revision>20</cp:revision>
  <dcterms:created xsi:type="dcterms:W3CDTF">2020-12-11T11:58:06Z</dcterms:created>
  <dcterms:modified xsi:type="dcterms:W3CDTF">2020-12-14T13:26:18Z</dcterms:modified>
</cp:coreProperties>
</file>