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5" r:id="rId4"/>
    <p:sldId id="274" r:id="rId5"/>
    <p:sldId id="270" r:id="rId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>
        <p:scale>
          <a:sx n="102" d="100"/>
          <a:sy n="102" d="100"/>
        </p:scale>
        <p:origin x="-588" y="-72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2019-09-23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 defTabSz="449263" eaLnBrk="0">
              <a:tabLst>
                <a:tab pos="5029200" algn="l"/>
              </a:tabLst>
              <a:defRPr/>
            </a:pPr>
            <a:r>
              <a:rPr lang="pl-PL" sz="9000" b="1" i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Cyfryzacja </a:t>
            </a:r>
            <a:r>
              <a:rPr lang="pl-PL" sz="9000" b="1" i="1" dirty="0" smtClean="0">
                <a:solidFill>
                  <a:schemeClr val="tx2"/>
                </a:solidFill>
              </a:rPr>
              <a:t>procesów </a:t>
            </a:r>
            <a:r>
              <a:rPr lang="pl-PL" sz="9000" b="1" i="1" dirty="0" err="1" smtClean="0">
                <a:solidFill>
                  <a:schemeClr val="tx2"/>
                </a:solidFill>
              </a:rPr>
              <a:t>back-office</a:t>
            </a:r>
            <a:r>
              <a:rPr lang="pl-PL" sz="9000" b="1" i="1" dirty="0">
                <a:solidFill>
                  <a:schemeClr val="tx2"/>
                </a:solidFill>
              </a:rPr>
              <a:t/>
            </a:r>
            <a:br>
              <a:rPr lang="pl-PL" sz="9000" b="1" i="1" dirty="0">
                <a:solidFill>
                  <a:schemeClr val="tx2"/>
                </a:solidFill>
              </a:rPr>
            </a:br>
            <a:r>
              <a:rPr lang="pl-PL" sz="9000" b="1" i="1" dirty="0" smtClean="0">
                <a:solidFill>
                  <a:schemeClr val="tx2"/>
                </a:solidFill>
              </a:rPr>
              <a:t>w </a:t>
            </a:r>
            <a:r>
              <a:rPr lang="pl-PL" sz="9000" b="1" i="1" dirty="0">
                <a:solidFill>
                  <a:schemeClr val="tx2"/>
                </a:solidFill>
              </a:rPr>
              <a:t>Instytucie Nafty i Gazu – </a:t>
            </a:r>
            <a:br>
              <a:rPr lang="pl-PL" sz="9000" b="1" i="1" dirty="0">
                <a:solidFill>
                  <a:schemeClr val="tx2"/>
                </a:solidFill>
              </a:rPr>
            </a:br>
            <a:r>
              <a:rPr lang="pl-PL" sz="9000" b="1" i="1" dirty="0">
                <a:solidFill>
                  <a:schemeClr val="tx2"/>
                </a:solidFill>
              </a:rPr>
              <a:t>Państwowym Instytucie Badawczym</a:t>
            </a:r>
            <a:endParaRPr lang="pl-PL" altLang="pl-PL" sz="9000" b="1" i="1" dirty="0">
              <a:solidFill>
                <a:schemeClr val="tx2"/>
              </a:solidFill>
            </a:endParaRP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  <a:tabLst>
                <a:tab pos="2332038" algn="l"/>
              </a:tabLst>
            </a:pPr>
            <a:r>
              <a:rPr lang="pl-PL" sz="7400" i="1" dirty="0" smtClean="0">
                <a:solidFill>
                  <a:schemeClr val="tx2"/>
                </a:solidFill>
              </a:rPr>
              <a:t>Wnioskodawca: </a:t>
            </a:r>
            <a:r>
              <a:rPr lang="pl-PL" sz="7400" i="1" dirty="0" smtClean="0">
                <a:solidFill>
                  <a:schemeClr val="tx2"/>
                </a:solidFill>
              </a:rPr>
              <a:t>	</a:t>
            </a:r>
            <a:r>
              <a:rPr lang="pl-PL" sz="7400" i="1" dirty="0" smtClean="0">
                <a:solidFill>
                  <a:schemeClr val="tx1"/>
                </a:solidFill>
              </a:rPr>
              <a:t>Minister </a:t>
            </a:r>
            <a:r>
              <a:rPr lang="pl-PL" sz="7400" i="1" dirty="0">
                <a:solidFill>
                  <a:schemeClr val="tx1"/>
                </a:solidFill>
              </a:rPr>
              <a:t>Energii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  <a:tabLst>
                <a:tab pos="2332038" algn="l"/>
              </a:tabLst>
            </a:pPr>
            <a:r>
              <a:rPr lang="pl-PL" sz="7400" i="1" dirty="0" smtClean="0">
                <a:solidFill>
                  <a:schemeClr val="tx2"/>
                </a:solidFill>
              </a:rPr>
              <a:t>Beneficjent: </a:t>
            </a:r>
            <a:r>
              <a:rPr lang="pl-PL" sz="7400" i="1" dirty="0" smtClean="0">
                <a:solidFill>
                  <a:schemeClr val="tx2"/>
                </a:solidFill>
              </a:rPr>
              <a:t>	</a:t>
            </a:r>
            <a:r>
              <a:rPr lang="pl-PL" sz="7400" i="1" dirty="0" smtClean="0">
                <a:solidFill>
                  <a:schemeClr val="tx1"/>
                </a:solidFill>
              </a:rPr>
              <a:t>Instytut </a:t>
            </a:r>
            <a:r>
              <a:rPr lang="pl-PL" sz="7400" i="1" dirty="0" smtClean="0">
                <a:solidFill>
                  <a:schemeClr val="tx1"/>
                </a:solidFill>
              </a:rPr>
              <a:t>Nafty i Gazu </a:t>
            </a:r>
            <a:r>
              <a:rPr lang="pl-PL" sz="7400" i="1" dirty="0">
                <a:solidFill>
                  <a:schemeClr val="tx1"/>
                </a:solidFill>
              </a:rPr>
              <a:t>– </a:t>
            </a:r>
            <a:r>
              <a:rPr lang="pl-PL" sz="7400" i="1" dirty="0" smtClean="0">
                <a:solidFill>
                  <a:schemeClr val="tx1"/>
                </a:solidFill>
              </a:rPr>
              <a:t/>
            </a:r>
            <a:br>
              <a:rPr lang="pl-PL" sz="7400" i="1" dirty="0" smtClean="0">
                <a:solidFill>
                  <a:schemeClr val="tx1"/>
                </a:solidFill>
              </a:rPr>
            </a:br>
            <a:r>
              <a:rPr lang="pl-PL" sz="7400" i="1" dirty="0" smtClean="0">
                <a:solidFill>
                  <a:schemeClr val="tx1"/>
                </a:solidFill>
              </a:rPr>
              <a:t>	Państwowy </a:t>
            </a:r>
            <a:r>
              <a:rPr lang="pl-PL" sz="7400" i="1" dirty="0" smtClean="0">
                <a:solidFill>
                  <a:schemeClr val="tx1"/>
                </a:solidFill>
              </a:rPr>
              <a:t>Instytut Badawczy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/>
                </a:solidFill>
              </a:rPr>
              <a:t>Źródło finansowania: </a:t>
            </a:r>
            <a: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7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7400" i="1" dirty="0" smtClean="0">
                <a:solidFill>
                  <a:schemeClr val="tx1"/>
                </a:solidFill>
              </a:rPr>
              <a:t>Budżet </a:t>
            </a:r>
            <a:r>
              <a:rPr lang="pl-PL" sz="7400" i="1" dirty="0">
                <a:solidFill>
                  <a:schemeClr val="tx1"/>
                </a:solidFill>
              </a:rPr>
              <a:t>państwa - część budżetowa nr 27 – </a:t>
            </a:r>
            <a:r>
              <a:rPr lang="pl-PL" sz="7400" i="1" dirty="0" smtClean="0">
                <a:solidFill>
                  <a:schemeClr val="tx1"/>
                </a:solidFill>
              </a:rPr>
              <a:t>Informatyzacja</a:t>
            </a:r>
            <a:br>
              <a:rPr lang="pl-PL" sz="7400" i="1" dirty="0" smtClean="0">
                <a:solidFill>
                  <a:schemeClr val="tx1"/>
                </a:solidFill>
              </a:rPr>
            </a:br>
            <a:r>
              <a:rPr lang="pl-PL" sz="7400" i="1" dirty="0" smtClean="0">
                <a:solidFill>
                  <a:schemeClr val="tx1"/>
                </a:solidFill>
              </a:rPr>
              <a:t>Program </a:t>
            </a:r>
            <a:r>
              <a:rPr lang="pl-PL" sz="7400" i="1" dirty="0">
                <a:solidFill>
                  <a:schemeClr val="tx1"/>
                </a:solidFill>
              </a:rPr>
              <a:t>Operacyjny Polska Cyfrowa, 2 oś, Działanie 2.2</a:t>
            </a:r>
            <a:endParaRPr lang="pl-PL" sz="7400" i="1" dirty="0" smtClean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/>
                </a:solidFill>
              </a:rPr>
              <a:t>Całkowity koszt projektu:  </a:t>
            </a:r>
            <a:r>
              <a:rPr lang="pl-PL" sz="7400" i="1" dirty="0">
                <a:solidFill>
                  <a:schemeClr val="tx1"/>
                </a:solidFill>
              </a:rPr>
              <a:t>14 789 381,00 zł (brutto)</a:t>
            </a:r>
          </a:p>
          <a:p>
            <a:pPr marL="269875" indent="-269875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7400" i="1" dirty="0" smtClean="0">
                <a:solidFill>
                  <a:schemeClr val="tx2"/>
                </a:solidFill>
              </a:rPr>
              <a:t>Planowany okres realizacji projektu: </a:t>
            </a:r>
            <a:r>
              <a:rPr lang="pl-PL" sz="7400" i="1" dirty="0">
                <a:solidFill>
                  <a:schemeClr val="tx1"/>
                </a:solidFill>
              </a:rPr>
              <a:t>01-2020 do 12-2022</a:t>
            </a:r>
            <a:endParaRPr lang="pl-PL" sz="7400" i="1" dirty="0" smtClean="0">
              <a:solidFill>
                <a:schemeClr val="tx1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276872"/>
            <a:ext cx="8509677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Cyfryzacja </a:t>
            </a:r>
            <a:r>
              <a:rPr lang="pl-PL" dirty="0"/>
              <a:t>procesów i procedur dotyczących funkcjonowania obszaru </a:t>
            </a:r>
            <a:r>
              <a:rPr lang="pl-PL" dirty="0" err="1" smtClean="0"/>
              <a:t>back-office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w Instytucie </a:t>
            </a:r>
            <a:r>
              <a:rPr lang="pl-PL" dirty="0"/>
              <a:t>Nafty i Gazu – Państwowym Instytucie </a:t>
            </a:r>
            <a:r>
              <a:rPr lang="pl-PL" dirty="0" smtClean="0"/>
              <a:t>Badawczym.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l-PL" dirty="0"/>
              <a:t>Poprawa jakości i wydajności pracy personelu Instytutu Nafty i Gazu </a:t>
            </a:r>
            <a:r>
              <a:rPr lang="pl-PL" dirty="0" smtClean="0"/>
              <a:t>– Państwowy </a:t>
            </a:r>
            <a:r>
              <a:rPr lang="pl-PL" dirty="0"/>
              <a:t>Instytut Badawczy korzystających z utworzonego systemu </a:t>
            </a:r>
            <a:r>
              <a:rPr lang="pl-PL" dirty="0" err="1" smtClean="0"/>
              <a:t>back-office</a:t>
            </a:r>
            <a:r>
              <a:rPr lang="pl-PL" dirty="0" smtClean="0"/>
              <a:t>.</a:t>
            </a:r>
            <a:endParaRPr lang="pl-PL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l-PL" dirty="0" smtClean="0"/>
              <a:t>Bezpieczne </a:t>
            </a:r>
            <a:r>
              <a:rPr lang="pl-PL" dirty="0"/>
              <a:t>i kontrolowane udostępnienie cyfrowych produktów i </a:t>
            </a:r>
            <a:r>
              <a:rPr lang="pl-PL" dirty="0" smtClean="0"/>
              <a:t>materiałów archiwalnych </a:t>
            </a:r>
            <a:r>
              <a:rPr lang="pl-PL" dirty="0"/>
              <a:t>przedsiębiorcom, administracji oraz ośrodkom </a:t>
            </a:r>
            <a:r>
              <a:rPr lang="pl-PL" dirty="0" smtClean="0"/>
              <a:t>naukowym.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l-PL" dirty="0"/>
              <a:t>Cyfrowa dostępność i użyteczność oprogramowanie sektora </a:t>
            </a:r>
            <a:r>
              <a:rPr lang="pl-PL" dirty="0" smtClean="0"/>
              <a:t>publicznego poprzez </a:t>
            </a:r>
            <a:r>
              <a:rPr lang="pl-PL" dirty="0"/>
              <a:t>udostępnienie publicznego interfejsu </a:t>
            </a:r>
            <a:r>
              <a:rPr lang="pl-PL" dirty="0" smtClean="0"/>
              <a:t>programistycznego.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l-PL" dirty="0"/>
              <a:t>Uruchomienie platformy </a:t>
            </a:r>
            <a:r>
              <a:rPr lang="pl-PL" dirty="0" err="1"/>
              <a:t>multiportalowej</a:t>
            </a:r>
            <a:r>
              <a:rPr lang="pl-PL" dirty="0"/>
              <a:t> przeznaczonej dla </a:t>
            </a:r>
            <a:r>
              <a:rPr lang="pl-PL" dirty="0" smtClean="0"/>
              <a:t>użytkowników końcowych </a:t>
            </a:r>
            <a:r>
              <a:rPr lang="pl-PL" dirty="0"/>
              <a:t>pozwalających na skuteczne opracowanie materiałów </a:t>
            </a:r>
            <a:r>
              <a:rPr lang="pl-PL" dirty="0" smtClean="0"/>
              <a:t>cyfrowych oraz </a:t>
            </a:r>
            <a:r>
              <a:rPr lang="pl-PL" dirty="0"/>
              <a:t>ich udostępnienie z wykorzystaniem sieci Internet.</a:t>
            </a: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pPr algn="ctr"/>
            <a:r>
              <a:rPr lang="pl-PL" sz="2000" b="1" dirty="0" smtClean="0">
                <a:solidFill>
                  <a:schemeClr val="tx2"/>
                </a:solidFill>
              </a:rPr>
              <a:t>Cel strategiczny - </a:t>
            </a:r>
            <a:r>
              <a:rPr lang="pl-PL" sz="2000" b="1" dirty="0">
                <a:solidFill>
                  <a:schemeClr val="tx2"/>
                </a:solidFill>
              </a:rPr>
              <a:t>Cyfryzacja procesów </a:t>
            </a:r>
            <a:r>
              <a:rPr lang="pl-PL" sz="2000" b="1" dirty="0" err="1">
                <a:solidFill>
                  <a:schemeClr val="tx2"/>
                </a:solidFill>
              </a:rPr>
              <a:t>back</a:t>
            </a:r>
            <a:r>
              <a:rPr lang="pl-PL" sz="2000" b="1" dirty="0">
                <a:solidFill>
                  <a:schemeClr val="tx2"/>
                </a:solidFill>
              </a:rPr>
              <a:t>- </a:t>
            </a:r>
            <a:r>
              <a:rPr lang="pl-PL" sz="2000" b="1" dirty="0" err="1">
                <a:solidFill>
                  <a:schemeClr val="tx2"/>
                </a:solidFill>
              </a:rPr>
              <a:t>office</a:t>
            </a:r>
            <a:r>
              <a:rPr lang="pl-PL" sz="2000" b="1" dirty="0">
                <a:solidFill>
                  <a:schemeClr val="tx2"/>
                </a:solidFill>
              </a:rPr>
              <a:t> w administracji </a:t>
            </a:r>
            <a:r>
              <a:rPr lang="pl-PL" sz="2000" b="1" dirty="0" smtClean="0">
                <a:solidFill>
                  <a:schemeClr val="tx2"/>
                </a:solidFill>
              </a:rPr>
              <a:t>rządowej.</a:t>
            </a:r>
            <a:endParaRPr lang="pl-PL" sz="20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8" y="164894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D:\Ewa\WNIOSEK\fiszka\schemat k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462" y="1844824"/>
            <a:ext cx="638238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5" y="1194655"/>
            <a:ext cx="8712968" cy="3746513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>
                <a:solidFill>
                  <a:srgbClr val="002060"/>
                </a:solidFill>
              </a:rPr>
              <a:t/>
            </a:r>
            <a:br>
              <a:rPr lang="pl-PL" sz="3800" b="1" dirty="0">
                <a:solidFill>
                  <a:srgbClr val="002060"/>
                </a:solidFill>
              </a:rPr>
            </a:br>
            <a:r>
              <a:rPr lang="pl-PL" sz="3600" b="1" dirty="0" smtClean="0">
                <a:solidFill>
                  <a:srgbClr val="002060"/>
                </a:solidFill>
              </a:rPr>
              <a:t>ARCHITEKTURA</a:t>
            </a:r>
            <a:r>
              <a:rPr lang="pl-PL" sz="3800" b="1" dirty="0" smtClean="0">
                <a:solidFill>
                  <a:srgbClr val="002060"/>
                </a:solidFill>
              </a:rPr>
              <a:t> </a:t>
            </a:r>
            <a:endParaRPr lang="pl-PL" sz="40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b="1" dirty="0" smtClean="0"/>
              <a:t>Widok </a:t>
            </a:r>
            <a:r>
              <a:rPr lang="pl-PL" sz="2000" b="1" dirty="0"/>
              <a:t>kooperacji aplikacji 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1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D:\Ewa\WNIOSEK\fiszka\euslugiINi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74"/>
          <a:stretch/>
        </p:blipFill>
        <p:spPr bwMode="auto">
          <a:xfrm>
            <a:off x="539550" y="1268760"/>
            <a:ext cx="8246359" cy="497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94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D:\Ewa\WNIOSEK\fiszka\euslugiINi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19" b="84444"/>
          <a:stretch/>
        </p:blipFill>
        <p:spPr bwMode="auto">
          <a:xfrm>
            <a:off x="539552" y="1194656"/>
            <a:ext cx="8246359" cy="53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Ewa\WNIOSEK\fiszka\euslugiINiG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" t="50144" r="-277" b="27"/>
          <a:stretch/>
        </p:blipFill>
        <p:spPr bwMode="auto">
          <a:xfrm>
            <a:off x="550506" y="1773154"/>
            <a:ext cx="8263397" cy="493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21</Words>
  <Application>Microsoft Office PowerPoint</Application>
  <PresentationFormat>Pokaz na ekranie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Ewa Banka-Feuer</cp:lastModifiedBy>
  <cp:revision>140</cp:revision>
  <cp:lastPrinted>2019-08-19T13:16:55Z</cp:lastPrinted>
  <dcterms:created xsi:type="dcterms:W3CDTF">2014-01-14T15:20:07Z</dcterms:created>
  <dcterms:modified xsi:type="dcterms:W3CDTF">2019-09-23T13:05:16Z</dcterms:modified>
</cp:coreProperties>
</file>