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56" r:id="rId5"/>
    <p:sldId id="259" r:id="rId6"/>
    <p:sldId id="260" r:id="rId7"/>
    <p:sldId id="261" r:id="rId8"/>
    <p:sldId id="264" r:id="rId9"/>
    <p:sldId id="269" r:id="rId10"/>
    <p:sldId id="266" r:id="rId11"/>
    <p:sldId id="267" r:id="rId12"/>
    <p:sldId id="258" r:id="rId13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rłowska Aldona" initials="OA" lastIdx="10" clrIdx="0">
    <p:extLst>
      <p:ext uri="{19B8F6BF-5375-455C-9EA6-DF929625EA0E}">
        <p15:presenceInfo xmlns:p15="http://schemas.microsoft.com/office/powerpoint/2012/main" userId="S-1-5-21-1525952054-1005573771-2909822258-446907" providerId="AD"/>
      </p:ext>
    </p:extLst>
  </p:cmAuthor>
  <p:cmAuthor id="2" name="Anna Gałązka" initials="AG" lastIdx="3" clrIdx="1">
    <p:extLst>
      <p:ext uri="{19B8F6BF-5375-455C-9EA6-DF929625EA0E}">
        <p15:presenceInfo xmlns:p15="http://schemas.microsoft.com/office/powerpoint/2012/main" userId="Anna Gałązk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5E0C2B-4B6E-4611-8BCC-C83A54F487F5}" v="96" dt="2020-05-05T13:54:42.432"/>
    <p1510:client id="{0B5EB86F-DE86-4DA9-95B2-3F3907BA089F}" v="170" dt="2020-05-05T13:50:24.036"/>
    <p1510:client id="{6FE65F89-7346-41C6-A948-A49576AAC4BA}" v="12" dt="2020-05-05T13:50:48.212"/>
    <p1510:client id="{D632AA55-48DC-475B-B4D0-304271DA107A}" v="4" dt="2020-05-05T13:50:36.3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0366" autoAdjust="0"/>
  </p:normalViewPr>
  <p:slideViewPr>
    <p:cSldViewPr snapToGrid="0">
      <p:cViewPr varScale="1">
        <p:scale>
          <a:sx n="71" d="100"/>
          <a:sy n="71" d="100"/>
        </p:scale>
        <p:origin x="1109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odlewski Marcin (Britenet)" userId="S::m.godlewski@mc.gov.pl::930c73a9-afe2-4d6f-a9bf-ab7250a92d83" providerId="AD" clId="Web-{D632AA55-48DC-475B-B4D0-304271DA107A}"/>
    <pc:docChg chg="modSld">
      <pc:chgData name="Godlewski Marcin (Britenet)" userId="S::m.godlewski@mc.gov.pl::930c73a9-afe2-4d6f-a9bf-ab7250a92d83" providerId="AD" clId="Web-{D632AA55-48DC-475B-B4D0-304271DA107A}" dt="2020-05-05T13:50:36.321" v="3"/>
      <pc:docMkLst>
        <pc:docMk/>
      </pc:docMkLst>
      <pc:sldChg chg="delSp modSp">
        <pc:chgData name="Godlewski Marcin (Britenet)" userId="S::m.godlewski@mc.gov.pl::930c73a9-afe2-4d6f-a9bf-ab7250a92d83" providerId="AD" clId="Web-{D632AA55-48DC-475B-B4D0-304271DA107A}" dt="2020-05-05T13:50:36.321" v="3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D632AA55-48DC-475B-B4D0-304271DA107A}" dt="2020-05-05T13:50:33.992" v="1"/>
          <ac:spMkLst>
            <pc:docMk/>
            <pc:sldMk cId="3598284323" sldId="256"/>
            <ac:spMk id="41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D632AA55-48DC-475B-B4D0-304271DA107A}" dt="2020-05-05T13:50:33.274" v="0"/>
          <ac:spMkLst>
            <pc:docMk/>
            <pc:sldMk cId="3598284323" sldId="256"/>
            <ac:spMk id="59" creationId="{00000000-0000-0000-0000-000000000000}"/>
          </ac:spMkLst>
        </pc:spChg>
        <pc:cxnChg chg="mod">
          <ac:chgData name="Godlewski Marcin (Britenet)" userId="S::m.godlewski@mc.gov.pl::930c73a9-afe2-4d6f-a9bf-ab7250a92d83" providerId="AD" clId="Web-{D632AA55-48DC-475B-B4D0-304271DA107A}" dt="2020-05-05T13:50:33.992" v="1"/>
          <ac:cxnSpMkLst>
            <pc:docMk/>
            <pc:sldMk cId="3598284323" sldId="256"/>
            <ac:cxnSpMk id="5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D632AA55-48DC-475B-B4D0-304271DA107A}" dt="2020-05-05T13:50:36.321" v="3"/>
          <ac:cxnSpMkLst>
            <pc:docMk/>
            <pc:sldMk cId="3598284323" sldId="256"/>
            <ac:cxnSpMk id="56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D632AA55-48DC-475B-B4D0-304271DA107A}" dt="2020-05-05T13:50:33.992" v="1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D632AA55-48DC-475B-B4D0-304271DA107A}" dt="2020-05-05T13:50:35.164" v="2"/>
          <ac:cxnSpMkLst>
            <pc:docMk/>
            <pc:sldMk cId="3598284323" sldId="256"/>
            <ac:cxnSpMk id="65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0B5EB86F-DE86-4DA9-95B2-3F3907BA089F}"/>
    <pc:docChg chg="addSld modSld">
      <pc:chgData name="Godlewski Marcin (Britenet)" userId="S::m.godlewski@mc.gov.pl::930c73a9-afe2-4d6f-a9bf-ab7250a92d83" providerId="AD" clId="Web-{0B5EB86F-DE86-4DA9-95B2-3F3907BA089F}" dt="2020-05-05T13:50:24.036" v="168"/>
      <pc:docMkLst>
        <pc:docMk/>
      </pc:docMkLst>
      <pc:sldChg chg="addSp delSp modSp mod setBg">
        <pc:chgData name="Godlewski Marcin (Britenet)" userId="S::m.godlewski@mc.gov.pl::930c73a9-afe2-4d6f-a9bf-ab7250a92d83" providerId="AD" clId="Web-{0B5EB86F-DE86-4DA9-95B2-3F3907BA089F}" dt="2020-05-05T13:50:24.036" v="168"/>
        <pc:sldMkLst>
          <pc:docMk/>
          <pc:sldMk cId="3598284323" sldId="256"/>
        </pc:sldMkLst>
        <pc:spChg chg="del mod">
          <ac:chgData name="Godlewski Marcin (Britenet)" userId="S::m.godlewski@mc.gov.pl::930c73a9-afe2-4d6f-a9bf-ab7250a92d83" providerId="AD" clId="Web-{0B5EB86F-DE86-4DA9-95B2-3F3907BA089F}" dt="2020-05-05T13:50:09.583" v="153"/>
          <ac:spMkLst>
            <pc:docMk/>
            <pc:sldMk cId="3598284323" sldId="256"/>
            <ac:spMk id="4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05.692" v="149"/>
          <ac:spMkLst>
            <pc:docMk/>
            <pc:sldMk cId="3598284323" sldId="256"/>
            <ac:spMk id="10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21.083" v="166"/>
          <ac:spMkLst>
            <pc:docMk/>
            <pc:sldMk cId="3598284323" sldId="256"/>
            <ac:spMk id="13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06.973" v="150"/>
          <ac:spMkLst>
            <pc:docMk/>
            <pc:sldMk cId="3598284323" sldId="256"/>
            <ac:spMk id="16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7.374" v="63" actId="1076"/>
          <ac:spMkLst>
            <pc:docMk/>
            <pc:sldMk cId="3598284323" sldId="256"/>
            <ac:spMk id="22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6.411" v="161"/>
          <ac:spMkLst>
            <pc:docMk/>
            <pc:sldMk cId="3598284323" sldId="256"/>
            <ac:spMk id="32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38.249" v="61" actId="1076"/>
          <ac:spMkLst>
            <pc:docMk/>
            <pc:sldMk cId="3598284323" sldId="256"/>
            <ac:spMk id="41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35.894" v="146" actId="1076"/>
          <ac:spMkLst>
            <pc:docMk/>
            <pc:sldMk cId="3598284323" sldId="256"/>
            <ac:spMk id="43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38.202" v="60" actId="1076"/>
          <ac:spMkLst>
            <pc:docMk/>
            <pc:sldMk cId="3598284323" sldId="256"/>
            <ac:spMk id="47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39:35.123" v="42" actId="1076"/>
          <ac:spMkLst>
            <pc:docMk/>
            <pc:sldMk cId="3598284323" sldId="256"/>
            <ac:spMk id="49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39:36.920" v="43" actId="1076"/>
          <ac:spMkLst>
            <pc:docMk/>
            <pc:sldMk cId="3598284323" sldId="256"/>
            <ac:spMk id="50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4.583" v="159"/>
          <ac:spMkLst>
            <pc:docMk/>
            <pc:sldMk cId="3598284323" sldId="256"/>
            <ac:spMk id="51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37:31.091" v="10"/>
          <ac:spMkLst>
            <pc:docMk/>
            <pc:sldMk cId="3598284323" sldId="256"/>
            <ac:spMk id="53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1.296" v="62" actId="1076"/>
          <ac:spMkLst>
            <pc:docMk/>
            <pc:sldMk cId="3598284323" sldId="256"/>
            <ac:spMk id="57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43.253" v="147" actId="1076"/>
          <ac:spMkLst>
            <pc:docMk/>
            <pc:sldMk cId="3598284323" sldId="256"/>
            <ac:spMk id="59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3.630" v="158"/>
          <ac:spMkLst>
            <pc:docMk/>
            <pc:sldMk cId="3598284323" sldId="256"/>
            <ac:spMk id="63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1.427" v="155"/>
          <ac:spMkLst>
            <pc:docMk/>
            <pc:sldMk cId="3598284323" sldId="256"/>
            <ac:spMk id="66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7.452" v="64" actId="1076"/>
          <ac:spMkLst>
            <pc:docMk/>
            <pc:sldMk cId="3598284323" sldId="256"/>
            <ac:spMk id="74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15.940" v="137" actId="1076"/>
          <ac:spMkLst>
            <pc:docMk/>
            <pc:sldMk cId="3598284323" sldId="256"/>
            <ac:spMk id="79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5.614" v="160"/>
          <ac:spMkLst>
            <pc:docMk/>
            <pc:sldMk cId="3598284323" sldId="256"/>
            <ac:spMk id="80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3:33.063" v="98" actId="20577"/>
          <ac:spMkLst>
            <pc:docMk/>
            <pc:sldMk cId="3598284323" sldId="256"/>
            <ac:spMk id="108" creationId="{00000000-0000-0000-0000-000000000000}"/>
          </ac:spMkLst>
        </pc:spChg>
        <pc:cxnChg chg="del mod">
          <ac:chgData name="Godlewski Marcin (Britenet)" userId="S::m.godlewski@mc.gov.pl::930c73a9-afe2-4d6f-a9bf-ab7250a92d83" providerId="AD" clId="Web-{0B5EB86F-DE86-4DA9-95B2-3F3907BA089F}" dt="2020-05-05T13:50:08.708" v="152"/>
          <ac:cxnSpMkLst>
            <pc:docMk/>
            <pc:sldMk cId="3598284323" sldId="256"/>
            <ac:cxnSpMk id="6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8.911" v="164"/>
          <ac:cxnSpMkLst>
            <pc:docMk/>
            <pc:sldMk cId="3598284323" sldId="256"/>
            <ac:cxnSpMk id="1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07.864" v="151"/>
          <ac:cxnSpMkLst>
            <pc:docMk/>
            <pc:sldMk cId="3598284323" sldId="256"/>
            <ac:cxnSpMk id="21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7.452" v="64" actId="1076"/>
          <ac:cxnSpMkLst>
            <pc:docMk/>
            <pc:sldMk cId="3598284323" sldId="256"/>
            <ac:cxnSpMk id="3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22.817" v="167"/>
          <ac:cxnSpMkLst>
            <pc:docMk/>
            <pc:sldMk cId="3598284323" sldId="256"/>
            <ac:cxnSpMk id="40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1.442" v="157"/>
          <ac:cxnSpMkLst>
            <pc:docMk/>
            <pc:sldMk cId="3598284323" sldId="256"/>
            <ac:cxnSpMk id="45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7.739" v="163"/>
          <ac:cxnSpMkLst>
            <pc:docMk/>
            <pc:sldMk cId="3598284323" sldId="256"/>
            <ac:cxnSpMk id="46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9.802" v="165"/>
          <ac:cxnSpMkLst>
            <pc:docMk/>
            <pc:sldMk cId="3598284323" sldId="256"/>
            <ac:cxnSpMk id="48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1.296" v="62" actId="1076"/>
          <ac:cxnSpMkLst>
            <pc:docMk/>
            <pc:sldMk cId="3598284323" sldId="256"/>
            <ac:cxnSpMk id="52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7.374" v="63" actId="1076"/>
          <ac:cxnSpMkLst>
            <pc:docMk/>
            <pc:sldMk cId="3598284323" sldId="256"/>
            <ac:cxnSpMk id="54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1.296" v="62" actId="1076"/>
          <ac:cxnSpMkLst>
            <pc:docMk/>
            <pc:sldMk cId="3598284323" sldId="256"/>
            <ac:cxnSpMk id="55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50:14.583" v="159"/>
          <ac:cxnSpMkLst>
            <pc:docMk/>
            <pc:sldMk cId="3598284323" sldId="256"/>
            <ac:cxnSpMk id="56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58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0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1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24.036" v="168"/>
          <ac:cxnSpMkLst>
            <pc:docMk/>
            <pc:sldMk cId="3598284323" sldId="256"/>
            <ac:cxnSpMk id="64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43.253" v="147" actId="1076"/>
          <ac:cxnSpMkLst>
            <pc:docMk/>
            <pc:sldMk cId="3598284323" sldId="256"/>
            <ac:cxnSpMk id="65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50:11.427" v="155"/>
          <ac:cxnSpMkLst>
            <pc:docMk/>
            <pc:sldMk cId="3598284323" sldId="256"/>
            <ac:cxnSpMk id="67" creationId="{00000000-0000-0000-0000-000000000000}"/>
          </ac:cxnSpMkLst>
        </pc:cxnChg>
        <pc:cxnChg chg="add del mod">
          <ac:chgData name="Godlewski Marcin (Britenet)" userId="S::m.godlewski@mc.gov.pl::930c73a9-afe2-4d6f-a9bf-ab7250a92d83" providerId="AD" clId="Web-{0B5EB86F-DE86-4DA9-95B2-3F3907BA089F}" dt="2020-05-05T13:50:11.395" v="154"/>
          <ac:cxnSpMkLst>
            <pc:docMk/>
            <pc:sldMk cId="3598284323" sldId="256"/>
            <ac:cxnSpMk id="68" creationId="{2DCAB380-FB6A-458A-A8A8-745945B92A34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81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7.052" v="162"/>
          <ac:cxnSpMkLst>
            <pc:docMk/>
            <pc:sldMk cId="3598284323" sldId="256"/>
            <ac:cxnSpMk id="107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1.442" v="156"/>
          <ac:cxnSpMkLst>
            <pc:docMk/>
            <pc:sldMk cId="3598284323" sldId="256"/>
            <ac:cxnSpMk id="140" creationId="{00000000-0000-0000-0000-000000000000}"/>
          </ac:cxnSpMkLst>
        </pc:cxnChg>
      </pc:sldChg>
      <pc:sldChg chg="add replId">
        <pc:chgData name="Godlewski Marcin (Britenet)" userId="S::m.godlewski@mc.gov.pl::930c73a9-afe2-4d6f-a9bf-ab7250a92d83" providerId="AD" clId="Web-{0B5EB86F-DE86-4DA9-95B2-3F3907BA089F}" dt="2020-05-05T13:50:02.708" v="148"/>
        <pc:sldMkLst>
          <pc:docMk/>
          <pc:sldMk cId="4234984123" sldId="257"/>
        </pc:sldMkLst>
      </pc:sldChg>
    </pc:docChg>
  </pc:docChgLst>
  <pc:docChgLst>
    <pc:chgData clId="Web-{6FE65F89-7346-41C6-A948-A49576AAC4BA}"/>
    <pc:docChg chg="modSld">
      <pc:chgData name="" userId="" providerId="" clId="Web-{6FE65F89-7346-41C6-A948-A49576AAC4BA}" dt="2020-05-05T13:50:43.899" v="0"/>
      <pc:docMkLst>
        <pc:docMk/>
      </pc:docMkLst>
      <pc:sldChg chg="delSp modSp">
        <pc:chgData name="" userId="" providerId="" clId="Web-{6FE65F89-7346-41C6-A948-A49576AAC4BA}" dt="2020-05-05T13:50:43.899" v="0"/>
        <pc:sldMkLst>
          <pc:docMk/>
          <pc:sldMk cId="3598284323" sldId="256"/>
        </pc:sldMkLst>
        <pc:spChg chg="del">
          <ac:chgData name="" userId="" providerId="" clId="Web-{6FE65F89-7346-41C6-A948-A49576AAC4BA}" dt="2020-05-05T13:50:43.899" v="0"/>
          <ac:spMkLst>
            <pc:docMk/>
            <pc:sldMk cId="3598284323" sldId="256"/>
            <ac:spMk id="22" creationId="{00000000-0000-0000-0000-000000000000}"/>
          </ac:spMkLst>
        </pc:spChg>
        <pc:cxnChg chg="mod">
          <ac:chgData name="" userId="" providerId="" clId="Web-{6FE65F89-7346-41C6-A948-A49576AAC4BA}" dt="2020-05-05T13:50:43.899" v="0"/>
          <ac:cxnSpMkLst>
            <pc:docMk/>
            <pc:sldMk cId="3598284323" sldId="256"/>
            <ac:cxnSpMk id="38" creationId="{00000000-0000-0000-0000-000000000000}"/>
          </ac:cxnSpMkLst>
        </pc:cxnChg>
        <pc:cxnChg chg="mod">
          <ac:chgData name="" userId="" providerId="" clId="Web-{6FE65F89-7346-41C6-A948-A49576AAC4BA}" dt="2020-05-05T13:50:43.899" v="0"/>
          <ac:cxnSpMkLst>
            <pc:docMk/>
            <pc:sldMk cId="3598284323" sldId="256"/>
            <ac:cxnSpMk id="54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6FE65F89-7346-41C6-A948-A49576AAC4BA}"/>
    <pc:docChg chg="modSld">
      <pc:chgData name="Godlewski Marcin (Britenet)" userId="S::m.godlewski@mc.gov.pl::930c73a9-afe2-4d6f-a9bf-ab7250a92d83" providerId="AD" clId="Web-{6FE65F89-7346-41C6-A948-A49576AAC4BA}" dt="2020-05-05T13:50:48.212" v="10"/>
      <pc:docMkLst>
        <pc:docMk/>
      </pc:docMkLst>
      <pc:sldChg chg="delSp modSp">
        <pc:chgData name="Godlewski Marcin (Britenet)" userId="S::m.godlewski@mc.gov.pl::930c73a9-afe2-4d6f-a9bf-ab7250a92d83" providerId="AD" clId="Web-{6FE65F89-7346-41C6-A948-A49576AAC4BA}" dt="2020-05-05T13:50:48.212" v="10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6FE65F89-7346-41C6-A948-A49576AAC4BA}" dt="2020-05-05T13:50:48.212" v="7"/>
          <ac:spMkLst>
            <pc:docMk/>
            <pc:sldMk cId="3598284323" sldId="256"/>
            <ac:spMk id="43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6FE65F89-7346-41C6-A948-A49576AAC4BA}" dt="2020-05-05T13:50:48.196" v="6"/>
          <ac:spMkLst>
            <pc:docMk/>
            <pc:sldMk cId="3598284323" sldId="256"/>
            <ac:spMk id="57" creationId="{00000000-0000-0000-0000-000000000000}"/>
          </ac:spMkLst>
        </pc:spChg>
        <pc:cxnChg chg="del mod">
          <ac:chgData name="Godlewski Marcin (Britenet)" userId="S::m.godlewski@mc.gov.pl::930c73a9-afe2-4d6f-a9bf-ab7250a92d83" providerId="AD" clId="Web-{6FE65F89-7346-41C6-A948-A49576AAC4BA}" dt="2020-05-05T13:50:45.525" v="0"/>
          <ac:cxnSpMkLst>
            <pc:docMk/>
            <pc:sldMk cId="3598284323" sldId="256"/>
            <ac:cxnSpMk id="3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4"/>
          <ac:cxnSpMkLst>
            <pc:docMk/>
            <pc:sldMk cId="3598284323" sldId="256"/>
            <ac:cxnSpMk id="5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10"/>
          <ac:cxnSpMkLst>
            <pc:docMk/>
            <pc:sldMk cId="3598284323" sldId="256"/>
            <ac:cxnSpMk id="54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3"/>
          <ac:cxnSpMkLst>
            <pc:docMk/>
            <pc:sldMk cId="3598284323" sldId="256"/>
            <ac:cxnSpMk id="55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9"/>
          <ac:cxnSpMkLst>
            <pc:docMk/>
            <pc:sldMk cId="3598284323" sldId="256"/>
            <ac:cxnSpMk id="5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8"/>
          <ac:cxnSpMkLst>
            <pc:docMk/>
            <pc:sldMk cId="3598284323" sldId="256"/>
            <ac:cxnSpMk id="60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2"/>
          <ac:cxnSpMkLst>
            <pc:docMk/>
            <pc:sldMk cId="3598284323" sldId="256"/>
            <ac:cxnSpMk id="61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1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5"/>
          <ac:cxnSpMkLst>
            <pc:docMk/>
            <pc:sldMk cId="3598284323" sldId="256"/>
            <ac:cxnSpMk id="81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025E0C2B-4B6E-4611-8BCC-C83A54F487F5}"/>
    <pc:docChg chg="addSld modSld sldOrd">
      <pc:chgData name="Godlewski Marcin (Britenet)" userId="S::m.godlewski@mc.gov.pl::930c73a9-afe2-4d6f-a9bf-ab7250a92d83" providerId="AD" clId="Web-{025E0C2B-4B6E-4611-8BCC-C83A54F487F5}" dt="2020-05-05T13:54:42.432" v="92" actId="1076"/>
      <pc:docMkLst>
        <pc:docMk/>
      </pc:docMkLst>
      <pc:sldChg chg="delSp modSp mod setBg">
        <pc:chgData name="Godlewski Marcin (Britenet)" userId="S::m.godlewski@mc.gov.pl::930c73a9-afe2-4d6f-a9bf-ab7250a92d83" providerId="AD" clId="Web-{025E0C2B-4B6E-4611-8BCC-C83A54F487F5}" dt="2020-05-05T13:53:27.432" v="60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025E0C2B-4B6E-4611-8BCC-C83A54F487F5}" dt="2020-05-05T13:50:56.575" v="1"/>
          <ac:spMkLst>
            <pc:docMk/>
            <pc:sldMk cId="3598284323" sldId="256"/>
            <ac:spMk id="47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9.246" v="3"/>
          <ac:spMkLst>
            <pc:docMk/>
            <pc:sldMk cId="3598284323" sldId="256"/>
            <ac:spMk id="49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7.840" v="2"/>
          <ac:spMkLst>
            <pc:docMk/>
            <pc:sldMk cId="3598284323" sldId="256"/>
            <ac:spMk id="50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5.418" v="0"/>
          <ac:spMkLst>
            <pc:docMk/>
            <pc:sldMk cId="3598284323" sldId="256"/>
            <ac:spMk id="74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1:00.137" v="4"/>
          <ac:spMkLst>
            <pc:docMk/>
            <pc:sldMk cId="3598284323" sldId="256"/>
            <ac:spMk id="79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25E0C2B-4B6E-4611-8BCC-C83A54F487F5}" dt="2020-05-05T13:52:19.589" v="59" actId="1076"/>
          <ac:spMkLst>
            <pc:docMk/>
            <pc:sldMk cId="3598284323" sldId="256"/>
            <ac:spMk id="108" creationId="{00000000-0000-0000-0000-000000000000}"/>
          </ac:spMkLst>
        </pc:spChg>
      </pc:sldChg>
      <pc:sldChg chg="modSp add ord replId">
        <pc:chgData name="Godlewski Marcin (Britenet)" userId="S::m.godlewski@mc.gov.pl::930c73a9-afe2-4d6f-a9bf-ab7250a92d83" providerId="AD" clId="Web-{025E0C2B-4B6E-4611-8BCC-C83A54F487F5}" dt="2020-05-05T13:54:42.432" v="92" actId="1076"/>
        <pc:sldMkLst>
          <pc:docMk/>
          <pc:sldMk cId="297459643" sldId="258"/>
        </pc:sldMkLst>
        <pc:spChg chg="mod">
          <ac:chgData name="Godlewski Marcin (Britenet)" userId="S::m.godlewski@mc.gov.pl::930c73a9-afe2-4d6f-a9bf-ab7250a92d83" providerId="AD" clId="Web-{025E0C2B-4B6E-4611-8BCC-C83A54F487F5}" dt="2020-05-05T13:54:42.432" v="92" actId="1076"/>
          <ac:spMkLst>
            <pc:docMk/>
            <pc:sldMk cId="297459643" sldId="258"/>
            <ac:spMk id="108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S:\DPO\ALL%20DPO\00_SPEO_KAS\wykre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6924989639452966E-2"/>
          <c:y val="3.6461542013993119E-2"/>
          <c:w val="0.74507576298879152"/>
          <c:h val="0.7957900570346595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Arkusz1!$A$3</c:f>
              <c:strCache>
                <c:ptCount val="1"/>
                <c:pt idx="0">
                  <c:v>ogółem</c:v>
                </c:pt>
              </c:strCache>
            </c:strRef>
          </c:tx>
          <c:spPr>
            <a:solidFill>
              <a:srgbClr val="0071E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0.39507977925046761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7777698386612744E-3"/>
                  <c:y val="0.33139184581399467"/>
                </c:manualLayout>
              </c:layout>
              <c:numFmt formatCode="#,##0.0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pl-P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Arkusz1!$B$2:$C$2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Arkusz1!$B$3:$C$3</c:f>
              <c:numCache>
                <c:formatCode>General</c:formatCode>
                <c:ptCount val="2"/>
                <c:pt idx="0" formatCode="_(* #,##0.00_);_(* \(#,##0.00\);_(* &quot;-&quot;??_);_(@_)">
                  <c:v>448100000</c:v>
                </c:pt>
                <c:pt idx="1">
                  <c:v>415865791.54000002</c:v>
                </c:pt>
              </c:numCache>
            </c:numRef>
          </c:val>
        </c:ser>
        <c:ser>
          <c:idx val="1"/>
          <c:order val="1"/>
          <c:tx>
            <c:strRef>
              <c:f>Arkusz1!$A$4</c:f>
              <c:strCache>
                <c:ptCount val="1"/>
                <c:pt idx="0">
                  <c:v>w tym środki UE</c:v>
                </c:pt>
              </c:strCache>
            </c:strRef>
          </c:tx>
          <c:spPr>
            <a:solidFill>
              <a:srgbClr val="FF33CC"/>
            </a:solidFill>
            <a:ln>
              <a:noFill/>
            </a:ln>
            <a:effectLst/>
          </c:spPr>
          <c:invertIfNegative val="0"/>
          <c:cat>
            <c:strRef>
              <c:f>Arkusz1!$B$2:$C$2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Arkusz1!$B$4:$C$4</c:f>
              <c:numCache>
                <c:formatCode>_(* #,##0.00_);_(* \(#,##0.00\);_(* "-"??_);_(@_)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overlap val="-27"/>
        <c:axId val="266971600"/>
        <c:axId val="266963368"/>
      </c:barChart>
      <c:catAx>
        <c:axId val="266971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66963368"/>
        <c:crosses val="autoZero"/>
        <c:auto val="1"/>
        <c:lblAlgn val="ctr"/>
        <c:lblOffset val="100"/>
        <c:noMultiLvlLbl val="0"/>
      </c:catAx>
      <c:valAx>
        <c:axId val="2669633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.00_);_(* \(#,##0.0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66971600"/>
        <c:crosses val="autoZero"/>
        <c:crossBetween val="between"/>
        <c:dispUnits>
          <c:builtInUnit val="m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r>
                    <a:rPr lang="pl-PL" sz="1200" dirty="0" smtClean="0"/>
                    <a:t>Miliony PLN</a:t>
                  </a:r>
                  <a:endParaRPr lang="pl-PL" sz="1200" dirty="0"/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DF05CF-36C8-472A-8ED9-59363C02D090}" type="datetimeFigureOut">
              <a:rPr lang="pl-PL" smtClean="0"/>
              <a:t>09.11.2022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C7666C-E9E5-499E-B18F-0336AE988C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630409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239F2E-997B-4570-80C6-EE671DA34BD5}" type="datetimeFigureOut">
              <a:rPr lang="pl-PL" smtClean="0"/>
              <a:t>09.11.2022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2F0A4B-4C3A-44EA-BDD4-57830F26DAF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485897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F0A4B-4C3A-44EA-BDD4-57830F26DAFF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840368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F0A4B-4C3A-44EA-BDD4-57830F26DAFF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261676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0"/>
              </a:spcAft>
            </a:pPr>
            <a:endParaRPr lang="pl-PL" sz="1200" i="1" dirty="0" smtClean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F0A4B-4C3A-44EA-BDD4-57830F26DAFF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161562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F0A4B-4C3A-44EA-BDD4-57830F26DAFF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522350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F0A4B-4C3A-44EA-BDD4-57830F26DAFF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814208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F0A4B-4C3A-44EA-BDD4-57830F26DAFF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721998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F0A4B-4C3A-44EA-BDD4-57830F26DAFF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281114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F0A4B-4C3A-44EA-BDD4-57830F26DAFF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30443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09.11.2022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09.11.2022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09.11.2022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09.11.2022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09.11.2022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09.11.2022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09.11.2022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09.11.2022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09.11.2022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09.11.2022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09.11.2022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09.11.2022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755648" y="2146228"/>
            <a:ext cx="9264251" cy="304698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 dirty="0">
                <a:solidFill>
                  <a:schemeClr val="bg1"/>
                </a:solidFill>
              </a:rPr>
              <a:t>Budowa i wdrożenie Systemu Poboru Opłaty </a:t>
            </a:r>
            <a:r>
              <a:rPr lang="pl-PL" sz="4800" b="1" dirty="0" smtClean="0">
                <a:solidFill>
                  <a:schemeClr val="bg1"/>
                </a:solidFill>
              </a:rPr>
              <a:t>Elektronicznej Krajowej </a:t>
            </a:r>
            <a:r>
              <a:rPr lang="pl-PL" sz="4800" b="1" dirty="0">
                <a:solidFill>
                  <a:schemeClr val="bg1"/>
                </a:solidFill>
              </a:rPr>
              <a:t>Administracji Skarbowej (SPOE KAS)</a:t>
            </a: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ole tekstowe 4"/>
          <p:cNvSpPr txBox="1"/>
          <p:nvPr/>
        </p:nvSpPr>
        <p:spPr>
          <a:xfrm>
            <a:off x="446480" y="1240141"/>
            <a:ext cx="8427822" cy="1128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Wnioskodawca</a:t>
            </a:r>
            <a:r>
              <a:rPr lang="pl-PL" dirty="0" smtClean="0">
                <a:solidFill>
                  <a:srgbClr val="002060"/>
                </a:solidFill>
              </a:rPr>
              <a:t>: Minister </a:t>
            </a:r>
            <a:r>
              <a:rPr lang="pl-PL" dirty="0">
                <a:solidFill>
                  <a:srgbClr val="002060"/>
                </a:solidFill>
              </a:rPr>
              <a:t>Finansów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Beneficjent: Ministerstwo Finansów – Krajowa Administracja Skarbowa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Partnerzy: Instytut Łączności </a:t>
            </a:r>
            <a:r>
              <a:rPr lang="pl-PL" dirty="0" smtClean="0">
                <a:solidFill>
                  <a:srgbClr val="002060"/>
                </a:solidFill>
              </a:rPr>
              <a:t>– Państwowy </a:t>
            </a:r>
            <a:r>
              <a:rPr lang="pl-PL" dirty="0">
                <a:solidFill>
                  <a:srgbClr val="002060"/>
                </a:solidFill>
              </a:rPr>
              <a:t>Instytut Badawczy</a:t>
            </a:r>
            <a:endParaRPr lang="pl-PL" dirty="0" smtClean="0">
              <a:solidFill>
                <a:srgbClr val="002060"/>
              </a:solidFill>
            </a:endParaRPr>
          </a:p>
        </p:txBody>
      </p:sp>
      <p:sp>
        <p:nvSpPr>
          <p:cNvPr id="6" name="Podtytuł 2"/>
          <p:cNvSpPr txBox="1">
            <a:spLocks/>
          </p:cNvSpPr>
          <p:nvPr/>
        </p:nvSpPr>
        <p:spPr>
          <a:xfrm>
            <a:off x="0" y="4814530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CEL PROJEKTU</a:t>
            </a:r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717548" y="5682304"/>
            <a:ext cx="108292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Budowa oraz wdrożenie w KAS systemu poboru opłat wykorzystującego nową technologię pozycjonowania satelitarnego (GNSS) oraz bezprzewodową transmisję danych za pośrednictwem operatorów sieci komórkowych.</a:t>
            </a:r>
            <a:endParaRPr lang="pl-PL" dirty="0"/>
          </a:p>
        </p:txBody>
      </p:sp>
      <p:sp>
        <p:nvSpPr>
          <p:cNvPr id="8" name="Podtytuł 2"/>
          <p:cNvSpPr txBox="1">
            <a:spLocks/>
          </p:cNvSpPr>
          <p:nvPr/>
        </p:nvSpPr>
        <p:spPr>
          <a:xfrm>
            <a:off x="1916620" y="2574739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OKRES REALIZACJI PROJEKTU</a:t>
            </a:r>
            <a:endParaRPr lang="pl-PL" dirty="0"/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038116"/>
              </p:ext>
            </p:extLst>
          </p:nvPr>
        </p:nvGraphicFramePr>
        <p:xfrm>
          <a:off x="717548" y="3312303"/>
          <a:ext cx="10946674" cy="10291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3527"/>
                <a:gridCol w="3932740"/>
                <a:gridCol w="5330407"/>
              </a:tblGrid>
              <a:tr h="528177">
                <a:tc>
                  <a:txBody>
                    <a:bodyPr/>
                    <a:lstStyle/>
                    <a:p>
                      <a:r>
                        <a:rPr lang="pl-PL" b="1" dirty="0" smtClean="0">
                          <a:solidFill>
                            <a:schemeClr val="bg1"/>
                          </a:solidFill>
                        </a:rPr>
                        <a:t>Planowany: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1" smtClean="0">
                          <a:solidFill>
                            <a:srgbClr val="0070C0"/>
                          </a:solidFill>
                        </a:rPr>
                        <a:t>2020-07-01</a:t>
                      </a:r>
                      <a:endParaRPr lang="pl-PL" sz="1400" b="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1" dirty="0" smtClean="0">
                          <a:solidFill>
                            <a:srgbClr val="0070C0"/>
                          </a:solidFill>
                        </a:rPr>
                        <a:t>2021-12-31</a:t>
                      </a:r>
                      <a:endParaRPr lang="pl-PL" sz="14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0959">
                <a:tc>
                  <a:txBody>
                    <a:bodyPr/>
                    <a:lstStyle/>
                    <a:p>
                      <a:r>
                        <a:rPr lang="pl-PL" b="1" dirty="0" smtClean="0">
                          <a:solidFill>
                            <a:schemeClr val="bg1"/>
                          </a:solidFill>
                        </a:rPr>
                        <a:t>Faktyczny:</a:t>
                      </a:r>
                      <a:endParaRPr lang="pl-PL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1" dirty="0" smtClean="0">
                          <a:solidFill>
                            <a:srgbClr val="0070C0"/>
                          </a:solidFill>
                        </a:rPr>
                        <a:t>2020-07-23</a:t>
                      </a:r>
                      <a:endParaRPr lang="pl-PL" sz="14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1" dirty="0" smtClean="0">
                          <a:solidFill>
                            <a:srgbClr val="0070C0"/>
                          </a:solidFill>
                        </a:rPr>
                        <a:t>2022-06-30</a:t>
                      </a:r>
                      <a:endParaRPr lang="pl-PL" sz="14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 txBox="1">
            <a:spLocks/>
          </p:cNvSpPr>
          <p:nvPr/>
        </p:nvSpPr>
        <p:spPr>
          <a:xfrm>
            <a:off x="405466" y="1264374"/>
            <a:ext cx="11391008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200"/>
              </a:spcAft>
              <a:buNone/>
            </a:pP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Źródło finansowania</a:t>
            </a:r>
            <a:r>
              <a:rPr lang="pl-PL" b="1" dirty="0" smtClean="0">
                <a:solidFill>
                  <a:srgbClr val="002060"/>
                </a:solidFill>
                <a:cs typeface="Times New Roman" pitchFamily="18" charset="0"/>
              </a:rPr>
              <a:t>: Krajowy Fundusz Drogowy</a:t>
            </a: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sp>
        <p:nvSpPr>
          <p:cNvPr id="11" name="Podtytuł 2"/>
          <p:cNvSpPr txBox="1">
            <a:spLocks/>
          </p:cNvSpPr>
          <p:nvPr/>
        </p:nvSpPr>
        <p:spPr>
          <a:xfrm>
            <a:off x="-83844" y="2259304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 smtClean="0">
                <a:solidFill>
                  <a:srgbClr val="002060"/>
                </a:solidFill>
                <a:cs typeface="Times New Roman" pitchFamily="18" charset="0"/>
              </a:rPr>
              <a:t>KOSZT REALIZACJI PROJEKTU</a:t>
            </a:r>
            <a:endParaRPr lang="pl-PL" sz="4000" dirty="0"/>
          </a:p>
        </p:txBody>
      </p:sp>
      <p:graphicFrame>
        <p:nvGraphicFramePr>
          <p:cNvPr id="6" name="Wykres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98973648"/>
              </p:ext>
            </p:extLst>
          </p:nvPr>
        </p:nvGraphicFramePr>
        <p:xfrm>
          <a:off x="957430" y="3141233"/>
          <a:ext cx="10112189" cy="31166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171248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75522" y="1484784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</a:t>
            </a:r>
            <a:r>
              <a:rPr lang="pl-PL" sz="4000" b="1" dirty="0" smtClean="0">
                <a:solidFill>
                  <a:srgbClr val="002060"/>
                </a:solidFill>
                <a:cs typeface="Times New Roman" pitchFamily="18" charset="0"/>
              </a:rPr>
              <a:t>PROJEKTU</a:t>
            </a:r>
            <a:endParaRPr lang="pl-PL" b="1" dirty="0" smtClean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6873983"/>
              </p:ext>
            </p:extLst>
          </p:nvPr>
        </p:nvGraphicFramePr>
        <p:xfrm>
          <a:off x="695401" y="2347558"/>
          <a:ext cx="10783008" cy="18467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39715"/>
                <a:gridCol w="2630905"/>
                <a:gridCol w="2422358"/>
                <a:gridCol w="2190030"/>
              </a:tblGrid>
              <a:tr h="9107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produktu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Faktyczny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Uwagi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</a:tr>
              <a:tr h="468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Wdrożony elektroniczny system poboru opłat KAS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2022-06-30</a:t>
                      </a:r>
                      <a:endParaRPr lang="pl-PL" sz="1200" b="0" i="1" kern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2022-06-30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68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Rejestr uiszczających opłatę elektroniczną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2022-01-31</a:t>
                      </a:r>
                      <a:endParaRPr lang="pl-PL" sz="1200" b="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2022-06-30</a:t>
                      </a:r>
                      <a:endParaRPr lang="pl-PL" sz="1200" b="0" i="1" kern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5160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>
            <a:spLocks noGrp="1"/>
          </p:cNvSpPr>
          <p:nvPr>
            <p:ph type="subTitle" idx="1"/>
          </p:nvPr>
        </p:nvSpPr>
        <p:spPr>
          <a:xfrm>
            <a:off x="1775522" y="1324525"/>
            <a:ext cx="8640961" cy="648000"/>
          </a:xfrm>
        </p:spPr>
        <p:txBody>
          <a:bodyPr>
            <a:noAutofit/>
          </a:bodyPr>
          <a:lstStyle/>
          <a:p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 </a:t>
            </a:r>
            <a:r>
              <a:rPr lang="pl-PL" b="1" dirty="0" smtClean="0">
                <a:solidFill>
                  <a:srgbClr val="002060"/>
                </a:solidFill>
                <a:cs typeface="Times New Roman" pitchFamily="18" charset="0"/>
              </a:rPr>
              <a:t>– interoperacyjność</a:t>
            </a:r>
          </a:p>
          <a:p>
            <a:pPr>
              <a:spcBef>
                <a:spcPts val="0"/>
              </a:spcBef>
            </a:pPr>
            <a:r>
              <a:rPr lang="pl-PL" b="1" dirty="0" smtClean="0">
                <a:solidFill>
                  <a:srgbClr val="002060"/>
                </a:solidFill>
                <a:cs typeface="Times New Roman" pitchFamily="18" charset="0"/>
              </a:rPr>
              <a:t>(widok kooperacji aplikacji)</a:t>
            </a:r>
            <a:endParaRPr lang="pl-PL" dirty="0"/>
          </a:p>
        </p:txBody>
      </p:sp>
      <p:sp>
        <p:nvSpPr>
          <p:cNvPr id="64" name="Prostokąt 63"/>
          <p:cNvSpPr/>
          <p:nvPr/>
        </p:nvSpPr>
        <p:spPr>
          <a:xfrm>
            <a:off x="2535423" y="3665514"/>
            <a:ext cx="7048171" cy="2060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i="1" dirty="0">
                <a:solidFill>
                  <a:schemeClr val="tx2"/>
                </a:solidFill>
              </a:rPr>
              <a:t>Wdrożony elektroniczny system poboru opłat KAS</a:t>
            </a:r>
            <a:endParaRPr lang="pl-PL" sz="2400" b="1" i="1" dirty="0">
              <a:solidFill>
                <a:schemeClr val="tx2"/>
              </a:solidFill>
            </a:endParaRPr>
          </a:p>
        </p:txBody>
      </p:sp>
      <p:sp>
        <p:nvSpPr>
          <p:cNvPr id="65" name="Prostokąt 64"/>
          <p:cNvSpPr/>
          <p:nvPr/>
        </p:nvSpPr>
        <p:spPr>
          <a:xfrm>
            <a:off x="3066715" y="2433444"/>
            <a:ext cx="1494000" cy="64800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b="1" dirty="0" smtClean="0">
                <a:solidFill>
                  <a:schemeClr val="bg1"/>
                </a:solidFill>
              </a:rPr>
              <a:t>e-Urząd </a:t>
            </a:r>
            <a:r>
              <a:rPr lang="pl-PL" sz="1000" b="1" dirty="0">
                <a:solidFill>
                  <a:schemeClr val="bg1"/>
                </a:solidFill>
              </a:rPr>
              <a:t>Skarbowy</a:t>
            </a:r>
          </a:p>
        </p:txBody>
      </p:sp>
      <p:sp>
        <p:nvSpPr>
          <p:cNvPr id="81" name="Prostokąt 80"/>
          <p:cNvSpPr/>
          <p:nvPr/>
        </p:nvSpPr>
        <p:spPr>
          <a:xfrm>
            <a:off x="10524748" y="3345272"/>
            <a:ext cx="1494000" cy="64800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b="1" dirty="0"/>
              <a:t>Centralna Hurtownia Danych Resortu Finansów (CHD RF)</a:t>
            </a:r>
            <a:endParaRPr lang="pl-PL" sz="1000" dirty="0">
              <a:solidFill>
                <a:schemeClr val="bg1"/>
              </a:solidFill>
            </a:endParaRPr>
          </a:p>
        </p:txBody>
      </p:sp>
      <p:sp>
        <p:nvSpPr>
          <p:cNvPr id="48" name="Prostokąt 47"/>
          <p:cNvSpPr/>
          <p:nvPr/>
        </p:nvSpPr>
        <p:spPr>
          <a:xfrm>
            <a:off x="85996" y="2058893"/>
            <a:ext cx="1494000" cy="64800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b="1" dirty="0"/>
              <a:t>Węzeł </a:t>
            </a:r>
            <a:r>
              <a:rPr lang="pl-PL" sz="1000" b="1" dirty="0" smtClean="0"/>
              <a:t>Krajowy</a:t>
            </a:r>
          </a:p>
        </p:txBody>
      </p:sp>
      <p:grpSp>
        <p:nvGrpSpPr>
          <p:cNvPr id="2" name="Grupa 1"/>
          <p:cNvGrpSpPr/>
          <p:nvPr/>
        </p:nvGrpSpPr>
        <p:grpSpPr>
          <a:xfrm>
            <a:off x="10330719" y="1165685"/>
            <a:ext cx="1777437" cy="1441805"/>
            <a:chOff x="16604370" y="1256652"/>
            <a:chExt cx="1777437" cy="1441805"/>
          </a:xfrm>
        </p:grpSpPr>
        <p:sp>
          <p:nvSpPr>
            <p:cNvPr id="94" name="pole tekstowe 93"/>
            <p:cNvSpPr txBox="1"/>
            <p:nvPr/>
          </p:nvSpPr>
          <p:spPr>
            <a:xfrm>
              <a:off x="16604370" y="1256652"/>
              <a:ext cx="1777437" cy="14418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05000"/>
                </a:lnSpc>
              </a:pPr>
              <a:r>
                <a:rPr lang="pl-PL" sz="1200" dirty="0">
                  <a:solidFill>
                    <a:schemeClr val="tx2"/>
                  </a:solidFill>
                </a:rPr>
                <a:t>Oznaczenia powiązanych </a:t>
              </a:r>
            </a:p>
            <a:p>
              <a:pPr>
                <a:lnSpc>
                  <a:spcPct val="105000"/>
                </a:lnSpc>
              </a:pPr>
              <a:r>
                <a:rPr lang="pl-PL" sz="1200" dirty="0">
                  <a:solidFill>
                    <a:schemeClr val="tx2"/>
                  </a:solidFill>
                </a:rPr>
                <a:t>systemów:</a:t>
              </a:r>
            </a:p>
            <a:p>
              <a:pPr>
                <a:lnSpc>
                  <a:spcPct val="105000"/>
                </a:lnSpc>
              </a:pPr>
              <a:r>
                <a:rPr lang="pl-PL" sz="1200" dirty="0">
                  <a:solidFill>
                    <a:schemeClr val="tx2"/>
                  </a:solidFill>
                </a:rPr>
                <a:t>        planowany</a:t>
              </a:r>
            </a:p>
            <a:p>
              <a:pPr>
                <a:lnSpc>
                  <a:spcPct val="105000"/>
                </a:lnSpc>
              </a:pPr>
              <a:r>
                <a:rPr lang="pl-PL" sz="1200" dirty="0">
                  <a:solidFill>
                    <a:schemeClr val="tx2"/>
                  </a:solidFill>
                </a:rPr>
                <a:t>        modyfikowany</a:t>
              </a:r>
            </a:p>
            <a:p>
              <a:pPr>
                <a:lnSpc>
                  <a:spcPct val="105000"/>
                </a:lnSpc>
              </a:pPr>
              <a:r>
                <a:rPr lang="pl-PL" sz="1200" dirty="0">
                  <a:solidFill>
                    <a:schemeClr val="tx2"/>
                  </a:solidFill>
                </a:rPr>
                <a:t>        istniejący</a:t>
              </a:r>
            </a:p>
            <a:p>
              <a:pPr>
                <a:lnSpc>
                  <a:spcPct val="105000"/>
                </a:lnSpc>
              </a:pPr>
              <a:r>
                <a:rPr lang="pl-PL" sz="1200" dirty="0">
                  <a:solidFill>
                    <a:schemeClr val="tx2"/>
                  </a:solidFill>
                </a:rPr>
                <a:t>dot. systemów własnych oraz innych jednostek</a:t>
              </a:r>
              <a:endParaRPr lang="pl-PL" dirty="0">
                <a:solidFill>
                  <a:schemeClr val="tx2"/>
                </a:solidFill>
              </a:endParaRPr>
            </a:p>
          </p:txBody>
        </p:sp>
        <p:sp>
          <p:nvSpPr>
            <p:cNvPr id="95" name="Prostokąt 94"/>
            <p:cNvSpPr/>
            <p:nvPr/>
          </p:nvSpPr>
          <p:spPr>
            <a:xfrm>
              <a:off x="16725620" y="1694796"/>
              <a:ext cx="144016" cy="144000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96" name="Prostokąt 95"/>
            <p:cNvSpPr/>
            <p:nvPr/>
          </p:nvSpPr>
          <p:spPr>
            <a:xfrm>
              <a:off x="16725620" y="1883852"/>
              <a:ext cx="144016" cy="144000"/>
            </a:xfrm>
            <a:prstGeom prst="rect">
              <a:avLst/>
            </a:prstGeom>
            <a:solidFill>
              <a:srgbClr val="0071E2"/>
            </a:solidFill>
            <a:ln>
              <a:solidFill>
                <a:srgbClr val="0071E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97" name="Prostokąt 96"/>
            <p:cNvSpPr/>
            <p:nvPr/>
          </p:nvSpPr>
          <p:spPr>
            <a:xfrm>
              <a:off x="16725620" y="2071052"/>
              <a:ext cx="144016" cy="144000"/>
            </a:xfrm>
            <a:prstGeom prst="rect">
              <a:avLst/>
            </a:prstGeom>
            <a:solidFill>
              <a:srgbClr val="FF33CC"/>
            </a:solidFill>
            <a:ln>
              <a:solidFill>
                <a:srgbClr val="FF33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</p:grpSp>
      <p:sp>
        <p:nvSpPr>
          <p:cNvPr id="118" name="Prostokąt 117"/>
          <p:cNvSpPr/>
          <p:nvPr/>
        </p:nvSpPr>
        <p:spPr>
          <a:xfrm>
            <a:off x="10519018" y="4187706"/>
            <a:ext cx="1494000" cy="666727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b="1" dirty="0"/>
              <a:t>System ANPRS PL</a:t>
            </a:r>
            <a:endParaRPr lang="pl-PL" sz="1000" dirty="0">
              <a:solidFill>
                <a:schemeClr val="bg1"/>
              </a:solidFill>
            </a:endParaRPr>
          </a:p>
        </p:txBody>
      </p:sp>
      <p:sp>
        <p:nvSpPr>
          <p:cNvPr id="119" name="Prostokąt 118"/>
          <p:cNvSpPr/>
          <p:nvPr/>
        </p:nvSpPr>
        <p:spPr>
          <a:xfrm>
            <a:off x="10519018" y="5048866"/>
            <a:ext cx="1494000" cy="64800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pl-PL" sz="1000" b="1" dirty="0"/>
              <a:t>Kontrola Dyspozytorni (CKD</a:t>
            </a:r>
            <a:r>
              <a:rPr lang="pl-PL" sz="1000" b="1" dirty="0" smtClean="0"/>
              <a:t>)</a:t>
            </a:r>
            <a:endParaRPr lang="pl-PL" sz="1000" dirty="0"/>
          </a:p>
        </p:txBody>
      </p:sp>
      <p:sp>
        <p:nvSpPr>
          <p:cNvPr id="120" name="Prostokąt 119"/>
          <p:cNvSpPr/>
          <p:nvPr/>
        </p:nvSpPr>
        <p:spPr>
          <a:xfrm>
            <a:off x="85996" y="5244305"/>
            <a:ext cx="1494000" cy="64800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pl-PL" sz="1000" b="1" dirty="0"/>
              <a:t>Powszechny Elektroniczny System Ewidencji Ludności PESEL</a:t>
            </a:r>
            <a:endParaRPr lang="pl-PL" sz="1000" dirty="0"/>
          </a:p>
        </p:txBody>
      </p:sp>
      <p:sp>
        <p:nvSpPr>
          <p:cNvPr id="121" name="Prostokąt 120"/>
          <p:cNvSpPr/>
          <p:nvPr/>
        </p:nvSpPr>
        <p:spPr>
          <a:xfrm>
            <a:off x="85996" y="4465126"/>
            <a:ext cx="1494000" cy="64800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pl-PL" sz="1000" b="1" dirty="0"/>
              <a:t>System informatyczny </a:t>
            </a:r>
            <a:r>
              <a:rPr lang="pl-PL" sz="1000" b="1" dirty="0" err="1"/>
              <a:t>CEPiK</a:t>
            </a:r>
            <a:r>
              <a:rPr lang="pl-PL" sz="1000" b="1" dirty="0"/>
              <a:t> 2.0</a:t>
            </a:r>
            <a:endParaRPr lang="pl-PL" sz="1000" dirty="0"/>
          </a:p>
        </p:txBody>
      </p:sp>
      <p:sp>
        <p:nvSpPr>
          <p:cNvPr id="122" name="Prostokąt 121"/>
          <p:cNvSpPr/>
          <p:nvPr/>
        </p:nvSpPr>
        <p:spPr>
          <a:xfrm>
            <a:off x="85996" y="2855294"/>
            <a:ext cx="1494000" cy="64800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pl-PL" sz="1000" b="1" dirty="0"/>
              <a:t>Krajowy Rejestr Sądowy</a:t>
            </a:r>
            <a:endParaRPr lang="pl-PL" sz="1000" dirty="0"/>
          </a:p>
        </p:txBody>
      </p:sp>
      <p:sp>
        <p:nvSpPr>
          <p:cNvPr id="123" name="Prostokąt 122"/>
          <p:cNvSpPr/>
          <p:nvPr/>
        </p:nvSpPr>
        <p:spPr>
          <a:xfrm>
            <a:off x="7342844" y="6061755"/>
            <a:ext cx="1494000" cy="64800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b="1" dirty="0"/>
              <a:t>Europejska Usługa Opłaty Elektronicznej (EETS</a:t>
            </a:r>
            <a:r>
              <a:rPr lang="pl-PL" sz="1000" b="1" dirty="0" smtClean="0"/>
              <a:t>) – system dostawcy EETS</a:t>
            </a:r>
            <a:endParaRPr lang="pl-PL" sz="1000" dirty="0">
              <a:solidFill>
                <a:schemeClr val="bg1"/>
              </a:solidFill>
            </a:endParaRPr>
          </a:p>
        </p:txBody>
      </p:sp>
      <p:sp>
        <p:nvSpPr>
          <p:cNvPr id="124" name="Prostokąt 123"/>
          <p:cNvSpPr/>
          <p:nvPr/>
        </p:nvSpPr>
        <p:spPr>
          <a:xfrm>
            <a:off x="5759275" y="6061755"/>
            <a:ext cx="1494000" cy="64800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pl-PL" sz="1000" b="1" dirty="0"/>
              <a:t>System operatora płatności</a:t>
            </a:r>
            <a:endParaRPr lang="pl-PL" sz="1000" dirty="0"/>
          </a:p>
        </p:txBody>
      </p:sp>
      <p:sp>
        <p:nvSpPr>
          <p:cNvPr id="125" name="Prostokąt 124"/>
          <p:cNvSpPr/>
          <p:nvPr/>
        </p:nvSpPr>
        <p:spPr>
          <a:xfrm>
            <a:off x="9025018" y="6061755"/>
            <a:ext cx="1494000" cy="648000"/>
          </a:xfrm>
          <a:prstGeom prst="rect">
            <a:avLst/>
          </a:prstGeom>
          <a:solidFill>
            <a:srgbClr val="0070C0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pl-PL" sz="1000" b="1" dirty="0"/>
              <a:t>System Operatora MSPO</a:t>
            </a:r>
            <a:endParaRPr lang="pl-PL" sz="1000" dirty="0"/>
          </a:p>
        </p:txBody>
      </p:sp>
      <p:sp>
        <p:nvSpPr>
          <p:cNvPr id="126" name="Prostokąt 125"/>
          <p:cNvSpPr/>
          <p:nvPr/>
        </p:nvSpPr>
        <p:spPr>
          <a:xfrm>
            <a:off x="2592137" y="6061755"/>
            <a:ext cx="1494000" cy="64800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pl-PL" sz="1000" b="1" dirty="0"/>
              <a:t>System operatora kart flotowych</a:t>
            </a:r>
            <a:endParaRPr lang="pl-PL" sz="1000" dirty="0"/>
          </a:p>
        </p:txBody>
      </p:sp>
      <p:sp>
        <p:nvSpPr>
          <p:cNvPr id="127" name="Prostokąt 126"/>
          <p:cNvSpPr/>
          <p:nvPr/>
        </p:nvSpPr>
        <p:spPr>
          <a:xfrm>
            <a:off x="4707386" y="2435956"/>
            <a:ext cx="1494000" cy="64800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pl-PL" sz="1000" b="1" dirty="0"/>
              <a:t>Urządzenie pokładowe </a:t>
            </a:r>
            <a:r>
              <a:rPr lang="pl-PL" sz="1000" b="1" dirty="0" smtClean="0"/>
              <a:t>OBU </a:t>
            </a:r>
            <a:r>
              <a:rPr lang="pl-PL" sz="1000" dirty="0" smtClean="0"/>
              <a:t>(z ang. on-</a:t>
            </a:r>
            <a:r>
              <a:rPr lang="pl-PL" sz="1000" dirty="0" err="1" smtClean="0"/>
              <a:t>board</a:t>
            </a:r>
            <a:r>
              <a:rPr lang="pl-PL" sz="1000" dirty="0" smtClean="0"/>
              <a:t> unit)</a:t>
            </a:r>
            <a:endParaRPr lang="pl-PL" sz="1000" dirty="0"/>
          </a:p>
        </p:txBody>
      </p:sp>
      <p:sp>
        <p:nvSpPr>
          <p:cNvPr id="128" name="Prostokąt 127"/>
          <p:cNvSpPr/>
          <p:nvPr/>
        </p:nvSpPr>
        <p:spPr>
          <a:xfrm>
            <a:off x="6379696" y="2428421"/>
            <a:ext cx="1494000" cy="64800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pl-PL" sz="1000" b="1" dirty="0"/>
              <a:t>Zewnętrzny system Lokalizacyjny (ZSL)</a:t>
            </a:r>
            <a:endParaRPr lang="pl-PL" sz="1000" dirty="0"/>
          </a:p>
        </p:txBody>
      </p:sp>
      <p:sp>
        <p:nvSpPr>
          <p:cNvPr id="129" name="Prostokąt 128"/>
          <p:cNvSpPr/>
          <p:nvPr/>
        </p:nvSpPr>
        <p:spPr>
          <a:xfrm>
            <a:off x="4175706" y="6061755"/>
            <a:ext cx="1494000" cy="64800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pl-PL" sz="1000" b="1" dirty="0"/>
              <a:t>System operatora telekomunikacyjnego </a:t>
            </a:r>
            <a:endParaRPr lang="pl-PL" sz="1000" dirty="0"/>
          </a:p>
        </p:txBody>
      </p:sp>
      <p:sp>
        <p:nvSpPr>
          <p:cNvPr id="130" name="Prostokąt 129"/>
          <p:cNvSpPr/>
          <p:nvPr/>
        </p:nvSpPr>
        <p:spPr>
          <a:xfrm>
            <a:off x="8089719" y="2433444"/>
            <a:ext cx="1494000" cy="64800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pl-PL" sz="1000" b="1" dirty="0"/>
              <a:t>Aplikacja mobilna (</a:t>
            </a:r>
            <a:r>
              <a:rPr lang="pl-PL" sz="1000" b="1" dirty="0" smtClean="0"/>
              <a:t>SPOE)</a:t>
            </a:r>
            <a:endParaRPr lang="pl-PL" sz="1000" dirty="0"/>
          </a:p>
        </p:txBody>
      </p:sp>
      <p:sp>
        <p:nvSpPr>
          <p:cNvPr id="131" name="Prostokąt 130"/>
          <p:cNvSpPr/>
          <p:nvPr/>
        </p:nvSpPr>
        <p:spPr>
          <a:xfrm>
            <a:off x="85996" y="6065911"/>
            <a:ext cx="1494000" cy="64800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pl-PL" sz="1000" b="1" dirty="0"/>
              <a:t>Centralny Rejestr Podmiotów – Krajowa Ewidencja Podatników (CRP KEP)</a:t>
            </a:r>
            <a:endParaRPr lang="pl-PL" sz="1000" dirty="0"/>
          </a:p>
        </p:txBody>
      </p:sp>
      <p:sp>
        <p:nvSpPr>
          <p:cNvPr id="132" name="Prostokąt 131"/>
          <p:cNvSpPr/>
          <p:nvPr/>
        </p:nvSpPr>
        <p:spPr>
          <a:xfrm>
            <a:off x="85996" y="3665513"/>
            <a:ext cx="1494000" cy="64800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pl-PL" sz="1000" b="1" dirty="0"/>
              <a:t>Centralna Ewidencja i Informacja o Działalności Gospodarczej (CEIDG)</a:t>
            </a:r>
            <a:endParaRPr lang="pl-PL" sz="1000" dirty="0"/>
          </a:p>
        </p:txBody>
      </p:sp>
      <p:cxnSp>
        <p:nvCxnSpPr>
          <p:cNvPr id="10" name="Łącznik łamany 9"/>
          <p:cNvCxnSpPr/>
          <p:nvPr/>
        </p:nvCxnSpPr>
        <p:spPr>
          <a:xfrm>
            <a:off x="1596423" y="4026800"/>
            <a:ext cx="936000" cy="787975"/>
          </a:xfrm>
          <a:prstGeom prst="bentConnector3">
            <a:avLst>
              <a:gd name="adj1" fmla="val 39367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Łącznik łamany 11"/>
          <p:cNvCxnSpPr/>
          <p:nvPr/>
        </p:nvCxnSpPr>
        <p:spPr>
          <a:xfrm>
            <a:off x="1596423" y="4776198"/>
            <a:ext cx="936000" cy="246538"/>
          </a:xfrm>
          <a:prstGeom prst="bentConnector3">
            <a:avLst>
              <a:gd name="adj1" fmla="val 20508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Łącznik łamany 16"/>
          <p:cNvCxnSpPr/>
          <p:nvPr/>
        </p:nvCxnSpPr>
        <p:spPr>
          <a:xfrm flipV="1">
            <a:off x="1596423" y="5308159"/>
            <a:ext cx="936000" cy="260146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Łącznik łamany 22"/>
          <p:cNvCxnSpPr/>
          <p:nvPr/>
        </p:nvCxnSpPr>
        <p:spPr>
          <a:xfrm flipV="1">
            <a:off x="1596423" y="5606510"/>
            <a:ext cx="936000" cy="783401"/>
          </a:xfrm>
          <a:prstGeom prst="bentConnector3">
            <a:avLst>
              <a:gd name="adj1" fmla="val 61963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Łącznik łamany 157"/>
          <p:cNvCxnSpPr/>
          <p:nvPr/>
        </p:nvCxnSpPr>
        <p:spPr>
          <a:xfrm>
            <a:off x="1596423" y="3179294"/>
            <a:ext cx="936000" cy="1311481"/>
          </a:xfrm>
          <a:prstGeom prst="bentConnector3">
            <a:avLst>
              <a:gd name="adj1" fmla="val 60855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Łącznik prosty ze strzałką 188"/>
          <p:cNvCxnSpPr/>
          <p:nvPr/>
        </p:nvCxnSpPr>
        <p:spPr>
          <a:xfrm>
            <a:off x="3798705" y="3109556"/>
            <a:ext cx="3863" cy="5411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Łącznik prosty ze strzałką 190"/>
          <p:cNvCxnSpPr/>
          <p:nvPr/>
        </p:nvCxnSpPr>
        <p:spPr>
          <a:xfrm>
            <a:off x="5193126" y="3105031"/>
            <a:ext cx="0" cy="540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Łącznik prosty ze strzałką 191"/>
          <p:cNvCxnSpPr/>
          <p:nvPr/>
        </p:nvCxnSpPr>
        <p:spPr>
          <a:xfrm>
            <a:off x="7138489" y="3105031"/>
            <a:ext cx="0" cy="540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Łącznik prosty ze strzałką 192"/>
          <p:cNvCxnSpPr/>
          <p:nvPr/>
        </p:nvCxnSpPr>
        <p:spPr>
          <a:xfrm>
            <a:off x="8807931" y="3105031"/>
            <a:ext cx="0" cy="540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Łącznik łamany 199"/>
          <p:cNvCxnSpPr>
            <a:stCxn id="48" idx="3"/>
            <a:endCxn id="65" idx="1"/>
          </p:cNvCxnSpPr>
          <p:nvPr/>
        </p:nvCxnSpPr>
        <p:spPr>
          <a:xfrm>
            <a:off x="1579996" y="2382893"/>
            <a:ext cx="1486719" cy="374551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Łącznik prosty ze strzałką 219"/>
          <p:cNvCxnSpPr/>
          <p:nvPr/>
        </p:nvCxnSpPr>
        <p:spPr>
          <a:xfrm flipV="1">
            <a:off x="8089719" y="5724212"/>
            <a:ext cx="0" cy="3361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Łącznik prosty ze strzałką 221"/>
          <p:cNvCxnSpPr/>
          <p:nvPr/>
        </p:nvCxnSpPr>
        <p:spPr>
          <a:xfrm flipV="1">
            <a:off x="6379696" y="5696866"/>
            <a:ext cx="0" cy="3648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Łącznik prosty ze strzałką 223"/>
          <p:cNvCxnSpPr>
            <a:stCxn id="129" idx="0"/>
          </p:cNvCxnSpPr>
          <p:nvPr/>
        </p:nvCxnSpPr>
        <p:spPr>
          <a:xfrm flipV="1">
            <a:off x="4922706" y="5724212"/>
            <a:ext cx="0" cy="3375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Łącznik prosty ze strzałką 225"/>
          <p:cNvCxnSpPr>
            <a:stCxn id="126" idx="0"/>
          </p:cNvCxnSpPr>
          <p:nvPr/>
        </p:nvCxnSpPr>
        <p:spPr>
          <a:xfrm flipV="1">
            <a:off x="3339137" y="5724212"/>
            <a:ext cx="0" cy="3375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Łącznik łamany 229"/>
          <p:cNvCxnSpPr>
            <a:stCxn id="119" idx="1"/>
          </p:cNvCxnSpPr>
          <p:nvPr/>
        </p:nvCxnSpPr>
        <p:spPr>
          <a:xfrm rot="10800000">
            <a:off x="9583720" y="5113126"/>
            <a:ext cx="935299" cy="259740"/>
          </a:xfrm>
          <a:prstGeom prst="bentConnector3">
            <a:avLst>
              <a:gd name="adj1" fmla="val 3099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Łącznik prosty ze strzałką 231"/>
          <p:cNvCxnSpPr/>
          <p:nvPr/>
        </p:nvCxnSpPr>
        <p:spPr>
          <a:xfrm flipH="1" flipV="1">
            <a:off x="9561790" y="4396757"/>
            <a:ext cx="935299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Łącznik łamany 67"/>
          <p:cNvCxnSpPr/>
          <p:nvPr/>
        </p:nvCxnSpPr>
        <p:spPr>
          <a:xfrm flipV="1">
            <a:off x="9579502" y="3716944"/>
            <a:ext cx="895783" cy="209363"/>
          </a:xfrm>
          <a:prstGeom prst="bentConnector3">
            <a:avLst>
              <a:gd name="adj1" fmla="val 68014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Łącznik prosty ze strzałką 4"/>
          <p:cNvCxnSpPr/>
          <p:nvPr/>
        </p:nvCxnSpPr>
        <p:spPr>
          <a:xfrm>
            <a:off x="6731213" y="5724212"/>
            <a:ext cx="0" cy="3361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Łącznik prosty ze strzałką 70"/>
          <p:cNvCxnSpPr/>
          <p:nvPr/>
        </p:nvCxnSpPr>
        <p:spPr>
          <a:xfrm>
            <a:off x="5193126" y="5724212"/>
            <a:ext cx="0" cy="3361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ze strzałką 7"/>
          <p:cNvCxnSpPr/>
          <p:nvPr/>
        </p:nvCxnSpPr>
        <p:spPr>
          <a:xfrm flipV="1">
            <a:off x="5759275" y="3081444"/>
            <a:ext cx="0" cy="5635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Łącznik prosty ze strzałką 10"/>
          <p:cNvCxnSpPr/>
          <p:nvPr/>
        </p:nvCxnSpPr>
        <p:spPr>
          <a:xfrm>
            <a:off x="9570584" y="4730950"/>
            <a:ext cx="939516" cy="75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Łącznik łamany 13"/>
          <p:cNvCxnSpPr>
            <a:stCxn id="125" idx="0"/>
          </p:cNvCxnSpPr>
          <p:nvPr/>
        </p:nvCxnSpPr>
        <p:spPr>
          <a:xfrm rot="16200000" flipV="1">
            <a:off x="9449457" y="5739193"/>
            <a:ext cx="337543" cy="307581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5167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75522" y="1484784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 smtClean="0">
                <a:solidFill>
                  <a:srgbClr val="002060"/>
                </a:solidFill>
                <a:cs typeface="Times New Roman" pitchFamily="18" charset="0"/>
              </a:rPr>
              <a:t>WSKAŹNIKI EFEKTYWNOŚCI PROJEKTU</a:t>
            </a:r>
            <a:endParaRPr lang="pl-PL" b="1" dirty="0" smtClean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9527452"/>
              </p:ext>
            </p:extLst>
          </p:nvPr>
        </p:nvGraphicFramePr>
        <p:xfrm>
          <a:off x="339364" y="2347558"/>
          <a:ext cx="11368726" cy="410006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97106"/>
                <a:gridCol w="1338606"/>
                <a:gridCol w="1385740"/>
                <a:gridCol w="1329180"/>
                <a:gridCol w="1018094"/>
              </a:tblGrid>
              <a:tr h="9107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</a:t>
                      </a:r>
                      <a:r>
                        <a:rPr lang="pl-PL" sz="14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wskaźnika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Jednostka miary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Typ wskaźnika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Planowana wartość</a:t>
                      </a:r>
                      <a:r>
                        <a:rPr lang="pl-PL" sz="1400" b="1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pl-PL" sz="14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docelowa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Wartość osiągnięta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</a:tr>
              <a:tr h="530225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l-PL" sz="1100" b="0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usług publicznych udostępnionych on-</a:t>
                      </a:r>
                      <a:r>
                        <a:rPr lang="pl-PL" sz="1100" b="0" i="0" kern="1200" dirty="0" err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line</a:t>
                      </a:r>
                      <a:r>
                        <a:rPr lang="pl-PL" sz="1100" b="0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 stopniu dojrzałości co najmniej 4 – </a:t>
                      </a:r>
                      <a:r>
                        <a:rPr lang="pl-PL" sz="1100" b="0" i="0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transakcja</a:t>
                      </a:r>
                      <a:r>
                        <a:rPr lang="pl-PL" sz="1100" b="0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</a:t>
                      </a:r>
                      <a:r>
                        <a:rPr lang="pl-PL" sz="1100" b="0" i="0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pl-PL" sz="1100" b="0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  <a:endParaRPr lang="pl-PL" sz="1100" i="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30225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l-PL" sz="1100" b="0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uruchomionych systemów teleinformatycznych w podmiotach wykonujących zadania </a:t>
                      </a:r>
                      <a:r>
                        <a:rPr lang="pl-PL" sz="1100" b="0" i="0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publiczne</a:t>
                      </a:r>
                      <a:endParaRPr lang="pl-PL" sz="1100" b="0" i="0" kern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</a:t>
                      </a:r>
                      <a:r>
                        <a:rPr lang="pl-PL" sz="1100" b="0" i="0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pl-PL" sz="1100" b="0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  <a:endParaRPr lang="pl-PL" sz="1100" i="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pl-PL" sz="9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30225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l-PL" sz="1100" b="0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Przestrzeń dyskowa </a:t>
                      </a:r>
                      <a:r>
                        <a:rPr lang="pl-PL" sz="1100" b="0" i="0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serwerowni</a:t>
                      </a:r>
                      <a:endParaRPr lang="pl-PL" sz="1100" b="0" i="0" kern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TB</a:t>
                      </a:r>
                      <a:r>
                        <a:rPr lang="pl-PL" sz="1100" b="0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  <a:endParaRPr lang="pl-PL" sz="1100" i="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400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400</a:t>
                      </a:r>
                      <a:endParaRPr lang="pl-PL" sz="9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30225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l-PL" sz="1100" b="0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użytkowników systemu objętych wsparciem </a:t>
                      </a:r>
                      <a:r>
                        <a:rPr lang="pl-PL" sz="1100" b="0" i="0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szkoleniowym</a:t>
                      </a:r>
                      <a:endParaRPr lang="pl-PL" sz="1100" b="0" i="0" kern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osób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0" kern="12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rezultatu</a:t>
                      </a:r>
                      <a:endParaRPr lang="pl-PL" sz="1100" i="0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2 280</a:t>
                      </a:r>
                      <a:r>
                        <a:rPr lang="pl-PL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3 520</a:t>
                      </a:r>
                      <a:endParaRPr lang="pl-PL" sz="9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30225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l-PL" sz="1100" b="0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użytkowników systemu zarejestrowanych </a:t>
                      </a:r>
                      <a:r>
                        <a:rPr lang="pl-PL" sz="1100" b="0" i="0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on-</a:t>
                      </a:r>
                      <a:r>
                        <a:rPr lang="pl-PL" sz="1100" b="0" i="0" kern="1200" dirty="0" err="1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line</a:t>
                      </a:r>
                      <a:r>
                        <a:rPr lang="pl-PL" sz="1100" b="0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</a:t>
                      </a:r>
                      <a:r>
                        <a:rPr lang="pl-PL" sz="1100" b="0" i="0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osób</a:t>
                      </a:r>
                      <a:r>
                        <a:rPr lang="pl-PL" sz="1100" b="0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0" kern="12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rezultatu</a:t>
                      </a:r>
                      <a:endParaRPr lang="pl-PL" sz="1100" i="0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315 </a:t>
                      </a:r>
                      <a:r>
                        <a:rPr lang="pl-PL" sz="9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000</a:t>
                      </a:r>
                      <a:r>
                        <a:rPr lang="pl-PL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994 255</a:t>
                      </a:r>
                      <a:endParaRPr lang="pl-PL" sz="9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302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pl-PL" sz="1100" b="0" i="0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</a:t>
                      </a:r>
                      <a:r>
                        <a:rPr lang="pl-PL" sz="1100" b="0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użytkowników korzystających z aplikacji mobilnej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</a:t>
                      </a:r>
                      <a:r>
                        <a:rPr lang="pl-PL" sz="1100" b="0" i="0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osób</a:t>
                      </a:r>
                      <a:endParaRPr lang="pl-PL" sz="1100" b="0" i="0" kern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0" kern="12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rezultatu</a:t>
                      </a:r>
                      <a:endParaRPr lang="pl-PL" sz="1100" i="0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270 000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1 123 166</a:t>
                      </a:r>
                      <a:endParaRPr lang="pl-PL" sz="9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3969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841159" y="1299589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REALIZACJA ZALECEŃ KRMC</a:t>
            </a:r>
            <a:endParaRPr lang="pl-PL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6969360"/>
              </p:ext>
            </p:extLst>
          </p:nvPr>
        </p:nvGraphicFramePr>
        <p:xfrm>
          <a:off x="429181" y="2304828"/>
          <a:ext cx="10801199" cy="21533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04054"/>
                <a:gridCol w="2534856"/>
                <a:gridCol w="1762289"/>
              </a:tblGrid>
              <a:tr h="728585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solidFill>
                            <a:schemeClr val="bg1"/>
                          </a:solidFill>
                        </a:rPr>
                        <a:t>Zalecenie KRMC</a:t>
                      </a:r>
                      <a:endParaRPr lang="pl-PL" sz="160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solidFill>
                            <a:schemeClr val="bg1"/>
                          </a:solidFill>
                        </a:rPr>
                        <a:t>Poziom wykonania</a:t>
                      </a:r>
                      <a:endParaRPr lang="pl-PL" sz="160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solidFill>
                            <a:schemeClr val="bg1"/>
                          </a:solidFill>
                        </a:rPr>
                        <a:t>Wyjaśnienia</a:t>
                      </a:r>
                      <a:endParaRPr lang="pl-PL" sz="160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</a:tr>
              <a:tr h="712405">
                <a:tc>
                  <a:txBody>
                    <a:bodyPr/>
                    <a:lstStyle/>
                    <a:p>
                      <a:pPr algn="l"/>
                      <a:r>
                        <a:rPr lang="pl-PL" sz="1200" i="0" kern="120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modyfikacja definicji wskaźnika KPI 1:</a:t>
                      </a:r>
                    </a:p>
                    <a:p>
                      <a:pPr algn="l"/>
                      <a:r>
                        <a:rPr lang="pl-PL" sz="1200" i="1" kern="120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„Liczba usług publicznych udostępnionych on-line o stopniu dojrzałości co najmniej 4 – transakcja”</a:t>
                      </a:r>
                    </a:p>
                    <a:p>
                      <a:pPr algn="l"/>
                      <a:r>
                        <a:rPr lang="pl-PL" sz="1200" i="0" kern="120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 sposób umożliwiający jednoznaczny pomiar jego osiągnięcia</a:t>
                      </a:r>
                      <a:endParaRPr lang="pl-PL" sz="1200" i="0" kern="1200" baseline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200" i="0" kern="120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Wykonane w całości</a:t>
                      </a:r>
                    </a:p>
                    <a:p>
                      <a:pPr algn="l"/>
                      <a:endParaRPr lang="pl-PL" sz="1200" i="0" kern="1200" baseline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200" i="0" kern="120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Nie dotyczy</a:t>
                      </a:r>
                      <a:endParaRPr lang="pl-PL" sz="1200" i="0" kern="1200" baseline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12405">
                <a:tc>
                  <a:txBody>
                    <a:bodyPr/>
                    <a:lstStyle/>
                    <a:p>
                      <a:pPr algn="l"/>
                      <a:r>
                        <a:rPr lang="pl-PL" sz="1200" i="0" kern="120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uzupełnienie definicji kamieni milowych w celu umożliwienia monitorowania projektu przez  KRMC</a:t>
                      </a:r>
                      <a:endParaRPr lang="pl-PL" sz="1200" i="0" kern="1200" baseline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200" i="0" kern="120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Wykonane w całości</a:t>
                      </a:r>
                      <a:endParaRPr lang="pl-PL" sz="1200" i="0" kern="1200" baseline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200" i="0" kern="120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Nie dotyczy</a:t>
                      </a:r>
                      <a:endParaRPr lang="pl-PL" sz="1200" i="0" kern="1200" baseline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9444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775521" y="1323419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TRWAŁOŚĆ PROJEKTU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665763" y="2196289"/>
            <a:ext cx="8221646" cy="1128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Okres trwałości</a:t>
            </a:r>
            <a:r>
              <a:rPr lang="pl-PL" dirty="0" smtClean="0">
                <a:solidFill>
                  <a:srgbClr val="002060"/>
                </a:solidFill>
              </a:rPr>
              <a:t>: 2022 – 2026 </a:t>
            </a:r>
            <a:endParaRPr lang="pl-PL" dirty="0">
              <a:solidFill>
                <a:srgbClr val="002060"/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Źródło finansowania utrzymania produktów projektu</a:t>
            </a:r>
            <a:r>
              <a:rPr lang="pl-PL" dirty="0" smtClean="0">
                <a:solidFill>
                  <a:srgbClr val="002060"/>
                </a:solidFill>
              </a:rPr>
              <a:t>: Krajowy Fundusz Drogowy</a:t>
            </a:r>
            <a:endParaRPr lang="pl-PL" dirty="0">
              <a:solidFill>
                <a:srgbClr val="002060"/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Najważniejsze ryzyka:</a:t>
            </a:r>
            <a:endParaRPr lang="pl-PL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2735457"/>
              </p:ext>
            </p:extLst>
          </p:nvPr>
        </p:nvGraphicFramePr>
        <p:xfrm>
          <a:off x="665763" y="3629956"/>
          <a:ext cx="10729194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74393"/>
                <a:gridCol w="1854132"/>
                <a:gridCol w="2688491"/>
                <a:gridCol w="261217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/>
                        <a:t>Nazwa ryzyka</a:t>
                      </a:r>
                      <a:endParaRPr lang="pl-PL" sz="1600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/>
                        <a:t>Siła oddziaływania </a:t>
                      </a:r>
                      <a:endParaRPr lang="pl-PL" sz="1600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/>
                        <a:t>Prawdopodobieństwo wystąpienia ryzyka</a:t>
                      </a:r>
                      <a:endParaRPr lang="pl-PL" sz="1600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/>
                        <a:t>Reakcja na ryzyko</a:t>
                      </a:r>
                      <a:endParaRPr lang="pl-PL" sz="1600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400" i="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Brak wykwalifikowanego zespołu do utrzymania systemu </a:t>
                      </a:r>
                      <a:endParaRPr lang="pl-PL" sz="1400" i="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i="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Duża</a:t>
                      </a:r>
                      <a:endParaRPr lang="pl-PL" sz="1400" i="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i="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Niskie</a:t>
                      </a:r>
                      <a:endParaRPr lang="pl-PL" sz="1400" i="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i="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Unikanie zagrożenia</a:t>
                      </a:r>
                    </a:p>
                    <a:p>
                      <a:pPr algn="ctr"/>
                      <a:r>
                        <a:rPr lang="pl-PL" sz="1200" i="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- wypracowanie w Ministerstwie Finansów docelowego modelu utrzymaniowo-rozwojowego w oparciu o potencjał podmiotów zależnych (CIRF i AKMF) i jego konsekwentne wdrażanie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7632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>
                <a:solidFill>
                  <a:schemeClr val="bg1"/>
                </a:solidFill>
              </a:rPr>
              <a:t>Dziękuję za uwagę</a:t>
            </a:r>
            <a:endParaRPr lang="pl-PL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A0F86658914CB4B80809DCDA8479AE9" ma:contentTypeVersion="11" ma:contentTypeDescription="Utwórz nowy dokument." ma:contentTypeScope="" ma:versionID="c04a8f917ae432799b65c28e2f3309c1">
  <xsd:schema xmlns:xsd="http://www.w3.org/2001/XMLSchema" xmlns:xs="http://www.w3.org/2001/XMLSchema" xmlns:p="http://schemas.microsoft.com/office/2006/metadata/properties" xmlns:ns2="9affde3b-50dd-4e74-9e2c-6b9654ae514a" xmlns:ns3="5df3a10b-8748-402e-bef4-aee373db4dbb" targetNamespace="http://schemas.microsoft.com/office/2006/metadata/properties" ma:root="true" ma:fieldsID="aee99c735deaede188f95562412e745f" ns2:_="" ns3:_="">
    <xsd:import namespace="9affde3b-50dd-4e74-9e2c-6b9654ae514a"/>
    <xsd:import namespace="5df3a10b-8748-402e-bef4-aee373db4d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ffde3b-50dd-4e74-9e2c-6b9654ae51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f3a10b-8748-402e-bef4-aee373db4db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6E28105-763F-4193-B043-C170AA0A0327}">
  <ds:schemaRefs>
    <ds:schemaRef ds:uri="http://purl.org/dc/terms/"/>
    <ds:schemaRef ds:uri="http://schemas.microsoft.com/office/2006/documentManagement/types"/>
    <ds:schemaRef ds:uri="5df3a10b-8748-402e-bef4-aee373db4dbb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9affde3b-50dd-4e74-9e2c-6b9654ae514a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75806B2-E0D8-4DA6-91AA-1D6F1E7B486A}">
  <ds:schemaRefs>
    <ds:schemaRef ds:uri="5df3a10b-8748-402e-bef4-aee373db4dbb"/>
    <ds:schemaRef ds:uri="9affde3b-50dd-4e74-9e2c-6b9654ae514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1040</TotalTime>
  <Words>455</Words>
  <Application>Microsoft Office PowerPoint</Application>
  <PresentationFormat>Panoramiczny</PresentationFormat>
  <Paragraphs>129</Paragraphs>
  <Slides>9</Slides>
  <Notes>8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Anna Gałązka</cp:lastModifiedBy>
  <cp:revision>77</cp:revision>
  <dcterms:created xsi:type="dcterms:W3CDTF">2017-01-27T12:50:17Z</dcterms:created>
  <dcterms:modified xsi:type="dcterms:W3CDTF">2022-11-09T10:09:04Z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0x0101002A0F86658914CB4B80809DCDA8479AE9</vt:lpwstr>
  </property>
  <property fmtid="{D5CDD505-2E9C-101B-9397-08002B2CF9AE}" pid="3" name="MFCATEGORY">
    <vt:lpwstr>InformacjePubliczneInformacjeSektoraPublicznego</vt:lpwstr>
  </property>
  <property fmtid="{D5CDD505-2E9C-101B-9397-08002B2CF9AE}" pid="4" name="MFClassifiedBy">
    <vt:lpwstr>MF\HJWU;Orłowska Aldona</vt:lpwstr>
  </property>
  <property fmtid="{D5CDD505-2E9C-101B-9397-08002B2CF9AE}" pid="5" name="MFClassificationDate">
    <vt:lpwstr>2022-11-06T10:29:11.9255408+01:00</vt:lpwstr>
  </property>
  <property fmtid="{D5CDD505-2E9C-101B-9397-08002B2CF9AE}" pid="6" name="MFClassifiedBySID">
    <vt:lpwstr>MF\S-1-5-21-1525952054-1005573771-2909822258-446907</vt:lpwstr>
  </property>
  <property fmtid="{D5CDD505-2E9C-101B-9397-08002B2CF9AE}" pid="7" name="MFGRNItemId">
    <vt:lpwstr>GRN-3a1e1b33-5889-437e-afee-3b8a9f56e17f</vt:lpwstr>
  </property>
  <property fmtid="{D5CDD505-2E9C-101B-9397-08002B2CF9AE}" pid="8" name="MFHash">
    <vt:lpwstr>jLD/KSEaCkItIo8YTIWUS1lj3Ad5mp0fI33VEaFw93U=</vt:lpwstr>
  </property>
  <property fmtid="{D5CDD505-2E9C-101B-9397-08002B2CF9AE}" pid="9" name="DLPManualFileClassification">
    <vt:lpwstr>{2755b7d9-e53d-4779-a40c-03797dcf43b3}</vt:lpwstr>
  </property>
  <property fmtid="{D5CDD505-2E9C-101B-9397-08002B2CF9AE}" pid="10" name="MFRefresh">
    <vt:lpwstr>False</vt:lpwstr>
  </property>
</Properties>
</file>