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900" r:id="rId3"/>
  </p:sldMasterIdLst>
  <p:notesMasterIdLst>
    <p:notesMasterId r:id="rId28"/>
  </p:notesMasterIdLst>
  <p:handoutMasterIdLst>
    <p:handoutMasterId r:id="rId29"/>
  </p:handoutMasterIdLst>
  <p:sldIdLst>
    <p:sldId id="256" r:id="rId4"/>
    <p:sldId id="317" r:id="rId5"/>
    <p:sldId id="318" r:id="rId6"/>
    <p:sldId id="324" r:id="rId7"/>
    <p:sldId id="322" r:id="rId8"/>
    <p:sldId id="328" r:id="rId9"/>
    <p:sldId id="329" r:id="rId10"/>
    <p:sldId id="332" r:id="rId11"/>
    <p:sldId id="345" r:id="rId12"/>
    <p:sldId id="331" r:id="rId13"/>
    <p:sldId id="333" r:id="rId14"/>
    <p:sldId id="334" r:id="rId15"/>
    <p:sldId id="325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26" r:id="rId27"/>
  </p:sldIdLst>
  <p:sldSz cx="12192000" cy="6858000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łak Tomasz" initials="KT" lastIdx="0" clrIdx="0">
    <p:extLst>
      <p:ext uri="{19B8F6BF-5375-455C-9EA6-DF929625EA0E}">
        <p15:presenceInfo xmlns:p15="http://schemas.microsoft.com/office/powerpoint/2012/main" userId="S::tomasz.kulak@arimr.gov.pl::2bbc3d89-d59a-4ec0-a158-eef1c0b60c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540" autoAdjust="0"/>
  </p:normalViewPr>
  <p:slideViewPr>
    <p:cSldViewPr snapToGrid="0" showGuides="1">
      <p:cViewPr>
        <p:scale>
          <a:sx n="66" d="100"/>
          <a:sy n="66" d="100"/>
        </p:scale>
        <p:origin x="612" y="-24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10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07FB4EC-DF08-4568-8632-FDB34F7E3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8F8BFBC-6257-41FB-9A0D-E18A22D47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8E928-6502-4A4D-8850-FE338FFD6646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E4E0EF-CBA0-45C3-8CB6-D263C56B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B22416-F678-4F98-BC46-5A12AC29D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67DE3A-EC48-44CD-9787-33C45909B8A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17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9E32AD4-6EC4-4724-B8F6-4E992FF227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47113D-1313-44A5-B842-6E8481FA18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A8897B-3050-4FB4-848C-1736990F1C0C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F8A98F06-FF62-4DAF-AECB-6F0266379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09826F5D-44FA-45E3-BD5B-FAB424B65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F1733D-E3A1-4E60-833E-5F69250A0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4DB1DE-3D1E-4EB5-BAEB-A7D6C3B36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8BD421-4329-44CE-A995-D3E22331310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44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79E0F017-AB99-4E36-A960-CAA6CD631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56BB1A75-EDD6-4A40-A0BD-C06C8BDBE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77F0939-6D9F-453C-9850-C7ABADC65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E8F9FA-53FF-4FBA-B21A-D611DF28D41E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2740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5270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7092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1154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32199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35930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5541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1032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7081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3915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1574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670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37122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33399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60452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89396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1639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9240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3588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903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8805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229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426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6838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>
            <a:extLst>
              <a:ext uri="{FF2B5EF4-FFF2-40B4-BE49-F238E27FC236}">
                <a16:creationId xmlns:a16="http://schemas.microsoft.com/office/drawing/2014/main" id="{413EFD4D-8186-42BB-A828-B6E647BA5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16125"/>
            <a:ext cx="8642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682495"/>
            <a:ext cx="9144000" cy="1827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EC70A68-1EB6-4412-9C76-29A3BAB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AD67-ECBB-416A-9F41-536FE21E8518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A26151B-9F7B-4435-8358-DB347A64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98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F677C-B709-480E-B892-4C8246E1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19FE-94A5-44FA-8FE1-ED1E9FCE26CC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71728-D016-4AC3-97F6-0E496029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7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5A457A-1219-47EB-9823-336BBA32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4FFF-73DE-4EF2-9C8E-392D779143FC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5F74A6-5FED-4654-A8CC-AF57CDD2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29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>
            <a:extLst>
              <a:ext uri="{FF2B5EF4-FFF2-40B4-BE49-F238E27FC236}">
                <a16:creationId xmlns:a16="http://schemas.microsoft.com/office/drawing/2014/main" id="{AC239FB8-8363-40FB-B752-C5625098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16125"/>
            <a:ext cx="8642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682495"/>
            <a:ext cx="9144000" cy="1827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1AB266B-B40E-4CCF-8946-266D36AC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540C-0AD7-4A63-A506-8479027D6548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3EB0FEB-4093-42D6-9392-D3734F93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D7AAB9-0C71-4289-AAC2-9AA95668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A1A8-F07F-4259-A0BE-BE9ECF122923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5B021C-F422-4E3B-BFCD-3AAD7F6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31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57D0A5-8B4F-40A4-B39E-7A1270A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2683-F955-4B77-BA0F-C44BE4D24658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A7A1C8-DA68-448D-84AD-E8E78783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41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6A8C277-828D-4D68-9A84-F9279607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59D2-231F-40EF-B5A3-BE4E1E13BEAE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8AB8E71-DD3A-4339-A357-378AE887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45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F4AB6A77-4A7C-4C27-B4FD-E0602E78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9DDA-0105-4B65-984E-2976EAB7AA42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51EAA65-8AEB-4FBA-85C7-C7394005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27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7EB396D9-4B75-47C2-8EC3-983D3187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1EA2-455C-45F2-8AF1-B55E18BA201B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06A6A511-2664-49C4-92BE-8CBB787E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32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4D2BEC2-3E5F-41B7-8F3D-CB86C56D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AB76-7511-438F-8099-FCB3CF4EAE64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5D77FD56-5FF8-48CD-885A-CFF5FA9B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52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CE1299B-7E46-4345-81DA-CF5E0587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33A2-F753-4771-8794-4EFE24A63221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EC6212B-8B2B-4C2C-B379-B7CA4D0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37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B9444-DFAA-456A-8867-9DC5CFB3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2377-7A80-49B3-87B3-A406B12A6E13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AAFD86-93D1-4567-B7A1-8B6E950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150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7809F12-BD3C-48BF-B04C-C7725113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FB92-E6B7-48B8-A426-44DEC96D0BA7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3E07D55-1A69-4D5A-8281-F3801B66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52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1A21B1-A20D-4D4E-8E9D-6B017CCC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CE71-D5C4-4BDE-A51F-EA7C8511B8A5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162720-6C67-4EF5-ACDE-B818DE9C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31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58688-4B32-4D2F-88AC-15AD320A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79A2-4913-4F37-B1A6-5F1FD9E179C9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145E7F-5225-4F75-8135-F8951BB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50478C-092D-454F-916F-451E334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E2EC-0210-4BE7-83D9-3531D100C354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E5A595-5E53-4A1E-9F31-613DB1EF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4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417DDF3-D676-4CE3-90FA-1B1E01C1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101F-6543-4081-B09D-E6291D0DFC59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DEA3694-9483-4468-9968-533DF4D9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16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7D0CAD9A-4332-4137-8138-AA26EFA2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9C95-8759-40AF-8382-338BD66EBE93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8F143E1-0ABF-4A31-97AE-439C6265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2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46D3969-5069-4043-8F6A-75046F0C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468F-4F61-4B44-B889-9651EF1440BE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A737BA80-91A4-4AFB-9086-609C89C9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1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525B76E7-06B0-4D78-B12D-19772183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B41-B856-4D07-BF6B-B0A6A080A460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5AFA2F63-0516-470B-8D22-8B950CD6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5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8BAC1D7-10C6-4FC4-8FEA-4DFF7241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A5D3-D068-431B-B72F-C4DBDCF136AD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7CEC828-C0DD-4BCB-B0CB-EA3BAC45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20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6CCE9AC-06F4-4C3D-9D91-625F8528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3E38-1596-4F11-B025-E3487ED9C3B1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54979AA-3A4F-4AFB-96B8-FB2BA88E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6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146349CF-5AB9-4B33-BA44-70EBCFD45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15913"/>
            <a:ext cx="7454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1A9CA3E-ECA5-4C74-896A-1BB1FDFC5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5625"/>
            <a:ext cx="114950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C206B2-838D-4196-B2C3-88C6DFC31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9588" y="6351588"/>
            <a:ext cx="152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59936-8BCC-406A-9156-114D269ED01B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6D3A1B-246D-4CF6-97DC-3333BE4F9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475" y="63611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1030" name="Obraz 8">
            <a:extLst>
              <a:ext uri="{FF2B5EF4-FFF2-40B4-BE49-F238E27FC236}">
                <a16:creationId xmlns:a16="http://schemas.microsoft.com/office/drawing/2014/main" id="{FFE901AC-7039-457E-A1A7-B61BCAB13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444500"/>
            <a:ext cx="24622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az 10">
            <a:extLst>
              <a:ext uri="{FF2B5EF4-FFF2-40B4-BE49-F238E27FC236}">
                <a16:creationId xmlns:a16="http://schemas.microsoft.com/office/drawing/2014/main" id="{D0506D4A-F0DC-4A94-A3C0-96C2C3E41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56338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az 6">
            <a:extLst>
              <a:ext uri="{FF2B5EF4-FFF2-40B4-BE49-F238E27FC236}">
                <a16:creationId xmlns:a16="http://schemas.microsoft.com/office/drawing/2014/main" id="{D6588883-FF13-43FE-81B6-BE42081D4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793"/>
          <a:stretch>
            <a:fillRect/>
          </a:stretch>
        </p:blipFill>
        <p:spPr bwMode="auto">
          <a:xfrm>
            <a:off x="10345738" y="6269038"/>
            <a:ext cx="15351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:a16="http://schemas.microsoft.com/office/drawing/2014/main" id="{25E23AFA-D51F-43C6-89AA-61B08CA11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15913"/>
            <a:ext cx="7454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:a16="http://schemas.microsoft.com/office/drawing/2014/main" id="{C6EEB031-0DCD-45AE-AA23-4515077A2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5625"/>
            <a:ext cx="114950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BFC4F0-8EF9-417F-B285-157CAFB58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9588" y="6351588"/>
            <a:ext cx="152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9AC834-C2FA-4A6D-AB54-009708223408}" type="datetimeFigureOut">
              <a:rPr lang="pl-PL"/>
              <a:pPr>
                <a:defRPr/>
              </a:pPr>
              <a:t>04.03.2022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EBDEF6-EE2E-4DEB-AB6D-237995141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475" y="63611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2054" name="Obraz 8">
            <a:extLst>
              <a:ext uri="{FF2B5EF4-FFF2-40B4-BE49-F238E27FC236}">
                <a16:creationId xmlns:a16="http://schemas.microsoft.com/office/drawing/2014/main" id="{0EE057DE-25D0-4ABE-864A-50307810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444500"/>
            <a:ext cx="24622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az 10">
            <a:extLst>
              <a:ext uri="{FF2B5EF4-FFF2-40B4-BE49-F238E27FC236}">
                <a16:creationId xmlns:a16="http://schemas.microsoft.com/office/drawing/2014/main" id="{3BB05083-1334-4A54-85F1-088B5A83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56338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az 6">
            <a:extLst>
              <a:ext uri="{FF2B5EF4-FFF2-40B4-BE49-F238E27FC236}">
                <a16:creationId xmlns:a16="http://schemas.microsoft.com/office/drawing/2014/main" id="{0A1E6CAC-FF7A-441A-8388-2FC9278C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793"/>
          <a:stretch>
            <a:fillRect/>
          </a:stretch>
        </p:blipFill>
        <p:spPr bwMode="auto">
          <a:xfrm>
            <a:off x="10345738" y="6269038"/>
            <a:ext cx="15351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tytuł 2">
            <a:extLst>
              <a:ext uri="{FF2B5EF4-FFF2-40B4-BE49-F238E27FC236}">
                <a16:creationId xmlns:a16="http://schemas.microsoft.com/office/drawing/2014/main" id="{8B6A8AD8-6D0C-47C7-B9AE-0F45F70BFB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575" y="1317169"/>
            <a:ext cx="11111139" cy="4593771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altLang="pl-PL" sz="2200" b="1" dirty="0"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BIZNESPLAN </a:t>
            </a:r>
          </a:p>
          <a:p>
            <a:pPr eaLnBrk="1" hangingPunct="1">
              <a:lnSpc>
                <a:spcPct val="80000"/>
              </a:lnSpc>
            </a:pP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dot. </a:t>
            </a: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operacji</a:t>
            </a: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typu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Premie na rozpoczęcie działalności pozarolniczej</a:t>
            </a:r>
            <a:b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endParaRPr lang="pl-PL" altLang="pl-PL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w ramach poddziałania </a:t>
            </a: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6.2</a:t>
            </a: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PROW 2014-2020</a:t>
            </a:r>
            <a:endParaRPr lang="pl-PL" altLang="pl-P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altLang="pl-P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altLang="pl-PL" sz="2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Departament Działań Premiowych</a:t>
            </a:r>
          </a:p>
          <a:p>
            <a:pPr algn="r"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Warszawa, 2022-03-04</a:t>
            </a:r>
          </a:p>
          <a:p>
            <a:pPr eaLnBrk="1" hangingPunct="1">
              <a:lnSpc>
                <a:spcPct val="80000"/>
              </a:lnSpc>
            </a:pPr>
            <a:endParaRPr lang="pl-PL" altLang="pl-PL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07E78D6-F284-4859-8D2B-BE14160A3AAB}"/>
              </a:ext>
            </a:extLst>
          </p:cNvPr>
          <p:cNvSpPr/>
          <p:nvPr/>
        </p:nvSpPr>
        <p:spPr>
          <a:xfrm>
            <a:off x="10174288" y="349250"/>
            <a:ext cx="1550987" cy="484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172" name="AutoShape 7" descr="Premia Działalność Pozarolnicza ARIMR 2021 Wniosek Biznes Plan PROW LGD  Nabór wnioski biznesplan - Poznań - Gumtree Poland - 803852522 | Gumtree">
            <a:extLst>
              <a:ext uri="{FF2B5EF4-FFF2-40B4-BE49-F238E27FC236}">
                <a16:creationId xmlns:a16="http://schemas.microsoft.com/office/drawing/2014/main" id="{235FAEDE-3EC4-410C-94BC-BE3911E55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46419" y="1269386"/>
            <a:ext cx="7416000" cy="5452724"/>
            <a:chOff x="2153019" y="1504336"/>
            <a:chExt cx="7964374" cy="545272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/>
            <a:srcRect l="26836" t="15583" r="23394" b="60194"/>
            <a:stretch/>
          </p:blipFill>
          <p:spPr>
            <a:xfrm>
              <a:off x="2153263" y="1504336"/>
              <a:ext cx="7964130" cy="2330245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4"/>
            <a:srcRect l="26836" t="56469" r="23394" b="10000"/>
            <a:stretch/>
          </p:blipFill>
          <p:spPr>
            <a:xfrm>
              <a:off x="2153019" y="3731260"/>
              <a:ext cx="7964130" cy="3225800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7271657" y="1400617"/>
            <a:ext cx="4773697" cy="5262979"/>
          </a:xfrm>
          <a:prstGeom prst="rect">
            <a:avLst/>
          </a:prstGeom>
          <a:solidFill>
            <a:schemeClr val="bg1"/>
          </a:solidFill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Operację uznaje się za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innowacyjną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jeżeli poprzez ocenę innowacyjności działalności gospodarczej na obszarze gminy otrzymano wynik pozytywny, tj.: „operacja innowacyjna”. Sposób korzystania z Narzędzia do oceny innowacyjności (…) został przedstawiony w części J „Instrukcji wypełniania Wniosku o przyznanie pomocy na operacje typu „Premie na rozpoczęcie pozarolniczej działalności pozarolniczej w ramach poddziałania 6.2 „Pomoc na rozpoczęcie pozarolniczej działalności gospodarczej na obszarach wiejskich” objętej Programem Rozwoju Obszarów Wiejskich na lata 2014-2020”.</a:t>
            </a:r>
          </a:p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Ponadto, Wnioskodawca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może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</a:p>
          <a:p>
            <a:pPr marL="174625" lvl="0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wykazać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że w ramach planowanej do realizacji operacji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wdroży innowacyjne rozwiązania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zakresie produktu, procesu / technologii, marketingu, organizacji i zarządzania;</a:t>
            </a:r>
          </a:p>
          <a:p>
            <a:pPr marL="174625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wskazać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zidentyfikowane przez Wnioskodawcę konkurencyjne przedsiębiorstwa działające na zdefiniowanym przez niego docelowym rynku i odnieść się, o ile to możliwe, do stosowanych przez nie rozwiązań </a:t>
            </a:r>
          </a:p>
          <a:p>
            <a:pPr marL="174625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obszarze opisanym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przez Wnioskodawcę,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jako innowacja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E97FC5-4398-40A4-84A8-71B4BC8CD569}"/>
              </a:ext>
            </a:extLst>
          </p:cNvPr>
          <p:cNvSpPr txBox="1"/>
          <p:nvPr/>
        </p:nvSpPr>
        <p:spPr>
          <a:xfrm>
            <a:off x="4573461" y="4423919"/>
            <a:ext cx="2555474" cy="212365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 Narrow" panose="020B0606020202030204" pitchFamily="34" charset="0"/>
              </a:rPr>
              <a:t>Wpływ innowacji na podejmowaną działalność gospodarczą </a:t>
            </a:r>
            <a:r>
              <a:rPr lang="pl-PL" sz="12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pl-PL" sz="1200" b="1" dirty="0">
                <a:latin typeface="Arial Narrow" panose="020B0606020202030204" pitchFamily="34" charset="0"/>
              </a:rPr>
              <a:t> np.: poprawa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jakości</a:t>
            </a:r>
            <a:r>
              <a:rPr lang="pl-PL" sz="1200" b="1" dirty="0">
                <a:latin typeface="Arial Narrow" panose="020B0606020202030204" pitchFamily="34" charset="0"/>
              </a:rPr>
              <a:t>, podwyższenie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konkurencyjności</a:t>
            </a:r>
            <a:r>
              <a:rPr lang="pl-PL" sz="1200" b="1" dirty="0">
                <a:latin typeface="Arial Narrow" panose="020B0606020202030204" pitchFamily="34" charset="0"/>
              </a:rPr>
              <a:t>, 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asortymentu</a:t>
            </a:r>
            <a:r>
              <a:rPr lang="pl-PL" sz="1200" b="1" dirty="0">
                <a:latin typeface="Arial Narrow" panose="020B0606020202030204" pitchFamily="34" charset="0"/>
              </a:rPr>
              <a:t>, wejście na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nowe rynki</a:t>
            </a:r>
            <a:r>
              <a:rPr lang="pl-PL" sz="1200" b="1" dirty="0">
                <a:latin typeface="Arial Narrow" panose="020B0606020202030204" pitchFamily="34" charset="0"/>
              </a:rPr>
              <a:t>, 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zdolności produkcyjnych</a:t>
            </a:r>
            <a:r>
              <a:rPr lang="pl-PL" sz="1200" b="1" dirty="0">
                <a:latin typeface="Arial Narrow" panose="020B0606020202030204" pitchFamily="34" charset="0"/>
              </a:rPr>
              <a:t>, obniżenie jednostkowych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kosztów pracy, </a:t>
            </a:r>
            <a:r>
              <a:rPr lang="pl-PL" sz="1200" b="1" dirty="0">
                <a:latin typeface="Arial Narrow" panose="020B0606020202030204" pitchFamily="34" charset="0"/>
              </a:rPr>
              <a:t>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elastyczności</a:t>
            </a:r>
            <a:r>
              <a:rPr lang="pl-PL" sz="1200" b="1" dirty="0">
                <a:latin typeface="Arial Narrow" panose="020B0606020202030204" pitchFamily="34" charset="0"/>
              </a:rPr>
              <a:t> usług/produkcji, poprawa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bezpieczeństwa</a:t>
            </a:r>
            <a:r>
              <a:rPr lang="pl-PL" sz="1200" b="1" dirty="0">
                <a:latin typeface="Arial Narrow" panose="020B0606020202030204" pitchFamily="34" charset="0"/>
              </a:rPr>
              <a:t> i warunków pracy dla pracowników oraz ochrona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środowiska</a:t>
            </a:r>
            <a:r>
              <a:rPr lang="pl-PL" sz="12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4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6468" t="34724" r="23394" b="46390"/>
          <a:stretch/>
        </p:blipFill>
        <p:spPr>
          <a:xfrm>
            <a:off x="2057113" y="1425043"/>
            <a:ext cx="8023124" cy="181692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597725" y="3250855"/>
            <a:ext cx="11027229" cy="3139321"/>
          </a:xfrm>
          <a:prstGeom prst="rect">
            <a:avLst/>
          </a:prstGeom>
          <a:noFill/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Możliwe jest wybranie tylko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jednego wskaźnika produktu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właściwego dla określonego celu pośredniego, co oznacza, że odpowiedź „TAK” może być wpisana tylko przy jednej odpowiedzi, która powinna być zgodna z celem operacji zaznaczonym w sekcji VIII wniosku o przyznanie pomocy.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przypadku celu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„Utworzenie przedsiębiorstwa”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bazowa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” należy wpisać: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„0”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natomiast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na koniec realizacji operacji”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wpisać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„1”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Cel: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Utworzenie przedsiębiorstwa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może wybrać tylko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Wnioskodawca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dniu złożenia wniosku nie ma zarejestrowanej działalności pozarolniczej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Jeśli prowadzenie zarejestrowanej działalności jest zawieszone, Wnioskodawca nie spełnia kryteriów do wybrania celu „Utworzenie przedsiębiorstwa”.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przypadku celu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„Różnicowanie w oparciu o nowy kod PKD”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bazowa”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wpisać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liczbę kodów PKD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obecnie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zarejestrowanych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przez Wnioskodawcę w CEiDG, natomiast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na koniec realizacji operacji”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docelową liczbę kodów PKD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która zostanie wpisana do CEiDG w związku z realizacją operacji.</a:t>
            </a:r>
          </a:p>
        </p:txBody>
      </p:sp>
    </p:spTree>
    <p:extLst>
      <p:ext uri="{BB962C8B-B14F-4D97-AF65-F5344CB8AC3E}">
        <p14:creationId xmlns:p14="http://schemas.microsoft.com/office/powerpoint/2010/main" val="1727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7143" t="27623" r="23928" b="6238"/>
          <a:stretch/>
        </p:blipFill>
        <p:spPr>
          <a:xfrm>
            <a:off x="666749" y="1084876"/>
            <a:ext cx="6991351" cy="568153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7658100" y="1389223"/>
            <a:ext cx="4261757" cy="501675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W przypadku wnioskodawców, którzy na dzień składania wniosków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prowadzą działalność gospodarczą</a:t>
            </a:r>
            <a:r>
              <a:rPr lang="pl-PL" sz="1600" b="1" dirty="0">
                <a:latin typeface="Arial Narrow" panose="020B0606020202030204" pitchFamily="34" charset="0"/>
              </a:rPr>
              <a:t> – do początkowego momentu bazowego jak i do docelowego stanu zatrudnienia osiągniętego w wyniku jej realizacji,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wlicza się osobę samozatrudnioną jako jeden pełny etat</a:t>
            </a:r>
            <a:r>
              <a:rPr lang="pl-PL" sz="1600" b="1" dirty="0">
                <a:latin typeface="Arial Narrow" panose="020B0606020202030204" pitchFamily="34" charset="0"/>
              </a:rPr>
              <a:t> pracy.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Osoby, które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wznawiają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wykonywanie działalności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zawieszonej</a:t>
            </a:r>
            <a:r>
              <a:rPr lang="pl-PL" sz="1600" b="1" dirty="0">
                <a:latin typeface="Arial Narrow" panose="020B0606020202030204" pitchFamily="34" charset="0"/>
              </a:rPr>
              <a:t>, przez co najmniej 24 miesiące poprzedzające dzień złożenia wniosku o przyznanie pomocy, przy ustalaniu momentu bazowego stanu zatrudnienia,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traktuje się, jako osoby rozpoczynające prowadzenie działalności gospodarczej</a:t>
            </a:r>
            <a:r>
              <a:rPr lang="pl-PL" sz="1600" b="1" dirty="0">
                <a:latin typeface="Arial Narrow" panose="020B0606020202030204" pitchFamily="34" charset="0"/>
              </a:rPr>
              <a:t> (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okres zawieszenia przez rolnika prowadzenia działalności gospodarczej można potraktować jako jej nieprowadzenie</a:t>
            </a:r>
            <a:r>
              <a:rPr lang="pl-PL" sz="1600" b="1" dirty="0">
                <a:latin typeface="Arial Narrow" panose="020B0606020202030204" pitchFamily="34" charset="0"/>
              </a:rPr>
              <a:t>).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takim przypadku, moment bazowy będzie wynosił „0”</a:t>
            </a:r>
            <a:r>
              <a:rPr lang="pl-PL" sz="1600" b="1" dirty="0">
                <a:latin typeface="Arial Narrow" panose="020B0606020202030204" pitchFamily="34" charset="0"/>
              </a:rPr>
              <a:t>, pod warunkiem, że działalność gospodarcza jest wciąż zawieszona na dzień złożenia wniosku 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o przyznanie pomocy.</a:t>
            </a:r>
          </a:p>
        </p:txBody>
      </p:sp>
    </p:spTree>
    <p:extLst>
      <p:ext uri="{BB962C8B-B14F-4D97-AF65-F5344CB8AC3E}">
        <p14:creationId xmlns:p14="http://schemas.microsoft.com/office/powerpoint/2010/main" val="17203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7501" t="32772" r="24166" b="37129"/>
          <a:stretch/>
        </p:blipFill>
        <p:spPr>
          <a:xfrm>
            <a:off x="2324100" y="1325335"/>
            <a:ext cx="7545600" cy="28249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3419459-9A56-4F3B-A23A-2D79023D37A5}"/>
              </a:ext>
            </a:extLst>
          </p:cNvPr>
          <p:cNvSpPr txBox="1"/>
          <p:nvPr/>
        </p:nvSpPr>
        <p:spPr>
          <a:xfrm>
            <a:off x="445862" y="4149158"/>
            <a:ext cx="11331575" cy="2246769"/>
          </a:xfrm>
          <a:prstGeom prst="rect">
            <a:avLst/>
          </a:prstGeom>
          <a:solidFill>
            <a:schemeClr val="bg1"/>
          </a:solidFill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Przy określaniu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daty rozpoczęcia wykonywania działalności 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mieć na uwadze informacje dotyczące m.in.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planowanego terminu złożenia wniosku o płatność pierwszej raty pomocy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który musi być złożony w terminie 9 miesięcy od dnia doręczenia decyzji o przyznaniu pomocy. Podmiot, który przed dniem złożenia wniosku o przyznanie pomocy rozpoczął prowadzenie działalności gospodarczej wpisuje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planowaną datę podjęcia działalności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określonym przedmiocie działalności gospodarczej według Kodu Polskiej Klasyfikacji Działalności (PKD) na poziomie podklasy. W przypadku podmiotów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rozpoczynających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prowadzenie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działalności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gospodarczej, może być wpisana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 złożeniu wniosku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 przyznanie pomocy 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przed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decyzją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sprawie przyznania pomocy.</a:t>
            </a:r>
          </a:p>
        </p:txBody>
      </p:sp>
    </p:spTree>
    <p:extLst>
      <p:ext uri="{BB962C8B-B14F-4D97-AF65-F5344CB8AC3E}">
        <p14:creationId xmlns:p14="http://schemas.microsoft.com/office/powerpoint/2010/main" val="22629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641145" y="1366733"/>
            <a:ext cx="7782988" cy="5054485"/>
            <a:chOff x="1720645" y="1227033"/>
            <a:chExt cx="7782988" cy="5054485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4"/>
            <a:srcRect l="24881" t="55108" r="22142" b="12279"/>
            <a:stretch/>
          </p:blipFill>
          <p:spPr>
            <a:xfrm>
              <a:off x="1720645" y="3378200"/>
              <a:ext cx="7782988" cy="2903318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5"/>
            <a:srcRect l="26787" t="30076" r="23916" b="46043"/>
            <a:stretch/>
          </p:blipFill>
          <p:spPr bwMode="auto">
            <a:xfrm>
              <a:off x="1746045" y="1227033"/>
              <a:ext cx="7560000" cy="2201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247746" y="1531201"/>
            <a:ext cx="3698411" cy="3416320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Szczegółowe dane dotyczące miejsca realizacji operacji lub działek ewidencyjnych wchodzących w skład nieruchomości, na której będzie realizowana operacja związana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z budową, przebudową, remontem połączonym z modernizacją, wyposażeniem lub zagospodarowaniem nieruchomości objętej operacją należy umieścić we wniosku o przyznanie pomocy w pkt 63 - 73.</a:t>
            </a:r>
          </a:p>
        </p:txBody>
      </p:sp>
    </p:spTree>
    <p:extLst>
      <p:ext uri="{BB962C8B-B14F-4D97-AF65-F5344CB8AC3E}">
        <p14:creationId xmlns:p14="http://schemas.microsoft.com/office/powerpoint/2010/main" val="9428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F784A62-47BF-4973-8390-3D06D0E542EC}"/>
              </a:ext>
            </a:extLst>
          </p:cNvPr>
          <p:cNvGrpSpPr/>
          <p:nvPr/>
        </p:nvGrpSpPr>
        <p:grpSpPr>
          <a:xfrm>
            <a:off x="2383969" y="1828799"/>
            <a:ext cx="7560000" cy="3503217"/>
            <a:chOff x="2383969" y="1828799"/>
            <a:chExt cx="7560000" cy="3503217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1F3ACB0-7D76-4276-817E-CCFB92260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47" t="33206" r="18214" b="33692"/>
            <a:stretch/>
          </p:blipFill>
          <p:spPr>
            <a:xfrm>
              <a:off x="2383969" y="1828799"/>
              <a:ext cx="7560000" cy="219075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E9D76815-C65A-470C-A9CF-BF96AF5D3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47" t="69019" r="18214" b="7600"/>
            <a:stretch/>
          </p:blipFill>
          <p:spPr>
            <a:xfrm>
              <a:off x="2383969" y="3784600"/>
              <a:ext cx="7560000" cy="1547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0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EB5D027-E3C1-4BFC-B31A-D1B38F1AD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5" t="32438" r="23671" b="11402"/>
          <a:stretch/>
        </p:blipFill>
        <p:spPr>
          <a:xfrm>
            <a:off x="2338123" y="1641475"/>
            <a:ext cx="7560000" cy="44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A654E46-90A2-4EFE-99F5-C77812D16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20" t="38589" r="23671" b="16440"/>
          <a:stretch/>
        </p:blipFill>
        <p:spPr>
          <a:xfrm>
            <a:off x="2328700" y="2000249"/>
            <a:ext cx="7560000" cy="35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6C2A4F-2A64-4A05-A864-342463619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53" t="36751" r="28145" b="16660"/>
          <a:stretch/>
        </p:blipFill>
        <p:spPr>
          <a:xfrm>
            <a:off x="2531533" y="1407160"/>
            <a:ext cx="7133286" cy="42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01F21BE-955D-4109-89DC-E52EEFD37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6" t="38191" r="26667" b="9134"/>
          <a:stretch/>
        </p:blipFill>
        <p:spPr>
          <a:xfrm>
            <a:off x="2326886" y="1687701"/>
            <a:ext cx="7560000" cy="47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Sekcje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A06576-EA04-4E68-8618-ACABE75CA915}"/>
              </a:ext>
            </a:extLst>
          </p:cNvPr>
          <p:cNvSpPr txBox="1"/>
          <p:nvPr/>
        </p:nvSpPr>
        <p:spPr>
          <a:xfrm>
            <a:off x="127322" y="1828800"/>
            <a:ext cx="12064678" cy="295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Informacje dotyczące Wnioskodawcy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Opis planowanych działań związanych z podejmowaną działalnością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Cele oraz wskaźniki ich realizacji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Charakterystyka planowanej działalności po zrealizowaniu operacji</a:t>
            </a:r>
          </a:p>
        </p:txBody>
      </p:sp>
    </p:spTree>
    <p:extLst>
      <p:ext uri="{BB962C8B-B14F-4D97-AF65-F5344CB8AC3E}">
        <p14:creationId xmlns:p14="http://schemas.microsoft.com/office/powerpoint/2010/main" val="35568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5F56B18-D124-4BE2-A2A6-89A851213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57" t="32874" r="27899" b="23396"/>
          <a:stretch/>
        </p:blipFill>
        <p:spPr>
          <a:xfrm>
            <a:off x="2534856" y="1983676"/>
            <a:ext cx="7199453" cy="39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19A4833-C86F-4815-B73D-5BB82EE59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83" t="48461" r="23206" b="5190"/>
          <a:stretch/>
        </p:blipFill>
        <p:spPr>
          <a:xfrm>
            <a:off x="290077" y="1384300"/>
            <a:ext cx="11614588" cy="53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979A08-16F1-4D29-81F6-F17E639F3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9" t="36275" r="13052" b="12937"/>
          <a:stretch/>
        </p:blipFill>
        <p:spPr>
          <a:xfrm>
            <a:off x="685800" y="1469984"/>
            <a:ext cx="11102975" cy="52864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D25FCC-F057-4092-B129-1428318A578A}"/>
              </a:ext>
            </a:extLst>
          </p:cNvPr>
          <p:cNvSpPr txBox="1"/>
          <p:nvPr/>
        </p:nvSpPr>
        <p:spPr>
          <a:xfrm>
            <a:off x="9006963" y="4201855"/>
            <a:ext cx="2601449" cy="255454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 Narrow" panose="020B0606020202030204" pitchFamily="34" charset="0"/>
              </a:rPr>
              <a:t>W prognozie finansowej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2000" b="1" dirty="0">
                <a:latin typeface="Arial Narrow" panose="020B0606020202030204" pitchFamily="34" charset="0"/>
              </a:rPr>
              <a:t> należy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ujmować</a:t>
            </a:r>
            <a:r>
              <a:rPr lang="pl-PL" sz="2000" b="1" dirty="0"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kwoty premii </a:t>
            </a:r>
            <a:r>
              <a:rPr lang="pl-PL" sz="2000" b="1" dirty="0">
                <a:latin typeface="Arial Narrow" panose="020B0606020202030204" pitchFamily="34" charset="0"/>
              </a:rPr>
              <a:t>oraz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odpowiadających jej wydatków</a:t>
            </a:r>
            <a:r>
              <a:rPr lang="pl-PL" sz="20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2000" b="1" dirty="0">
                <a:latin typeface="Arial Narrow" panose="020B0606020202030204" pitchFamily="34" charset="0"/>
              </a:rPr>
              <a:t>Są to wielkości, które co do zasady będą się kompensować.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E07883-0F5D-4688-889D-C6013D7CDEF3}"/>
              </a:ext>
            </a:extLst>
          </p:cNvPr>
          <p:cNvSpPr txBox="1"/>
          <p:nvPr/>
        </p:nvSpPr>
        <p:spPr>
          <a:xfrm>
            <a:off x="1248371" y="2744746"/>
            <a:ext cx="4225329" cy="107721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Sugeruje się, aby wymienić oferowane produkty / usługi w kolejności, wg prognozowanego udziału przychodów z ich sprzedaży w przychodach ogółem (od największego do najmniejszego).</a:t>
            </a:r>
          </a:p>
        </p:txBody>
      </p:sp>
    </p:spTree>
    <p:extLst>
      <p:ext uri="{BB962C8B-B14F-4D97-AF65-F5344CB8AC3E}">
        <p14:creationId xmlns:p14="http://schemas.microsoft.com/office/powerpoint/2010/main" val="14004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731B705-D939-4654-8AB6-B0D264549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65" t="23333" r="10346" b="6993"/>
          <a:stretch/>
        </p:blipFill>
        <p:spPr>
          <a:xfrm>
            <a:off x="358774" y="1308305"/>
            <a:ext cx="8266302" cy="51956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7CE3706-A9FC-4F17-9929-4FE20558EF8E}"/>
              </a:ext>
            </a:extLst>
          </p:cNvPr>
          <p:cNvSpPr txBox="1"/>
          <p:nvPr/>
        </p:nvSpPr>
        <p:spPr>
          <a:xfrm>
            <a:off x="8714251" y="1469985"/>
            <a:ext cx="3287248" cy="304698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W prognozie finansowej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2400" b="1" dirty="0">
                <a:latin typeface="Arial Narrow" panose="020B0606020202030204" pitchFamily="34" charset="0"/>
              </a:rPr>
              <a:t> należy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ujmować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kwoty premii </a:t>
            </a:r>
            <a:r>
              <a:rPr lang="pl-PL" sz="2400" b="1" dirty="0">
                <a:latin typeface="Arial Narrow" panose="020B0606020202030204" pitchFamily="34" charset="0"/>
              </a:rPr>
              <a:t>oraz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odpowiadających jej wydatków</a:t>
            </a:r>
            <a:r>
              <a:rPr lang="pl-PL" sz="24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2400" b="1" dirty="0">
                <a:latin typeface="Arial Narrow" panose="020B0606020202030204" pitchFamily="34" charset="0"/>
              </a:rPr>
              <a:t>Są to wielkości, które co do zasady będą się kompensować.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A88247C-B46D-438A-99FC-F12C1B6ED91D}"/>
              </a:ext>
            </a:extLst>
          </p:cNvPr>
          <p:cNvSpPr txBox="1"/>
          <p:nvPr/>
        </p:nvSpPr>
        <p:spPr>
          <a:xfrm>
            <a:off x="4076701" y="4928175"/>
            <a:ext cx="7924798" cy="1846659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Wartość dodana brutto </a:t>
            </a:r>
            <a:r>
              <a:rPr lang="pl-PL" sz="2400" b="1" dirty="0">
                <a:latin typeface="Arial Narrow" panose="020B0606020202030204" pitchFamily="34" charset="0"/>
              </a:rPr>
              <a:t>= </a:t>
            </a:r>
          </a:p>
          <a:p>
            <a:r>
              <a:rPr lang="pl-PL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Prognoza wpływów na podstawie sekcji IV.6.A. </a:t>
            </a:r>
          </a:p>
          <a:p>
            <a:r>
              <a:rPr lang="pl-PL" sz="2400" b="1" dirty="0">
                <a:latin typeface="Arial Narrow" panose="020B0606020202030204" pitchFamily="34" charset="0"/>
              </a:rPr>
              <a:t>-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Prognoza wydatków na podstawie sekcji IV.6.B*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Jeżeli planowany termin złożenia wniosku o płatność drugiej raty pomocy wypada np. w roku</a:t>
            </a:r>
            <a:r>
              <a:rPr lang="pl-PL" b="1" baseline="30000" dirty="0">
                <a:latin typeface="Arial Narrow" panose="020B0606020202030204" pitchFamily="34" charset="0"/>
              </a:rPr>
              <a:t>n+1</a:t>
            </a:r>
            <a:r>
              <a:rPr lang="pl-PL" b="1" dirty="0">
                <a:latin typeface="Arial Narrow" panose="020B0606020202030204" pitchFamily="34" charset="0"/>
              </a:rPr>
              <a:t>, wartość dodaną brutto należy obliczyć dla roku</a:t>
            </a:r>
            <a:r>
              <a:rPr lang="pl-PL" b="1" baseline="30000" dirty="0">
                <a:latin typeface="Arial Narrow" panose="020B0606020202030204" pitchFamily="34" charset="0"/>
              </a:rPr>
              <a:t>n+2</a:t>
            </a:r>
            <a:r>
              <a:rPr lang="pl-PL" b="1" dirty="0">
                <a:latin typeface="Arial Narrow" panose="020B0606020202030204" pitchFamily="34" charset="0"/>
              </a:rPr>
              <a:t>.</a:t>
            </a:r>
            <a:endParaRPr lang="pl-PL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C2A3075-0F4B-402E-AF59-26B36F5029A5}"/>
              </a:ext>
            </a:extLst>
          </p:cNvPr>
          <p:cNvSpPr/>
          <p:nvPr/>
        </p:nvSpPr>
        <p:spPr>
          <a:xfrm>
            <a:off x="1951275" y="2142884"/>
            <a:ext cx="8289449" cy="263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l-PL" altLang="pl-PL" sz="4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Dziękujemy za uwagę</a:t>
            </a: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l-PL" altLang="pl-PL" sz="4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Departament Działań Premiowych</a:t>
            </a: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Informacje dotyczące Wnioskodawcy 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C2742D2-E4C2-4CFA-AA19-7194C5CAF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70" t="31728" r="18639" b="5905"/>
          <a:stretch/>
        </p:blipFill>
        <p:spPr>
          <a:xfrm>
            <a:off x="56172" y="1260043"/>
            <a:ext cx="6701742" cy="5129184"/>
          </a:xfrm>
          <a:prstGeom prst="rect">
            <a:avLst/>
          </a:prstGeom>
        </p:spPr>
      </p:pic>
      <p:pic>
        <p:nvPicPr>
          <p:cNvPr id="134146" name="Picture 2" descr="Ikona liniowej bilansu. nowoczesny zarys koncepcja logo bilans Fototapeta •  Fototapety streszczenie, Zdjęcie, oświadczenie | myloview.pl">
            <a:extLst>
              <a:ext uri="{FF2B5EF4-FFF2-40B4-BE49-F238E27FC236}">
                <a16:creationId xmlns:a16="http://schemas.microsoft.com/office/drawing/2014/main" id="{91299A86-E7CE-4086-A3D6-04896D977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9535" r="17750" b="23629"/>
          <a:stretch/>
        </p:blipFill>
        <p:spPr bwMode="auto">
          <a:xfrm>
            <a:off x="10768355" y="1551009"/>
            <a:ext cx="1076446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819F1A-A608-48C2-BE7F-9651C13CBE13}"/>
              </a:ext>
            </a:extLst>
          </p:cNvPr>
          <p:cNvSpPr txBox="1"/>
          <p:nvPr/>
        </p:nvSpPr>
        <p:spPr>
          <a:xfrm>
            <a:off x="6836735" y="1114029"/>
            <a:ext cx="5199321" cy="5693866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Poszczególne elementy planowanego do zrealizowania zakresu rzeczowego </a:t>
            </a:r>
          </a:p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mogą mieć charakteru odtworzeniowego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w odniesieniu do zasobów posiadanych przez Wnioskodawcę</a:t>
            </a:r>
            <a:r>
              <a:rPr lang="pl-PL" sz="1000" b="1" dirty="0">
                <a:latin typeface="Arial Narrow" panose="020B0606020202030204" pitchFamily="34" charset="0"/>
              </a:rPr>
              <a:t>.</a:t>
            </a:r>
          </a:p>
          <a:p>
            <a:r>
              <a:rPr lang="pl-PL" sz="1200" dirty="0">
                <a:latin typeface="Arial Narrow" panose="020B0606020202030204" pitchFamily="34" charset="0"/>
              </a:rPr>
              <a:t>Powyższe wynika z art. 33 ust. 1 rozporządzenia Parlamentu Europejskiego i Rady (UE, </a:t>
            </a:r>
            <a:r>
              <a:rPr lang="pl-PL" sz="1200" dirty="0" err="1">
                <a:latin typeface="Arial Narrow" panose="020B0606020202030204" pitchFamily="34" charset="0"/>
              </a:rPr>
              <a:t>Euratom</a:t>
            </a:r>
            <a:r>
              <a:rPr lang="pl-PL" sz="1200" dirty="0">
                <a:latin typeface="Arial Narrow" panose="020B0606020202030204" pitchFamily="34" charset="0"/>
              </a:rPr>
              <a:t>) 2018/1046 z dnia 18 lipca 2018 r. w sprawie zasad finansowych mających zastosowanie do budżetu ogólnego Unii, zmieniające rozporządzenia (UE) nr 1296/2013, (UE) nr 1301/2013, (UE) nr 1303/2013, (UE) nr 1304/2013, (UE) nr 1309/2013, (UE) nr 1316/2013, (UE) nr 223/2014 i (UE) nr 283/2014 oraz decyzję nr 541/2014/UE, a także uchylającego rozporządzenie (UE, </a:t>
            </a:r>
            <a:r>
              <a:rPr lang="pl-PL" sz="1200" dirty="0" err="1">
                <a:latin typeface="Arial Narrow" panose="020B0606020202030204" pitchFamily="34" charset="0"/>
              </a:rPr>
              <a:t>Euratom</a:t>
            </a:r>
            <a:r>
              <a:rPr lang="pl-PL" sz="1200" dirty="0">
                <a:latin typeface="Arial Narrow" panose="020B0606020202030204" pitchFamily="34" charset="0"/>
              </a:rPr>
              <a:t>) nr 966/2012: </a:t>
            </a:r>
            <a:r>
              <a:rPr lang="pl-PL" sz="1200" i="1" dirty="0">
                <a:latin typeface="Arial Narrow" panose="020B0606020202030204" pitchFamily="34" charset="0"/>
              </a:rPr>
              <a:t>Środki wykorzystuje się zgodnie z zasadą należytego zarządzania finansami, w związku z czym wykonuje się je zgodnie z następującymi zasadami: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oszczędności, która wymaga, aby zasoby wykorzystywane przez zainteresowaną instytucję Unii w celu wykonywania jej działalności były udostępniane w należytym czasie, we właściwej ilości i jakości oraz po najlepszej cenie;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efektywności, która dotyczy jak najkorzystniejszej relacji pomiędzy wykorzystywanymi zasobami, podejmowanymi działaniami i osiąganymi celami; 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skuteczności, która dotyczy stopnia, w jakim zamierzone cele zostały osiągnięte dzięki podjętym działaniom.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Ponadto zgodnie z art. 44 ust. 3 ustawy z dnia 27 sierpnia 2009 r. o finansach publicznych:</a:t>
            </a:r>
            <a:r>
              <a:rPr lang="pl-PL" sz="1200" i="1" dirty="0">
                <a:latin typeface="Arial Narrow" panose="020B0606020202030204" pitchFamily="34" charset="0"/>
              </a:rPr>
              <a:t> Wydatki publiczne powinny być dokonywane: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1) w sposób celowy i oszczędny, z zachowaniem zasad: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a) uzyskiwania najlepszych efektów z danych nakładów,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b) optymalnego doboru metod i środków służących osiągnięciu założonych celów;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2) w sposób umożliwiający terminową realizację zadań;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3) w wysokości i terminach wynikających z wcześniej zaciągniętych zobowiązań</a:t>
            </a:r>
            <a:r>
              <a:rPr lang="pl-PL" sz="1200" i="1" dirty="0"/>
              <a:t>.</a:t>
            </a:r>
            <a:endParaRPr lang="pl-PL" sz="1200" dirty="0"/>
          </a:p>
          <a:p>
            <a:endParaRPr lang="pl-PL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 Biznesplan | Informacje dotyczące Wnioskodawcy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1CBE83-5258-43C1-9325-57E82499E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70" t="14612" r="20214" b="70208"/>
          <a:stretch/>
        </p:blipFill>
        <p:spPr>
          <a:xfrm>
            <a:off x="2748432" y="1476813"/>
            <a:ext cx="6703200" cy="130525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609600" y="2775847"/>
            <a:ext cx="11027229" cy="3477875"/>
          </a:xfrm>
          <a:prstGeom prst="rect">
            <a:avLst/>
          </a:prstGeom>
          <a:noFill/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 podstawie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stanu posiadania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 ostatni dzień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miesiąca poprzedzającego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dzień złożenia wniosku należy podać: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posiadane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środki pieniężne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dotychczasowe stałe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źródło utrzymania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oraz średnie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miesięczne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przychody, np. z 3 lub 6 ostatnich miesięcy poprzedzających dzień złożenia wniosku,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pozostałe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źródła finansowania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(pożyczki, kredyty, leasing itp.) w tym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wysokość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przyznanej Wnioskodawcy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pożyczki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kredytu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leasingu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oraz wysokość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miesięcznej raty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i ostateczny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termin spłaty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obroty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i osiągane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zyski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za ostatni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rok obrachunkowy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(jeśli dotyczy) lub za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ostatni okres obrachunkowy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(np. z ostatnich 3-6 miesięcy poprzedzających dzień złożenia wniosku o pomoc) – dotyczy podmiotów prowadzących działalność gospodarczą.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 opisu wykazanych źródeł finansowania powinno wynikać, iż podmiot ubiegający się o przyznanie pomocy,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będzie mógł prowadzić działalność gospodarczą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deklarowanym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we wniosku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zakresie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Picture 2" descr="Ikona liniowej bilansu. nowoczesny zarys koncepcja logo bilans Fototapeta •  Fototapety streszczenie, Zdjęcie, oświadczenie | myloview.pl">
            <a:extLst>
              <a:ext uri="{FF2B5EF4-FFF2-40B4-BE49-F238E27FC236}">
                <a16:creationId xmlns:a16="http://schemas.microsoft.com/office/drawing/2014/main" id="{0EB73F08-4176-4C9B-B7D5-8DD794D1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9535" r="17750" b="23629"/>
          <a:stretch/>
        </p:blipFill>
        <p:spPr bwMode="auto">
          <a:xfrm>
            <a:off x="10768355" y="1551009"/>
            <a:ext cx="1076446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Informacje dotyczące Wnioskodawcy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3388886-98D0-45DB-9CED-14C935ADA7C9}"/>
              </a:ext>
            </a:extLst>
          </p:cNvPr>
          <p:cNvGrpSpPr/>
          <p:nvPr/>
        </p:nvGrpSpPr>
        <p:grpSpPr>
          <a:xfrm>
            <a:off x="2766343" y="1745519"/>
            <a:ext cx="6703200" cy="3395863"/>
            <a:chOff x="2766343" y="1745519"/>
            <a:chExt cx="6703200" cy="3395863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562E83E-ADDB-4DE7-94B9-C2D1094BA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59" t="76649" r="18450" b="1936"/>
            <a:stretch/>
          </p:blipFill>
          <p:spPr>
            <a:xfrm>
              <a:off x="2766343" y="3379811"/>
              <a:ext cx="6703200" cy="1761571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37CE7C9-E5ED-4DCE-A3B4-0A345C25E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60" t="29535" r="18449" b="50000"/>
            <a:stretch/>
          </p:blipFill>
          <p:spPr>
            <a:xfrm>
              <a:off x="2766343" y="1745519"/>
              <a:ext cx="6703200" cy="1683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210340" y="1555423"/>
            <a:ext cx="3692082" cy="2308324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Inwestycji w środki trwałe oraz inne środki związane z działalnością pozarolniczą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finansuje się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z innych środków publicznych</a:t>
            </a:r>
            <a:r>
              <a:rPr lang="pl-PL" sz="16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Osoby, które są lub będą „czynnymi” podatnikami </a:t>
            </a:r>
            <a:r>
              <a:rPr lang="pl-PL" sz="1600" b="1" dirty="0">
                <a:latin typeface="Arial Narrow" panose="020B0606020202030204" pitchFamily="34" charset="0"/>
              </a:rPr>
              <a:t>podatku VAT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mogą uwzględnić</a:t>
            </a:r>
            <a:r>
              <a:rPr lang="pl-PL" sz="1600" b="1" dirty="0">
                <a:latin typeface="Arial Narrow" panose="020B0606020202030204" pitchFamily="34" charset="0"/>
              </a:rPr>
              <a:t> w wydatkach sfinansowanych z premii podatku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VAT</a:t>
            </a:r>
            <a:r>
              <a:rPr lang="pl-PL" sz="1600" b="1" dirty="0">
                <a:latin typeface="Arial Narrow" panose="020B0606020202030204" pitchFamily="34" charset="0"/>
              </a:rPr>
              <a:t> (przyjmą w biznesplanie wartości netto).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F83C25-F2B7-48C8-B38B-FACB74A65C09}"/>
              </a:ext>
            </a:extLst>
          </p:cNvPr>
          <p:cNvGrpSpPr/>
          <p:nvPr/>
        </p:nvGrpSpPr>
        <p:grpSpPr>
          <a:xfrm>
            <a:off x="578974" y="1267192"/>
            <a:ext cx="7546695" cy="4678303"/>
            <a:chOff x="578974" y="1431668"/>
            <a:chExt cx="7546695" cy="4678303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E7BBDA8-8E6E-45B1-BD1C-F3D9500B2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336" t="22402" r="8766" b="5368"/>
            <a:stretch/>
          </p:blipFill>
          <p:spPr>
            <a:xfrm>
              <a:off x="578974" y="1431668"/>
              <a:ext cx="7546695" cy="467830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FFB7CE6-21AA-4F8A-AE71-32065AD27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979" t="17640" r="5012" b="75845"/>
            <a:stretch/>
          </p:blipFill>
          <p:spPr>
            <a:xfrm>
              <a:off x="664645" y="5428748"/>
              <a:ext cx="7370222" cy="382184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B772C7-81A1-4548-A4CF-D24D9C1FD88D}"/>
              </a:ext>
            </a:extLst>
          </p:cNvPr>
          <p:cNvSpPr txBox="1"/>
          <p:nvPr/>
        </p:nvSpPr>
        <p:spPr>
          <a:xfrm>
            <a:off x="8210340" y="3986701"/>
            <a:ext cx="3692082" cy="255454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Suma wydatków </a:t>
            </a:r>
            <a:r>
              <a:rPr lang="pl-PL" sz="1600" b="1" dirty="0">
                <a:latin typeface="Arial Narrow" panose="020B0606020202030204" pitchFamily="34" charset="0"/>
              </a:rPr>
              <a:t>wskazanych w Tabeli nr 1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nie</a:t>
            </a:r>
            <a:r>
              <a:rPr lang="pl-PL" sz="1600" b="1" dirty="0">
                <a:latin typeface="Arial Narrow" panose="020B0606020202030204" pitchFamily="34" charset="0"/>
              </a:rPr>
              <a:t> może być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niższa niż 70% </a:t>
            </a:r>
            <a:r>
              <a:rPr lang="pl-PL" sz="1600" b="1" dirty="0">
                <a:latin typeface="Arial Narrow" panose="020B0606020202030204" pitchFamily="34" charset="0"/>
              </a:rPr>
              <a:t>i wyższa niż 100% kwoty premii.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Suma wydatków wskazanych w Tabeli nr 1 i w Tabeli nr 2 nie może przekraczać kwoty 100% kwoty premii.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Kwoty, przekraczające wyżej wymienione poziomy należy przenieść (w części przekraczającej wskazane parametry) do Tabeli nr 3.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F0513C-FE0A-44A6-82EF-6B066CDA335A}"/>
              </a:ext>
            </a:extLst>
          </p:cNvPr>
          <p:cNvSpPr txBox="1"/>
          <p:nvPr/>
        </p:nvSpPr>
        <p:spPr>
          <a:xfrm>
            <a:off x="643380" y="5607968"/>
            <a:ext cx="7461024" cy="1077218"/>
          </a:xfrm>
          <a:prstGeom prst="rect">
            <a:avLst/>
          </a:prstGeom>
          <a:solidFill>
            <a:schemeClr val="bg1"/>
          </a:solid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W Tabeli nr 1 i Tabeli nr 2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1600" b="1" dirty="0">
                <a:latin typeface="Arial Narrow" panose="020B0606020202030204" pitchFamily="34" charset="0"/>
              </a:rPr>
              <a:t> należy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wymieniać kosztów </a:t>
            </a:r>
            <a:r>
              <a:rPr lang="pl-PL" sz="1600" b="1" dirty="0">
                <a:latin typeface="Arial Narrow" panose="020B0606020202030204" pitchFamily="34" charset="0"/>
              </a:rPr>
              <a:t>(maszyn, urządzeń itp.)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części finansowanej kredytem</a:t>
            </a:r>
            <a:r>
              <a:rPr lang="pl-PL" sz="1600" b="1" dirty="0">
                <a:latin typeface="Arial Narrow" panose="020B0606020202030204" pitchFamily="34" charset="0"/>
              </a:rPr>
              <a:t>. Jeśli którekolwiek zaplanowane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przedsięwzięcie</a:t>
            </a:r>
            <a:r>
              <a:rPr lang="pl-PL" sz="1600" b="1" dirty="0">
                <a:latin typeface="Arial Narrow" panose="020B0606020202030204" pitchFamily="34" charset="0"/>
              </a:rPr>
              <a:t> będzie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finansowane / współfinansowane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kredytem</a:t>
            </a:r>
            <a:r>
              <a:rPr lang="pl-PL" sz="1600" b="1" dirty="0">
                <a:latin typeface="Arial Narrow" panose="020B0606020202030204" pitchFamily="34" charset="0"/>
              </a:rPr>
              <a:t>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część kosztu</a:t>
            </a:r>
            <a:r>
              <a:rPr lang="pl-PL" sz="1600" b="1" dirty="0">
                <a:latin typeface="Arial Narrow" panose="020B0606020202030204" pitchFamily="34" charset="0"/>
              </a:rPr>
              <a:t>, który będzie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kredytowany</a:t>
            </a:r>
            <a:r>
              <a:rPr lang="pl-PL" sz="1600" b="1" dirty="0">
                <a:latin typeface="Arial Narrow" panose="020B0606020202030204" pitchFamily="34" charset="0"/>
              </a:rPr>
              <a:t> należy wskazać w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Tabeli nr 3</a:t>
            </a:r>
            <a:r>
              <a:rPr lang="pl-PL" sz="1600" b="1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80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403220" y="1755032"/>
            <a:ext cx="3414531" cy="1754326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Jeśli którekolwiek zaplanowane przedsięwzięcie będzie finansowane / współfinansowane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kredytem</a:t>
            </a:r>
            <a:r>
              <a:rPr lang="pl-PL" b="1" dirty="0">
                <a:latin typeface="Arial Narrow" panose="020B0606020202030204" pitchFamily="34" charset="0"/>
              </a:rPr>
              <a:t>, część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kosztu</a:t>
            </a:r>
            <a:r>
              <a:rPr lang="pl-PL" b="1" dirty="0">
                <a:latin typeface="Arial Narrow" panose="020B0606020202030204" pitchFamily="34" charset="0"/>
              </a:rPr>
              <a:t>, który będzie kredytowany należy wskazać w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Tabeli nr 3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541AB0D-A9EF-4911-BAA3-904D1023EB8F}"/>
              </a:ext>
            </a:extLst>
          </p:cNvPr>
          <p:cNvGrpSpPr>
            <a:grpSpLocks noChangeAspect="1"/>
          </p:cNvGrpSpPr>
          <p:nvPr/>
        </p:nvGrpSpPr>
        <p:grpSpPr>
          <a:xfrm>
            <a:off x="374249" y="1752351"/>
            <a:ext cx="7545600" cy="1802599"/>
            <a:chOff x="1110347" y="850901"/>
            <a:chExt cx="12182223" cy="291026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5"/>
            <a:srcRect l="18979" t="31861" r="5012" b="41341"/>
            <a:stretch/>
          </p:blipFill>
          <p:spPr>
            <a:xfrm>
              <a:off x="1110347" y="850901"/>
              <a:ext cx="12162974" cy="257810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4D85BF46-DEA6-460D-AD57-770FA20B0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79" t="91694" r="5012"/>
            <a:stretch/>
          </p:blipFill>
          <p:spPr>
            <a:xfrm>
              <a:off x="1129597" y="2962087"/>
              <a:ext cx="12162973" cy="799074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ECC1D9-72C7-4908-AEE2-60042E97ED4E}"/>
              </a:ext>
            </a:extLst>
          </p:cNvPr>
          <p:cNvSpPr txBox="1"/>
          <p:nvPr/>
        </p:nvSpPr>
        <p:spPr>
          <a:xfrm>
            <a:off x="606395" y="4142804"/>
            <a:ext cx="11211356" cy="1846659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 Narrow" panose="020B0606020202030204" pitchFamily="34" charset="0"/>
              </a:rPr>
              <a:t>Zgodnie z przepisami rozporządzenia,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wartość planowanych inwestycji </a:t>
            </a:r>
            <a:r>
              <a:rPr lang="pl-PL" sz="2000" b="1" dirty="0">
                <a:latin typeface="Arial Narrow" panose="020B0606020202030204" pitchFamily="34" charset="0"/>
              </a:rPr>
              <a:t>w środki trwałe musi być 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zgodna z cenami rynkowymi</a:t>
            </a:r>
            <a:r>
              <a:rPr lang="pl-PL" sz="2000" b="1" dirty="0">
                <a:latin typeface="Arial Narrow" panose="020B0606020202030204" pitchFamily="34" charset="0"/>
              </a:rPr>
              <a:t>.</a:t>
            </a:r>
          </a:p>
          <a:p>
            <a:endParaRPr lang="pl-PL" sz="1000" b="1" dirty="0">
              <a:latin typeface="Arial Narrow" panose="020B0606020202030204" pitchFamily="34" charset="0"/>
            </a:endParaRPr>
          </a:p>
          <a:p>
            <a:r>
              <a:rPr lang="pl-PL" sz="2000" b="1" dirty="0">
                <a:latin typeface="Arial Narrow" panose="020B0606020202030204" pitchFamily="34" charset="0"/>
              </a:rPr>
              <a:t>W celu potwierdzenia racjonalności szacunkowych wartości wydatków na planowane inwestycje zasadne jest przedłożenie wraz z wnioskiem o przyznanie pomocy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ofert</a:t>
            </a:r>
            <a:r>
              <a:rPr lang="pl-PL" sz="2000" b="1" dirty="0">
                <a:latin typeface="Arial Narrow" panose="020B0606020202030204" pitchFamily="34" charset="0"/>
              </a:rPr>
              <a:t>, na podstawie których Wnioskodawca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skalkulował wartość planowanych inwestycji</a:t>
            </a:r>
            <a:r>
              <a:rPr lang="pl-PL" sz="20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7968346" y="1617826"/>
            <a:ext cx="3698411" cy="4247317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Uzasadnienie</a:t>
            </a:r>
            <a:r>
              <a:rPr lang="pl-PL" b="1" dirty="0">
                <a:latin typeface="Arial Narrow" panose="020B0606020202030204" pitchFamily="34" charset="0"/>
              </a:rPr>
              <a:t> elementów zakresu rzeczowego jako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niezbędnych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do osiągnięcia celu operacji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Ocena zasadności planowanych inwestycji, m.in. obejmujących zakup maszyn, urządzeń, środków transportu, narzędzi, wyposażenia, sprzętu komputerowego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oprogramowania, systemów zarządzania jakością, patentów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licencji pod kątem ich przydatności / komplementarności technologicznej oraz profilu i skali produkcji / świadczonych usług / sprzedaży towarów.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15E6B05-FF2E-4982-A474-17FDB45AF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29" t="45556" r="28125" b="3333"/>
          <a:stretch/>
        </p:blipFill>
        <p:spPr>
          <a:xfrm>
            <a:off x="326496" y="1191464"/>
            <a:ext cx="7560000" cy="53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120932-9320-4072-A4F0-9FC17252B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29" t="44733" r="28878" b="7848"/>
          <a:stretch/>
        </p:blipFill>
        <p:spPr>
          <a:xfrm>
            <a:off x="305160" y="1422399"/>
            <a:ext cx="7403740" cy="49626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F17AD62-EA8E-46D7-B3DF-1DE68F51BB46}"/>
              </a:ext>
            </a:extLst>
          </p:cNvPr>
          <p:cNvSpPr txBox="1"/>
          <p:nvPr/>
        </p:nvSpPr>
        <p:spPr>
          <a:xfrm>
            <a:off x="7968346" y="1617826"/>
            <a:ext cx="3698411" cy="4247317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Uzasadnienie</a:t>
            </a:r>
            <a:r>
              <a:rPr lang="pl-PL" b="1" dirty="0">
                <a:latin typeface="Arial Narrow" panose="020B0606020202030204" pitchFamily="34" charset="0"/>
              </a:rPr>
              <a:t> elementów zakresu rzeczowego jako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niezbędnych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do osiągnięcia celu operacji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Ocena zasadności planowanych inwestycji, m.in. obejmujących zakup maszyn, urządzeń, środków transportu, narzędzi, wyposażenia, sprzętu komputerowego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oprogramowania, systemów zarządzania jakością, patentów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licencji pod kątem ich przydatności / komplementarności technologicznej oraz profilu i skali produkcji / świadczonych usług / sprzedaży towarów.</a:t>
            </a:r>
          </a:p>
        </p:txBody>
      </p:sp>
    </p:spTree>
    <p:extLst>
      <p:ext uri="{BB962C8B-B14F-4D97-AF65-F5344CB8AC3E}">
        <p14:creationId xmlns:p14="http://schemas.microsoft.com/office/powerpoint/2010/main" val="29631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asady ubiegania się o pomoc.potx" id="{5FF593DD-E10C-4F14-AC24-5ED9D30703D3}" vid="{4AD5A551-1CA4-4F4D-AC87-7CA491FF60ED}"/>
    </a:ext>
  </a:extLst>
</a:theme>
</file>

<file path=ppt/theme/theme2.xml><?xml version="1.0" encoding="utf-8"?>
<a:theme xmlns:a="http://schemas.openxmlformats.org/drawingml/2006/main" name="szabl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poddziałanie 6.2_05_03_2019.PPTX" id="{6325967F-83FA-4466-942C-0F3BD9C06D60}" vid="{3E9D195D-A050-45B9-9B92-F1586B49F11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4006B1EA-415A-4202-9724-5344FB91F79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Zasady ubiegania się o pomoc 6_2_szkolenie_12_09_2019</Template>
  <TotalTime>10307</TotalTime>
  <Words>1563</Words>
  <Application>Microsoft Office PowerPoint</Application>
  <PresentationFormat>Panoramiczny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Tahoma</vt:lpstr>
      <vt:lpstr>Wingdings</vt:lpstr>
      <vt:lpstr>Motyw pakietu Office</vt:lpstr>
      <vt:lpstr>szablon</vt:lpstr>
      <vt:lpstr>Prezentacja programu PowerPoint</vt:lpstr>
      <vt:lpstr> Biznesplan | Sekcje </vt:lpstr>
      <vt:lpstr> Biznesplan | Informacje dotyczące Wnioskodawcy  </vt:lpstr>
      <vt:lpstr>  Biznesplan | Informacje dotyczące Wnioskodawcy </vt:lpstr>
      <vt:lpstr> Biznesplan | Informacje dotyczące Wnioskodawcy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Cele oraz wskaźniki ich realizacji  </vt:lpstr>
      <vt:lpstr> Biznesplan | Cele oraz wskaźniki ich realizacji  </vt:lpstr>
      <vt:lpstr> Biznesplan | Cele oraz wskaźniki ich realizacji 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Kulesza Aneta</dc:creator>
  <cp:lastModifiedBy>Kułak Tomasz</cp:lastModifiedBy>
  <cp:revision>473</cp:revision>
  <cp:lastPrinted>2022-02-25T07:28:32Z</cp:lastPrinted>
  <dcterms:created xsi:type="dcterms:W3CDTF">2019-09-11T11:41:43Z</dcterms:created>
  <dcterms:modified xsi:type="dcterms:W3CDTF">2022-03-04T10:09:09Z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c86c3cad-9d6c-4792-acdb-30d760da2e63</vt:lpwstr>
  </property>
  <property fmtid="{D5CDD505-2E9C-101B-9397-08002B2CF9AE}" pid="3" name="bjClsUserRVM">
    <vt:lpwstr>[]</vt:lpwstr>
  </property>
  <property fmtid="{D5CDD505-2E9C-101B-9397-08002B2CF9AE}" pid="4" name="bjSaver">
    <vt:lpwstr>EAAUigOkZiYSQ4Hbe/D0c1rOHJt+o5na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6" name="bjDocumentLabelXML-0">
    <vt:lpwstr>ames.com/2008/01/sie/internal/label"&gt;&lt;element uid="e3529ac4-ce9c-4660-aa85-64853fbeee80" value="" /&gt;&lt;/sisl&gt;</vt:lpwstr>
  </property>
  <property fmtid="{D5CDD505-2E9C-101B-9397-08002B2CF9AE}" pid="7" name="bjDocumentSecurityLabel">
    <vt:lpwstr>Klasyfikacja: OGÓLNA</vt:lpwstr>
  </property>
</Properties>
</file>