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7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2529" autoAdjust="0"/>
  </p:normalViewPr>
  <p:slideViewPr>
    <p:cSldViewPr snapToGrid="0">
      <p:cViewPr varScale="1">
        <p:scale>
          <a:sx n="92" d="100"/>
          <a:sy n="92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C3623-3CB7-409F-AAA5-5359B540CB77}" type="datetimeFigureOut">
              <a:rPr lang="pl-PL" smtClean="0"/>
              <a:pPr/>
              <a:t>2019-01-08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0D335-A62F-4288-9188-160105E71B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3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dirty="0" smtClean="0"/>
              <a:t>Szczegółowe informacje</a:t>
            </a:r>
            <a:r>
              <a:rPr lang="pl-PL" baseline="0" dirty="0" smtClean="0"/>
              <a:t> zawarte w: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SKRYPT DO SZKOLENIA Z RATOWNICTWA TECHNICZNEGO REALIZOWANEGO PRZEZ KSRG W ZAKRESIE PODSTAWOWYM str. 10-11</a:t>
            </a:r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90B8F-C50B-44B1-9638-0CF5776E17D8}" type="slidenum">
              <a:rPr lang="pl-PL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Szczegółowe informacje</a:t>
            </a:r>
            <a:r>
              <a:rPr lang="pl-PL" baseline="0" dirty="0" smtClean="0"/>
              <a:t> zawarte w: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SKRYPT DO SZKOLENIA Z RATOWNICTWA TECHNICZNEGO REALIZOWANEGO PRZEZ KSRG W ZAKRESIE PODSTAWOWYM str. 128-134</a:t>
            </a:r>
          </a:p>
          <a:p>
            <a:pPr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016D4D-A787-487F-8453-F4856A1ED75F}" type="slidenum">
              <a:rPr lang="pl-PL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Szczegółowe informacje</a:t>
            </a:r>
            <a:r>
              <a:rPr lang="pl-PL" baseline="0" dirty="0" smtClean="0"/>
              <a:t> zawarte w: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SKRYPT DO SZKOLENIA Z RATOWNICTWA TECHNICZNEGO REALIZOWANEGO PRZEZ KSRG W ZAKRESIE PODSTAWOWYM str. 128-134</a:t>
            </a:r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89EF94-D769-40D7-AEB8-1D45F2CDA29F}" type="slidenum">
              <a:rPr lang="pl-PL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Szczegółowe informacje</a:t>
            </a:r>
            <a:r>
              <a:rPr lang="pl-PL" baseline="0" dirty="0" smtClean="0"/>
              <a:t> zawarte w: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SKRYPT DO SZKOLENIA Z RATOWNICTWA TECHNICZNEGO REALIZOWANEGO PRZEZ KSRG W ZAKRESIE PODSTAWOWYM str. 126-137</a:t>
            </a:r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9F918C-8025-4105-AAC3-05FC1E2A3ADD}" type="slidenum">
              <a:rPr lang="pl-PL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Szczegółowe informacje</a:t>
            </a:r>
            <a:r>
              <a:rPr lang="pl-PL" baseline="0" dirty="0" smtClean="0"/>
              <a:t> zawarte w: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SKRYPT DO SZKOLENIA Z RATOWNICTWA TECHNICZNEGO REALIZOWANEGO PRZEZ KSRG W ZAKRESIE PODSTAWOWYM str. 12-40 oraz str. 49-64</a:t>
            </a:r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2F18E9-03F1-4B84-B1DD-8C9395AC341B}" type="slidenum">
              <a:rPr lang="pl-PL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Szczegółowe informacje</a:t>
            </a:r>
            <a:r>
              <a:rPr lang="pl-PL" baseline="0" dirty="0" smtClean="0"/>
              <a:t> zawarte w: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SKRYPT DO SZKOLENIA Z RATOWNICTWA TECHNICZNEGO REALIZOWANEGO PRZEZ KSRG W ZAKRESIE PODSTAWOWYM str. 41-47</a:t>
            </a:r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B1E0B4-3466-4D98-8214-12A376342ED8}" type="slidenum">
              <a:rPr lang="pl-PL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FD3588-7A08-4F15-8B22-FA3A5FD8698B}" type="slidenum">
              <a:rPr lang="pl-PL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Należy odnieść się również do transportu szynowego.</a:t>
            </a: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FA4AD5-1A23-49E3-A079-99E31FCB740C}" type="slidenum">
              <a:rPr lang="pl-PL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Należy odnieść się również do samochodów ciężarowych, autobusów i transportu szynowego.</a:t>
            </a:r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C9E07-C743-4AA4-BCE3-83156895935D}" type="slidenum">
              <a:rPr lang="pl-PL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dirty="0" smtClean="0"/>
              <a:t>Decyzje opiera się zawsze na procedurze nr 1 – czyli sekwencji założeń taktycznych w ratownictwie medycznym. </a:t>
            </a:r>
          </a:p>
          <a:p>
            <a:pPr>
              <a:spcBef>
                <a:spcPct val="0"/>
              </a:spcBef>
            </a:pPr>
            <a:r>
              <a:rPr lang="pl-PL" dirty="0" smtClean="0"/>
              <a:t>Rozróżnia ona trzy możliwe sytuacje. </a:t>
            </a:r>
          </a:p>
          <a:p>
            <a:pPr>
              <a:spcBef>
                <a:spcPct val="0"/>
              </a:spcBef>
            </a:pPr>
            <a:r>
              <a:rPr lang="pl-PL" dirty="0" smtClean="0"/>
              <a:t>Są to:</a:t>
            </a:r>
          </a:p>
          <a:p>
            <a:pPr>
              <a:spcBef>
                <a:spcPct val="0"/>
              </a:spcBef>
            </a:pPr>
            <a:r>
              <a:rPr lang="pl-PL" dirty="0" smtClean="0"/>
              <a:t>1.</a:t>
            </a:r>
            <a:r>
              <a:rPr lang="pl-PL" baseline="0" dirty="0" smtClean="0"/>
              <a:t> </a:t>
            </a:r>
            <a:r>
              <a:rPr lang="pl-PL" dirty="0" smtClean="0"/>
              <a:t>Ewakuacja i udzielenie kwalifikowanej pierwszej pomocy.</a:t>
            </a:r>
          </a:p>
          <a:p>
            <a:pPr>
              <a:spcBef>
                <a:spcPct val="0"/>
              </a:spcBef>
            </a:pPr>
            <a:r>
              <a:rPr lang="pl-PL" dirty="0" smtClean="0"/>
              <a:t>2.</a:t>
            </a:r>
            <a:r>
              <a:rPr lang="pl-PL" baseline="0" dirty="0" smtClean="0"/>
              <a:t> </a:t>
            </a:r>
            <a:r>
              <a:rPr lang="pl-PL" dirty="0" smtClean="0"/>
              <a:t>Wykonanie dostępu do poszkodowanego i udzielenie kwalifikowanej pierwszej pomocy.</a:t>
            </a:r>
          </a:p>
          <a:p>
            <a:pPr>
              <a:spcBef>
                <a:spcPct val="0"/>
              </a:spcBef>
            </a:pPr>
            <a:r>
              <a:rPr lang="pl-PL" dirty="0" smtClean="0"/>
              <a:t>3.</a:t>
            </a:r>
            <a:r>
              <a:rPr lang="pl-PL" baseline="0" dirty="0" smtClean="0"/>
              <a:t> </a:t>
            </a:r>
            <a:r>
              <a:rPr lang="pl-PL" dirty="0" smtClean="0"/>
              <a:t>Udzielenie kwalifikowanej pierwszej pomocy i przygotowanie do ewakuacji.</a:t>
            </a:r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01DD66-5ED8-4D75-ABA1-D4C596439652}" type="slidenum">
              <a:rPr lang="pl-PL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dirty="0" smtClean="0"/>
              <a:t>SKRYPT DO SZKOLENIA Z RATOWNICTWA TECHNICZNEGO REALIZOWANEGO PRZEZ KSRG W ZAKRESIE PODSTAWOWYM str. 67-77</a:t>
            </a:r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Najogólniej mówiąc SRS jest to system bezpieczeństwa biernego pasażerów, który składa się z takich elementów, jak:</a:t>
            </a:r>
          </a:p>
          <a:p>
            <a:pPr>
              <a:spcBef>
                <a:spcPct val="0"/>
              </a:spcBef>
            </a:pPr>
            <a:r>
              <a:rPr lang="pl-PL" dirty="0" smtClean="0"/>
              <a:t>• czujniki zderzenia;</a:t>
            </a:r>
          </a:p>
          <a:p>
            <a:pPr>
              <a:spcBef>
                <a:spcPct val="0"/>
              </a:spcBef>
            </a:pPr>
            <a:r>
              <a:rPr lang="pl-PL" dirty="0" smtClean="0"/>
              <a:t>• sterownik (procesor zarządzający pracą systemu);</a:t>
            </a:r>
          </a:p>
          <a:p>
            <a:pPr>
              <a:spcBef>
                <a:spcPct val="0"/>
              </a:spcBef>
            </a:pPr>
            <a:r>
              <a:rPr lang="pl-PL" dirty="0" smtClean="0"/>
              <a:t>• elementy wykonawcze.</a:t>
            </a:r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Na elementy wykonawcze składają się standardowo: poduszki gazowe, napinacze pasów bezpieczeństwa. W najnowszych autach pojawiają się układy automatycznego odłączania akumulatora instalacji elektrycznej, systemy łączności i automatycznego powiadamiania wypadkowego, czy systemy wewnętrznej instalacji gaśniczej.</a:t>
            </a:r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275B9-F9A0-4967-8CED-62FB2018585D}" type="slidenum">
              <a:rPr lang="pl-PL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Szczegółowe informacje</a:t>
            </a:r>
            <a:r>
              <a:rPr lang="pl-PL" baseline="0" dirty="0" smtClean="0"/>
              <a:t> zawarte w: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SKRYPT DO SZKOLENIA Z RATOWNICTWA TECHNICZNEGO REALIZOWANEGO PRZEZ KSRG W ZAKRESIE PODSTAWOWYM</a:t>
            </a:r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dirty="0" smtClean="0"/>
              <a:t> Osobowe str. 79-80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dirty="0" smtClean="0"/>
              <a:t> Ciężarowe str. 101-102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dirty="0" smtClean="0"/>
              <a:t> Pojazdy szynowe str. 124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FD0E2-D8D1-4CFA-BE79-38FB051AF39B}" type="slidenum">
              <a:rPr lang="pl-PL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8" name="Prostokąt z rogami zaokrąglonymi po przekątnej 7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1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3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1365504"/>
            <a:ext cx="10515600" cy="459311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Prostokąt z rogami zaokrąglonymi po przekątnej 6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7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3498"/>
          </a:xfrm>
        </p:spPr>
        <p:txBody>
          <a:bodyPr vert="eaVert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349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Prostokąt z rogami zaokrąglonymi po przekątnej 6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5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Prostokąt z rogami zaokrąglonymi po przekątnej 6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5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28405"/>
          </a:xfrm>
        </p:spPr>
        <p:txBody>
          <a:bodyPr anchor="b">
            <a:normAutofit/>
          </a:bodyPr>
          <a:lstStyle>
            <a:lvl1pPr>
              <a:defRPr sz="4800"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380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Prostokąt z rogami zaokrąglonymi po przekątnej 6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4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02080"/>
            <a:ext cx="5181600" cy="455654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2080"/>
            <a:ext cx="5181600" cy="455654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Prostokąt z rogami zaokrąglonymi po przekątnej 7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6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787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3872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354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3872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354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0" name="Prostokąt z rogami zaokrąglonymi po przekątnej 9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3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" name="Prostokąt z rogami zaokrąglonymi po przekątnej 5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5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Prostokąt z rogami zaokrąglonymi po przekątnej 7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Prostokąt z rogami zaokrąglonymi po przekątnej 7"/>
          <p:cNvSpPr/>
          <p:nvPr userDrawn="1"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2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Prostokąt z rogami zaokrąglonymi po przekątnej 6"/>
          <p:cNvSpPr/>
          <p:nvPr/>
        </p:nvSpPr>
        <p:spPr>
          <a:xfrm>
            <a:off x="1524000" y="6278881"/>
            <a:ext cx="9144000" cy="316992"/>
          </a:xfrm>
          <a:prstGeom prst="round2DiagRect">
            <a:avLst/>
          </a:prstGeom>
          <a:gradFill>
            <a:gsLst>
              <a:gs pos="0">
                <a:srgbClr val="FF0000"/>
              </a:gs>
              <a:gs pos="0">
                <a:srgbClr val="FF0000">
                  <a:lumMod val="33000"/>
                  <a:lumOff val="67000"/>
                  <a:alpha val="52000"/>
                </a:srgbClr>
              </a:gs>
              <a:gs pos="100000">
                <a:srgbClr val="FF3300">
                  <a:alpha val="69000"/>
                  <a:lumMod val="81000"/>
                  <a:lumOff val="1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Szkoła</a:t>
            </a:r>
            <a:r>
              <a:rPr lang="pl-PL" baseline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Aspirantów Państwowej Straży Pożarnej w Poznaniu</a:t>
            </a:r>
            <a:endParaRPr lang="pl-P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9" y="5958623"/>
            <a:ext cx="805785" cy="637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36" y="5827559"/>
            <a:ext cx="697919" cy="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z="5400" b="1" dirty="0" smtClean="0"/>
              <a:t>Bezpieczeństwo działań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kpt. Marcin Żuchowski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pl-PL" b="1" dirty="0" smtClean="0"/>
              <a:t>Zagrożenia występujące podczas działań ratowniczych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588818" y="1981059"/>
            <a:ext cx="10972800" cy="3630034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5"/>
            </a:pPr>
            <a:r>
              <a:rPr lang="pl-PL" b="1" dirty="0" smtClean="0"/>
              <a:t>Wynikające z systemów bezpieczeństwa biernego pojazdu:</a:t>
            </a:r>
          </a:p>
          <a:p>
            <a:pPr marL="514350" indent="-514350" eaLnBrk="1" hangingPunct="1">
              <a:buFont typeface="Arial" charset="0"/>
              <a:buNone/>
            </a:pPr>
            <a:endParaRPr lang="pl-PL" b="1" dirty="0" smtClean="0"/>
          </a:p>
          <a:p>
            <a:pPr marL="514350" indent="-514350" eaLnBrk="1" hangingPunct="1"/>
            <a:r>
              <a:rPr lang="pl-PL" dirty="0" smtClean="0"/>
              <a:t>metale o różnej twardości,</a:t>
            </a:r>
          </a:p>
          <a:p>
            <a:pPr marL="514350" indent="-514350" eaLnBrk="1" hangingPunct="1"/>
            <a:r>
              <a:rPr lang="pl-PL" dirty="0" smtClean="0"/>
              <a:t>wzmocnione profile,</a:t>
            </a:r>
          </a:p>
          <a:p>
            <a:pPr marL="514350" indent="-514350" eaLnBrk="1" hangingPunct="1"/>
            <a:r>
              <a:rPr lang="pl-PL" dirty="0" smtClean="0"/>
              <a:t>strefy kontrolowanego zgniotu,</a:t>
            </a:r>
          </a:p>
          <a:p>
            <a:pPr marL="514350" indent="-514350" eaLnBrk="1" hangingPunct="1"/>
            <a:r>
              <a:rPr lang="pl-PL" dirty="0" smtClean="0"/>
              <a:t>SRS z ang. (</a:t>
            </a:r>
            <a:r>
              <a:rPr lang="pl-PL" dirty="0" err="1" smtClean="0"/>
              <a:t>Supplementary</a:t>
            </a:r>
            <a:r>
              <a:rPr lang="pl-PL" dirty="0" smtClean="0"/>
              <a:t> </a:t>
            </a:r>
            <a:r>
              <a:rPr lang="pl-PL" dirty="0" err="1" smtClean="0"/>
              <a:t>Restraint</a:t>
            </a:r>
            <a:r>
              <a:rPr lang="pl-PL" dirty="0" smtClean="0"/>
              <a:t> System).</a:t>
            </a:r>
          </a:p>
          <a:p>
            <a:pPr marL="514350" indent="-514350" eaLnBrk="1" hangingPunct="1">
              <a:buFont typeface="Arial" charset="0"/>
              <a:buNone/>
            </a:pPr>
            <a:endParaRPr lang="pl-PL" b="1" dirty="0" smtClean="0"/>
          </a:p>
          <a:p>
            <a:pPr marL="514350" indent="-514350" eaLnBrk="1" hangingPunct="1">
              <a:buFont typeface="Arial" charset="0"/>
              <a:buNone/>
            </a:pPr>
            <a:endParaRPr lang="pl-PL" b="1" dirty="0" smtClean="0"/>
          </a:p>
          <a:p>
            <a:pPr marL="514350" indent="-514350" eaLnBrk="1" hangingPunct="1"/>
            <a:endParaRPr lang="pl-PL" dirty="0" smtClean="0"/>
          </a:p>
          <a:p>
            <a:pPr marL="514350" indent="-514350" eaLnBrk="1" hangingPunct="1">
              <a:buFont typeface="Arial" charset="0"/>
              <a:buNone/>
            </a:pP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pl-PL" b="1" dirty="0" smtClean="0"/>
              <a:t>Zagrożenia występujące podczas działań ratowniczych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897930"/>
            <a:ext cx="10972800" cy="3463779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5"/>
            </a:pPr>
            <a:r>
              <a:rPr lang="pl-PL" b="1" dirty="0" smtClean="0"/>
              <a:t>Wynikające z instalacji zasilającej pojazd: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pl-PL" sz="2400" dirty="0" smtClean="0"/>
              <a:t>	</a:t>
            </a:r>
          </a:p>
          <a:p>
            <a:pPr marL="514350" indent="-514350" eaLnBrk="1" hangingPunct="1"/>
            <a:r>
              <a:rPr lang="pl-PL" dirty="0" smtClean="0"/>
              <a:t>p</a:t>
            </a:r>
            <a:r>
              <a:rPr lang="pl-PL" sz="2800" dirty="0" smtClean="0"/>
              <a:t>ojazdy osobowe – instalacja elektryczna 12V,</a:t>
            </a:r>
          </a:p>
          <a:p>
            <a:pPr marL="514350" indent="-514350" eaLnBrk="1" hangingPunct="1"/>
            <a:r>
              <a:rPr lang="pl-PL" dirty="0" smtClean="0"/>
              <a:t>p</a:t>
            </a:r>
            <a:r>
              <a:rPr lang="pl-PL" sz="2800" dirty="0" smtClean="0"/>
              <a:t>ojazdy ciężarowe – instalacja elektryczna 24V,</a:t>
            </a:r>
          </a:p>
          <a:p>
            <a:pPr marL="514350" indent="-514350" eaLnBrk="1" hangingPunct="1"/>
            <a:r>
              <a:rPr lang="pl-PL" sz="2800" dirty="0" smtClean="0"/>
              <a:t>autobusy,</a:t>
            </a:r>
          </a:p>
          <a:p>
            <a:pPr marL="514350" indent="-514350" eaLnBrk="1" hangingPunct="1"/>
            <a:r>
              <a:rPr lang="pl-PL" dirty="0" smtClean="0"/>
              <a:t>p</a:t>
            </a:r>
            <a:r>
              <a:rPr lang="pl-PL" sz="2800" dirty="0" smtClean="0"/>
              <a:t>ojazdy szynowe.</a:t>
            </a:r>
          </a:p>
          <a:p>
            <a:pPr marL="514350" indent="-514350" eaLnBrk="1" hangingPunct="1"/>
            <a:endParaRPr lang="pl-PL" dirty="0" smtClean="0"/>
          </a:p>
          <a:p>
            <a:pPr marL="514350" indent="-514350" eaLnBrk="1" hangingPunct="1">
              <a:buFont typeface="Arial" charset="0"/>
              <a:buNone/>
            </a:pP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b="1" dirty="0" smtClean="0"/>
              <a:t>Zasady ustawiania pojazdów pożarniczych po dojeździe do miejsca zdarzenia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827808" y="1908752"/>
            <a:ext cx="10841183" cy="4034848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pl-PL" sz="3000" dirty="0" smtClean="0"/>
              <a:t>Ustawienie samochodu pożarniczego powinno spełniać następujące kryteria:</a:t>
            </a:r>
          </a:p>
          <a:p>
            <a:pPr eaLnBrk="1" hangingPunct="1"/>
            <a:r>
              <a:rPr lang="pl-PL" dirty="0" smtClean="0"/>
              <a:t>powinien być </a:t>
            </a:r>
            <a:r>
              <a:rPr lang="pl-PL" dirty="0" smtClean="0">
                <a:solidFill>
                  <a:srgbClr val="FF0000"/>
                </a:solidFill>
              </a:rPr>
              <a:t>fizyczną barierą chroniącą </a:t>
            </a:r>
            <a:r>
              <a:rPr lang="pl-PL" dirty="0" smtClean="0"/>
              <a:t>przed najechaniem przez innych użytkowników drogi,</a:t>
            </a:r>
          </a:p>
          <a:p>
            <a:pPr eaLnBrk="1" hangingPunct="1"/>
            <a:r>
              <a:rPr lang="pl-PL" dirty="0" smtClean="0"/>
              <a:t>powinien </a:t>
            </a:r>
            <a:r>
              <a:rPr lang="pl-PL" dirty="0" smtClean="0">
                <a:solidFill>
                  <a:srgbClr val="FF0000"/>
                </a:solidFill>
              </a:rPr>
              <a:t>stać na tyle blisko</a:t>
            </a:r>
            <a:r>
              <a:rPr lang="pl-PL" dirty="0" smtClean="0"/>
              <a:t>, aby można było sprawnie i szybko korzystać ze sprzętu, a jednocześnie </a:t>
            </a:r>
            <a:r>
              <a:rPr lang="pl-PL" dirty="0" smtClean="0">
                <a:solidFill>
                  <a:srgbClr val="FF0000"/>
                </a:solidFill>
              </a:rPr>
              <a:t>na tyle daleko</a:t>
            </a:r>
            <a:r>
              <a:rPr lang="pl-PL" dirty="0" smtClean="0"/>
              <a:t>, aby nie był on utrudnieniem działań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nie był w strefie oddziaływania ewentualnego pożaru,</a:t>
            </a:r>
          </a:p>
          <a:p>
            <a:pPr eaLnBrk="1" hangingPunct="1"/>
            <a:r>
              <a:rPr lang="pl-PL" dirty="0" smtClean="0"/>
              <a:t>powinien być w miarę możliwości </a:t>
            </a:r>
            <a:r>
              <a:rPr lang="pl-PL" dirty="0" smtClean="0">
                <a:solidFill>
                  <a:srgbClr val="FF0000"/>
                </a:solidFill>
              </a:rPr>
              <a:t>ustawiony do miejsca zdarzenia z wiatrem</a:t>
            </a:r>
            <a:r>
              <a:rPr lang="pl-PL" dirty="0" smtClean="0"/>
              <a:t>, gdy samochód wypadkowy przewoził substancje niebezpieczne.</a:t>
            </a:r>
          </a:p>
          <a:p>
            <a:pPr eaLnBrk="1" hangingPunct="1">
              <a:buFont typeface="Arial" charset="0"/>
              <a:buNone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b="1" dirty="0" smtClean="0"/>
              <a:t>Zasady ustawiania pojazdów pożarniczych po dojeździe do miejsca zdarzenia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599209" y="2162966"/>
            <a:ext cx="10972800" cy="2731151"/>
          </a:xfrm>
        </p:spPr>
        <p:txBody>
          <a:bodyPr>
            <a:noAutofit/>
          </a:bodyPr>
          <a:lstStyle/>
          <a:p>
            <a:pPr eaLnBrk="1" hangingPunct="1"/>
            <a:r>
              <a:rPr lang="pl-PL" sz="2600" dirty="0" smtClean="0">
                <a:solidFill>
                  <a:srgbClr val="FF0000"/>
                </a:solidFill>
              </a:rPr>
              <a:t>w przypadku wycieku cieczy</a:t>
            </a:r>
            <a:r>
              <a:rPr lang="pl-PL" sz="2600" dirty="0" smtClean="0"/>
              <a:t> z pojazdów wypadkowych, powinien stać powyżej gromadzenia się plamy rozlanej substancji,</a:t>
            </a:r>
          </a:p>
          <a:p>
            <a:pPr eaLnBrk="1" hangingPunct="1"/>
            <a:r>
              <a:rPr lang="pl-PL" sz="2600" dirty="0" smtClean="0"/>
              <a:t>powinien stać tak, aby </a:t>
            </a:r>
            <a:r>
              <a:rPr lang="pl-PL" sz="2600" dirty="0" smtClean="0">
                <a:solidFill>
                  <a:srgbClr val="FF0000"/>
                </a:solidFill>
              </a:rPr>
              <a:t>nie utrudniał dojazdu karetki </a:t>
            </a:r>
            <a:r>
              <a:rPr lang="pl-PL" sz="2600" dirty="0" smtClean="0"/>
              <a:t>i innych służb potrzebnych na miejscu akcji,</a:t>
            </a:r>
          </a:p>
          <a:p>
            <a:pPr eaLnBrk="1" hangingPunct="1"/>
            <a:r>
              <a:rPr lang="pl-PL" sz="2600" dirty="0" smtClean="0">
                <a:solidFill>
                  <a:srgbClr val="FF0000"/>
                </a:solidFill>
              </a:rPr>
              <a:t>na autostradzie </a:t>
            </a:r>
            <a:r>
              <a:rPr lang="pl-PL" sz="2600" dirty="0" smtClean="0"/>
              <a:t>lub drodze szybkiego ruchu </a:t>
            </a:r>
            <a:r>
              <a:rPr lang="pl-PL" sz="2600" dirty="0" smtClean="0">
                <a:solidFill>
                  <a:srgbClr val="FF0000"/>
                </a:solidFill>
              </a:rPr>
              <a:t>nie może zastawiać pasa awaryjnego</a:t>
            </a:r>
            <a:r>
              <a:rPr lang="pl-PL" sz="2600" dirty="0"/>
              <a:t>.</a:t>
            </a:r>
            <a:endParaRPr lang="pl-PL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Pojazdy </a:t>
            </a:r>
            <a:r>
              <a:rPr lang="pl-PL" dirty="0" smtClean="0"/>
              <a:t>pożarnicze na </a:t>
            </a:r>
            <a:r>
              <a:rPr lang="pl-PL" dirty="0"/>
              <a:t>miejscu zdarzenia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02361"/>
            <a:ext cx="10515600" cy="314341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Samochody </a:t>
            </a:r>
            <a:r>
              <a:rPr lang="pl-PL" dirty="0"/>
              <a:t>przez cały czas trwania akcji muszą mieć </a:t>
            </a:r>
            <a:r>
              <a:rPr lang="pl-PL" dirty="0">
                <a:solidFill>
                  <a:srgbClr val="FF0000"/>
                </a:solidFill>
              </a:rPr>
              <a:t>włączone światła pozycyjne </a:t>
            </a:r>
            <a:r>
              <a:rPr lang="pl-PL" dirty="0"/>
              <a:t>(zalecane mijania), </a:t>
            </a:r>
            <a:r>
              <a:rPr lang="pl-PL" dirty="0">
                <a:solidFill>
                  <a:srgbClr val="FF0000"/>
                </a:solidFill>
              </a:rPr>
              <a:t>awaryjne i sygnalizację </a:t>
            </a:r>
            <a:r>
              <a:rPr lang="pl-PL" dirty="0" smtClean="0">
                <a:solidFill>
                  <a:srgbClr val="FF0000"/>
                </a:solidFill>
              </a:rPr>
              <a:t>świetlną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Wskazane </a:t>
            </a:r>
            <a:r>
              <a:rPr lang="pl-PL" dirty="0"/>
              <a:t>jest </a:t>
            </a:r>
            <a:r>
              <a:rPr lang="pl-PL" dirty="0">
                <a:solidFill>
                  <a:srgbClr val="FF0000"/>
                </a:solidFill>
              </a:rPr>
              <a:t>używanie </a:t>
            </a:r>
            <a:r>
              <a:rPr lang="pl-PL" dirty="0"/>
              <a:t>zamontowanych na samochodach ratowniczych </a:t>
            </a:r>
            <a:r>
              <a:rPr lang="pl-PL" dirty="0">
                <a:solidFill>
                  <a:srgbClr val="FF0000"/>
                </a:solidFill>
              </a:rPr>
              <a:t>pomarańczowych tablic świetlnych </a:t>
            </a:r>
            <a:r>
              <a:rPr lang="pl-PL" dirty="0"/>
              <a:t>informujących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organizacji ruchu.</a:t>
            </a:r>
          </a:p>
        </p:txBody>
      </p:sp>
    </p:spTree>
    <p:extLst>
      <p:ext uri="{BB962C8B-B14F-4D97-AF65-F5344CB8AC3E}">
        <p14:creationId xmlns:p14="http://schemas.microsoft.com/office/powerpoint/2010/main" val="107350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b="1" dirty="0" smtClean="0"/>
              <a:t>Sposoby oznakowania i zabezpieczenia </a:t>
            </a:r>
            <a:br>
              <a:rPr lang="pl-PL" b="1" dirty="0" smtClean="0"/>
            </a:br>
            <a:r>
              <a:rPr lang="pl-PL" b="1" dirty="0" smtClean="0"/>
              <a:t>terenu akcji </a:t>
            </a:r>
            <a:r>
              <a:rPr lang="pl-PL" b="1" dirty="0" smtClean="0">
                <a:solidFill>
                  <a:srgbClr val="FF0000"/>
                </a:solidFill>
              </a:rPr>
              <a:t>o co chodzi???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82041"/>
            <a:ext cx="10515600" cy="3347954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dirty="0" smtClean="0"/>
              <a:t>Obowiązki w zespole ratowniczym.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dirty="0" smtClean="0"/>
              <a:t>Zabezpieczenie miejsca działań ratowniczych.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dirty="0" smtClean="0"/>
              <a:t>Podział terenu akcji ratowniczej na strefy.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dirty="0" smtClean="0"/>
              <a:t>Pole sprzętowe (pole narzędziowe).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dirty="0" smtClean="0"/>
              <a:t>Medyczne pole sprzętowe z miejscem udzielania kwalifikowanej pierwszej pomocy.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dirty="0" smtClean="0"/>
              <a:t>Pole usuniętych elementów.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dirty="0" smtClean="0"/>
              <a:t>Metryczka prezentacji</a:t>
            </a: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b="1" dirty="0" smtClean="0"/>
              <a:t>Data powstania pierwowzoru</a:t>
            </a:r>
            <a:r>
              <a:rPr lang="pl-PL" dirty="0" smtClean="0"/>
              <a:t>: 13.08.2018</a:t>
            </a:r>
          </a:p>
          <a:p>
            <a:pPr eaLnBrk="1" hangingPunct="1"/>
            <a:r>
              <a:rPr lang="pl-PL" b="1" dirty="0" smtClean="0"/>
              <a:t>Data ostatniej aktualizacji</a:t>
            </a:r>
            <a:r>
              <a:rPr lang="pl-PL" dirty="0" smtClean="0"/>
              <a:t>: 7.01.2019</a:t>
            </a:r>
          </a:p>
          <a:p>
            <a:pPr eaLnBrk="1" hangingPunct="1"/>
            <a:r>
              <a:rPr lang="pl-PL" b="1" dirty="0" smtClean="0"/>
              <a:t>Bieżący numer wersji</a:t>
            </a:r>
            <a:r>
              <a:rPr lang="pl-PL" dirty="0" smtClean="0"/>
              <a:t>: 1</a:t>
            </a:r>
          </a:p>
          <a:p>
            <a:pPr eaLnBrk="1" hangingPunct="1"/>
            <a:r>
              <a:rPr lang="pl-PL" b="1" dirty="0" smtClean="0"/>
              <a:t>Autor: </a:t>
            </a:r>
            <a:r>
              <a:rPr lang="pl-PL" dirty="0" smtClean="0"/>
              <a:t>kpt. Marcin Żuchowski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Przepisy regulujące organizację ratownictwa technicznego w </a:t>
            </a:r>
            <a:r>
              <a:rPr lang="pl-PL" b="1" dirty="0" err="1" smtClean="0"/>
              <a:t>ksrg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 smtClean="0"/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l-PL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pl-PL" sz="2800" dirty="0" smtClean="0"/>
              <a:t>Zasady organizacji ratownictwa technicznego w krajowym systemie ratowniczo-gaśniczym – 2013 r.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pl-PL" sz="2800" dirty="0" smtClean="0"/>
              <a:t>Program szkolenia z ratownictwa technicznego realizowanego przez </a:t>
            </a:r>
            <a:r>
              <a:rPr lang="pl-PL" sz="2800" dirty="0" err="1" smtClean="0"/>
              <a:t>ksrg</a:t>
            </a:r>
            <a:r>
              <a:rPr lang="pl-PL" sz="2800" dirty="0" smtClean="0"/>
              <a:t> w zakresie podstawowym – 2016 r.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pl-PL" sz="2800" dirty="0" smtClean="0"/>
              <a:t>Rozporządzenie Ministra Spraw Wewnętrznych i Administracji z dnia 3 lipca 2017 r. w sprawie szczegółowej organizacji krajowego systemu ratownicz</a:t>
            </a:r>
            <a:r>
              <a:rPr lang="pl-PL" dirty="0" smtClean="0"/>
              <a:t>o-gaśniczego (Dz. U. poz. 1319)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pl-PL" b="1" dirty="0" smtClean="0"/>
              <a:t>Zasady bezpieczeństwa i higieny pracy podczas prowadzenia akcji ratownictwa technicznego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037934"/>
            <a:ext cx="10972800" cy="3797382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dirty="0" smtClean="0"/>
              <a:t>Stosowanie środków ochrony indywidualnej ratownika:</a:t>
            </a:r>
          </a:p>
          <a:p>
            <a:pPr marL="514350" indent="-514350" eaLnBrk="1" hangingPunct="1">
              <a:buFont typeface="Arial" charset="0"/>
              <a:buNone/>
            </a:pPr>
            <a:endParaRPr lang="pl-PL" dirty="0" smtClean="0"/>
          </a:p>
          <a:p>
            <a:pPr marL="514350" indent="-242888" eaLnBrk="1" hangingPunct="1">
              <a:spcBef>
                <a:spcPts val="0"/>
              </a:spcBef>
            </a:pPr>
            <a:r>
              <a:rPr lang="pl-PL" sz="2600" dirty="0" smtClean="0"/>
              <a:t>umundurowanie specjalne (według PN-EN 469),</a:t>
            </a:r>
          </a:p>
          <a:p>
            <a:pPr marL="514350" indent="-242888" eaLnBrk="1" hangingPunct="1"/>
            <a:r>
              <a:rPr lang="pl-PL" sz="2600" dirty="0" smtClean="0"/>
              <a:t>hełm strażacki (według PN-EN 443),</a:t>
            </a:r>
          </a:p>
          <a:p>
            <a:pPr marL="514350" indent="-242888" eaLnBrk="1" hangingPunct="1"/>
            <a:r>
              <a:rPr lang="pl-PL" sz="2600" dirty="0" smtClean="0"/>
              <a:t>buty strażackie (według PN-EN 15090),</a:t>
            </a:r>
          </a:p>
          <a:p>
            <a:pPr marL="514350" indent="-242888" eaLnBrk="1" hangingPunct="1"/>
            <a:r>
              <a:rPr lang="pl-PL" sz="2600" dirty="0" smtClean="0"/>
              <a:t>rękawice specjalne (według PN-EN 659),</a:t>
            </a:r>
          </a:p>
          <a:p>
            <a:pPr marL="514350" indent="-242888" eaLnBrk="1" hangingPunct="1"/>
            <a:r>
              <a:rPr lang="pl-PL" sz="2600" dirty="0" smtClean="0"/>
              <a:t>maska pyłowa o poziomie filtracji min. FF P2 (PN-EN 149).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pl-PL" b="1" dirty="0" smtClean="0"/>
              <a:t>Zasady bezpieczeństwa i higieny pracy podczas prowadzenia akcji ratownictwa technicznego</a:t>
            </a:r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621632" y="1905588"/>
            <a:ext cx="10972800" cy="3749256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2"/>
            </a:pPr>
            <a:r>
              <a:rPr lang="pl-PL" dirty="0" smtClean="0"/>
              <a:t>Umiejętność pracy sprzętem wykorzystywanym  do ratownictwa technicznego w zakresie podstawowym.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pl-PL" sz="2400" b="1" u="sng" dirty="0" smtClean="0">
                <a:solidFill>
                  <a:srgbClr val="FF0000"/>
                </a:solidFill>
              </a:rPr>
              <a:t>UWAGA!!!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PRZED PRZYSTĄPIENIEM DO DZIAŁAŃ RATOWNICZYCH ORAZ ĆWICZEŃ NALEŻY BEZWZGLĘDNIE ZAPOZNAĆ SIĘ, A NASTĘPNIE STOSOWAĆ </a:t>
            </a:r>
            <a:r>
              <a:rPr lang="pl-PL" sz="2400" b="1" dirty="0" smtClean="0">
                <a:solidFill>
                  <a:srgbClr val="FF0000"/>
                </a:solidFill>
              </a:rPr>
              <a:t>INSTRUKCJE OBSŁUGI UŻYWANEGO SPRZĘTU</a:t>
            </a:r>
            <a:r>
              <a:rPr lang="pl-PL" sz="2400" dirty="0" smtClean="0">
                <a:solidFill>
                  <a:srgbClr val="FF000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MOŻLIWOŚCI WYKORZYSTANIA SPRZĘTU NALEŻY OPIERAĆ NA ZAPISACH ZAWARTYCH W INSTRUKCJACH OBSŁUGI PRODUCENTA!!!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pl-PL" b="1" smtClean="0"/>
              <a:t>Zasady bezpieczeństwa i higieny pracy podczas prowadzenia akcji ratownictwa technicznego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621632" y="2206378"/>
            <a:ext cx="10972800" cy="3075487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3"/>
            </a:pPr>
            <a:r>
              <a:rPr lang="pl-PL" dirty="0" smtClean="0"/>
              <a:t>Znajomość zasad użytkowania ratowniczych zestawów hydraulicznych.</a:t>
            </a:r>
          </a:p>
          <a:p>
            <a:pPr marL="514350" indent="-514350" eaLnBrk="1" hangingPunct="1">
              <a:buFont typeface="Arial" charset="0"/>
              <a:buNone/>
            </a:pPr>
            <a:endParaRPr lang="pl-PL" dirty="0" smtClean="0"/>
          </a:p>
          <a:p>
            <a:pPr marL="514350" indent="-514350" eaLnBrk="1" hangingPunct="1">
              <a:buFont typeface="Arial" charset="0"/>
              <a:buNone/>
            </a:pPr>
            <a:r>
              <a:rPr lang="pl-PL" dirty="0" smtClean="0"/>
              <a:t>4.	 Stosowanie zasad ergonomii podczas pracy sprzętem hydraulicznym (chwyty narzędzi).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pl-PL" b="1" dirty="0" smtClean="0"/>
              <a:t>Zagrożenia występujące podczas działań ratowniczych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981059"/>
            <a:ext cx="10972800" cy="3536516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b="1" dirty="0" smtClean="0"/>
              <a:t>Wynikające z miejsca zdarzenia:</a:t>
            </a:r>
          </a:p>
          <a:p>
            <a:pPr marL="514350" indent="-514350" eaLnBrk="1" hangingPunct="1">
              <a:buFont typeface="Arial" charset="0"/>
              <a:buNone/>
            </a:pPr>
            <a:endParaRPr lang="pl-PL" b="1" dirty="0" smtClean="0"/>
          </a:p>
          <a:p>
            <a:pPr marL="514350" indent="-514350" eaLnBrk="1" hangingPunct="1"/>
            <a:r>
              <a:rPr lang="pl-PL" dirty="0" smtClean="0"/>
              <a:t>drogi </a:t>
            </a:r>
            <a:r>
              <a:rPr lang="pl-PL" dirty="0" err="1" smtClean="0"/>
              <a:t>jednojezdniowe</a:t>
            </a:r>
            <a:r>
              <a:rPr lang="pl-PL" dirty="0" smtClean="0"/>
              <a:t>,</a:t>
            </a:r>
          </a:p>
          <a:p>
            <a:pPr marL="514350" indent="-514350" eaLnBrk="1" hangingPunct="1"/>
            <a:r>
              <a:rPr lang="pl-PL" dirty="0" smtClean="0"/>
              <a:t>drogi dwujezdniowe,</a:t>
            </a:r>
          </a:p>
          <a:p>
            <a:pPr marL="514350" indent="-514350" eaLnBrk="1" hangingPunct="1"/>
            <a:r>
              <a:rPr lang="pl-PL" dirty="0" smtClean="0"/>
              <a:t>transport szynowy.</a:t>
            </a:r>
          </a:p>
          <a:p>
            <a:pPr marL="514350" indent="-514350" eaLnBrk="1" hangingPunct="1">
              <a:buFont typeface="Arial" charset="0"/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pl-PL" b="1" dirty="0" smtClean="0"/>
              <a:t>Zagrożenia występujące podczas działań ratowniczych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939495"/>
            <a:ext cx="10972800" cy="3058534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pl-PL" b="1" dirty="0" smtClean="0"/>
              <a:t>2.	Wynikające z ułożenia pojazdu:</a:t>
            </a:r>
          </a:p>
          <a:p>
            <a:pPr marL="514350" indent="-514350" eaLnBrk="1" hangingPunct="1">
              <a:buFont typeface="Arial" charset="0"/>
              <a:buNone/>
            </a:pPr>
            <a:endParaRPr lang="pl-PL" b="1" dirty="0" smtClean="0"/>
          </a:p>
          <a:p>
            <a:pPr marL="514350" indent="-514350" eaLnBrk="1" hangingPunct="1"/>
            <a:r>
              <a:rPr lang="pl-PL" dirty="0" smtClean="0"/>
              <a:t>pojazd na kołach,</a:t>
            </a:r>
          </a:p>
          <a:p>
            <a:pPr marL="514350" indent="-514350" eaLnBrk="1" hangingPunct="1"/>
            <a:r>
              <a:rPr lang="pl-PL" dirty="0" smtClean="0"/>
              <a:t>pojazd na boku,</a:t>
            </a:r>
          </a:p>
          <a:p>
            <a:pPr marL="514350" indent="-514350" eaLnBrk="1" hangingPunct="1"/>
            <a:r>
              <a:rPr lang="pl-PL" dirty="0" smtClean="0"/>
              <a:t>pojazd na dachu.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pl-PL" b="1" dirty="0" smtClean="0"/>
              <a:t>Zagrożenia występujące podczas działań ratowniczych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970667"/>
            <a:ext cx="10972800" cy="3255961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pl-PL" b="1" dirty="0" smtClean="0"/>
              <a:t>3. Wynikające z układów zasilania:</a:t>
            </a:r>
          </a:p>
          <a:p>
            <a:pPr marL="514350" indent="-514350" eaLnBrk="1" hangingPunct="1">
              <a:buFont typeface="Arial" charset="0"/>
              <a:buNone/>
            </a:pPr>
            <a:endParaRPr lang="pl-PL" b="1" dirty="0" smtClean="0"/>
          </a:p>
          <a:p>
            <a:pPr marL="514350" indent="-514350" eaLnBrk="1" hangingPunct="1"/>
            <a:r>
              <a:rPr lang="pl-PL" dirty="0" smtClean="0"/>
              <a:t>napęd spalinowy na paliwo ciekłe (benzyna, olej napędowy),</a:t>
            </a:r>
          </a:p>
          <a:p>
            <a:pPr marL="514350" indent="-514350" eaLnBrk="1" hangingPunct="1"/>
            <a:r>
              <a:rPr lang="pl-PL" dirty="0" smtClean="0"/>
              <a:t>napęd silnikowy na paliwo gazowe (LPG, CNG),</a:t>
            </a:r>
          </a:p>
          <a:p>
            <a:pPr marL="514350" indent="-514350" eaLnBrk="1" hangingPunct="1"/>
            <a:r>
              <a:rPr lang="pl-PL" dirty="0" smtClean="0"/>
              <a:t>napęd hybrydowy elektryczny.</a:t>
            </a:r>
          </a:p>
          <a:p>
            <a:pPr marL="514350" indent="-514350" eaLnBrk="1" hangingPunct="1">
              <a:buFont typeface="Arial" charset="0"/>
              <a:buNone/>
            </a:pP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pl-PL" b="1" dirty="0" smtClean="0"/>
              <a:t>Zagrożenia występujące podczas działań ratowniczych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619991" y="1949885"/>
            <a:ext cx="10972800" cy="329752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4"/>
            </a:pPr>
            <a:r>
              <a:rPr lang="pl-PL" b="1" dirty="0" smtClean="0"/>
              <a:t>Wynikające z liczby i stanu osób poszkodowanych:</a:t>
            </a:r>
          </a:p>
          <a:p>
            <a:pPr marL="514350" indent="-514350" eaLnBrk="1" hangingPunct="1">
              <a:buFont typeface="Arial" charset="0"/>
              <a:buNone/>
            </a:pPr>
            <a:endParaRPr lang="pl-PL" b="1" dirty="0" smtClean="0"/>
          </a:p>
          <a:p>
            <a:pPr marL="514350" indent="-514350" eaLnBrk="1" hangingPunct="1"/>
            <a:r>
              <a:rPr lang="pl-PL" dirty="0" smtClean="0"/>
              <a:t>rozpoznanie medyczne – sekwencja założeń taktycznych </a:t>
            </a:r>
            <a:br>
              <a:rPr lang="pl-PL" dirty="0" smtClean="0"/>
            </a:br>
            <a:r>
              <a:rPr lang="pl-PL" dirty="0" smtClean="0"/>
              <a:t>w ratownictwie medycznym – procedura  nr 1 KPP,</a:t>
            </a:r>
          </a:p>
          <a:p>
            <a:pPr marL="514350" indent="-514350" eaLnBrk="1" hangingPunct="1"/>
            <a:r>
              <a:rPr lang="pl-PL" dirty="0" smtClean="0"/>
              <a:t>zdarzenie pojedyncze, mnogie, masowe.</a:t>
            </a:r>
          </a:p>
          <a:p>
            <a:pPr marL="514350" indent="-514350" eaLnBrk="1" hangingPunct="1"/>
            <a:endParaRPr lang="pl-PL" b="1" dirty="0" smtClean="0"/>
          </a:p>
          <a:p>
            <a:pPr marL="514350" indent="-514350" eaLnBrk="1" hangingPunct="1">
              <a:buFont typeface="Arial" charset="0"/>
              <a:buNone/>
            </a:pP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PSP_Poznan_S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PSP_Poznan_SK.potx" id="{B0A88C42-E618-4035-8CC7-BD9B69A69101}" vid="{0D9A79EE-4953-41DD-A9B7-6423381ACC7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SAPSP_Poznan_SK</Template>
  <TotalTime>163</TotalTime>
  <Words>869</Words>
  <Application>Microsoft Office PowerPoint</Application>
  <PresentationFormat>Niestandardowy</PresentationFormat>
  <Paragraphs>135</Paragraphs>
  <Slides>16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SAPSP_Poznan_SK</vt:lpstr>
      <vt:lpstr>Bezpieczeństwo działań</vt:lpstr>
      <vt:lpstr> Przepisy regulujące organizację ratownictwa technicznego w ksrg </vt:lpstr>
      <vt:lpstr>Zasady bezpieczeństwa i higieny pracy podczas prowadzenia akcji ratownictwa technicznego</vt:lpstr>
      <vt:lpstr>Zasady bezpieczeństwa i higieny pracy podczas prowadzenia akcji ratownictwa technicznego</vt:lpstr>
      <vt:lpstr>Zasady bezpieczeństwa i higieny pracy podczas prowadzenia akcji ratownictwa technicznego</vt:lpstr>
      <vt:lpstr>Zagrożenia występujące podczas działań ratowniczych</vt:lpstr>
      <vt:lpstr>Zagrożenia występujące podczas działań ratowniczych</vt:lpstr>
      <vt:lpstr>Zagrożenia występujące podczas działań ratowniczych</vt:lpstr>
      <vt:lpstr>Zagrożenia występujące podczas działań ratowniczych</vt:lpstr>
      <vt:lpstr>Zagrożenia występujące podczas działań ratowniczych</vt:lpstr>
      <vt:lpstr>Zagrożenia występujące podczas działań ratowniczych</vt:lpstr>
      <vt:lpstr>Zasady ustawiania pojazdów pożarniczych po dojeździe do miejsca zdarzenia</vt:lpstr>
      <vt:lpstr>Zasady ustawiania pojazdów pożarniczych po dojeździe do miejsca zdarzenia</vt:lpstr>
      <vt:lpstr>Pojazdy pożarnicze na miejscu zdarzenia</vt:lpstr>
      <vt:lpstr>Sposoby oznakowania i zabezpieczenia  terenu akcji o co chodzi???</vt:lpstr>
      <vt:lpstr>Metryczka prezentacji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</dc:creator>
  <cp:lastModifiedBy>Stajszczak Magdalena</cp:lastModifiedBy>
  <cp:revision>18</cp:revision>
  <dcterms:created xsi:type="dcterms:W3CDTF">2018-09-25T06:59:25Z</dcterms:created>
  <dcterms:modified xsi:type="dcterms:W3CDTF">2019-01-08T10:54:00Z</dcterms:modified>
</cp:coreProperties>
</file>