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9"/>
  </p:notesMasterIdLst>
  <p:sldIdLst>
    <p:sldId id="335" r:id="rId2"/>
    <p:sldId id="462" r:id="rId3"/>
    <p:sldId id="435" r:id="rId4"/>
    <p:sldId id="436" r:id="rId5"/>
    <p:sldId id="438" r:id="rId6"/>
    <p:sldId id="463" r:id="rId7"/>
    <p:sldId id="467" r:id="rId8"/>
    <p:sldId id="440" r:id="rId9"/>
    <p:sldId id="464" r:id="rId10"/>
    <p:sldId id="465" r:id="rId11"/>
    <p:sldId id="466" r:id="rId12"/>
    <p:sldId id="468" r:id="rId13"/>
    <p:sldId id="442" r:id="rId14"/>
    <p:sldId id="443" r:id="rId15"/>
    <p:sldId id="444" r:id="rId16"/>
    <p:sldId id="480" r:id="rId17"/>
    <p:sldId id="469" r:id="rId18"/>
    <p:sldId id="446" r:id="rId19"/>
    <p:sldId id="447" r:id="rId20"/>
    <p:sldId id="471" r:id="rId21"/>
    <p:sldId id="452" r:id="rId22"/>
    <p:sldId id="457" r:id="rId23"/>
    <p:sldId id="472" r:id="rId24"/>
    <p:sldId id="453" r:id="rId25"/>
    <p:sldId id="476" r:id="rId26"/>
    <p:sldId id="458" r:id="rId27"/>
    <p:sldId id="459" r:id="rId28"/>
    <p:sldId id="460" r:id="rId29"/>
    <p:sldId id="461" r:id="rId30"/>
    <p:sldId id="473" r:id="rId31"/>
    <p:sldId id="477" r:id="rId32"/>
    <p:sldId id="478" r:id="rId33"/>
    <p:sldId id="479" r:id="rId34"/>
    <p:sldId id="422" r:id="rId35"/>
    <p:sldId id="434" r:id="rId36"/>
    <p:sldId id="424" r:id="rId37"/>
    <p:sldId id="332" r:id="rId38"/>
  </p:sldIdLst>
  <p:sldSz cx="10691813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242"/>
    <a:srgbClr val="007033"/>
    <a:srgbClr val="93C67B"/>
    <a:srgbClr val="8B12B6"/>
    <a:srgbClr val="554B97"/>
    <a:srgbClr val="002073"/>
    <a:srgbClr val="FA8606"/>
    <a:srgbClr val="FDABFF"/>
    <a:srgbClr val="3C3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8" autoAdjust="0"/>
    <p:restoredTop sz="86405" autoAdjust="0"/>
  </p:normalViewPr>
  <p:slideViewPr>
    <p:cSldViewPr>
      <p:cViewPr varScale="1">
        <p:scale>
          <a:sx n="94" d="100"/>
          <a:sy n="94" d="100"/>
        </p:scale>
        <p:origin x="816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2024-01-24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282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 dirty="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1227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476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405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4739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746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085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Analiza kosztów i korzyści - pełna analiza wymagana jest dla projektów o wartości powyżej 50 mln zł całkowitych kosztów kwalifikowalnych projektu, dla pozostałych sporządzana w sposób opisowy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966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Analiza kosztów i korzyści - pełna analiza wymagana jest dla projektów o wartości powyżej 50 mln zł całkowitych kosztów kwalifikowalnych projektu, dla pozostałych sporządzana w sposób opisowy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395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468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228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564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867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028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27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2024-01-24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2024-01-24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2024-01-24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2024-01-24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2024-01-24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2024-01-24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d.cst2021.gov.pl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5075981"/>
            <a:ext cx="9433048" cy="5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FENX.01.04 </a:t>
            </a:r>
            <a:r>
              <a:rPr lang="pl-PL" sz="20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Gospodarka odpadami oraz gospodarka o obiegu zamkniętym</a:t>
            </a:r>
            <a:r>
              <a:rPr lang="pl-PL" altLang="pl-PL" sz="20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 </a:t>
            </a:r>
            <a:endParaRPr lang="pl-PL" altLang="pl-PL" sz="12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7411" name="Symbol zastępczy numeru slajdu 3" hidden="1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781782" y="5580037"/>
            <a:ext cx="9433048" cy="8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6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Michał Muszyński – Ekspert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6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Departament Finansowy, Wydział Analiz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6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Warszawa, 25.01.2024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539750"/>
          </a:xfrm>
        </p:spPr>
        <p:txBody>
          <a:bodyPr/>
          <a:lstStyle/>
          <a:p>
            <a:pPr marL="631825" indent="-631825"/>
            <a:r>
              <a:rPr lang="pl-PL" dirty="0"/>
              <a:t>II.2	Załączniki do wniosku – c.d.</a:t>
            </a:r>
            <a:endParaRPr lang="pl-PL" u="sng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EB6EDDA-1CF7-7C66-301B-63322822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Aktywny model finansowy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Poprawny model finansowy powinien składać się z czterech wyraźnie wyodrębnionych elementów (np. zakładek):</a:t>
            </a:r>
          </a:p>
          <a:p>
            <a:pPr marL="754063" lvl="2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założenia,</a:t>
            </a:r>
          </a:p>
          <a:p>
            <a:pPr marL="754063" lvl="2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obliczenia,</a:t>
            </a:r>
          </a:p>
          <a:p>
            <a:pPr marL="754063" lvl="2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wyniki,</a:t>
            </a:r>
          </a:p>
          <a:p>
            <a:pPr marL="0" lvl="1" indent="0">
              <a:spcBef>
                <a:spcPts val="1100"/>
              </a:spcBef>
              <a:buClr>
                <a:schemeClr val="accent1"/>
              </a:buClr>
              <a:buNone/>
            </a:pPr>
            <a:r>
              <a:rPr lang="pl-PL" dirty="0"/>
              <a:t>Ewentualnie: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Analiza opcji (analiza DGC), 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Analiza wrażliwości, 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Analiza kosztów i korzyści.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78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539750"/>
          </a:xfrm>
        </p:spPr>
        <p:txBody>
          <a:bodyPr/>
          <a:lstStyle/>
          <a:p>
            <a:pPr marL="631825" indent="-631825"/>
            <a:r>
              <a:rPr lang="pl-PL" dirty="0"/>
              <a:t>II.2	Załączniki do wniosku – c.d.</a:t>
            </a:r>
            <a:endParaRPr lang="pl-PL" sz="2000" u="sng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EB6EDDA-1CF7-7C66-301B-63322822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051645"/>
            <a:ext cx="8640763" cy="4679950"/>
          </a:xfrm>
        </p:spPr>
        <p:txBody>
          <a:bodyPr/>
          <a:lstStyle/>
          <a:p>
            <a:pPr marL="28956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Aktywny model finansowy - cd</a:t>
            </a:r>
          </a:p>
          <a:p>
            <a:pPr marL="63246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Wyliczenia w zakładkach: obliczenia, wyniki oraz innych (jeżeli dotyczy) nie powinny być wykonane poprzez dokonanie operacji na wartościach niewiadomego pochodzenia wpisanych „ręcznie”. Powinny mieć swoje źródło w założeniach, a rezultaty dokonanych obliczeń przeprowadzonych za pomocą widocznych i odblokowanych formuł powinny być uwidocznione w tabelach wynikowych.</a:t>
            </a:r>
          </a:p>
          <a:p>
            <a:pPr marL="63246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powinien prezentować sprawozdania finansowe w zakresie dotychczasowej działalności wnioskodawcy i prognozy w okresie odniesienia w układzie zgodnym z ustawą o rachunkowości (rachunek zysków i strat, bilans,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rachunek przepływów pieniężnych – nawet jeśli wnioskodawca nie jest zobligowany ustawą do jego sporządzania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oraz przepływy dla projektu niezbędne do wyliczenia wskaźników efektywności finansowej.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1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86183"/>
            <a:ext cx="8640763" cy="539750"/>
          </a:xfrm>
        </p:spPr>
        <p:txBody>
          <a:bodyPr/>
          <a:lstStyle/>
          <a:p>
            <a:pPr marL="631825" indent="-631825"/>
            <a:r>
              <a:rPr lang="pl-PL" dirty="0"/>
              <a:t>II. 2	Załączniki do wniosku – c.d.</a:t>
            </a:r>
            <a:endParaRPr lang="pl-PL" sz="3200" u="sng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EB6EDDA-1CF7-7C66-301B-63322822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691605"/>
            <a:ext cx="8640763" cy="4679950"/>
          </a:xfrm>
        </p:spPr>
        <p:txBody>
          <a:bodyPr/>
          <a:lstStyle/>
          <a:p>
            <a:pPr marL="28956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Kopie dokumentów potwierdzających dostępność środków na sfinansowanie projektu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promesa udzielenia kredytu/pożyczki/dotacji, wydana przez banki lub inne instytucje finansowe po pozytywnej ocenie zdolności kredytowej,</a:t>
            </a: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umowy kredytowe/pożyczkowe/dotacyjne zawarte z bankami lub innymi instytucjami finansowymi</a:t>
            </a: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umowy innych pożyczek (należy dodatkowo przedstawić sytuację finansową podmiotu udzielającego pożyczki, potwierdzającą możliwość dysponowania środkami na udzielenie pożyczki</a:t>
            </a: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planowanego dokapitalizowania Wnioskodawcy, należy wskazać kwotę, termin, podmiot obejmujący udziały/akcje oraz udokumentować, że wskazany podmiot dysponuje środkami na dokonanie dokapitalizowania lub przedstawić odpis z KRS potwierdzający zarejestrowanie już wniesionego kapitału</a:t>
            </a: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współfinansowania przedsięwzięcia ze środków własnych - udokumentowanie posiadania tych środków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94ECE-E7C7-83F0-655C-443DFCF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pl-PL" dirty="0"/>
              <a:t>III.	Analiza finansowa (AF)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4208E-A70F-1399-4B54-025ACD3D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ramach analizy finansowej należy m.in.:</a:t>
            </a:r>
          </a:p>
          <a:p>
            <a:pPr marL="0" indent="0">
              <a:buNone/>
            </a:pPr>
            <a:r>
              <a:rPr lang="pl-PL" dirty="0"/>
              <a:t>a) określić założenia do analizy,</a:t>
            </a:r>
          </a:p>
          <a:p>
            <a:pPr marL="0" indent="0">
              <a:buNone/>
            </a:pPr>
            <a:r>
              <a:rPr lang="pl-PL" dirty="0"/>
              <a:t>b) zestawić przepływy pieniężne projektu dla każdego roku analizy,</a:t>
            </a:r>
          </a:p>
          <a:p>
            <a:pPr marL="0" indent="0">
              <a:buNone/>
            </a:pPr>
            <a:r>
              <a:rPr lang="pl-PL" dirty="0"/>
              <a:t>c) określić źródła finansowania projektu,</a:t>
            </a:r>
          </a:p>
          <a:p>
            <a:pPr marL="0" indent="0">
              <a:buNone/>
            </a:pPr>
            <a:r>
              <a:rPr lang="pl-PL" dirty="0"/>
              <a:t>d) ustalić wartości wskaźników efektywności finansowej projektu,</a:t>
            </a:r>
          </a:p>
          <a:p>
            <a:pPr marL="0" indent="0">
              <a:buNone/>
            </a:pPr>
            <a:r>
              <a:rPr lang="pl-PL" dirty="0"/>
              <a:t>e) przeprowadzić analizę stabilności (trwałości) finansowej.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20F8E6-D917-41D2-0C50-E6862D3A8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681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0624A-787A-CA92-6912-37B8E3FC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619120"/>
            <a:ext cx="8640763" cy="618963"/>
          </a:xfrm>
        </p:spPr>
        <p:txBody>
          <a:bodyPr/>
          <a:lstStyle/>
          <a:p>
            <a:r>
              <a:rPr lang="pl-PL" dirty="0"/>
              <a:t>III. 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ED72A4-053A-CDD1-7788-7C35146D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403573"/>
            <a:ext cx="9178116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Okres odniesienia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58775" indent="0">
              <a:buNone/>
            </a:pPr>
            <a:r>
              <a:rPr lang="pl-PL" b="1" dirty="0">
                <a:highlight>
                  <a:srgbClr val="FFFFFF"/>
                </a:highlight>
              </a:rPr>
              <a:t>25 lat </a:t>
            </a:r>
            <a:r>
              <a:rPr lang="pl-PL" dirty="0">
                <a:highlight>
                  <a:srgbClr val="FFFFFF"/>
                </a:highlight>
              </a:rPr>
              <a:t> - rokiem bazowym jest rok w którym złożono wniosek - jeśli inwestycja została rozpoczęta przed jego złożeniem lub rok planowanej daty rozpoczęcia inwestycji, co oznacza rozpoczęcie robót budowlanych. </a:t>
            </a:r>
            <a:endParaRPr lang="pl-PL" dirty="0"/>
          </a:p>
          <a:p>
            <a:pPr marL="358775" lvl="1" indent="0">
              <a:buNone/>
            </a:pPr>
            <a:r>
              <a:rPr lang="pl-PL" dirty="0">
                <a:highlight>
                  <a:srgbClr val="FFFFFF"/>
                </a:highlight>
              </a:rPr>
              <a:t>Dyskontowanie przepływów pieniężnych należy rozpocząć od drugiego roku okresu odniesienia.</a:t>
            </a:r>
          </a:p>
          <a:p>
            <a:pPr marL="358775" lvl="1" indent="0">
              <a:buNone/>
            </a:pPr>
            <a:r>
              <a:rPr lang="pl-PL" dirty="0"/>
              <a:t>W modelu finansowym należy także przedstawić jako dane wyjściowe, historyczne dane finansowe Wnioskodawcy za ostatnie trzy lata poprzedzające rok złożenia wniosku (wykonanie wyników);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A2843E-AE0E-9CF2-AFF5-846532EE2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298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CA36D-C721-33C4-291E-19411824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210657"/>
            <a:ext cx="8640763" cy="495039"/>
          </a:xfrm>
        </p:spPr>
        <p:txBody>
          <a:bodyPr/>
          <a:lstStyle/>
          <a:p>
            <a:r>
              <a:rPr lang="pl-PL" dirty="0"/>
              <a:t>III.1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7F3114-BD19-BC15-132D-70A50447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1" y="827509"/>
            <a:ext cx="9529085" cy="60486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Ceny stałe/bieżące (zmienne):</a:t>
            </a:r>
          </a:p>
          <a:p>
            <a:pPr marL="0" indent="0">
              <a:buNone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809626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/>
              <a:t>Zgodnie z dokumentem: „Wytyczne dotyczące zagadnień związanych z przygotowaniem projektów inwestycyjnych, w tym hybrydowych na lata 2021-2027” (dalej „Wytyczne”), Roz. 6 Analiza finansowa, Podrozdział 6.4, analiza finansowa może być sporządzona:</a:t>
            </a:r>
          </a:p>
          <a:p>
            <a:pPr marL="1454151" lvl="3">
              <a:spcBef>
                <a:spcPts val="400"/>
              </a:spcBef>
              <a:buNone/>
            </a:pPr>
            <a:r>
              <a:rPr lang="pl-PL" dirty="0"/>
              <a:t>a)	w cenach stałych lub</a:t>
            </a:r>
          </a:p>
          <a:p>
            <a:pPr marL="1546226" lvl="3" indent="-342900">
              <a:spcBef>
                <a:spcPts val="400"/>
              </a:spcBef>
              <a:buAutoNum type="alphaLcParenR" startAt="2"/>
            </a:pPr>
            <a:r>
              <a:rPr lang="pl-PL" dirty="0"/>
              <a:t>w cenach bieżących,</a:t>
            </a:r>
          </a:p>
          <a:p>
            <a:pPr marL="195263" lvl="1" indent="0">
              <a:spcBef>
                <a:spcPts val="400"/>
              </a:spcBef>
              <a:buNone/>
            </a:pPr>
            <a:r>
              <a:rPr lang="pl-PL" dirty="0"/>
              <a:t>	przy czym, </a:t>
            </a:r>
            <a:r>
              <a:rPr lang="pl-PL" b="1" dirty="0"/>
              <a:t>o ile to możliwe i uzasadnione, powinna być przeprowadzona w 	cenach stałych</a:t>
            </a:r>
            <a:r>
              <a:rPr lang="pl-PL" dirty="0"/>
              <a:t>.</a:t>
            </a:r>
          </a:p>
          <a:p>
            <a:pPr marL="195263" lvl="1" indent="0">
              <a:spcBef>
                <a:spcPts val="400"/>
              </a:spcBef>
              <a:buNone/>
            </a:pPr>
            <a:endParaRPr lang="pl-PL" dirty="0"/>
          </a:p>
          <a:p>
            <a:pPr marL="809626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/>
              <a:t>Ceny stałe/bieżące determinują stosowanie określonych stawek dyskontowych:</a:t>
            </a:r>
          </a:p>
          <a:p>
            <a:pPr marL="1279526" lvl="3">
              <a:spcBef>
                <a:spcPts val="400"/>
              </a:spcBef>
            </a:pPr>
            <a:r>
              <a:rPr lang="pl-PL" dirty="0"/>
              <a:t>4 % do analizy finansowej prowadzonej w cenach stałych, </a:t>
            </a:r>
          </a:p>
          <a:p>
            <a:pPr marL="1279526" lvl="3">
              <a:spcBef>
                <a:spcPts val="400"/>
              </a:spcBef>
            </a:pPr>
            <a:r>
              <a:rPr lang="pl-PL" dirty="0"/>
              <a:t>9 % dla analizy finansowej prowadzonej w cenach bieżących.</a:t>
            </a:r>
          </a:p>
          <a:p>
            <a:pPr marL="504825" lvl="1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4C5273-FCC8-D034-294D-1A6A4EA5B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3545706" y="6506848"/>
            <a:ext cx="5388585" cy="738664"/>
          </a:xfrm>
          <a:custGeom>
            <a:avLst/>
            <a:gdLst>
              <a:gd name="connsiteX0" fmla="*/ 0 w 5388585"/>
              <a:gd name="connsiteY0" fmla="*/ 0 h 738664"/>
              <a:gd name="connsiteX1" fmla="*/ 706503 w 5388585"/>
              <a:gd name="connsiteY1" fmla="*/ 0 h 738664"/>
              <a:gd name="connsiteX2" fmla="*/ 1359121 w 5388585"/>
              <a:gd name="connsiteY2" fmla="*/ 0 h 738664"/>
              <a:gd name="connsiteX3" fmla="*/ 1957853 w 5388585"/>
              <a:gd name="connsiteY3" fmla="*/ 0 h 738664"/>
              <a:gd name="connsiteX4" fmla="*/ 2556584 w 5388585"/>
              <a:gd name="connsiteY4" fmla="*/ 0 h 738664"/>
              <a:gd name="connsiteX5" fmla="*/ 3263088 w 5388585"/>
              <a:gd name="connsiteY5" fmla="*/ 0 h 738664"/>
              <a:gd name="connsiteX6" fmla="*/ 3915705 w 5388585"/>
              <a:gd name="connsiteY6" fmla="*/ 0 h 738664"/>
              <a:gd name="connsiteX7" fmla="*/ 4352779 w 5388585"/>
              <a:gd name="connsiteY7" fmla="*/ 0 h 738664"/>
              <a:gd name="connsiteX8" fmla="*/ 5388585 w 5388585"/>
              <a:gd name="connsiteY8" fmla="*/ 0 h 738664"/>
              <a:gd name="connsiteX9" fmla="*/ 5388585 w 5388585"/>
              <a:gd name="connsiteY9" fmla="*/ 384105 h 738664"/>
              <a:gd name="connsiteX10" fmla="*/ 5388585 w 5388585"/>
              <a:gd name="connsiteY10" fmla="*/ 738664 h 738664"/>
              <a:gd name="connsiteX11" fmla="*/ 4897625 w 5388585"/>
              <a:gd name="connsiteY11" fmla="*/ 738664 h 738664"/>
              <a:gd name="connsiteX12" fmla="*/ 4191122 w 5388585"/>
              <a:gd name="connsiteY12" fmla="*/ 738664 h 738664"/>
              <a:gd name="connsiteX13" fmla="*/ 3646276 w 5388585"/>
              <a:gd name="connsiteY13" fmla="*/ 738664 h 738664"/>
              <a:gd name="connsiteX14" fmla="*/ 2939772 w 5388585"/>
              <a:gd name="connsiteY14" fmla="*/ 738664 h 738664"/>
              <a:gd name="connsiteX15" fmla="*/ 2448813 w 5388585"/>
              <a:gd name="connsiteY15" fmla="*/ 738664 h 738664"/>
              <a:gd name="connsiteX16" fmla="*/ 2011738 w 5388585"/>
              <a:gd name="connsiteY16" fmla="*/ 738664 h 738664"/>
              <a:gd name="connsiteX17" fmla="*/ 1574664 w 5388585"/>
              <a:gd name="connsiteY17" fmla="*/ 738664 h 738664"/>
              <a:gd name="connsiteX18" fmla="*/ 922047 w 5388585"/>
              <a:gd name="connsiteY18" fmla="*/ 738664 h 738664"/>
              <a:gd name="connsiteX19" fmla="*/ 0 w 5388585"/>
              <a:gd name="connsiteY19" fmla="*/ 738664 h 738664"/>
              <a:gd name="connsiteX20" fmla="*/ 0 w 5388585"/>
              <a:gd name="connsiteY20" fmla="*/ 369332 h 738664"/>
              <a:gd name="connsiteX21" fmla="*/ 0 w 5388585"/>
              <a:gd name="connsiteY21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88585" h="738664" fill="none" extrusionOk="0">
                <a:moveTo>
                  <a:pt x="0" y="0"/>
                </a:moveTo>
                <a:cubicBezTo>
                  <a:pt x="186833" y="-56757"/>
                  <a:pt x="523019" y="57673"/>
                  <a:pt x="706503" y="0"/>
                </a:cubicBezTo>
                <a:cubicBezTo>
                  <a:pt x="889987" y="-57673"/>
                  <a:pt x="1135378" y="14244"/>
                  <a:pt x="1359121" y="0"/>
                </a:cubicBezTo>
                <a:cubicBezTo>
                  <a:pt x="1582864" y="-14244"/>
                  <a:pt x="1710056" y="71316"/>
                  <a:pt x="1957853" y="0"/>
                </a:cubicBezTo>
                <a:cubicBezTo>
                  <a:pt x="2205650" y="-71316"/>
                  <a:pt x="2428236" y="57893"/>
                  <a:pt x="2556584" y="0"/>
                </a:cubicBezTo>
                <a:cubicBezTo>
                  <a:pt x="2684932" y="-57893"/>
                  <a:pt x="2983054" y="16482"/>
                  <a:pt x="3263088" y="0"/>
                </a:cubicBezTo>
                <a:cubicBezTo>
                  <a:pt x="3543122" y="-16482"/>
                  <a:pt x="3772235" y="21344"/>
                  <a:pt x="3915705" y="0"/>
                </a:cubicBezTo>
                <a:cubicBezTo>
                  <a:pt x="4059175" y="-21344"/>
                  <a:pt x="4227945" y="39358"/>
                  <a:pt x="4352779" y="0"/>
                </a:cubicBezTo>
                <a:cubicBezTo>
                  <a:pt x="4477613" y="-39358"/>
                  <a:pt x="4872033" y="8242"/>
                  <a:pt x="5388585" y="0"/>
                </a:cubicBezTo>
                <a:cubicBezTo>
                  <a:pt x="5390527" y="130597"/>
                  <a:pt x="5357722" y="211814"/>
                  <a:pt x="5388585" y="384105"/>
                </a:cubicBezTo>
                <a:cubicBezTo>
                  <a:pt x="5419448" y="556397"/>
                  <a:pt x="5353285" y="663710"/>
                  <a:pt x="5388585" y="738664"/>
                </a:cubicBezTo>
                <a:cubicBezTo>
                  <a:pt x="5273641" y="762748"/>
                  <a:pt x="5085723" y="708379"/>
                  <a:pt x="4897625" y="738664"/>
                </a:cubicBezTo>
                <a:cubicBezTo>
                  <a:pt x="4709527" y="768949"/>
                  <a:pt x="4363692" y="673136"/>
                  <a:pt x="4191122" y="738664"/>
                </a:cubicBezTo>
                <a:cubicBezTo>
                  <a:pt x="4018552" y="804192"/>
                  <a:pt x="3896765" y="673716"/>
                  <a:pt x="3646276" y="738664"/>
                </a:cubicBezTo>
                <a:cubicBezTo>
                  <a:pt x="3395787" y="803612"/>
                  <a:pt x="3245956" y="696525"/>
                  <a:pt x="2939772" y="738664"/>
                </a:cubicBezTo>
                <a:cubicBezTo>
                  <a:pt x="2633588" y="780803"/>
                  <a:pt x="2653435" y="697819"/>
                  <a:pt x="2448813" y="738664"/>
                </a:cubicBezTo>
                <a:cubicBezTo>
                  <a:pt x="2244191" y="779509"/>
                  <a:pt x="2125308" y="728383"/>
                  <a:pt x="2011738" y="738664"/>
                </a:cubicBezTo>
                <a:cubicBezTo>
                  <a:pt x="1898168" y="748945"/>
                  <a:pt x="1665169" y="719212"/>
                  <a:pt x="1574664" y="738664"/>
                </a:cubicBezTo>
                <a:cubicBezTo>
                  <a:pt x="1484159" y="758116"/>
                  <a:pt x="1080928" y="724656"/>
                  <a:pt x="922047" y="738664"/>
                </a:cubicBezTo>
                <a:cubicBezTo>
                  <a:pt x="763166" y="752672"/>
                  <a:pt x="285491" y="631326"/>
                  <a:pt x="0" y="738664"/>
                </a:cubicBezTo>
                <a:cubicBezTo>
                  <a:pt x="-24954" y="572617"/>
                  <a:pt x="27326" y="531652"/>
                  <a:pt x="0" y="369332"/>
                </a:cubicBezTo>
                <a:cubicBezTo>
                  <a:pt x="-27326" y="207012"/>
                  <a:pt x="4566" y="118566"/>
                  <a:pt x="0" y="0"/>
                </a:cubicBezTo>
                <a:close/>
              </a:path>
              <a:path w="5388585" h="738664" stroke="0" extrusionOk="0">
                <a:moveTo>
                  <a:pt x="0" y="0"/>
                </a:moveTo>
                <a:cubicBezTo>
                  <a:pt x="207126" y="-60795"/>
                  <a:pt x="415915" y="26688"/>
                  <a:pt x="544846" y="0"/>
                </a:cubicBezTo>
                <a:cubicBezTo>
                  <a:pt x="673777" y="-26688"/>
                  <a:pt x="778491" y="29955"/>
                  <a:pt x="981920" y="0"/>
                </a:cubicBezTo>
                <a:cubicBezTo>
                  <a:pt x="1185349" y="-29955"/>
                  <a:pt x="1545902" y="15685"/>
                  <a:pt x="1688423" y="0"/>
                </a:cubicBezTo>
                <a:cubicBezTo>
                  <a:pt x="1830944" y="-15685"/>
                  <a:pt x="2020339" y="32625"/>
                  <a:pt x="2233269" y="0"/>
                </a:cubicBezTo>
                <a:cubicBezTo>
                  <a:pt x="2446199" y="-32625"/>
                  <a:pt x="2617622" y="42461"/>
                  <a:pt x="2778115" y="0"/>
                </a:cubicBezTo>
                <a:cubicBezTo>
                  <a:pt x="2938608" y="-42461"/>
                  <a:pt x="3282777" y="4580"/>
                  <a:pt x="3484618" y="0"/>
                </a:cubicBezTo>
                <a:cubicBezTo>
                  <a:pt x="3686459" y="-4580"/>
                  <a:pt x="3871438" y="24939"/>
                  <a:pt x="3975578" y="0"/>
                </a:cubicBezTo>
                <a:cubicBezTo>
                  <a:pt x="4079718" y="-24939"/>
                  <a:pt x="4479581" y="59600"/>
                  <a:pt x="4682082" y="0"/>
                </a:cubicBezTo>
                <a:cubicBezTo>
                  <a:pt x="4884583" y="-59600"/>
                  <a:pt x="5207387" y="16137"/>
                  <a:pt x="5388585" y="0"/>
                </a:cubicBezTo>
                <a:cubicBezTo>
                  <a:pt x="5405705" y="100193"/>
                  <a:pt x="5355510" y="257057"/>
                  <a:pt x="5388585" y="369332"/>
                </a:cubicBezTo>
                <a:cubicBezTo>
                  <a:pt x="5421660" y="481607"/>
                  <a:pt x="5345795" y="631012"/>
                  <a:pt x="5388585" y="738664"/>
                </a:cubicBezTo>
                <a:cubicBezTo>
                  <a:pt x="5149878" y="804730"/>
                  <a:pt x="4913516" y="721954"/>
                  <a:pt x="4735967" y="738664"/>
                </a:cubicBezTo>
                <a:cubicBezTo>
                  <a:pt x="4558418" y="755374"/>
                  <a:pt x="4371010" y="669454"/>
                  <a:pt x="4029464" y="738664"/>
                </a:cubicBezTo>
                <a:cubicBezTo>
                  <a:pt x="3687918" y="807874"/>
                  <a:pt x="3507143" y="682645"/>
                  <a:pt x="3322961" y="738664"/>
                </a:cubicBezTo>
                <a:cubicBezTo>
                  <a:pt x="3138779" y="794683"/>
                  <a:pt x="2996413" y="713640"/>
                  <a:pt x="2832001" y="738664"/>
                </a:cubicBezTo>
                <a:cubicBezTo>
                  <a:pt x="2667589" y="763688"/>
                  <a:pt x="2386971" y="698963"/>
                  <a:pt x="2233269" y="738664"/>
                </a:cubicBezTo>
                <a:cubicBezTo>
                  <a:pt x="2079567" y="778365"/>
                  <a:pt x="1717794" y="712395"/>
                  <a:pt x="1526766" y="738664"/>
                </a:cubicBezTo>
                <a:cubicBezTo>
                  <a:pt x="1335738" y="764933"/>
                  <a:pt x="1168682" y="679175"/>
                  <a:pt x="928034" y="738664"/>
                </a:cubicBezTo>
                <a:cubicBezTo>
                  <a:pt x="687386" y="798153"/>
                  <a:pt x="367337" y="729913"/>
                  <a:pt x="0" y="738664"/>
                </a:cubicBezTo>
                <a:cubicBezTo>
                  <a:pt x="-19740" y="570931"/>
                  <a:pt x="19761" y="497873"/>
                  <a:pt x="0" y="384105"/>
                </a:cubicBezTo>
                <a:cubicBezTo>
                  <a:pt x="-19761" y="270337"/>
                  <a:pt x="45686" y="11759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400" b="1" dirty="0"/>
              <a:t>50 mln zł </a:t>
            </a:r>
            <a:r>
              <a:rPr lang="pl-PL" sz="1400" dirty="0"/>
              <a:t>= koszt całkowity projektu, stanowiący sumę wydatków kwalifikowanych i niekwalifikowanych (zawiera podatek VAT, niezależnie od tego, czy stanowi on wydatek kwalifikowalny w danym projekcie)</a:t>
            </a:r>
          </a:p>
        </p:txBody>
      </p:sp>
    </p:spTree>
    <p:extLst>
      <p:ext uri="{BB962C8B-B14F-4D97-AF65-F5344CB8AC3E}">
        <p14:creationId xmlns:p14="http://schemas.microsoft.com/office/powerpoint/2010/main" val="294980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CA36D-C721-33C4-291E-19411824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210657"/>
            <a:ext cx="8640763" cy="495039"/>
          </a:xfrm>
        </p:spPr>
        <p:txBody>
          <a:bodyPr/>
          <a:lstStyle/>
          <a:p>
            <a:r>
              <a:rPr lang="pl-PL" dirty="0"/>
              <a:t>III.1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7F3114-BD19-BC15-132D-70A50447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1" y="827509"/>
            <a:ext cx="9529085" cy="60486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Ceny stałe/bieżące (zmienne) - cd: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788988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Dla projektów o wartości do 50 mln zł </a:t>
            </a:r>
            <a:r>
              <a:rPr lang="pl-PL" dirty="0"/>
              <a:t>przyjęto </a:t>
            </a:r>
            <a:r>
              <a:rPr lang="pl-PL" b="1" dirty="0"/>
              <a:t>możliwość </a:t>
            </a:r>
            <a:r>
              <a:rPr lang="pl-PL" dirty="0"/>
              <a:t>dokonywania </a:t>
            </a:r>
            <a:r>
              <a:rPr lang="pl-PL" b="1" dirty="0"/>
              <a:t>wyboru</a:t>
            </a:r>
            <a:r>
              <a:rPr lang="pl-PL" dirty="0"/>
              <a:t> przez Wnioskodawcę </a:t>
            </a:r>
            <a:r>
              <a:rPr lang="pl-PL" b="1" dirty="0"/>
              <a:t>czy</a:t>
            </a:r>
            <a:r>
              <a:rPr lang="pl-PL" dirty="0"/>
              <a:t> na potrzeby analizy stosuje </a:t>
            </a:r>
            <a:r>
              <a:rPr lang="pl-PL" b="1" dirty="0"/>
              <a:t>ceny stałe czy zmienne </a:t>
            </a:r>
            <a:r>
              <a:rPr lang="pl-PL" dirty="0"/>
              <a:t>z zastrzeżeniem jednak, że </a:t>
            </a:r>
            <a:r>
              <a:rPr lang="pl-PL" b="1" dirty="0"/>
              <a:t>przyjęcie cen zmiennych </a:t>
            </a:r>
            <a:r>
              <a:rPr lang="pl-PL" dirty="0"/>
              <a:t>w analizie finansowej </a:t>
            </a:r>
            <a:r>
              <a:rPr lang="pl-PL" b="1" dirty="0"/>
              <a:t>wymaga przedstawienia </a:t>
            </a:r>
            <a:r>
              <a:rPr lang="pl-PL" dirty="0"/>
              <a:t>przez wnioskodawcę </a:t>
            </a:r>
            <a:r>
              <a:rPr lang="pl-PL" b="1" dirty="0"/>
              <a:t>odpowiedniej argumentacji </a:t>
            </a:r>
            <a:r>
              <a:rPr lang="pl-PL" dirty="0"/>
              <a:t>(specyfika branży, warunki makroekonomiczne, itp.)</a:t>
            </a:r>
          </a:p>
          <a:p>
            <a:pPr marL="788988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 marL="788988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Dla projektów o wartości powyżej 50 mln zł </a:t>
            </a:r>
            <a:r>
              <a:rPr lang="pl-PL" dirty="0"/>
              <a:t>zaleca się </a:t>
            </a:r>
            <a:r>
              <a:rPr lang="pl-PL" b="1" dirty="0"/>
              <a:t>stosowanie cen stałych</a:t>
            </a:r>
            <a:r>
              <a:rPr lang="pl-PL" dirty="0"/>
              <a:t>, ze względu na konieczność ujednolicenia analizy finansowej oraz analizy ekonomicznej, która - co do zasady - jest przeprowadzana w cenach stałych.</a:t>
            </a:r>
          </a:p>
          <a:p>
            <a:pPr marL="0" lvl="1" indent="0">
              <a:buNone/>
            </a:pPr>
            <a:endParaRPr lang="pl-PL" dirty="0"/>
          </a:p>
          <a:p>
            <a:pPr marL="0" lvl="1" indent="0">
              <a:buNone/>
            </a:pPr>
            <a:endParaRPr lang="pl-PL" dirty="0"/>
          </a:p>
          <a:p>
            <a:pPr marL="504825" lvl="1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4C5273-FCC8-D034-294D-1A6A4EA5B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3545706" y="6506848"/>
            <a:ext cx="5388585" cy="738664"/>
          </a:xfrm>
          <a:custGeom>
            <a:avLst/>
            <a:gdLst>
              <a:gd name="connsiteX0" fmla="*/ 0 w 5388585"/>
              <a:gd name="connsiteY0" fmla="*/ 0 h 738664"/>
              <a:gd name="connsiteX1" fmla="*/ 706503 w 5388585"/>
              <a:gd name="connsiteY1" fmla="*/ 0 h 738664"/>
              <a:gd name="connsiteX2" fmla="*/ 1359121 w 5388585"/>
              <a:gd name="connsiteY2" fmla="*/ 0 h 738664"/>
              <a:gd name="connsiteX3" fmla="*/ 1957853 w 5388585"/>
              <a:gd name="connsiteY3" fmla="*/ 0 h 738664"/>
              <a:gd name="connsiteX4" fmla="*/ 2556584 w 5388585"/>
              <a:gd name="connsiteY4" fmla="*/ 0 h 738664"/>
              <a:gd name="connsiteX5" fmla="*/ 3263088 w 5388585"/>
              <a:gd name="connsiteY5" fmla="*/ 0 h 738664"/>
              <a:gd name="connsiteX6" fmla="*/ 3915705 w 5388585"/>
              <a:gd name="connsiteY6" fmla="*/ 0 h 738664"/>
              <a:gd name="connsiteX7" fmla="*/ 4352779 w 5388585"/>
              <a:gd name="connsiteY7" fmla="*/ 0 h 738664"/>
              <a:gd name="connsiteX8" fmla="*/ 5388585 w 5388585"/>
              <a:gd name="connsiteY8" fmla="*/ 0 h 738664"/>
              <a:gd name="connsiteX9" fmla="*/ 5388585 w 5388585"/>
              <a:gd name="connsiteY9" fmla="*/ 384105 h 738664"/>
              <a:gd name="connsiteX10" fmla="*/ 5388585 w 5388585"/>
              <a:gd name="connsiteY10" fmla="*/ 738664 h 738664"/>
              <a:gd name="connsiteX11" fmla="*/ 4897625 w 5388585"/>
              <a:gd name="connsiteY11" fmla="*/ 738664 h 738664"/>
              <a:gd name="connsiteX12" fmla="*/ 4191122 w 5388585"/>
              <a:gd name="connsiteY12" fmla="*/ 738664 h 738664"/>
              <a:gd name="connsiteX13" fmla="*/ 3646276 w 5388585"/>
              <a:gd name="connsiteY13" fmla="*/ 738664 h 738664"/>
              <a:gd name="connsiteX14" fmla="*/ 2939772 w 5388585"/>
              <a:gd name="connsiteY14" fmla="*/ 738664 h 738664"/>
              <a:gd name="connsiteX15" fmla="*/ 2448813 w 5388585"/>
              <a:gd name="connsiteY15" fmla="*/ 738664 h 738664"/>
              <a:gd name="connsiteX16" fmla="*/ 2011738 w 5388585"/>
              <a:gd name="connsiteY16" fmla="*/ 738664 h 738664"/>
              <a:gd name="connsiteX17" fmla="*/ 1574664 w 5388585"/>
              <a:gd name="connsiteY17" fmla="*/ 738664 h 738664"/>
              <a:gd name="connsiteX18" fmla="*/ 922047 w 5388585"/>
              <a:gd name="connsiteY18" fmla="*/ 738664 h 738664"/>
              <a:gd name="connsiteX19" fmla="*/ 0 w 5388585"/>
              <a:gd name="connsiteY19" fmla="*/ 738664 h 738664"/>
              <a:gd name="connsiteX20" fmla="*/ 0 w 5388585"/>
              <a:gd name="connsiteY20" fmla="*/ 369332 h 738664"/>
              <a:gd name="connsiteX21" fmla="*/ 0 w 5388585"/>
              <a:gd name="connsiteY21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88585" h="738664" fill="none" extrusionOk="0">
                <a:moveTo>
                  <a:pt x="0" y="0"/>
                </a:moveTo>
                <a:cubicBezTo>
                  <a:pt x="186833" y="-56757"/>
                  <a:pt x="523019" y="57673"/>
                  <a:pt x="706503" y="0"/>
                </a:cubicBezTo>
                <a:cubicBezTo>
                  <a:pt x="889987" y="-57673"/>
                  <a:pt x="1135378" y="14244"/>
                  <a:pt x="1359121" y="0"/>
                </a:cubicBezTo>
                <a:cubicBezTo>
                  <a:pt x="1582864" y="-14244"/>
                  <a:pt x="1710056" y="71316"/>
                  <a:pt x="1957853" y="0"/>
                </a:cubicBezTo>
                <a:cubicBezTo>
                  <a:pt x="2205650" y="-71316"/>
                  <a:pt x="2428236" y="57893"/>
                  <a:pt x="2556584" y="0"/>
                </a:cubicBezTo>
                <a:cubicBezTo>
                  <a:pt x="2684932" y="-57893"/>
                  <a:pt x="2983054" y="16482"/>
                  <a:pt x="3263088" y="0"/>
                </a:cubicBezTo>
                <a:cubicBezTo>
                  <a:pt x="3543122" y="-16482"/>
                  <a:pt x="3772235" y="21344"/>
                  <a:pt x="3915705" y="0"/>
                </a:cubicBezTo>
                <a:cubicBezTo>
                  <a:pt x="4059175" y="-21344"/>
                  <a:pt x="4227945" y="39358"/>
                  <a:pt x="4352779" y="0"/>
                </a:cubicBezTo>
                <a:cubicBezTo>
                  <a:pt x="4477613" y="-39358"/>
                  <a:pt x="4872033" y="8242"/>
                  <a:pt x="5388585" y="0"/>
                </a:cubicBezTo>
                <a:cubicBezTo>
                  <a:pt x="5390527" y="130597"/>
                  <a:pt x="5357722" y="211814"/>
                  <a:pt x="5388585" y="384105"/>
                </a:cubicBezTo>
                <a:cubicBezTo>
                  <a:pt x="5419448" y="556397"/>
                  <a:pt x="5353285" y="663710"/>
                  <a:pt x="5388585" y="738664"/>
                </a:cubicBezTo>
                <a:cubicBezTo>
                  <a:pt x="5273641" y="762748"/>
                  <a:pt x="5085723" y="708379"/>
                  <a:pt x="4897625" y="738664"/>
                </a:cubicBezTo>
                <a:cubicBezTo>
                  <a:pt x="4709527" y="768949"/>
                  <a:pt x="4363692" y="673136"/>
                  <a:pt x="4191122" y="738664"/>
                </a:cubicBezTo>
                <a:cubicBezTo>
                  <a:pt x="4018552" y="804192"/>
                  <a:pt x="3896765" y="673716"/>
                  <a:pt x="3646276" y="738664"/>
                </a:cubicBezTo>
                <a:cubicBezTo>
                  <a:pt x="3395787" y="803612"/>
                  <a:pt x="3245956" y="696525"/>
                  <a:pt x="2939772" y="738664"/>
                </a:cubicBezTo>
                <a:cubicBezTo>
                  <a:pt x="2633588" y="780803"/>
                  <a:pt x="2653435" y="697819"/>
                  <a:pt x="2448813" y="738664"/>
                </a:cubicBezTo>
                <a:cubicBezTo>
                  <a:pt x="2244191" y="779509"/>
                  <a:pt x="2125308" y="728383"/>
                  <a:pt x="2011738" y="738664"/>
                </a:cubicBezTo>
                <a:cubicBezTo>
                  <a:pt x="1898168" y="748945"/>
                  <a:pt x="1665169" y="719212"/>
                  <a:pt x="1574664" y="738664"/>
                </a:cubicBezTo>
                <a:cubicBezTo>
                  <a:pt x="1484159" y="758116"/>
                  <a:pt x="1080928" y="724656"/>
                  <a:pt x="922047" y="738664"/>
                </a:cubicBezTo>
                <a:cubicBezTo>
                  <a:pt x="763166" y="752672"/>
                  <a:pt x="285491" y="631326"/>
                  <a:pt x="0" y="738664"/>
                </a:cubicBezTo>
                <a:cubicBezTo>
                  <a:pt x="-24954" y="572617"/>
                  <a:pt x="27326" y="531652"/>
                  <a:pt x="0" y="369332"/>
                </a:cubicBezTo>
                <a:cubicBezTo>
                  <a:pt x="-27326" y="207012"/>
                  <a:pt x="4566" y="118566"/>
                  <a:pt x="0" y="0"/>
                </a:cubicBezTo>
                <a:close/>
              </a:path>
              <a:path w="5388585" h="738664" stroke="0" extrusionOk="0">
                <a:moveTo>
                  <a:pt x="0" y="0"/>
                </a:moveTo>
                <a:cubicBezTo>
                  <a:pt x="207126" y="-60795"/>
                  <a:pt x="415915" y="26688"/>
                  <a:pt x="544846" y="0"/>
                </a:cubicBezTo>
                <a:cubicBezTo>
                  <a:pt x="673777" y="-26688"/>
                  <a:pt x="778491" y="29955"/>
                  <a:pt x="981920" y="0"/>
                </a:cubicBezTo>
                <a:cubicBezTo>
                  <a:pt x="1185349" y="-29955"/>
                  <a:pt x="1545902" y="15685"/>
                  <a:pt x="1688423" y="0"/>
                </a:cubicBezTo>
                <a:cubicBezTo>
                  <a:pt x="1830944" y="-15685"/>
                  <a:pt x="2020339" y="32625"/>
                  <a:pt x="2233269" y="0"/>
                </a:cubicBezTo>
                <a:cubicBezTo>
                  <a:pt x="2446199" y="-32625"/>
                  <a:pt x="2617622" y="42461"/>
                  <a:pt x="2778115" y="0"/>
                </a:cubicBezTo>
                <a:cubicBezTo>
                  <a:pt x="2938608" y="-42461"/>
                  <a:pt x="3282777" y="4580"/>
                  <a:pt x="3484618" y="0"/>
                </a:cubicBezTo>
                <a:cubicBezTo>
                  <a:pt x="3686459" y="-4580"/>
                  <a:pt x="3871438" y="24939"/>
                  <a:pt x="3975578" y="0"/>
                </a:cubicBezTo>
                <a:cubicBezTo>
                  <a:pt x="4079718" y="-24939"/>
                  <a:pt x="4479581" y="59600"/>
                  <a:pt x="4682082" y="0"/>
                </a:cubicBezTo>
                <a:cubicBezTo>
                  <a:pt x="4884583" y="-59600"/>
                  <a:pt x="5207387" y="16137"/>
                  <a:pt x="5388585" y="0"/>
                </a:cubicBezTo>
                <a:cubicBezTo>
                  <a:pt x="5405705" y="100193"/>
                  <a:pt x="5355510" y="257057"/>
                  <a:pt x="5388585" y="369332"/>
                </a:cubicBezTo>
                <a:cubicBezTo>
                  <a:pt x="5421660" y="481607"/>
                  <a:pt x="5345795" y="631012"/>
                  <a:pt x="5388585" y="738664"/>
                </a:cubicBezTo>
                <a:cubicBezTo>
                  <a:pt x="5149878" y="804730"/>
                  <a:pt x="4913516" y="721954"/>
                  <a:pt x="4735967" y="738664"/>
                </a:cubicBezTo>
                <a:cubicBezTo>
                  <a:pt x="4558418" y="755374"/>
                  <a:pt x="4371010" y="669454"/>
                  <a:pt x="4029464" y="738664"/>
                </a:cubicBezTo>
                <a:cubicBezTo>
                  <a:pt x="3687918" y="807874"/>
                  <a:pt x="3507143" y="682645"/>
                  <a:pt x="3322961" y="738664"/>
                </a:cubicBezTo>
                <a:cubicBezTo>
                  <a:pt x="3138779" y="794683"/>
                  <a:pt x="2996413" y="713640"/>
                  <a:pt x="2832001" y="738664"/>
                </a:cubicBezTo>
                <a:cubicBezTo>
                  <a:pt x="2667589" y="763688"/>
                  <a:pt x="2386971" y="698963"/>
                  <a:pt x="2233269" y="738664"/>
                </a:cubicBezTo>
                <a:cubicBezTo>
                  <a:pt x="2079567" y="778365"/>
                  <a:pt x="1717794" y="712395"/>
                  <a:pt x="1526766" y="738664"/>
                </a:cubicBezTo>
                <a:cubicBezTo>
                  <a:pt x="1335738" y="764933"/>
                  <a:pt x="1168682" y="679175"/>
                  <a:pt x="928034" y="738664"/>
                </a:cubicBezTo>
                <a:cubicBezTo>
                  <a:pt x="687386" y="798153"/>
                  <a:pt x="367337" y="729913"/>
                  <a:pt x="0" y="738664"/>
                </a:cubicBezTo>
                <a:cubicBezTo>
                  <a:pt x="-19740" y="570931"/>
                  <a:pt x="19761" y="497873"/>
                  <a:pt x="0" y="384105"/>
                </a:cubicBezTo>
                <a:cubicBezTo>
                  <a:pt x="-19761" y="270337"/>
                  <a:pt x="45686" y="11759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400" b="1" dirty="0"/>
              <a:t>50 mln zł </a:t>
            </a:r>
            <a:r>
              <a:rPr lang="pl-PL" sz="1400" dirty="0"/>
              <a:t>= koszt całkowity projektu, stanowiący sumę wydatków kwalifikowanych i niekwalifikowanych (zawiera podatek VAT, niezależnie od tego, czy stanowi on wydatek kwalifikowalny w danym projekcie)</a:t>
            </a:r>
          </a:p>
        </p:txBody>
      </p:sp>
    </p:spTree>
    <p:extLst>
      <p:ext uri="{BB962C8B-B14F-4D97-AF65-F5344CB8AC3E}">
        <p14:creationId xmlns:p14="http://schemas.microsoft.com/office/powerpoint/2010/main" val="318630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0C6A2-3515-7F4F-C275-95DD89C2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60632"/>
            <a:ext cx="8640763" cy="626917"/>
          </a:xfrm>
        </p:spPr>
        <p:txBody>
          <a:bodyPr/>
          <a:lstStyle/>
          <a:p>
            <a:r>
              <a:rPr lang="pl-PL" dirty="0"/>
              <a:t>III. 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E9D5E4-AC54-7C79-30F2-1E1FA36D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331565"/>
            <a:ext cx="8640763" cy="5327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Ceny stałe:</a:t>
            </a:r>
          </a:p>
          <a:p>
            <a:pPr marL="0" indent="0">
              <a:buNone/>
            </a:pPr>
            <a:r>
              <a:rPr lang="pl-PL" dirty="0"/>
              <a:t>Dla analizy w cenach </a:t>
            </a:r>
            <a:r>
              <a:rPr lang="pl-PL" dirty="0">
                <a:highlight>
                  <a:srgbClr val="FFFFFF"/>
                </a:highlight>
              </a:rPr>
              <a:t>stałych należy przyjąć jednostkowe ceny odpadów, podstawowych surowców energetycznych, energii elektrycznej i cieplnej oraz innych kosztów operacyjnych ponoszonych przez wnioskodawcę zgodnie ze stanem faktycznym na dzień ogłoszenia naboru wniosków.</a:t>
            </a:r>
          </a:p>
          <a:p>
            <a:pPr marL="0" indent="0">
              <a:buNone/>
            </a:pPr>
            <a:r>
              <a:rPr lang="pl-PL" dirty="0">
                <a:highlight>
                  <a:srgbClr val="FFFFFF"/>
                </a:highlight>
              </a:rPr>
              <a:t>Po stronie przychodowej należy przyjąć przychody z zagospodarowania odpadów.</a:t>
            </a:r>
          </a:p>
          <a:p>
            <a:pPr marL="0" indent="0">
              <a:buNone/>
            </a:pPr>
            <a:r>
              <a:rPr lang="pl-PL" b="1" dirty="0">
                <a:highlight>
                  <a:srgbClr val="FFFFFF"/>
                </a:highlight>
              </a:rPr>
              <a:t>Wszystkie przyjęte jednostkowe założenia przychodowo-kosztowe powinny pozostać niezmienne w całym okresie odniesienia</a:t>
            </a:r>
            <a:r>
              <a:rPr lang="pl-PL" b="1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B0E317-18E2-6D8B-6B17-F6BB2CCE0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88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0C6A2-3515-7F4F-C275-95DD89C2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60632"/>
            <a:ext cx="8640763" cy="626917"/>
          </a:xfrm>
        </p:spPr>
        <p:txBody>
          <a:bodyPr/>
          <a:lstStyle/>
          <a:p>
            <a:r>
              <a:rPr lang="pl-PL" dirty="0"/>
              <a:t>III. 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E9D5E4-AC54-7C79-30F2-1E1FA36D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331565"/>
            <a:ext cx="8640763" cy="5327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Założenia makroekonomiczne:</a:t>
            </a:r>
          </a:p>
          <a:p>
            <a:pPr marL="0" indent="0">
              <a:buNone/>
            </a:pPr>
            <a:r>
              <a:rPr lang="pl-PL" dirty="0"/>
              <a:t>Zgodnie z „Wytycznymi dotyczącymi stosowania jednolitych wskaźników makroekonomicznych będących podstawą oszacowania skutków finansowych projektowanych ustaw” Ministra Finansów z dnia 03.10.2023 r. (albo w nowszej wersji tych wytycznych, jeżeli jest dostępna). </a:t>
            </a:r>
          </a:p>
          <a:p>
            <a:pPr marL="0" lvl="1" indent="0">
              <a:buNone/>
            </a:pPr>
            <a:r>
              <a:rPr lang="pl-PL" dirty="0"/>
              <a:t>Dla okresu analizy wykraczającego poza okres prognozy zawartej w ww. dokumencie należy stosować wartości, jak z ostatniego roku ww. wariantów. Warianty te będą podlegały okresowej aktualizacji.</a:t>
            </a:r>
          </a:p>
          <a:p>
            <a:pPr marL="0" lvl="1" indent="0">
              <a:buNone/>
            </a:pPr>
            <a:r>
              <a:rPr lang="pl-PL" dirty="0"/>
              <a:t>W przypadku stawek podatkowych (w tym stawek VAT), należy stosować ich wartości, zgodnie z obowiązującymi przepisami.</a:t>
            </a:r>
          </a:p>
          <a:p>
            <a:pPr marL="0" lvl="1" indent="0">
              <a:buNone/>
            </a:pPr>
            <a:r>
              <a:rPr lang="pl-PL" dirty="0"/>
              <a:t>Podczas sporządzania analizy finansowej należy wziąć pod uwagę te z ww. założeń, które mają swoje uzasadnienie w kontekście specyfiki projektu, sektora itp., a także inne, które z punktu widzenia beneficjenta i projektu są istotne do uwzględnienia przy sporządzaniu analizy. </a:t>
            </a:r>
          </a:p>
          <a:p>
            <a:pPr marL="0" lvl="1" indent="0">
              <a:buNone/>
            </a:pPr>
            <a:r>
              <a:rPr lang="pl-PL" dirty="0"/>
              <a:t>W przypadku gdy znane są już rzeczywiste wartości danych makroekonomicznych dla lat będących przedmiotem analizy, należy je wykorzystać zamiast danych pochodzących ze scenariuszy.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B0E317-18E2-6D8B-6B17-F6BB2CCE0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275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16F59-87AE-BCB7-100A-1B91B723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8640763" cy="540368"/>
          </a:xfrm>
        </p:spPr>
        <p:txBody>
          <a:bodyPr/>
          <a:lstStyle/>
          <a:p>
            <a:r>
              <a:rPr lang="pl-PL" dirty="0"/>
              <a:t>III. 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E65D3E-D7EB-F403-E72E-DA69ADA8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947962"/>
            <a:ext cx="9793088" cy="5544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Rezerwa na nieprzewidziane wydatki</a:t>
            </a:r>
          </a:p>
          <a:p>
            <a:pPr marL="0" indent="0">
              <a:buNone/>
            </a:pPr>
            <a:r>
              <a:rPr lang="pl-PL" dirty="0"/>
              <a:t>Wnioskodawca ma możliwość uwzględniania rezerwy na nieprzewidziane wydatki (tzw. rezerwa inwestycyjna), ale z zastrzeżeniem, że </a:t>
            </a:r>
            <a:r>
              <a:rPr lang="pl-PL" b="1" dirty="0"/>
              <a:t>maksymalna jej wartość nie może przekraczać 15% całkowitych nakładów inwestycyjnych </a:t>
            </a:r>
            <a:r>
              <a:rPr lang="pl-PL" dirty="0"/>
              <a:t>oraz z zastrzeżeniem, że do wnioskowanego projektu załączona jest szczegółowa analiza ryzyka, uzasadniająca utworzenie rezerwy. </a:t>
            </a:r>
          </a:p>
          <a:p>
            <a:pPr marL="0" indent="0">
              <a:buNone/>
            </a:pPr>
            <a:r>
              <a:rPr lang="pl-PL" dirty="0"/>
              <a:t>Całkowity koszt projektu/inwestycji obejmuje wydatki kwalifikowalne i niekwalifikowalne, o których mowa w dokumencie „Wytyczne dotyczące zagadnień związanych z przygotowaniem projektów inwestycyjnych, w tym hybrydowych na lata 2021-2027”.</a:t>
            </a:r>
          </a:p>
          <a:p>
            <a:pPr marL="0" indent="0">
              <a:buNone/>
            </a:pPr>
            <a:r>
              <a:rPr lang="pl-PL" b="1" dirty="0"/>
              <a:t>Rezerw na nieprzewidziane wydatki nie uwzględnia się dla potrzeb kalkulacji wskaźników efektywności finansowej i ekonomicznej oraz trwałości finansowej projektu </a:t>
            </a:r>
            <a:r>
              <a:rPr lang="pl-PL" dirty="0"/>
              <a:t>z uwagi na fakt, iż nie stanowią one przepływu środków pieniężnych. W związku z tym, wartość rezerw na nieprzewidziane wydatki należy prezentować oddzielnie od nakładów inwestycyjnych na realizację projektu.</a:t>
            </a:r>
          </a:p>
          <a:p>
            <a:pPr marL="0" indent="0">
              <a:buNone/>
            </a:pPr>
            <a:r>
              <a:rPr lang="pl-PL" b="1" dirty="0"/>
              <a:t>Rezerwa na nieprzewidziane wydatki nie stanowi kosztów operacyjnych. Ponadto niepieniężne pozycje rachunkowe, takie jak rezerwy na nieprzewidziane wydatki, nie mogą być przedmiotem analizy finansowej.</a:t>
            </a:r>
          </a:p>
          <a:p>
            <a:pPr marL="0" indent="0" algn="just">
              <a:buNone/>
            </a:pPr>
            <a:endParaRPr lang="pl-PL" b="1" u="sng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0" indent="0" algn="just">
              <a:buNone/>
            </a:pPr>
            <a:endParaRPr lang="pl-PL" dirty="0">
              <a:highlight>
                <a:srgbClr val="FFFFFF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2D6FA1-CAC8-2279-D932-B559F555E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912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1410" y="395461"/>
            <a:ext cx="8640763" cy="431452"/>
          </a:xfrm>
        </p:spPr>
        <p:txBody>
          <a:bodyPr/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Spis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9303" y="971525"/>
            <a:ext cx="8712870" cy="5688360"/>
          </a:xfrm>
        </p:spPr>
        <p:txBody>
          <a:bodyPr/>
          <a:lstStyle/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OBOWIĄZUJĄCE DOKUMENTY</a:t>
            </a: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APLIKACYJNE</a:t>
            </a:r>
          </a:p>
          <a:p>
            <a:pPr marL="446088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II.1. Wniosek o dofinansowanie</a:t>
            </a:r>
          </a:p>
          <a:p>
            <a:pPr marL="804863" indent="-35877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II.2	 Załączniki do wniosku o dofinansowanie</a:t>
            </a: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romanUcPeriod" startAt="3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FINANSOWA</a:t>
            </a:r>
          </a:p>
          <a:p>
            <a:pPr marL="936000" indent="-47307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III.1	Założenia do analizy finansowej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	Wykonalność i stabilność finansowa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	Efektywność finansowa projektu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 Ustalenie wysokości dofinansowania 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III.5	Analiza ekonomiczna, analiza kosztów i korzyści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III.6 Uproszczenia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III.7	Analiza ryzyka i wrażliwości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KRYTERIA OCENY PROJEKTU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IV.1 Kryteria merytoryczne</a:t>
            </a:r>
          </a:p>
          <a:p>
            <a:pPr marL="271463" indent="-27146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	ZABEZPIECZENIE ZWROTU ŚRODKÓW</a:t>
            </a:r>
          </a:p>
          <a:p>
            <a:pPr marL="0" indent="0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2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16F59-87AE-BCB7-100A-1B91B723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8640763" cy="540368"/>
          </a:xfrm>
        </p:spPr>
        <p:txBody>
          <a:bodyPr/>
          <a:lstStyle/>
          <a:p>
            <a:r>
              <a:rPr lang="pl-PL" dirty="0"/>
              <a:t>III. 1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E65D3E-D7EB-F403-E72E-DA69ADA8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947962"/>
            <a:ext cx="9793088" cy="5544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Katalog kosztów operacyjnych</a:t>
            </a:r>
          </a:p>
          <a:p>
            <a:pPr marL="0" indent="0">
              <a:buNone/>
            </a:pPr>
            <a:r>
              <a:rPr lang="pl-PL" dirty="0"/>
              <a:t>Należy uwzględnić stałe i zmienne koszty operacyjne powiększone o nakłady odtworzeniowe.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Zmiany w kapitale obrotowym netto</a:t>
            </a:r>
          </a:p>
          <a:p>
            <a:pPr marL="0" indent="0">
              <a:buNone/>
            </a:pPr>
            <a:r>
              <a:rPr lang="pl-PL" dirty="0"/>
              <a:t>Zmiany KON nie są uwzględniane w analizie finansowej (obliczenie wskaźników efektywności finansowej), ale uwzględnia się je w analizie trwałości.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</a:rPr>
              <a:t>Wartość rezydualna</a:t>
            </a:r>
          </a:p>
          <a:p>
            <a:pPr marL="0" indent="0" algn="just">
              <a:buNone/>
            </a:pPr>
            <a:r>
              <a:rPr lang="pl-PL" dirty="0">
                <a:highlight>
                  <a:srgbClr val="FFFFFF"/>
                </a:highlight>
              </a:rPr>
              <a:t>Obliczana w ostatnim roku okresu odniesienia w oparciu o bieżącą wartość aktywów netto w ostatnim roku analizy (wycena wartości aktywów trwałych netto, określona przy wykorzystaniu metody i okresu amortyzacji zgodnych z polityką rachunkowości beneficjenta/operatora).</a:t>
            </a:r>
          </a:p>
          <a:p>
            <a:pPr marL="0" indent="0" algn="just">
              <a:buNone/>
            </a:pPr>
            <a:endParaRPr lang="pl-PL" dirty="0">
              <a:highlight>
                <a:srgbClr val="FFFFFF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2D6FA1-CAC8-2279-D932-B559F555E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227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10A3B-7E5F-9D55-54DB-1645E1A1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539751"/>
            <a:ext cx="9145015" cy="791814"/>
          </a:xfrm>
        </p:spPr>
        <p:txBody>
          <a:bodyPr/>
          <a:lstStyle/>
          <a:p>
            <a:pPr marL="804863" indent="-804863"/>
            <a:r>
              <a:rPr lang="pl-PL" dirty="0"/>
              <a:t>III.2	Wykonalność i stabilność finansowa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54B49-8E15-67C5-F1B3-B1BB7C8F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2542462"/>
            <a:ext cx="9649071" cy="37908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Wykonalność finansowa</a:t>
            </a:r>
          </a:p>
          <a:p>
            <a:pPr marL="0" indent="0">
              <a:buNone/>
            </a:pPr>
            <a:r>
              <a:rPr lang="pl-PL" dirty="0"/>
              <a:t>O wykonalności finansowej projektu decyduje możliwość zapewnienia źródeł jego finansowania na które składa się: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/>
              <a:t>wnioskowana kwota dofinansowania dla projektu;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/>
              <a:t>wkład własny wnioskodawcy.</a:t>
            </a:r>
          </a:p>
          <a:p>
            <a:pPr marL="0" indent="0">
              <a:buNone/>
            </a:pPr>
            <a:r>
              <a:rPr lang="pl-PL" dirty="0"/>
              <a:t>Tym samym, poza wnioskowanym finansowaniem ze środków UE należy wskazać źródła pochodzenia wkładu własnego, złożyć oświadczenie o jego zapewnieniu wraz z posiadanymi dokumentami potwierdzającymi jego źródła (nie dotyczy środków generowanych w ramach prowadzonej działalności).</a:t>
            </a:r>
          </a:p>
          <a:p>
            <a:pPr marL="0" indent="0">
              <a:buNone/>
            </a:pPr>
            <a:r>
              <a:rPr lang="pl-PL" dirty="0"/>
              <a:t>Wykazanie przez Wnioskodawcę zbilansowania źródeł finansowania wkładu własnego ma fundamentalne znaczenie dla potwierdzenia spełnienia horyzontalnych kryteriów wyboru projektów (obligatoryjnych, ocenianych zerojedynkowo): </a:t>
            </a:r>
            <a:r>
              <a:rPr lang="pl-PL" b="1" dirty="0"/>
              <a:t>stabilność finansowa projektu </a:t>
            </a:r>
            <a:r>
              <a:rPr lang="pl-PL" dirty="0"/>
              <a:t>i </a:t>
            </a:r>
            <a:r>
              <a:rPr lang="pl-PL" b="1" dirty="0"/>
              <a:t>poprawności analizy finansowej i ekonomicznej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C50045-8234-F2E6-8F33-F34FA41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4553818" y="1245057"/>
            <a:ext cx="5977548" cy="1169551"/>
          </a:xfrm>
          <a:custGeom>
            <a:avLst/>
            <a:gdLst>
              <a:gd name="connsiteX0" fmla="*/ 0 w 5977548"/>
              <a:gd name="connsiteY0" fmla="*/ 0 h 1169551"/>
              <a:gd name="connsiteX1" fmla="*/ 418428 w 5977548"/>
              <a:gd name="connsiteY1" fmla="*/ 0 h 1169551"/>
              <a:gd name="connsiteX2" fmla="*/ 1135734 w 5977548"/>
              <a:gd name="connsiteY2" fmla="*/ 0 h 1169551"/>
              <a:gd name="connsiteX3" fmla="*/ 1793264 w 5977548"/>
              <a:gd name="connsiteY3" fmla="*/ 0 h 1169551"/>
              <a:gd name="connsiteX4" fmla="*/ 2211693 w 5977548"/>
              <a:gd name="connsiteY4" fmla="*/ 0 h 1169551"/>
              <a:gd name="connsiteX5" fmla="*/ 2749672 w 5977548"/>
              <a:gd name="connsiteY5" fmla="*/ 0 h 1169551"/>
              <a:gd name="connsiteX6" fmla="*/ 3466978 w 5977548"/>
              <a:gd name="connsiteY6" fmla="*/ 0 h 1169551"/>
              <a:gd name="connsiteX7" fmla="*/ 4064733 w 5977548"/>
              <a:gd name="connsiteY7" fmla="*/ 0 h 1169551"/>
              <a:gd name="connsiteX8" fmla="*/ 4722263 w 5977548"/>
              <a:gd name="connsiteY8" fmla="*/ 0 h 1169551"/>
              <a:gd name="connsiteX9" fmla="*/ 5260242 w 5977548"/>
              <a:gd name="connsiteY9" fmla="*/ 0 h 1169551"/>
              <a:gd name="connsiteX10" fmla="*/ 5977548 w 5977548"/>
              <a:gd name="connsiteY10" fmla="*/ 0 h 1169551"/>
              <a:gd name="connsiteX11" fmla="*/ 5977548 w 5977548"/>
              <a:gd name="connsiteY11" fmla="*/ 608167 h 1169551"/>
              <a:gd name="connsiteX12" fmla="*/ 5977548 w 5977548"/>
              <a:gd name="connsiteY12" fmla="*/ 1169551 h 1169551"/>
              <a:gd name="connsiteX13" fmla="*/ 5559120 w 5977548"/>
              <a:gd name="connsiteY13" fmla="*/ 1169551 h 1169551"/>
              <a:gd name="connsiteX14" fmla="*/ 5140691 w 5977548"/>
              <a:gd name="connsiteY14" fmla="*/ 1169551 h 1169551"/>
              <a:gd name="connsiteX15" fmla="*/ 4483161 w 5977548"/>
              <a:gd name="connsiteY15" fmla="*/ 1169551 h 1169551"/>
              <a:gd name="connsiteX16" fmla="*/ 4064733 w 5977548"/>
              <a:gd name="connsiteY16" fmla="*/ 1169551 h 1169551"/>
              <a:gd name="connsiteX17" fmla="*/ 3466978 w 5977548"/>
              <a:gd name="connsiteY17" fmla="*/ 1169551 h 1169551"/>
              <a:gd name="connsiteX18" fmla="*/ 2988774 w 5977548"/>
              <a:gd name="connsiteY18" fmla="*/ 1169551 h 1169551"/>
              <a:gd name="connsiteX19" fmla="*/ 2391019 w 5977548"/>
              <a:gd name="connsiteY19" fmla="*/ 1169551 h 1169551"/>
              <a:gd name="connsiteX20" fmla="*/ 1793264 w 5977548"/>
              <a:gd name="connsiteY20" fmla="*/ 1169551 h 1169551"/>
              <a:gd name="connsiteX21" fmla="*/ 1195510 w 5977548"/>
              <a:gd name="connsiteY21" fmla="*/ 1169551 h 1169551"/>
              <a:gd name="connsiteX22" fmla="*/ 597755 w 5977548"/>
              <a:gd name="connsiteY22" fmla="*/ 1169551 h 1169551"/>
              <a:gd name="connsiteX23" fmla="*/ 0 w 5977548"/>
              <a:gd name="connsiteY23" fmla="*/ 1169551 h 1169551"/>
              <a:gd name="connsiteX24" fmla="*/ 0 w 5977548"/>
              <a:gd name="connsiteY24" fmla="*/ 573080 h 1169551"/>
              <a:gd name="connsiteX25" fmla="*/ 0 w 5977548"/>
              <a:gd name="connsiteY25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77548" h="1169551" fill="none" extrusionOk="0">
                <a:moveTo>
                  <a:pt x="0" y="0"/>
                </a:moveTo>
                <a:cubicBezTo>
                  <a:pt x="141479" y="-41183"/>
                  <a:pt x="221598" y="25846"/>
                  <a:pt x="418428" y="0"/>
                </a:cubicBezTo>
                <a:cubicBezTo>
                  <a:pt x="615258" y="-25846"/>
                  <a:pt x="862670" y="29807"/>
                  <a:pt x="1135734" y="0"/>
                </a:cubicBezTo>
                <a:cubicBezTo>
                  <a:pt x="1408798" y="-29807"/>
                  <a:pt x="1519648" y="52469"/>
                  <a:pt x="1793264" y="0"/>
                </a:cubicBezTo>
                <a:cubicBezTo>
                  <a:pt x="2066880" y="-52469"/>
                  <a:pt x="2076626" y="4698"/>
                  <a:pt x="2211693" y="0"/>
                </a:cubicBezTo>
                <a:cubicBezTo>
                  <a:pt x="2346760" y="-4698"/>
                  <a:pt x="2485516" y="17022"/>
                  <a:pt x="2749672" y="0"/>
                </a:cubicBezTo>
                <a:cubicBezTo>
                  <a:pt x="3013828" y="-17022"/>
                  <a:pt x="3314069" y="49855"/>
                  <a:pt x="3466978" y="0"/>
                </a:cubicBezTo>
                <a:cubicBezTo>
                  <a:pt x="3619887" y="-49855"/>
                  <a:pt x="3894834" y="59102"/>
                  <a:pt x="4064733" y="0"/>
                </a:cubicBezTo>
                <a:cubicBezTo>
                  <a:pt x="4234633" y="-59102"/>
                  <a:pt x="4560007" y="65485"/>
                  <a:pt x="4722263" y="0"/>
                </a:cubicBezTo>
                <a:cubicBezTo>
                  <a:pt x="4884519" y="-65485"/>
                  <a:pt x="5139259" y="21869"/>
                  <a:pt x="5260242" y="0"/>
                </a:cubicBezTo>
                <a:cubicBezTo>
                  <a:pt x="5381225" y="-21869"/>
                  <a:pt x="5824694" y="67809"/>
                  <a:pt x="5977548" y="0"/>
                </a:cubicBezTo>
                <a:cubicBezTo>
                  <a:pt x="6032205" y="168205"/>
                  <a:pt x="5960405" y="340274"/>
                  <a:pt x="5977548" y="608167"/>
                </a:cubicBezTo>
                <a:cubicBezTo>
                  <a:pt x="5994691" y="876060"/>
                  <a:pt x="5953733" y="921687"/>
                  <a:pt x="5977548" y="1169551"/>
                </a:cubicBezTo>
                <a:cubicBezTo>
                  <a:pt x="5884602" y="1173418"/>
                  <a:pt x="5689632" y="1139510"/>
                  <a:pt x="5559120" y="1169551"/>
                </a:cubicBezTo>
                <a:cubicBezTo>
                  <a:pt x="5428608" y="1199592"/>
                  <a:pt x="5309480" y="1164528"/>
                  <a:pt x="5140691" y="1169551"/>
                </a:cubicBezTo>
                <a:cubicBezTo>
                  <a:pt x="4971902" y="1174574"/>
                  <a:pt x="4755883" y="1149930"/>
                  <a:pt x="4483161" y="1169551"/>
                </a:cubicBezTo>
                <a:cubicBezTo>
                  <a:pt x="4210439" y="1189172"/>
                  <a:pt x="4236937" y="1167228"/>
                  <a:pt x="4064733" y="1169551"/>
                </a:cubicBezTo>
                <a:cubicBezTo>
                  <a:pt x="3892529" y="1171874"/>
                  <a:pt x="3592061" y="1123066"/>
                  <a:pt x="3466978" y="1169551"/>
                </a:cubicBezTo>
                <a:cubicBezTo>
                  <a:pt x="3341896" y="1216036"/>
                  <a:pt x="3154715" y="1156949"/>
                  <a:pt x="2988774" y="1169551"/>
                </a:cubicBezTo>
                <a:cubicBezTo>
                  <a:pt x="2822833" y="1182153"/>
                  <a:pt x="2662526" y="1128742"/>
                  <a:pt x="2391019" y="1169551"/>
                </a:cubicBezTo>
                <a:cubicBezTo>
                  <a:pt x="2119513" y="1210360"/>
                  <a:pt x="2083542" y="1120589"/>
                  <a:pt x="1793264" y="1169551"/>
                </a:cubicBezTo>
                <a:cubicBezTo>
                  <a:pt x="1502987" y="1218513"/>
                  <a:pt x="1468671" y="1163215"/>
                  <a:pt x="1195510" y="1169551"/>
                </a:cubicBezTo>
                <a:cubicBezTo>
                  <a:pt x="922349" y="1175887"/>
                  <a:pt x="803536" y="1131493"/>
                  <a:pt x="597755" y="1169551"/>
                </a:cubicBezTo>
                <a:cubicBezTo>
                  <a:pt x="391975" y="1207609"/>
                  <a:pt x="172989" y="1148886"/>
                  <a:pt x="0" y="1169551"/>
                </a:cubicBezTo>
                <a:cubicBezTo>
                  <a:pt x="-15582" y="882823"/>
                  <a:pt x="19614" y="769931"/>
                  <a:pt x="0" y="573080"/>
                </a:cubicBezTo>
                <a:cubicBezTo>
                  <a:pt x="-19614" y="376229"/>
                  <a:pt x="32131" y="193154"/>
                  <a:pt x="0" y="0"/>
                </a:cubicBezTo>
                <a:close/>
              </a:path>
              <a:path w="5977548" h="1169551" stroke="0" extrusionOk="0">
                <a:moveTo>
                  <a:pt x="0" y="0"/>
                </a:moveTo>
                <a:cubicBezTo>
                  <a:pt x="113815" y="-13565"/>
                  <a:pt x="310345" y="4008"/>
                  <a:pt x="537979" y="0"/>
                </a:cubicBezTo>
                <a:cubicBezTo>
                  <a:pt x="765613" y="-4008"/>
                  <a:pt x="854446" y="25433"/>
                  <a:pt x="956408" y="0"/>
                </a:cubicBezTo>
                <a:cubicBezTo>
                  <a:pt x="1058370" y="-25433"/>
                  <a:pt x="1366208" y="13240"/>
                  <a:pt x="1673713" y="0"/>
                </a:cubicBezTo>
                <a:cubicBezTo>
                  <a:pt x="1981218" y="-13240"/>
                  <a:pt x="2017179" y="37809"/>
                  <a:pt x="2211693" y="0"/>
                </a:cubicBezTo>
                <a:cubicBezTo>
                  <a:pt x="2406207" y="-37809"/>
                  <a:pt x="2552541" y="3324"/>
                  <a:pt x="2749672" y="0"/>
                </a:cubicBezTo>
                <a:cubicBezTo>
                  <a:pt x="2946803" y="-3324"/>
                  <a:pt x="3207185" y="85944"/>
                  <a:pt x="3466978" y="0"/>
                </a:cubicBezTo>
                <a:cubicBezTo>
                  <a:pt x="3726771" y="-85944"/>
                  <a:pt x="3817652" y="57326"/>
                  <a:pt x="3945182" y="0"/>
                </a:cubicBezTo>
                <a:cubicBezTo>
                  <a:pt x="4072712" y="-57326"/>
                  <a:pt x="4378986" y="7063"/>
                  <a:pt x="4662487" y="0"/>
                </a:cubicBezTo>
                <a:cubicBezTo>
                  <a:pt x="4945988" y="-7063"/>
                  <a:pt x="5093099" y="80463"/>
                  <a:pt x="5379793" y="0"/>
                </a:cubicBezTo>
                <a:cubicBezTo>
                  <a:pt x="5666487" y="-80463"/>
                  <a:pt x="5707176" y="15006"/>
                  <a:pt x="5977548" y="0"/>
                </a:cubicBezTo>
                <a:cubicBezTo>
                  <a:pt x="6038540" y="125302"/>
                  <a:pt x="5920050" y="429982"/>
                  <a:pt x="5977548" y="608167"/>
                </a:cubicBezTo>
                <a:cubicBezTo>
                  <a:pt x="6035046" y="786352"/>
                  <a:pt x="5911213" y="919308"/>
                  <a:pt x="5977548" y="1169551"/>
                </a:cubicBezTo>
                <a:cubicBezTo>
                  <a:pt x="5791059" y="1178562"/>
                  <a:pt x="5687500" y="1150649"/>
                  <a:pt x="5559120" y="1169551"/>
                </a:cubicBezTo>
                <a:cubicBezTo>
                  <a:pt x="5430740" y="1188453"/>
                  <a:pt x="5150222" y="1112139"/>
                  <a:pt x="4841814" y="1169551"/>
                </a:cubicBezTo>
                <a:cubicBezTo>
                  <a:pt x="4533406" y="1226963"/>
                  <a:pt x="4543661" y="1143652"/>
                  <a:pt x="4363610" y="1169551"/>
                </a:cubicBezTo>
                <a:cubicBezTo>
                  <a:pt x="4183559" y="1195450"/>
                  <a:pt x="3970723" y="1158059"/>
                  <a:pt x="3765855" y="1169551"/>
                </a:cubicBezTo>
                <a:cubicBezTo>
                  <a:pt x="3560988" y="1181043"/>
                  <a:pt x="3390416" y="1167259"/>
                  <a:pt x="3048549" y="1169551"/>
                </a:cubicBezTo>
                <a:cubicBezTo>
                  <a:pt x="2706682" y="1171843"/>
                  <a:pt x="2694736" y="1120156"/>
                  <a:pt x="2450795" y="1169551"/>
                </a:cubicBezTo>
                <a:cubicBezTo>
                  <a:pt x="2206854" y="1218946"/>
                  <a:pt x="2214843" y="1153983"/>
                  <a:pt x="2032366" y="1169551"/>
                </a:cubicBezTo>
                <a:cubicBezTo>
                  <a:pt x="1849889" y="1185119"/>
                  <a:pt x="1677892" y="1159554"/>
                  <a:pt x="1554162" y="1169551"/>
                </a:cubicBezTo>
                <a:cubicBezTo>
                  <a:pt x="1430432" y="1179548"/>
                  <a:pt x="1111374" y="1123959"/>
                  <a:pt x="836857" y="1169551"/>
                </a:cubicBezTo>
                <a:cubicBezTo>
                  <a:pt x="562341" y="1215143"/>
                  <a:pt x="332054" y="1136768"/>
                  <a:pt x="0" y="1169551"/>
                </a:cubicBezTo>
                <a:cubicBezTo>
                  <a:pt x="-57200" y="951489"/>
                  <a:pt x="39963" y="850245"/>
                  <a:pt x="0" y="608167"/>
                </a:cubicBezTo>
                <a:cubicBezTo>
                  <a:pt x="-39963" y="366089"/>
                  <a:pt x="60948" y="21517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400" dirty="0"/>
              <a:t>Wykonalność i stabilność finansowa to analiza mająca na celu weryfikację faktu, czy wpływy finansowe (źródła finansowania projektu, łącznie z przychodami (uzyskanymi oszczędnościami kosztów) oraz innymi wpływami) wystarczą na pokrycie wszystkich kosztów, w tym finansowych, </a:t>
            </a:r>
            <a:r>
              <a:rPr lang="pl-PL" sz="1400" b="1" dirty="0"/>
              <a:t>rok po roku</a:t>
            </a:r>
            <a:r>
              <a:rPr lang="pl-PL" sz="1400" dirty="0"/>
              <a:t>, na przestrzeni całego okresu odniesienia</a:t>
            </a:r>
          </a:p>
        </p:txBody>
      </p:sp>
    </p:spTree>
    <p:extLst>
      <p:ext uri="{BB962C8B-B14F-4D97-AF65-F5344CB8AC3E}">
        <p14:creationId xmlns:p14="http://schemas.microsoft.com/office/powerpoint/2010/main" val="264198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867221"/>
            <a:ext cx="9073008" cy="827781"/>
          </a:xfrm>
        </p:spPr>
        <p:txBody>
          <a:bodyPr/>
          <a:lstStyle/>
          <a:p>
            <a:pPr marL="804863" indent="-804863"/>
            <a:r>
              <a:rPr lang="pl-PL" dirty="0"/>
              <a:t>III.2	Wykonalność i stabilność finansowa –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49CF6F-A423-79A7-E144-83827118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82257"/>
            <a:ext cx="8640763" cy="266429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Wydatki projektu to nie tylko wydatki kwalifikowane.</a:t>
            </a:r>
          </a:p>
          <a:p>
            <a:pPr marL="0" indent="0">
              <a:buNone/>
            </a:pPr>
            <a:r>
              <a:rPr lang="pl-PL" b="1" dirty="0"/>
              <a:t>Należy przedstawić źródła finansowania </a:t>
            </a:r>
            <a:r>
              <a:rPr lang="pl-PL" dirty="0"/>
              <a:t>kosztu całkowitego projektu, </a:t>
            </a:r>
            <a:r>
              <a:rPr lang="pl-PL" b="1" dirty="0"/>
              <a:t>także wydatków niekwalifikowanych</a:t>
            </a:r>
            <a:r>
              <a:rPr lang="pl-PL" dirty="0"/>
              <a:t>,</a:t>
            </a:r>
            <a:r>
              <a:rPr lang="pl-PL" b="1" dirty="0"/>
              <a:t> </a:t>
            </a:r>
            <a:r>
              <a:rPr lang="pl-PL" dirty="0"/>
              <a:t>w tym podatku VAT do czasu jego zwrotu.</a:t>
            </a:r>
          </a:p>
          <a:p>
            <a:pPr marL="0" indent="0">
              <a:buNone/>
            </a:pPr>
            <a:r>
              <a:rPr lang="pl-PL" b="1" dirty="0"/>
              <a:t>Wydatki całkowite </a:t>
            </a:r>
            <a:r>
              <a:rPr lang="pl-PL" dirty="0"/>
              <a:t>projektu powinny być zaprezentowane </a:t>
            </a:r>
            <a:r>
              <a:rPr lang="pl-PL" b="1" dirty="0"/>
              <a:t>w podziale 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1" dirty="0"/>
              <a:t>wydatki kwalifikowane </a:t>
            </a:r>
            <a:r>
              <a:rPr lang="pl-PL" dirty="0"/>
              <a:t>(oczywiście ze wskazaniem źródeł ich finansowania);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1" dirty="0"/>
              <a:t>Wydatki niekwalifikowane </a:t>
            </a:r>
            <a:r>
              <a:rPr lang="pl-PL" dirty="0"/>
              <a:t>(w tym też - o ile dotyczy - VAT ze wskazaniem źródła jego finansowania).</a:t>
            </a:r>
          </a:p>
          <a:p>
            <a:pPr marL="0" indent="0">
              <a:buNone/>
            </a:pPr>
            <a:endParaRPr lang="pl-PL" u="sng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20E9D3-B1AB-45CC-DBF7-310C2812C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4985866" y="5347698"/>
            <a:ext cx="5133846" cy="1815882"/>
          </a:xfrm>
          <a:custGeom>
            <a:avLst/>
            <a:gdLst>
              <a:gd name="connsiteX0" fmla="*/ 0 w 5133846"/>
              <a:gd name="connsiteY0" fmla="*/ 0 h 1815882"/>
              <a:gd name="connsiteX1" fmla="*/ 621766 w 5133846"/>
              <a:gd name="connsiteY1" fmla="*/ 0 h 1815882"/>
              <a:gd name="connsiteX2" fmla="*/ 1038178 w 5133846"/>
              <a:gd name="connsiteY2" fmla="*/ 0 h 1815882"/>
              <a:gd name="connsiteX3" fmla="*/ 1557267 w 5133846"/>
              <a:gd name="connsiteY3" fmla="*/ 0 h 1815882"/>
              <a:gd name="connsiteX4" fmla="*/ 2230371 w 5133846"/>
              <a:gd name="connsiteY4" fmla="*/ 0 h 1815882"/>
              <a:gd name="connsiteX5" fmla="*/ 2800798 w 5133846"/>
              <a:gd name="connsiteY5" fmla="*/ 0 h 1815882"/>
              <a:gd name="connsiteX6" fmla="*/ 3422564 w 5133846"/>
              <a:gd name="connsiteY6" fmla="*/ 0 h 1815882"/>
              <a:gd name="connsiteX7" fmla="*/ 3941653 w 5133846"/>
              <a:gd name="connsiteY7" fmla="*/ 0 h 1815882"/>
              <a:gd name="connsiteX8" fmla="*/ 4512080 w 5133846"/>
              <a:gd name="connsiteY8" fmla="*/ 0 h 1815882"/>
              <a:gd name="connsiteX9" fmla="*/ 5133846 w 5133846"/>
              <a:gd name="connsiteY9" fmla="*/ 0 h 1815882"/>
              <a:gd name="connsiteX10" fmla="*/ 5133846 w 5133846"/>
              <a:gd name="connsiteY10" fmla="*/ 417653 h 1815882"/>
              <a:gd name="connsiteX11" fmla="*/ 5133846 w 5133846"/>
              <a:gd name="connsiteY11" fmla="*/ 817147 h 1815882"/>
              <a:gd name="connsiteX12" fmla="*/ 5133846 w 5133846"/>
              <a:gd name="connsiteY12" fmla="*/ 1234800 h 1815882"/>
              <a:gd name="connsiteX13" fmla="*/ 5133846 w 5133846"/>
              <a:gd name="connsiteY13" fmla="*/ 1815882 h 1815882"/>
              <a:gd name="connsiteX14" fmla="*/ 4563419 w 5133846"/>
              <a:gd name="connsiteY14" fmla="*/ 1815882 h 1815882"/>
              <a:gd name="connsiteX15" fmla="*/ 3992991 w 5133846"/>
              <a:gd name="connsiteY15" fmla="*/ 1815882 h 1815882"/>
              <a:gd name="connsiteX16" fmla="*/ 3525241 w 5133846"/>
              <a:gd name="connsiteY16" fmla="*/ 1815882 h 1815882"/>
              <a:gd name="connsiteX17" fmla="*/ 2954814 w 5133846"/>
              <a:gd name="connsiteY17" fmla="*/ 1815882 h 1815882"/>
              <a:gd name="connsiteX18" fmla="*/ 2384386 w 5133846"/>
              <a:gd name="connsiteY18" fmla="*/ 1815882 h 1815882"/>
              <a:gd name="connsiteX19" fmla="*/ 1813959 w 5133846"/>
              <a:gd name="connsiteY19" fmla="*/ 1815882 h 1815882"/>
              <a:gd name="connsiteX20" fmla="*/ 1243532 w 5133846"/>
              <a:gd name="connsiteY20" fmla="*/ 1815882 h 1815882"/>
              <a:gd name="connsiteX21" fmla="*/ 724443 w 5133846"/>
              <a:gd name="connsiteY21" fmla="*/ 1815882 h 1815882"/>
              <a:gd name="connsiteX22" fmla="*/ 0 w 5133846"/>
              <a:gd name="connsiteY22" fmla="*/ 1815882 h 1815882"/>
              <a:gd name="connsiteX23" fmla="*/ 0 w 5133846"/>
              <a:gd name="connsiteY23" fmla="*/ 1361912 h 1815882"/>
              <a:gd name="connsiteX24" fmla="*/ 0 w 5133846"/>
              <a:gd name="connsiteY24" fmla="*/ 889782 h 1815882"/>
              <a:gd name="connsiteX25" fmla="*/ 0 w 5133846"/>
              <a:gd name="connsiteY25" fmla="*/ 417653 h 1815882"/>
              <a:gd name="connsiteX26" fmla="*/ 0 w 5133846"/>
              <a:gd name="connsiteY26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33846" h="1815882" fill="none" extrusionOk="0">
                <a:moveTo>
                  <a:pt x="0" y="0"/>
                </a:moveTo>
                <a:cubicBezTo>
                  <a:pt x="186539" y="-32624"/>
                  <a:pt x="409611" y="45287"/>
                  <a:pt x="621766" y="0"/>
                </a:cubicBezTo>
                <a:cubicBezTo>
                  <a:pt x="833921" y="-45287"/>
                  <a:pt x="847640" y="32989"/>
                  <a:pt x="1038178" y="0"/>
                </a:cubicBezTo>
                <a:cubicBezTo>
                  <a:pt x="1228716" y="-32989"/>
                  <a:pt x="1374118" y="2349"/>
                  <a:pt x="1557267" y="0"/>
                </a:cubicBezTo>
                <a:cubicBezTo>
                  <a:pt x="1740416" y="-2349"/>
                  <a:pt x="2072036" y="27394"/>
                  <a:pt x="2230371" y="0"/>
                </a:cubicBezTo>
                <a:cubicBezTo>
                  <a:pt x="2388706" y="-27394"/>
                  <a:pt x="2672359" y="19245"/>
                  <a:pt x="2800798" y="0"/>
                </a:cubicBezTo>
                <a:cubicBezTo>
                  <a:pt x="2929237" y="-19245"/>
                  <a:pt x="3249087" y="53465"/>
                  <a:pt x="3422564" y="0"/>
                </a:cubicBezTo>
                <a:cubicBezTo>
                  <a:pt x="3596041" y="-53465"/>
                  <a:pt x="3693355" y="56177"/>
                  <a:pt x="3941653" y="0"/>
                </a:cubicBezTo>
                <a:cubicBezTo>
                  <a:pt x="4189951" y="-56177"/>
                  <a:pt x="4326368" y="40282"/>
                  <a:pt x="4512080" y="0"/>
                </a:cubicBezTo>
                <a:cubicBezTo>
                  <a:pt x="4697792" y="-40282"/>
                  <a:pt x="4903073" y="31540"/>
                  <a:pt x="5133846" y="0"/>
                </a:cubicBezTo>
                <a:cubicBezTo>
                  <a:pt x="5177714" y="102481"/>
                  <a:pt x="5095217" y="233110"/>
                  <a:pt x="5133846" y="417653"/>
                </a:cubicBezTo>
                <a:cubicBezTo>
                  <a:pt x="5172475" y="602196"/>
                  <a:pt x="5096885" y="734904"/>
                  <a:pt x="5133846" y="817147"/>
                </a:cubicBezTo>
                <a:cubicBezTo>
                  <a:pt x="5170807" y="899390"/>
                  <a:pt x="5092203" y="1103970"/>
                  <a:pt x="5133846" y="1234800"/>
                </a:cubicBezTo>
                <a:cubicBezTo>
                  <a:pt x="5175489" y="1365630"/>
                  <a:pt x="5129891" y="1636947"/>
                  <a:pt x="5133846" y="1815882"/>
                </a:cubicBezTo>
                <a:cubicBezTo>
                  <a:pt x="4946298" y="1848948"/>
                  <a:pt x="4809437" y="1748886"/>
                  <a:pt x="4563419" y="1815882"/>
                </a:cubicBezTo>
                <a:cubicBezTo>
                  <a:pt x="4317401" y="1882878"/>
                  <a:pt x="4193534" y="1752983"/>
                  <a:pt x="3992991" y="1815882"/>
                </a:cubicBezTo>
                <a:cubicBezTo>
                  <a:pt x="3792448" y="1878781"/>
                  <a:pt x="3698237" y="1804749"/>
                  <a:pt x="3525241" y="1815882"/>
                </a:cubicBezTo>
                <a:cubicBezTo>
                  <a:pt x="3352245" y="1827015"/>
                  <a:pt x="3226391" y="1795470"/>
                  <a:pt x="2954814" y="1815882"/>
                </a:cubicBezTo>
                <a:cubicBezTo>
                  <a:pt x="2683237" y="1836294"/>
                  <a:pt x="2658278" y="1795727"/>
                  <a:pt x="2384386" y="1815882"/>
                </a:cubicBezTo>
                <a:cubicBezTo>
                  <a:pt x="2110494" y="1836037"/>
                  <a:pt x="2088138" y="1764587"/>
                  <a:pt x="1813959" y="1815882"/>
                </a:cubicBezTo>
                <a:cubicBezTo>
                  <a:pt x="1539780" y="1867177"/>
                  <a:pt x="1506307" y="1812317"/>
                  <a:pt x="1243532" y="1815882"/>
                </a:cubicBezTo>
                <a:cubicBezTo>
                  <a:pt x="980757" y="1819447"/>
                  <a:pt x="881687" y="1766906"/>
                  <a:pt x="724443" y="1815882"/>
                </a:cubicBezTo>
                <a:cubicBezTo>
                  <a:pt x="567199" y="1864858"/>
                  <a:pt x="153354" y="1808806"/>
                  <a:pt x="0" y="1815882"/>
                </a:cubicBezTo>
                <a:cubicBezTo>
                  <a:pt x="-29862" y="1602456"/>
                  <a:pt x="9232" y="1459156"/>
                  <a:pt x="0" y="1361912"/>
                </a:cubicBezTo>
                <a:cubicBezTo>
                  <a:pt x="-9232" y="1264668"/>
                  <a:pt x="2361" y="1025220"/>
                  <a:pt x="0" y="889782"/>
                </a:cubicBezTo>
                <a:cubicBezTo>
                  <a:pt x="-2361" y="754344"/>
                  <a:pt x="48917" y="615067"/>
                  <a:pt x="0" y="417653"/>
                </a:cubicBezTo>
                <a:cubicBezTo>
                  <a:pt x="-48917" y="220239"/>
                  <a:pt x="82" y="121666"/>
                  <a:pt x="0" y="0"/>
                </a:cubicBezTo>
                <a:close/>
              </a:path>
              <a:path w="5133846" h="1815882" stroke="0" extrusionOk="0">
                <a:moveTo>
                  <a:pt x="0" y="0"/>
                </a:moveTo>
                <a:cubicBezTo>
                  <a:pt x="162130" y="-36138"/>
                  <a:pt x="283298" y="22624"/>
                  <a:pt x="519089" y="0"/>
                </a:cubicBezTo>
                <a:cubicBezTo>
                  <a:pt x="754880" y="-22624"/>
                  <a:pt x="772737" y="42296"/>
                  <a:pt x="935501" y="0"/>
                </a:cubicBezTo>
                <a:cubicBezTo>
                  <a:pt x="1098265" y="-42296"/>
                  <a:pt x="1341377" y="12314"/>
                  <a:pt x="1608605" y="0"/>
                </a:cubicBezTo>
                <a:cubicBezTo>
                  <a:pt x="1875833" y="-12314"/>
                  <a:pt x="1897484" y="38107"/>
                  <a:pt x="2127694" y="0"/>
                </a:cubicBezTo>
                <a:cubicBezTo>
                  <a:pt x="2357904" y="-38107"/>
                  <a:pt x="2502502" y="60012"/>
                  <a:pt x="2646783" y="0"/>
                </a:cubicBezTo>
                <a:cubicBezTo>
                  <a:pt x="2791064" y="-60012"/>
                  <a:pt x="3145004" y="37426"/>
                  <a:pt x="3319887" y="0"/>
                </a:cubicBezTo>
                <a:cubicBezTo>
                  <a:pt x="3494770" y="-37426"/>
                  <a:pt x="3604173" y="15867"/>
                  <a:pt x="3787637" y="0"/>
                </a:cubicBezTo>
                <a:cubicBezTo>
                  <a:pt x="3971101" y="-15867"/>
                  <a:pt x="4175189" y="42062"/>
                  <a:pt x="4460742" y="0"/>
                </a:cubicBezTo>
                <a:cubicBezTo>
                  <a:pt x="4746296" y="-42062"/>
                  <a:pt x="4956488" y="4324"/>
                  <a:pt x="5133846" y="0"/>
                </a:cubicBezTo>
                <a:cubicBezTo>
                  <a:pt x="5168856" y="139813"/>
                  <a:pt x="5116055" y="318594"/>
                  <a:pt x="5133846" y="453971"/>
                </a:cubicBezTo>
                <a:cubicBezTo>
                  <a:pt x="5151637" y="589348"/>
                  <a:pt x="5100464" y="755210"/>
                  <a:pt x="5133846" y="907941"/>
                </a:cubicBezTo>
                <a:cubicBezTo>
                  <a:pt x="5167228" y="1060672"/>
                  <a:pt x="5078896" y="1259905"/>
                  <a:pt x="5133846" y="1380070"/>
                </a:cubicBezTo>
                <a:cubicBezTo>
                  <a:pt x="5188796" y="1500235"/>
                  <a:pt x="5094670" y="1625383"/>
                  <a:pt x="5133846" y="1815882"/>
                </a:cubicBezTo>
                <a:cubicBezTo>
                  <a:pt x="5011189" y="1881918"/>
                  <a:pt x="4789592" y="1813764"/>
                  <a:pt x="4563419" y="1815882"/>
                </a:cubicBezTo>
                <a:cubicBezTo>
                  <a:pt x="4337246" y="1818000"/>
                  <a:pt x="4268987" y="1807156"/>
                  <a:pt x="4095668" y="1815882"/>
                </a:cubicBezTo>
                <a:cubicBezTo>
                  <a:pt x="3922349" y="1824608"/>
                  <a:pt x="3755309" y="1773537"/>
                  <a:pt x="3525241" y="1815882"/>
                </a:cubicBezTo>
                <a:cubicBezTo>
                  <a:pt x="3295173" y="1858227"/>
                  <a:pt x="3090299" y="1771287"/>
                  <a:pt x="2852137" y="1815882"/>
                </a:cubicBezTo>
                <a:cubicBezTo>
                  <a:pt x="2613975" y="1860477"/>
                  <a:pt x="2472251" y="1762601"/>
                  <a:pt x="2281709" y="1815882"/>
                </a:cubicBezTo>
                <a:cubicBezTo>
                  <a:pt x="2091167" y="1869163"/>
                  <a:pt x="2034012" y="1813759"/>
                  <a:pt x="1865297" y="1815882"/>
                </a:cubicBezTo>
                <a:cubicBezTo>
                  <a:pt x="1696582" y="1818005"/>
                  <a:pt x="1537835" y="1809749"/>
                  <a:pt x="1397547" y="1815882"/>
                </a:cubicBezTo>
                <a:cubicBezTo>
                  <a:pt x="1257259" y="1822015"/>
                  <a:pt x="923181" y="1749243"/>
                  <a:pt x="724443" y="1815882"/>
                </a:cubicBezTo>
                <a:cubicBezTo>
                  <a:pt x="525705" y="1882521"/>
                  <a:pt x="155963" y="1734922"/>
                  <a:pt x="0" y="1815882"/>
                </a:cubicBezTo>
                <a:cubicBezTo>
                  <a:pt x="-41286" y="1669025"/>
                  <a:pt x="47521" y="1597142"/>
                  <a:pt x="0" y="1398229"/>
                </a:cubicBezTo>
                <a:cubicBezTo>
                  <a:pt x="-47521" y="1199316"/>
                  <a:pt x="19756" y="1060493"/>
                  <a:pt x="0" y="962417"/>
                </a:cubicBezTo>
                <a:cubicBezTo>
                  <a:pt x="-19756" y="864341"/>
                  <a:pt x="29439" y="685329"/>
                  <a:pt x="0" y="562923"/>
                </a:cubicBezTo>
                <a:cubicBezTo>
                  <a:pt x="-29439" y="440517"/>
                  <a:pt x="50193" y="27917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 przypadku, gdy struktura finansowania wydatków projektu uwzględnienia  finansowanie dłużne – konieczne jest także uwzględnienie w modelu finansowym warunków, na jakich mają być udzielone kredyty/pożyczki.</a:t>
            </a:r>
          </a:p>
          <a:p>
            <a:pPr marL="0" indent="0" algn="just">
              <a:buNone/>
            </a:pPr>
            <a:r>
              <a:rPr lang="pl-PL" sz="1600" dirty="0"/>
              <a:t>Studium Wykonalności powinno zawierać odpowiedni opis źródeł finansowania oraz warunków finansowych dla tych źródeł</a:t>
            </a:r>
          </a:p>
        </p:txBody>
      </p:sp>
    </p:spTree>
    <p:extLst>
      <p:ext uri="{BB962C8B-B14F-4D97-AF65-F5344CB8AC3E}">
        <p14:creationId xmlns:p14="http://schemas.microsoft.com/office/powerpoint/2010/main" val="161999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9402" y="900113"/>
            <a:ext cx="9073007" cy="719138"/>
          </a:xfrm>
        </p:spPr>
        <p:txBody>
          <a:bodyPr/>
          <a:lstStyle/>
          <a:p>
            <a:pPr marL="533400" indent="-533400"/>
            <a:r>
              <a:rPr lang="pl-PL" dirty="0"/>
              <a:t>III.2	Wykonalność i stabilność finansowa –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54" y="1619251"/>
            <a:ext cx="9649072" cy="48968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Stabilność finansowa</a:t>
            </a:r>
          </a:p>
          <a:p>
            <a:pPr marL="0" indent="0">
              <a:buNone/>
            </a:pPr>
            <a:r>
              <a:rPr lang="pl-PL" dirty="0"/>
              <a:t>O stabilności finansowej projektu decyduje obecna i przewidywana sytuacja finansowa Wnioskodawcy (beneficjenta), która winna wykazać, że posiada on niezbędne zasoby i mechanizmy finansowe, aby </a:t>
            </a:r>
            <a:r>
              <a:rPr lang="pl-PL" b="1" dirty="0"/>
              <a:t>pokryć koszty eksploatacji i utrzymania projektu </a:t>
            </a:r>
            <a:r>
              <a:rPr lang="pl-PL" dirty="0"/>
              <a:t>– w tym też inwestycje w infrastrukturę lub inwestycje produkcyjne – tak by zapewnić stabilność ich finansowania, co najmniej w okresie trwałości projektu.</a:t>
            </a:r>
          </a:p>
          <a:p>
            <a:pPr marL="0" indent="0">
              <a:buNone/>
            </a:pPr>
            <a:r>
              <a:rPr lang="pl-PL" dirty="0"/>
              <a:t>Analiza stabilności (trwałości) finansowej powinna potwierdzać, że: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/>
              <a:t>wskaźnik pokrycia obsługi długu (WPOD) jest nie niższy niż 1,2 w całym okresie odniesienia. Wskaźnik WPOD = (stan środków pieniężnych na początek roku + saldo przepływów z działalności operacyjnej + saldo przepływów z działalności inwestycyjnej + wpływy z działalności finansowej)/wydatki z działalności finansowej,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/>
              <a:t>skumulowane przepływy pieniężne netto nie są ujemne w żadnym roku analizy.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005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1F789C-EA93-D468-F37A-0EC213EE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32" y="360363"/>
            <a:ext cx="8826578" cy="611162"/>
          </a:xfrm>
        </p:spPr>
        <p:txBody>
          <a:bodyPr/>
          <a:lstStyle/>
          <a:p>
            <a:pPr marL="804863" indent="-804863"/>
            <a:r>
              <a:rPr lang="pl-PL" dirty="0"/>
              <a:t>III.3	Efektywność finansowa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3DB90E-2BD6-A7ED-9CC9-F23DCC37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899518"/>
            <a:ext cx="9000901" cy="629979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Dla </a:t>
            </a:r>
            <a:r>
              <a:rPr lang="pl-PL" b="1" dirty="0"/>
              <a:t>każdego projektu </a:t>
            </a:r>
            <a:r>
              <a:rPr lang="pl-PL" dirty="0"/>
              <a:t>- bez względu na jego wartość - należy obliczyć: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finansową bieżącą wartość netto inwestycji (</a:t>
            </a:r>
            <a:r>
              <a:rPr lang="pl-PL" b="1" dirty="0"/>
              <a:t>FNPV/C</a:t>
            </a:r>
            <a:r>
              <a:rPr lang="pl-PL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finansową wewnętrzną stopę zwrotu z inwestycji (</a:t>
            </a:r>
            <a:r>
              <a:rPr lang="pl-PL" b="1" dirty="0"/>
              <a:t>FRR/C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Dla projektu wymagającego dofinansowania z funduszy UE wskaźnik FNPV/C przed otrzymaniem wkładu z UE </a:t>
            </a:r>
            <a:r>
              <a:rPr lang="pl-PL" b="1" dirty="0"/>
              <a:t>powinien mieć wartość ujemną (!!!)</a:t>
            </a:r>
            <a:r>
              <a:rPr lang="pl-PL" dirty="0"/>
              <a:t>, a FRR/C wartość niższą od stopy dyskontowej użytej w analizie finansowej, co oznacza, że bieżąca wartość przyszłych przychodów nie pokrywa bieżącej wartości kosztów projektu (wsparcie w formie dotacji jest zasadne).</a:t>
            </a:r>
          </a:p>
          <a:p>
            <a:pPr marL="0" indent="0">
              <a:buNone/>
            </a:pPr>
            <a:r>
              <a:rPr lang="pl-PL" b="1" dirty="0"/>
              <a:t>Dla projektów o wartości powyżej 50 mln zł </a:t>
            </a:r>
            <a:r>
              <a:rPr lang="pl-PL" dirty="0"/>
              <a:t>wymagane jest obliczenie także wskaźników </a:t>
            </a:r>
            <a:r>
              <a:rPr lang="pl-PL" b="1" u="sng" dirty="0"/>
              <a:t>FNPV/K</a:t>
            </a:r>
            <a:r>
              <a:rPr lang="pl-PL" dirty="0"/>
              <a:t> (finansowa bieżąca wartość netto kapitału) i </a:t>
            </a:r>
            <a:r>
              <a:rPr lang="pl-PL" b="1" u="sng" dirty="0"/>
              <a:t>FRR/K</a:t>
            </a:r>
            <a:r>
              <a:rPr lang="pl-PL" dirty="0"/>
              <a:t> (finansowa wewnętrzna stopa zwrotu z kapitału).</a:t>
            </a:r>
          </a:p>
          <a:p>
            <a:pPr marL="0" indent="0">
              <a:buNone/>
            </a:pPr>
            <a:r>
              <a:rPr lang="pl-PL" dirty="0"/>
              <a:t>W przypadku projektu wymagającego wkładu z funduszy UE, wskaźnik FNPV/K ze wsparciem unijnym powinien mieć wartość ujemną lub równać się zeru, natomiast FRR(K) powinna być niższa lub równa stopie dyskontowej.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C50E0E-4CD1-E6DB-1DEC-19C9F9C03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5071224" y="6326944"/>
            <a:ext cx="4053726" cy="584775"/>
          </a:xfrm>
          <a:custGeom>
            <a:avLst/>
            <a:gdLst>
              <a:gd name="connsiteX0" fmla="*/ 0 w 4053726"/>
              <a:gd name="connsiteY0" fmla="*/ 0 h 584775"/>
              <a:gd name="connsiteX1" fmla="*/ 538566 w 4053726"/>
              <a:gd name="connsiteY1" fmla="*/ 0 h 584775"/>
              <a:gd name="connsiteX2" fmla="*/ 996058 w 4053726"/>
              <a:gd name="connsiteY2" fmla="*/ 0 h 584775"/>
              <a:gd name="connsiteX3" fmla="*/ 1494088 w 4053726"/>
              <a:gd name="connsiteY3" fmla="*/ 0 h 584775"/>
              <a:gd name="connsiteX4" fmla="*/ 2113729 w 4053726"/>
              <a:gd name="connsiteY4" fmla="*/ 0 h 584775"/>
              <a:gd name="connsiteX5" fmla="*/ 2652295 w 4053726"/>
              <a:gd name="connsiteY5" fmla="*/ 0 h 584775"/>
              <a:gd name="connsiteX6" fmla="*/ 3150324 w 4053726"/>
              <a:gd name="connsiteY6" fmla="*/ 0 h 584775"/>
              <a:gd name="connsiteX7" fmla="*/ 4053726 w 4053726"/>
              <a:gd name="connsiteY7" fmla="*/ 0 h 584775"/>
              <a:gd name="connsiteX8" fmla="*/ 4053726 w 4053726"/>
              <a:gd name="connsiteY8" fmla="*/ 584775 h 584775"/>
              <a:gd name="connsiteX9" fmla="*/ 3474622 w 4053726"/>
              <a:gd name="connsiteY9" fmla="*/ 584775 h 584775"/>
              <a:gd name="connsiteX10" fmla="*/ 2976593 w 4053726"/>
              <a:gd name="connsiteY10" fmla="*/ 584775 h 584775"/>
              <a:gd name="connsiteX11" fmla="*/ 2316415 w 4053726"/>
              <a:gd name="connsiteY11" fmla="*/ 584775 h 584775"/>
              <a:gd name="connsiteX12" fmla="*/ 1777848 w 4053726"/>
              <a:gd name="connsiteY12" fmla="*/ 584775 h 584775"/>
              <a:gd name="connsiteX13" fmla="*/ 1320356 w 4053726"/>
              <a:gd name="connsiteY13" fmla="*/ 584775 h 584775"/>
              <a:gd name="connsiteX14" fmla="*/ 700715 w 4053726"/>
              <a:gd name="connsiteY14" fmla="*/ 584775 h 584775"/>
              <a:gd name="connsiteX15" fmla="*/ 0 w 4053726"/>
              <a:gd name="connsiteY15" fmla="*/ 584775 h 584775"/>
              <a:gd name="connsiteX16" fmla="*/ 0 w 4053726"/>
              <a:gd name="connsiteY1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3726" h="584775" fill="none" extrusionOk="0">
                <a:moveTo>
                  <a:pt x="0" y="0"/>
                </a:moveTo>
                <a:cubicBezTo>
                  <a:pt x="181861" y="-40089"/>
                  <a:pt x="412528" y="27427"/>
                  <a:pt x="538566" y="0"/>
                </a:cubicBezTo>
                <a:cubicBezTo>
                  <a:pt x="664604" y="-27427"/>
                  <a:pt x="897534" y="12018"/>
                  <a:pt x="996058" y="0"/>
                </a:cubicBezTo>
                <a:cubicBezTo>
                  <a:pt x="1094582" y="-12018"/>
                  <a:pt x="1348186" y="49649"/>
                  <a:pt x="1494088" y="0"/>
                </a:cubicBezTo>
                <a:cubicBezTo>
                  <a:pt x="1639990" y="-49649"/>
                  <a:pt x="1829602" y="20156"/>
                  <a:pt x="2113729" y="0"/>
                </a:cubicBezTo>
                <a:cubicBezTo>
                  <a:pt x="2397856" y="-20156"/>
                  <a:pt x="2532177" y="61658"/>
                  <a:pt x="2652295" y="0"/>
                </a:cubicBezTo>
                <a:cubicBezTo>
                  <a:pt x="2772413" y="-61658"/>
                  <a:pt x="2993528" y="1307"/>
                  <a:pt x="3150324" y="0"/>
                </a:cubicBezTo>
                <a:cubicBezTo>
                  <a:pt x="3307120" y="-1307"/>
                  <a:pt x="3833586" y="46244"/>
                  <a:pt x="4053726" y="0"/>
                </a:cubicBezTo>
                <a:cubicBezTo>
                  <a:pt x="4093917" y="169641"/>
                  <a:pt x="4049949" y="406760"/>
                  <a:pt x="4053726" y="584775"/>
                </a:cubicBezTo>
                <a:cubicBezTo>
                  <a:pt x="3935113" y="607782"/>
                  <a:pt x="3667998" y="521806"/>
                  <a:pt x="3474622" y="584775"/>
                </a:cubicBezTo>
                <a:cubicBezTo>
                  <a:pt x="3281246" y="647744"/>
                  <a:pt x="3180866" y="538603"/>
                  <a:pt x="2976593" y="584775"/>
                </a:cubicBezTo>
                <a:cubicBezTo>
                  <a:pt x="2772320" y="630947"/>
                  <a:pt x="2499906" y="529567"/>
                  <a:pt x="2316415" y="584775"/>
                </a:cubicBezTo>
                <a:cubicBezTo>
                  <a:pt x="2132924" y="639983"/>
                  <a:pt x="1935724" y="582247"/>
                  <a:pt x="1777848" y="584775"/>
                </a:cubicBezTo>
                <a:cubicBezTo>
                  <a:pt x="1619972" y="587303"/>
                  <a:pt x="1416152" y="533014"/>
                  <a:pt x="1320356" y="584775"/>
                </a:cubicBezTo>
                <a:cubicBezTo>
                  <a:pt x="1224560" y="636536"/>
                  <a:pt x="951184" y="574326"/>
                  <a:pt x="700715" y="584775"/>
                </a:cubicBezTo>
                <a:cubicBezTo>
                  <a:pt x="450246" y="595224"/>
                  <a:pt x="236346" y="529745"/>
                  <a:pt x="0" y="584775"/>
                </a:cubicBezTo>
                <a:cubicBezTo>
                  <a:pt x="-63726" y="298176"/>
                  <a:pt x="62719" y="198987"/>
                  <a:pt x="0" y="0"/>
                </a:cubicBezTo>
                <a:close/>
              </a:path>
              <a:path w="4053726" h="584775" stroke="0" extrusionOk="0">
                <a:moveTo>
                  <a:pt x="0" y="0"/>
                </a:moveTo>
                <a:cubicBezTo>
                  <a:pt x="206641" y="-11506"/>
                  <a:pt x="322162" y="2388"/>
                  <a:pt x="538566" y="0"/>
                </a:cubicBezTo>
                <a:cubicBezTo>
                  <a:pt x="754970" y="-2388"/>
                  <a:pt x="856254" y="39266"/>
                  <a:pt x="996058" y="0"/>
                </a:cubicBezTo>
                <a:cubicBezTo>
                  <a:pt x="1135862" y="-39266"/>
                  <a:pt x="1474826" y="3117"/>
                  <a:pt x="1656237" y="0"/>
                </a:cubicBezTo>
                <a:cubicBezTo>
                  <a:pt x="1837648" y="-3117"/>
                  <a:pt x="2051963" y="26206"/>
                  <a:pt x="2194803" y="0"/>
                </a:cubicBezTo>
                <a:cubicBezTo>
                  <a:pt x="2337643" y="-26206"/>
                  <a:pt x="2550683" y="14957"/>
                  <a:pt x="2733370" y="0"/>
                </a:cubicBezTo>
                <a:cubicBezTo>
                  <a:pt x="2916057" y="-14957"/>
                  <a:pt x="3226197" y="9054"/>
                  <a:pt x="3393548" y="0"/>
                </a:cubicBezTo>
                <a:cubicBezTo>
                  <a:pt x="3560899" y="-9054"/>
                  <a:pt x="3777492" y="14107"/>
                  <a:pt x="4053726" y="0"/>
                </a:cubicBezTo>
                <a:cubicBezTo>
                  <a:pt x="4107531" y="188898"/>
                  <a:pt x="4041412" y="349755"/>
                  <a:pt x="4053726" y="584775"/>
                </a:cubicBezTo>
                <a:cubicBezTo>
                  <a:pt x="3870518" y="635880"/>
                  <a:pt x="3775032" y="553754"/>
                  <a:pt x="3555697" y="584775"/>
                </a:cubicBezTo>
                <a:cubicBezTo>
                  <a:pt x="3336362" y="615796"/>
                  <a:pt x="3152409" y="526228"/>
                  <a:pt x="2976593" y="584775"/>
                </a:cubicBezTo>
                <a:cubicBezTo>
                  <a:pt x="2800777" y="643322"/>
                  <a:pt x="2593344" y="522613"/>
                  <a:pt x="2397489" y="584775"/>
                </a:cubicBezTo>
                <a:cubicBezTo>
                  <a:pt x="2201634" y="646937"/>
                  <a:pt x="2044598" y="524725"/>
                  <a:pt x="1858923" y="584775"/>
                </a:cubicBezTo>
                <a:cubicBezTo>
                  <a:pt x="1673248" y="644825"/>
                  <a:pt x="1476331" y="561528"/>
                  <a:pt x="1198745" y="584775"/>
                </a:cubicBezTo>
                <a:cubicBezTo>
                  <a:pt x="921159" y="608022"/>
                  <a:pt x="687809" y="543445"/>
                  <a:pt x="538566" y="584775"/>
                </a:cubicBezTo>
                <a:cubicBezTo>
                  <a:pt x="389323" y="626105"/>
                  <a:pt x="124062" y="549517"/>
                  <a:pt x="0" y="584775"/>
                </a:cubicBezTo>
                <a:cubicBezTo>
                  <a:pt x="-37908" y="447747"/>
                  <a:pt x="53521" y="23344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Wzory do obliczenia powyższych wskaźników są przedstawione w załączniku do Wytycznych.</a:t>
            </a:r>
          </a:p>
        </p:txBody>
      </p:sp>
    </p:spTree>
    <p:extLst>
      <p:ext uri="{BB962C8B-B14F-4D97-AF65-F5344CB8AC3E}">
        <p14:creationId xmlns:p14="http://schemas.microsoft.com/office/powerpoint/2010/main" val="2746111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1F789C-EA93-D468-F37A-0EC213EE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32" y="360363"/>
            <a:ext cx="8826578" cy="611162"/>
          </a:xfrm>
        </p:spPr>
        <p:txBody>
          <a:bodyPr/>
          <a:lstStyle/>
          <a:p>
            <a:pPr marL="804863" indent="-804863"/>
            <a:r>
              <a:rPr lang="pl-PL" dirty="0"/>
              <a:t>III.4	Ustalenie wysokości dofinansowania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3DB90E-2BD6-A7ED-9CC9-F23DCC37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899518"/>
            <a:ext cx="9000901" cy="6299794"/>
          </a:xfrm>
        </p:spPr>
        <p:txBody>
          <a:bodyPr/>
          <a:lstStyle/>
          <a:p>
            <a:pPr marL="90487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0487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dofinansowania dla projektów realizowanych w ramach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FENX.01.04 wartość dofinansowania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stała i wynosi 85 %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wydatków (kosztów) kwalifikowanych.</a:t>
            </a:r>
          </a:p>
          <a:p>
            <a:pPr marL="90487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C50E0E-4CD1-E6DB-1DEC-19C9F9C03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760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6C18F-B6D1-5385-1528-BAEC6474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1" y="500693"/>
            <a:ext cx="9289032" cy="902880"/>
          </a:xfrm>
        </p:spPr>
        <p:txBody>
          <a:bodyPr/>
          <a:lstStyle/>
          <a:p>
            <a:pPr marL="804863" indent="-804863"/>
            <a:r>
              <a:rPr lang="pl-PL" dirty="0"/>
              <a:t>III.5	Analiza ekonomiczna, analiza kosztów i 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860353-0DB7-41A3-11A1-2DD1C22E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886" y="1403573"/>
            <a:ext cx="8640763" cy="5616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Analiza ekonomiczna</a:t>
            </a:r>
          </a:p>
          <a:p>
            <a:pPr marL="568325" indent="-285750">
              <a:buFont typeface="Wingdings" panose="05000000000000000000" pitchFamily="2" charset="2"/>
              <a:buChar char="Ø"/>
            </a:pPr>
            <a:r>
              <a:rPr lang="pl-PL" dirty="0"/>
              <a:t>polega na skorygowaniu wyników analizy finansowej o efekty fiskalne, efekty zewnętrzne i ceny rozrachunkowe;</a:t>
            </a:r>
          </a:p>
          <a:p>
            <a:pPr marL="568325" indent="-285750">
              <a:buFont typeface="Wingdings" panose="05000000000000000000" pitchFamily="2" charset="2"/>
              <a:buChar char="Ø"/>
            </a:pPr>
            <a:r>
              <a:rPr lang="pl-PL" dirty="0"/>
              <a:t>przeprowadza się ją w cenach stałych;</a:t>
            </a:r>
          </a:p>
          <a:p>
            <a:pPr marL="568325" indent="-285750">
              <a:buFont typeface="Wingdings" panose="05000000000000000000" pitchFamily="2" charset="2"/>
              <a:buChar char="Ø"/>
            </a:pPr>
            <a:r>
              <a:rPr lang="pl-PL" dirty="0"/>
              <a:t>do jej przeprowadzenia stosuje się 4% stopę dyskontową; </a:t>
            </a:r>
          </a:p>
          <a:p>
            <a:pPr marL="568325" indent="-285750">
              <a:buFont typeface="Wingdings" panose="05000000000000000000" pitchFamily="2" charset="2"/>
              <a:buChar char="Ø"/>
            </a:pPr>
            <a:r>
              <a:rPr lang="pl-PL" dirty="0"/>
              <a:t>w celu dokonania oceny ekonomicznej projektu zaleca się stosowanie następujących wskaźników efektywności ekonomicznych:</a:t>
            </a:r>
          </a:p>
          <a:p>
            <a:pPr marL="1073150" lvl="1" indent="-285750">
              <a:buFont typeface="Wingdings" panose="05000000000000000000" pitchFamily="2" charset="2"/>
              <a:buChar char="§"/>
            </a:pPr>
            <a:r>
              <a:rPr lang="pl-PL" dirty="0"/>
              <a:t>ENPV, która powinna być większa od zera, </a:t>
            </a:r>
          </a:p>
          <a:p>
            <a:pPr marL="1073150" lvl="1" indent="-285750">
              <a:buFont typeface="Wingdings" panose="05000000000000000000" pitchFamily="2" charset="2"/>
              <a:buChar char="§"/>
            </a:pPr>
            <a:r>
              <a:rPr lang="pl-PL" dirty="0"/>
              <a:t>ERR, która powinna przewyższać przyjętą stopę dyskontową, </a:t>
            </a:r>
          </a:p>
          <a:p>
            <a:pPr marL="1073150" lvl="1" indent="-285750">
              <a:buFont typeface="Wingdings" panose="05000000000000000000" pitchFamily="2" charset="2"/>
              <a:buChar char="§"/>
            </a:pPr>
            <a:r>
              <a:rPr lang="pl-PL" dirty="0"/>
              <a:t>relacją zdyskontowanych korzyści do zdyskontowanych kosztów (B/C), która powinna być wyższa od jedności, co oznacza przewagę korzyści nad kosztami.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CCCF45-A7B5-83B8-D731-8AB8D54E3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4841850" y="6667606"/>
            <a:ext cx="4053726" cy="584775"/>
          </a:xfrm>
          <a:custGeom>
            <a:avLst/>
            <a:gdLst>
              <a:gd name="connsiteX0" fmla="*/ 0 w 4053726"/>
              <a:gd name="connsiteY0" fmla="*/ 0 h 584775"/>
              <a:gd name="connsiteX1" fmla="*/ 538566 w 4053726"/>
              <a:gd name="connsiteY1" fmla="*/ 0 h 584775"/>
              <a:gd name="connsiteX2" fmla="*/ 996058 w 4053726"/>
              <a:gd name="connsiteY2" fmla="*/ 0 h 584775"/>
              <a:gd name="connsiteX3" fmla="*/ 1494088 w 4053726"/>
              <a:gd name="connsiteY3" fmla="*/ 0 h 584775"/>
              <a:gd name="connsiteX4" fmla="*/ 2113729 w 4053726"/>
              <a:gd name="connsiteY4" fmla="*/ 0 h 584775"/>
              <a:gd name="connsiteX5" fmla="*/ 2652295 w 4053726"/>
              <a:gd name="connsiteY5" fmla="*/ 0 h 584775"/>
              <a:gd name="connsiteX6" fmla="*/ 3150324 w 4053726"/>
              <a:gd name="connsiteY6" fmla="*/ 0 h 584775"/>
              <a:gd name="connsiteX7" fmla="*/ 4053726 w 4053726"/>
              <a:gd name="connsiteY7" fmla="*/ 0 h 584775"/>
              <a:gd name="connsiteX8" fmla="*/ 4053726 w 4053726"/>
              <a:gd name="connsiteY8" fmla="*/ 584775 h 584775"/>
              <a:gd name="connsiteX9" fmla="*/ 3474622 w 4053726"/>
              <a:gd name="connsiteY9" fmla="*/ 584775 h 584775"/>
              <a:gd name="connsiteX10" fmla="*/ 2976593 w 4053726"/>
              <a:gd name="connsiteY10" fmla="*/ 584775 h 584775"/>
              <a:gd name="connsiteX11" fmla="*/ 2316415 w 4053726"/>
              <a:gd name="connsiteY11" fmla="*/ 584775 h 584775"/>
              <a:gd name="connsiteX12" fmla="*/ 1777848 w 4053726"/>
              <a:gd name="connsiteY12" fmla="*/ 584775 h 584775"/>
              <a:gd name="connsiteX13" fmla="*/ 1320356 w 4053726"/>
              <a:gd name="connsiteY13" fmla="*/ 584775 h 584775"/>
              <a:gd name="connsiteX14" fmla="*/ 700715 w 4053726"/>
              <a:gd name="connsiteY14" fmla="*/ 584775 h 584775"/>
              <a:gd name="connsiteX15" fmla="*/ 0 w 4053726"/>
              <a:gd name="connsiteY15" fmla="*/ 584775 h 584775"/>
              <a:gd name="connsiteX16" fmla="*/ 0 w 4053726"/>
              <a:gd name="connsiteY1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3726" h="584775" fill="none" extrusionOk="0">
                <a:moveTo>
                  <a:pt x="0" y="0"/>
                </a:moveTo>
                <a:cubicBezTo>
                  <a:pt x="181861" y="-40089"/>
                  <a:pt x="412528" y="27427"/>
                  <a:pt x="538566" y="0"/>
                </a:cubicBezTo>
                <a:cubicBezTo>
                  <a:pt x="664604" y="-27427"/>
                  <a:pt x="897534" y="12018"/>
                  <a:pt x="996058" y="0"/>
                </a:cubicBezTo>
                <a:cubicBezTo>
                  <a:pt x="1094582" y="-12018"/>
                  <a:pt x="1348186" y="49649"/>
                  <a:pt x="1494088" y="0"/>
                </a:cubicBezTo>
                <a:cubicBezTo>
                  <a:pt x="1639990" y="-49649"/>
                  <a:pt x="1829602" y="20156"/>
                  <a:pt x="2113729" y="0"/>
                </a:cubicBezTo>
                <a:cubicBezTo>
                  <a:pt x="2397856" y="-20156"/>
                  <a:pt x="2532177" y="61658"/>
                  <a:pt x="2652295" y="0"/>
                </a:cubicBezTo>
                <a:cubicBezTo>
                  <a:pt x="2772413" y="-61658"/>
                  <a:pt x="2993528" y="1307"/>
                  <a:pt x="3150324" y="0"/>
                </a:cubicBezTo>
                <a:cubicBezTo>
                  <a:pt x="3307120" y="-1307"/>
                  <a:pt x="3833586" y="46244"/>
                  <a:pt x="4053726" y="0"/>
                </a:cubicBezTo>
                <a:cubicBezTo>
                  <a:pt x="4093917" y="169641"/>
                  <a:pt x="4049949" y="406760"/>
                  <a:pt x="4053726" y="584775"/>
                </a:cubicBezTo>
                <a:cubicBezTo>
                  <a:pt x="3935113" y="607782"/>
                  <a:pt x="3667998" y="521806"/>
                  <a:pt x="3474622" y="584775"/>
                </a:cubicBezTo>
                <a:cubicBezTo>
                  <a:pt x="3281246" y="647744"/>
                  <a:pt x="3180866" y="538603"/>
                  <a:pt x="2976593" y="584775"/>
                </a:cubicBezTo>
                <a:cubicBezTo>
                  <a:pt x="2772320" y="630947"/>
                  <a:pt x="2499906" y="529567"/>
                  <a:pt x="2316415" y="584775"/>
                </a:cubicBezTo>
                <a:cubicBezTo>
                  <a:pt x="2132924" y="639983"/>
                  <a:pt x="1935724" y="582247"/>
                  <a:pt x="1777848" y="584775"/>
                </a:cubicBezTo>
                <a:cubicBezTo>
                  <a:pt x="1619972" y="587303"/>
                  <a:pt x="1416152" y="533014"/>
                  <a:pt x="1320356" y="584775"/>
                </a:cubicBezTo>
                <a:cubicBezTo>
                  <a:pt x="1224560" y="636536"/>
                  <a:pt x="951184" y="574326"/>
                  <a:pt x="700715" y="584775"/>
                </a:cubicBezTo>
                <a:cubicBezTo>
                  <a:pt x="450246" y="595224"/>
                  <a:pt x="236346" y="529745"/>
                  <a:pt x="0" y="584775"/>
                </a:cubicBezTo>
                <a:cubicBezTo>
                  <a:pt x="-63726" y="298176"/>
                  <a:pt x="62719" y="198987"/>
                  <a:pt x="0" y="0"/>
                </a:cubicBezTo>
                <a:close/>
              </a:path>
              <a:path w="4053726" h="584775" stroke="0" extrusionOk="0">
                <a:moveTo>
                  <a:pt x="0" y="0"/>
                </a:moveTo>
                <a:cubicBezTo>
                  <a:pt x="206641" y="-11506"/>
                  <a:pt x="322162" y="2388"/>
                  <a:pt x="538566" y="0"/>
                </a:cubicBezTo>
                <a:cubicBezTo>
                  <a:pt x="754970" y="-2388"/>
                  <a:pt x="856254" y="39266"/>
                  <a:pt x="996058" y="0"/>
                </a:cubicBezTo>
                <a:cubicBezTo>
                  <a:pt x="1135862" y="-39266"/>
                  <a:pt x="1474826" y="3117"/>
                  <a:pt x="1656237" y="0"/>
                </a:cubicBezTo>
                <a:cubicBezTo>
                  <a:pt x="1837648" y="-3117"/>
                  <a:pt x="2051963" y="26206"/>
                  <a:pt x="2194803" y="0"/>
                </a:cubicBezTo>
                <a:cubicBezTo>
                  <a:pt x="2337643" y="-26206"/>
                  <a:pt x="2550683" y="14957"/>
                  <a:pt x="2733370" y="0"/>
                </a:cubicBezTo>
                <a:cubicBezTo>
                  <a:pt x="2916057" y="-14957"/>
                  <a:pt x="3226197" y="9054"/>
                  <a:pt x="3393548" y="0"/>
                </a:cubicBezTo>
                <a:cubicBezTo>
                  <a:pt x="3560899" y="-9054"/>
                  <a:pt x="3777492" y="14107"/>
                  <a:pt x="4053726" y="0"/>
                </a:cubicBezTo>
                <a:cubicBezTo>
                  <a:pt x="4107531" y="188898"/>
                  <a:pt x="4041412" y="349755"/>
                  <a:pt x="4053726" y="584775"/>
                </a:cubicBezTo>
                <a:cubicBezTo>
                  <a:pt x="3870518" y="635880"/>
                  <a:pt x="3775032" y="553754"/>
                  <a:pt x="3555697" y="584775"/>
                </a:cubicBezTo>
                <a:cubicBezTo>
                  <a:pt x="3336362" y="615796"/>
                  <a:pt x="3152409" y="526228"/>
                  <a:pt x="2976593" y="584775"/>
                </a:cubicBezTo>
                <a:cubicBezTo>
                  <a:pt x="2800777" y="643322"/>
                  <a:pt x="2593344" y="522613"/>
                  <a:pt x="2397489" y="584775"/>
                </a:cubicBezTo>
                <a:cubicBezTo>
                  <a:pt x="2201634" y="646937"/>
                  <a:pt x="2044598" y="524725"/>
                  <a:pt x="1858923" y="584775"/>
                </a:cubicBezTo>
                <a:cubicBezTo>
                  <a:pt x="1673248" y="644825"/>
                  <a:pt x="1476331" y="561528"/>
                  <a:pt x="1198745" y="584775"/>
                </a:cubicBezTo>
                <a:cubicBezTo>
                  <a:pt x="921159" y="608022"/>
                  <a:pt x="687809" y="543445"/>
                  <a:pt x="538566" y="584775"/>
                </a:cubicBezTo>
                <a:cubicBezTo>
                  <a:pt x="389323" y="626105"/>
                  <a:pt x="124062" y="549517"/>
                  <a:pt x="0" y="584775"/>
                </a:cubicBezTo>
                <a:cubicBezTo>
                  <a:pt x="-37908" y="447747"/>
                  <a:pt x="53521" y="23344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Wzory do obliczenia powyższych wskaźników są przedstawione w załączniku do Wytycznych.</a:t>
            </a:r>
          </a:p>
        </p:txBody>
      </p:sp>
    </p:spTree>
    <p:extLst>
      <p:ext uri="{BB962C8B-B14F-4D97-AF65-F5344CB8AC3E}">
        <p14:creationId xmlns:p14="http://schemas.microsoft.com/office/powerpoint/2010/main" val="113269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358515-3E0B-FA3A-9EF0-3D110958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98" y="576213"/>
            <a:ext cx="9361040" cy="503460"/>
          </a:xfrm>
        </p:spPr>
        <p:txBody>
          <a:bodyPr/>
          <a:lstStyle/>
          <a:p>
            <a:pPr marL="446088" indent="-446088"/>
            <a:r>
              <a:rPr lang="pl-PL" sz="2600" dirty="0"/>
              <a:t>III. 6	Uproszczenia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7E9E5-3802-9F79-9E84-1AA7AA65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37" y="2123653"/>
            <a:ext cx="8748563" cy="2808312"/>
          </a:xfrm>
        </p:spPr>
        <p:txBody>
          <a:bodyPr/>
          <a:lstStyle/>
          <a:p>
            <a:pPr marL="0" indent="0">
              <a:buNone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zależności od wartości całkowitych kosztów kwalifikowalnych projektu</a:t>
            </a:r>
          </a:p>
          <a:p>
            <a:pPr marL="0" indent="0">
              <a:buNone/>
            </a:pPr>
            <a:endParaRPr lang="pl-PL" b="1" u="sng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obowiązku przeprowadzenia pełnej analizy CBA dla projektów o wartości &lt; 50 mln zł z zastrzeżeniem, że należy sporządzić analizę CBA w uproszczonej, opisowej formie, gdzie również należy udowodnić przewagę korzyści nad kosztami;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obowiązku obliczania wskaźników FNPV/K, FRR/K.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E5BD7D-0677-8EC2-F755-740214193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840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DA5EB-9E50-2C4A-C1BD-8041014F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3"/>
            <a:ext cx="8640763" cy="539750"/>
          </a:xfrm>
        </p:spPr>
        <p:txBody>
          <a:bodyPr/>
          <a:lstStyle/>
          <a:p>
            <a:r>
              <a:rPr lang="pl-PL" dirty="0"/>
              <a:t>III. 7	Analiza ryzyka i wrażliwości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432A21-035D-7D93-D564-54C6FE35A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971524"/>
            <a:ext cx="9073007" cy="622778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Przeprowadzenie oceny ryzyka pozwala na oszacowanie trwałości finansowej inwestycji finansowanej z funduszy UE. Powinna ona zatem wykazać, czy określone czynniki ryzyka nie spowodują utraty płynności finansowej lub efektywności ekonomicznej projektu.</a:t>
            </a:r>
          </a:p>
          <a:p>
            <a:pPr marL="0" indent="0">
              <a:buNone/>
            </a:pPr>
            <a:r>
              <a:rPr lang="pl-PL" dirty="0"/>
              <a:t>Analiza wrażliwości ma na celu wskazanie, jak zmiany w wartościach zidentyfikowanych czynników ryzyka wpłyną na wyniki analiz przeprowadzonych dla projektu, w szczególności na wartość wskaźników efektywności finansowej i ekonomicznej projektu (w szczególności FNPV/C, FNPV/K oraz ENPV) oraz na saldo środków pieniężnych na koniec każdego z prognozowanych okresów.</a:t>
            </a:r>
          </a:p>
          <a:p>
            <a:pPr marL="0" indent="0">
              <a:buNone/>
            </a:pPr>
            <a:r>
              <a:rPr lang="pl-PL" dirty="0"/>
              <a:t>Analizy wrażliwości dokonuje się poprzez identyfikację czynników ryzyk, ich zmianie o określoną procentowo wartość i obserwowanie występujących w rezultacie wahań w finansowych i ekonomicznych wskaźnikach efektywności oraz trwałości finansowej. Jednorazowo zmianie poddawana być powinna tylko jedna zmienna, podczas gdy inne parametry powinny pozostać niezmienione.</a:t>
            </a:r>
          </a:p>
          <a:p>
            <a:pPr marL="0" indent="0">
              <a:buNone/>
            </a:pPr>
            <a:r>
              <a:rPr lang="pl-PL" dirty="0"/>
              <a:t>Za krytyczne uznaje się te zmienne, w przypadku których zmiana ich wartości o +/- 1 % powoduje zmianę wartości bazowej NPV o co najmniej +/- 1 %. W ramach analizy wrażliwości należy również dokonać obliczenia wartości progowych zmiennych w celu określenia, jaka zmiana procentowa zmiennych zrównałaby NPV (ekonomiczną lub finansową) z zerem.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614167-FEC5-4513-1605-35C49BC7A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326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B6F98-7C83-E33A-512B-21803051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III. 7	Analiza ryzyka i wrażliwości –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89D783-8F32-9060-10B4-3B83FC9A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Jakościowa analiza ryzyka obejmuje następujące elementy: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      identyfikację </a:t>
            </a:r>
            <a:r>
              <a:rPr lang="pl-PL" dirty="0" err="1"/>
              <a:t>ryzyk</a:t>
            </a:r>
            <a:r>
              <a:rPr lang="pl-PL" dirty="0"/>
              <a:t> i opracowanie ich listy,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      opracowanie matrycy ryzyka,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      identyfikację działań zapobiegawczych i minimalizujących,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      interpretację matrycy, w tym ocenę ryzyk rezydualnych.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16D390-7D17-1D89-5F64-24AEDBDD6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20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30D6E-2BF1-6A87-2F21-3AE006F8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80" y="251445"/>
            <a:ext cx="8640763" cy="506147"/>
          </a:xfrm>
        </p:spPr>
        <p:txBody>
          <a:bodyPr/>
          <a:lstStyle/>
          <a:p>
            <a:pPr marL="446088" indent="-360000"/>
            <a:r>
              <a:rPr lang="pl-PL" dirty="0"/>
              <a:t>I.	OBOWIĄZUJĄCE DOKUMENTY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3A783-E2B2-40E4-A5CA-7198C458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683493"/>
            <a:ext cx="9505056" cy="619268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analizy i oceny finansowej projektów w perspektywie 2021-2027 mają zastosowanie: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„Wytyczne dotyczące zagadnień związanych z przygotowaniem projektów inwestycyjnych, w tym hybrydowych na lata 2021-2027”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(Minister Funduszy i Polityki Regionalnej, Warszawa, dn. 05.03.2023 r. - dalej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„Wytyczne”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które opisują sposób sporządzania niektórych elementów studium wykonalności, w tym w szczególności dotyczących analizy finansowej i ekonomicznej projektów inwestycyjnych. Zastrzec przy tym należy, że w zakresie nieuregulowanym Wytycznymi kierować się należy szczegółowymi zasadami określonymi w:  </a:t>
            </a:r>
          </a:p>
          <a:p>
            <a:pPr marL="538362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Poradniku pod nazwą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„Analiza ekonomiczna. Vademecum 2021-2027”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(KE, wrzesień 2021, dalej „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Vademecum AE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 -  który wprawdzie odnosi się głównie do analizy ekonomicznej, jednak zawiera także elementy związane z analizą finansową (w szczególności część II dotycząca zastosowania w sektorach, w tym m.in. załącznik III „Efektywność energetyczna”).</a:t>
            </a:r>
          </a:p>
          <a:p>
            <a:pPr marL="538362" indent="-285750">
              <a:buFont typeface="Wingdings" panose="05000000000000000000" pitchFamily="2" charset="2"/>
              <a:buChar char="Ø"/>
            </a:pPr>
            <a:r>
              <a:rPr lang="pl-PL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„Przewodniku do analizy kosztów i korzyści projektów inwestycyjnych”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(KE, grudzień 2014, dalej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„Przewodnik AKK”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który wprawdzie jest dokumentem metodologicznym właściwym dla projektów inwestycyjnych poprzedniej perspektywy finansowej (2014-2020), ale stosowanie jego postanowień zaleca się również dla projektów perspektywy 2021-2027, w szczególności w odniesieniu do kwestii, w których do tego dokumentu odsyłają postanowienia Vademecum AE (np. w obszarze oceny ekonomicznej opłacalności dużych inwestycji infrastrukturalnych).</a:t>
            </a: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E678BE-5E2D-57BC-4316-F115E21B1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741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2"/>
            <a:ext cx="8640763" cy="467147"/>
          </a:xfrm>
        </p:spPr>
        <p:txBody>
          <a:bodyPr/>
          <a:lstStyle/>
          <a:p>
            <a:pPr algn="just"/>
            <a:r>
              <a:rPr lang="pl-PL" dirty="0"/>
              <a:t>IV. KRYTERIA MERYTORYCZNE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663700" y="901909"/>
            <a:ext cx="9001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FENX.01.04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odpadami oraz gospodarka o obiegu zamkniętym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finansowa – przeprowadzana na II etapie aplikowania wniosków o dofinansowanie – dokonywana jest pod kątem spełnienia kryteriów horyzontalnych: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5 </a:t>
            </a:r>
            <a:r>
              <a:rPr lang="pl-PL" sz="1800" b="1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Kompletność dokumentacji aplikacyjnej i spójność informacji zawartych we wniosku, załącznikach do wniosku</a:t>
            </a:r>
            <a:endParaRPr lang="pl-PL" sz="18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Czy wniosek posiada komplet załączników spełniających wymagania zawarte regulaminie wyboru /instrukcji do wypełnienia wniosku?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Czy informacje zawarte we wniosku oraz załącznikach do wniosku, w  tym dokumentacji technicznej, są spójne ?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Kryterium nr 7 Trwałość projektu Kryterium wynika z CPR art. 65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Czy wnioskodawca wykazał, że zostanie zachowana trwałość projektu zgodnie z art. 65  rozporządzenia Parlamentu Europejskiego i Rady (UE) nr 2021/1060 z dnia 24 czerwca 2021 r.?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79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2"/>
            <a:ext cx="8640763" cy="467147"/>
          </a:xfrm>
        </p:spPr>
        <p:txBody>
          <a:bodyPr/>
          <a:lstStyle/>
          <a:p>
            <a:pPr algn="just"/>
            <a:r>
              <a:rPr lang="pl-PL" dirty="0"/>
              <a:t>IV. KRYTERIA MERYTORYCZNE - cd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663700" y="901909"/>
            <a:ext cx="9001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FENX.01.04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odpadami oraz gospodarka o obiegu zamkniętym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11 </a:t>
            </a: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Stabilność finansowa projektu Kryterium wynika z CPR art. 73 ust. 2 lit. d) 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Wnioskodawca ma niezbędne zasoby i mechanizmy finansowe, aby pokryć koszty eksploatacji i utrzymania projektu, które obejmują inwestycje w infrastrukturę lub inwestycje produkcyjne, tak by zapewnić stabilność ich finansowania co najmniej w okresie trwałości projektu ?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Czy wykazano dodatnie roczne saldo skumulowanych przepływów pieniężnych na koniec każdego roku, we wszystkich latach objętych analizą.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Czy planowane wpływy (w tym z tytułu dofinansowania z funduszy UE) i wydatki zostały czasowo zharmonizowane tak, że przedsięwzięcie ma zapewnioną płynność finansową?</a:t>
            </a:r>
          </a:p>
          <a:p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30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2"/>
            <a:ext cx="8640763" cy="467147"/>
          </a:xfrm>
        </p:spPr>
        <p:txBody>
          <a:bodyPr/>
          <a:lstStyle/>
          <a:p>
            <a:pPr algn="just"/>
            <a:r>
              <a:rPr lang="pl-PL" dirty="0"/>
              <a:t>IV. KRYTERIA MERYTORYCZNE - cd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663700" y="899517"/>
            <a:ext cx="9001000" cy="464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FENX.01.04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odpadami oraz gospodarka o obiegu zamkniętym</a:t>
            </a:r>
          </a:p>
          <a:p>
            <a:pPr algn="just"/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12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Poprawność analizy finansowej i ekonomicznej Kryterium wynika z CPR art. 73 ust. 2 lit. c)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studium wykonalności zostało sporządzone zgodnie z „Zakresem Studium wykonalności” stanowiącym załącznik do Instrukcji wypełniania wniosku o dofinansowanie?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analiza finansowa została przeprowadzona zgodnie z Wytycznymi w zakresie zagadnień związanych z przygotowaniem projektów inwestycyjnych na lata 2021-2027 i z wymogami  wskazanymi w Instrukcji wypełniania wniosku o dofinansowanie (tam gdzie dotyczy) oraz z Założeniami do analiz finansowych dla działania FENX.01.04 Gospodarka odpadami oraz gospodarka o obiegu zamkniętym?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2"/>
            <a:ext cx="8640763" cy="467147"/>
          </a:xfrm>
        </p:spPr>
        <p:txBody>
          <a:bodyPr/>
          <a:lstStyle/>
          <a:p>
            <a:pPr algn="just"/>
            <a:r>
              <a:rPr lang="pl-PL" dirty="0"/>
              <a:t>IV. KRYTERIA MERYTORYCZNE - cd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663700" y="899517"/>
            <a:ext cx="9001000" cy="686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FENX.01.04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odpadami oraz gospodarka o obiegu zamkniętym</a:t>
            </a:r>
          </a:p>
          <a:p>
            <a:pPr algn="just"/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12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Poprawność analizy finansowej i ekonomicznej Kryterium wynika z CPR art. 73 ust. 2 lit. c) - cd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 analizie finansowej wzięta została pod uwagę dostępność cenowa taryf?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– w przypadku ograniczenia przychodów związanego z dostępnością cenową taryf – wskazano w analizie trwałości wszystkie źródła przychodów, które pozwolą na osiągnięcie dodatnich przepływów finansowych w każdym roku analizy?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poziom dofinansowania nie przekracza maksymalnego możliwego poziomu dofinansowania dla danego działania?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wskaźniki efektywności finansowej i ekonomicznej (jeśli dotyczy) wyliczono zgodnie z Wytycznymi w zakresie zagadnień związanych z przygotowaniem projektów inwestycyjnych na lata 2021-2027?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sporządzono analizy wrażliwości i ryzyka, zgodnie z Wytycznymi w zakresie zagadnień związanych z przygotowaniem projektów inwestycyjnych na lata 2021-2027?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88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2"/>
            <a:ext cx="8640763" cy="467147"/>
          </a:xfrm>
        </p:spPr>
        <p:txBody>
          <a:bodyPr/>
          <a:lstStyle/>
          <a:p>
            <a:pPr algn="just"/>
            <a:r>
              <a:rPr lang="pl-PL" dirty="0"/>
              <a:t>IV. KRYTERIA MERYTORYCZNE - cd.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F6EAD-FCE5-D860-A62D-E2607612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971525"/>
            <a:ext cx="9361039" cy="511256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 I-</a:t>
            </a:r>
            <a:r>
              <a:rPr lang="pl-PL" dirty="0" err="1"/>
              <a:t>szym</a:t>
            </a:r>
            <a:r>
              <a:rPr lang="pl-PL" dirty="0"/>
              <a:t> etapie oceny, ekspert oceniający może zgłosić rekomendacje dotyczące zasadności uzupełnienia dokumentacji i/lub </a:t>
            </a:r>
            <a:r>
              <a:rPr lang="pl-PL" dirty="0" err="1"/>
              <a:t>uspójnienia</a:t>
            </a:r>
            <a:r>
              <a:rPr lang="pl-PL" dirty="0"/>
              <a:t> danych i dokumentów w przypadku, gdy miałoby to wpływ na wynik weryfikacji kryteriów ocenianych na II-</a:t>
            </a:r>
            <a:r>
              <a:rPr lang="pl-PL" dirty="0" err="1"/>
              <a:t>gim</a:t>
            </a:r>
            <a:r>
              <a:rPr lang="pl-PL" dirty="0"/>
              <a:t> etapie oceny. </a:t>
            </a:r>
          </a:p>
          <a:p>
            <a:pPr marL="0" indent="0">
              <a:buNone/>
            </a:pPr>
            <a:r>
              <a:rPr lang="pl-PL" dirty="0"/>
              <a:t>Ocena obligatoryjna II-go stopnia jest oceną 0/1, co oznacza, że dokonywana będzie pod kątem spełnienia bądź niespełnienia danego kryterium oceny. </a:t>
            </a:r>
          </a:p>
          <a:p>
            <a:pPr marL="0" indent="0">
              <a:buNone/>
            </a:pPr>
            <a:r>
              <a:rPr lang="pl-PL" dirty="0"/>
              <a:t>Projekt uzyskuje ocenę negatywną w przypadku, gdy nie spełni chociażby jednego kryterium obligatoryjnego II stopnia.</a:t>
            </a:r>
          </a:p>
        </p:txBody>
      </p:sp>
    </p:spTree>
    <p:extLst>
      <p:ext uri="{BB962C8B-B14F-4D97-AF65-F5344CB8AC3E}">
        <p14:creationId xmlns:p14="http://schemas.microsoft.com/office/powerpoint/2010/main" val="3018381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2"/>
            <a:ext cx="8640763" cy="467419"/>
          </a:xfrm>
        </p:spPr>
        <p:txBody>
          <a:bodyPr/>
          <a:lstStyle/>
          <a:p>
            <a:pPr algn="just"/>
            <a:r>
              <a:rPr lang="pl-PL" dirty="0"/>
              <a:t>IV. KRYTERIA MERYTORYCZNE – c.d.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F6EAD-FCE5-D860-A62D-E2607612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1" y="899517"/>
            <a:ext cx="8796820" cy="5544616"/>
          </a:xfrm>
        </p:spPr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Porównanie kryteriów merytoryczne II stopnia obowiązujących w perspektywie finansowej 2014-2020 z obowiązującymi w perspektywie finansowej 2021-2027: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93378" y="2411686"/>
          <a:ext cx="9071322" cy="33843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831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Kryteria merytoryczne II stopnia perspektywie finansowej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2014-2020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2021-2027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73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poprawność analizy finansowej i ekonomicznej,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</a:rPr>
                        <a:t>poprawność analizy finansowej i ekonomicznej,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57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wykonalność finansowa projektu (sytuacja finansowa potencjalnego beneficjenta/operatora/ wnioskodawcy nie zagraża realizacji i utrzymaniu rezultatów projektu, potwierdzone, wiarygodne źródła współfinansowania projektu co najmniej w okresie trwałości projektu)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stabilność finansowa projektu, przy czym nadal obowiązuje potwierdzenie (udokumentowanie) wiarygodnych źródeł współfinansowania projektu.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52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3CABD7-4E93-4148-9409-643FAD3B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5" y="396081"/>
            <a:ext cx="8927306" cy="575444"/>
          </a:xfrm>
        </p:spPr>
        <p:txBody>
          <a:bodyPr/>
          <a:lstStyle/>
          <a:p>
            <a:pPr marL="446088" indent="-446088"/>
            <a:r>
              <a:rPr lang="pl-PL" dirty="0"/>
              <a:t>V.	ZABEZPIECZENIE ZWROTU ŚRODKÓW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BE6F5E-AF3D-96D7-E2B8-964FD88FF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75581"/>
            <a:ext cx="9649072" cy="518398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l-PL" dirty="0"/>
              <a:t>Zgodnie ze wzorem umowy dofinansowania (§25 i §26):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warunkiem przekazania dofinansowania jest ustanowienie przez Beneficjenta zabezpieczenia </a:t>
            </a:r>
            <a:r>
              <a:rPr lang="pl-PL" b="1" dirty="0"/>
              <a:t>należytego wykonania zobowiązań </a:t>
            </a:r>
            <a:r>
              <a:rPr lang="pl-PL" dirty="0"/>
              <a:t>wynikających z Umowy, z zastrzeżeniem, że:</a:t>
            </a:r>
          </a:p>
          <a:p>
            <a:pPr marL="1062037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/>
              <a:t>zabezpieczenie nie dotyczy jednostek sektora finansów publicznych,</a:t>
            </a:r>
          </a:p>
          <a:p>
            <a:pPr marL="10731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/>
              <a:t>forma zabezpieczenia zostanie wskazana przez Instytucję Wdrażającą po uzgodnieniu z Beneficjentem (po przeprowadzonej ocenie finansowej wniosku)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dirty="0"/>
              <a:t>podstawową formą zabezpieczenia jest weksel in blanco (nie na zlecenie lub równoważny),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dirty="0"/>
              <a:t>dla beneficjentów, których sytuacja finansowa może stanowić zagrożenie dla bezpieczeństwa przekazanych środków publicznych, Instytucja Wdrażająca może żądać przedstawienia weksla in blanco z poręczeniem wekslowym (awal),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dirty="0"/>
              <a:t>w szczególnie uzasadnionych przypadkach, uzależnionych od wyników analizy sytuacji finansowej Beneficjenta, Instytucja Wdrażająca może żądać innych form zabezpieczenia dozwolonych prawem polskim.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A239AB-F951-6F08-DA4C-3F860BFAC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6555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C606A43-3DCD-DBFD-BEF8-A1F6A0EB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075981"/>
            <a:ext cx="9433048" cy="553510"/>
          </a:xfrm>
        </p:spPr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Dziękujemy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629382" y="5629491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solidFill>
                  <a:srgbClr val="00703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www.gov.pl/web/nfosigw/fundusze-europejskie-na-infrastrukture-klimat-i-srodowisko</a:t>
            </a:r>
          </a:p>
        </p:txBody>
      </p:sp>
      <p:sp>
        <p:nvSpPr>
          <p:cNvPr id="74755" name="Symbol zastępczy numeru slajdu 2" hidden="1">
            <a:extLst>
              <a:ext uri="{FF2B5EF4-FFF2-40B4-BE49-F238E27FC236}">
                <a16:creationId xmlns:a16="http://schemas.microsoft.com/office/drawing/2014/main" id="{21EEAE4B-6A9B-9FAD-8F55-1930A5D58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25B326-A187-4C68-A9E3-C464BC509609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37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50133-2288-E3C1-DCB8-0FDDDD6B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80" y="539750"/>
            <a:ext cx="8640763" cy="756443"/>
          </a:xfrm>
        </p:spPr>
        <p:txBody>
          <a:bodyPr/>
          <a:lstStyle/>
          <a:p>
            <a:pPr marL="446400" indent="-360000"/>
            <a:r>
              <a:rPr lang="pl-PL" dirty="0"/>
              <a:t>I.	OBOWIĄZUJĄCE DOKUMENTY-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CEC01A-8424-9679-0B70-1B31D4A1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115541"/>
            <a:ext cx="9143330" cy="5832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„Wytyczne dotyczące stosowania jednolitych wskaźników makroekonomicznych będących podstawą oszacowania skutków finansowych projektowanych ustaw” (Minister Finansów, Warszawa,  dn. 3.10.2023 r. – dalej „JWM”), które należy wykorzystywać do sporządzania prognozy przepływów/projekcji finansowej.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Metodyka analizy efektywności kosztowej w oparciu o wskaźnik dynamicznego kosztu jednostkowego (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Metodyka zastosowania kryterium dostępności cenowej w projektach inwestycyjnych z dofinansowaniem UE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DEF5FE-E7D8-C8DC-69B7-67B6E78184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3977754" y="6470863"/>
            <a:ext cx="4392488" cy="954107"/>
          </a:xfrm>
          <a:custGeom>
            <a:avLst/>
            <a:gdLst>
              <a:gd name="connsiteX0" fmla="*/ 0 w 4392488"/>
              <a:gd name="connsiteY0" fmla="*/ 0 h 954107"/>
              <a:gd name="connsiteX1" fmla="*/ 461211 w 4392488"/>
              <a:gd name="connsiteY1" fmla="*/ 0 h 954107"/>
              <a:gd name="connsiteX2" fmla="*/ 966347 w 4392488"/>
              <a:gd name="connsiteY2" fmla="*/ 0 h 954107"/>
              <a:gd name="connsiteX3" fmla="*/ 1427559 w 4392488"/>
              <a:gd name="connsiteY3" fmla="*/ 0 h 954107"/>
              <a:gd name="connsiteX4" fmla="*/ 2020544 w 4392488"/>
              <a:gd name="connsiteY4" fmla="*/ 0 h 954107"/>
              <a:gd name="connsiteX5" fmla="*/ 2569605 w 4392488"/>
              <a:gd name="connsiteY5" fmla="*/ 0 h 954107"/>
              <a:gd name="connsiteX6" fmla="*/ 3118666 w 4392488"/>
              <a:gd name="connsiteY6" fmla="*/ 0 h 954107"/>
              <a:gd name="connsiteX7" fmla="*/ 3755577 w 4392488"/>
              <a:gd name="connsiteY7" fmla="*/ 0 h 954107"/>
              <a:gd name="connsiteX8" fmla="*/ 4392488 w 4392488"/>
              <a:gd name="connsiteY8" fmla="*/ 0 h 954107"/>
              <a:gd name="connsiteX9" fmla="*/ 4392488 w 4392488"/>
              <a:gd name="connsiteY9" fmla="*/ 448430 h 954107"/>
              <a:gd name="connsiteX10" fmla="*/ 4392488 w 4392488"/>
              <a:gd name="connsiteY10" fmla="*/ 954107 h 954107"/>
              <a:gd name="connsiteX11" fmla="*/ 3975202 w 4392488"/>
              <a:gd name="connsiteY11" fmla="*/ 954107 h 954107"/>
              <a:gd name="connsiteX12" fmla="*/ 3513990 w 4392488"/>
              <a:gd name="connsiteY12" fmla="*/ 954107 h 954107"/>
              <a:gd name="connsiteX13" fmla="*/ 2921005 w 4392488"/>
              <a:gd name="connsiteY13" fmla="*/ 954107 h 954107"/>
              <a:gd name="connsiteX14" fmla="*/ 2284094 w 4392488"/>
              <a:gd name="connsiteY14" fmla="*/ 954107 h 954107"/>
              <a:gd name="connsiteX15" fmla="*/ 1778958 w 4392488"/>
              <a:gd name="connsiteY15" fmla="*/ 954107 h 954107"/>
              <a:gd name="connsiteX16" fmla="*/ 1142047 w 4392488"/>
              <a:gd name="connsiteY16" fmla="*/ 954107 h 954107"/>
              <a:gd name="connsiteX17" fmla="*/ 680836 w 4392488"/>
              <a:gd name="connsiteY17" fmla="*/ 954107 h 954107"/>
              <a:gd name="connsiteX18" fmla="*/ 0 w 4392488"/>
              <a:gd name="connsiteY18" fmla="*/ 954107 h 954107"/>
              <a:gd name="connsiteX19" fmla="*/ 0 w 4392488"/>
              <a:gd name="connsiteY19" fmla="*/ 505677 h 954107"/>
              <a:gd name="connsiteX20" fmla="*/ 0 w 4392488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92488" h="954107" fill="none" extrusionOk="0">
                <a:moveTo>
                  <a:pt x="0" y="0"/>
                </a:moveTo>
                <a:cubicBezTo>
                  <a:pt x="124021" y="-49980"/>
                  <a:pt x="259064" y="19203"/>
                  <a:pt x="461211" y="0"/>
                </a:cubicBezTo>
                <a:cubicBezTo>
                  <a:pt x="663358" y="-19203"/>
                  <a:pt x="825223" y="43375"/>
                  <a:pt x="966347" y="0"/>
                </a:cubicBezTo>
                <a:cubicBezTo>
                  <a:pt x="1107471" y="-43375"/>
                  <a:pt x="1253608" y="25893"/>
                  <a:pt x="1427559" y="0"/>
                </a:cubicBezTo>
                <a:cubicBezTo>
                  <a:pt x="1601510" y="-25893"/>
                  <a:pt x="1749841" y="55096"/>
                  <a:pt x="2020544" y="0"/>
                </a:cubicBezTo>
                <a:cubicBezTo>
                  <a:pt x="2291247" y="-55096"/>
                  <a:pt x="2400242" y="39121"/>
                  <a:pt x="2569605" y="0"/>
                </a:cubicBezTo>
                <a:cubicBezTo>
                  <a:pt x="2738968" y="-39121"/>
                  <a:pt x="2969403" y="63168"/>
                  <a:pt x="3118666" y="0"/>
                </a:cubicBezTo>
                <a:cubicBezTo>
                  <a:pt x="3267929" y="-63168"/>
                  <a:pt x="3466451" y="20178"/>
                  <a:pt x="3755577" y="0"/>
                </a:cubicBezTo>
                <a:cubicBezTo>
                  <a:pt x="4044703" y="-20178"/>
                  <a:pt x="4245675" y="46356"/>
                  <a:pt x="4392488" y="0"/>
                </a:cubicBezTo>
                <a:cubicBezTo>
                  <a:pt x="4398944" y="136459"/>
                  <a:pt x="4374934" y="265721"/>
                  <a:pt x="4392488" y="448430"/>
                </a:cubicBezTo>
                <a:cubicBezTo>
                  <a:pt x="4410042" y="631139"/>
                  <a:pt x="4388632" y="823232"/>
                  <a:pt x="4392488" y="954107"/>
                </a:cubicBezTo>
                <a:cubicBezTo>
                  <a:pt x="4298907" y="997410"/>
                  <a:pt x="4171633" y="939419"/>
                  <a:pt x="3975202" y="954107"/>
                </a:cubicBezTo>
                <a:cubicBezTo>
                  <a:pt x="3778771" y="968795"/>
                  <a:pt x="3700603" y="904767"/>
                  <a:pt x="3513990" y="954107"/>
                </a:cubicBezTo>
                <a:cubicBezTo>
                  <a:pt x="3327377" y="1003447"/>
                  <a:pt x="3181990" y="935151"/>
                  <a:pt x="2921005" y="954107"/>
                </a:cubicBezTo>
                <a:cubicBezTo>
                  <a:pt x="2660021" y="973063"/>
                  <a:pt x="2420625" y="913253"/>
                  <a:pt x="2284094" y="954107"/>
                </a:cubicBezTo>
                <a:cubicBezTo>
                  <a:pt x="2147563" y="994961"/>
                  <a:pt x="2031049" y="939807"/>
                  <a:pt x="1778958" y="954107"/>
                </a:cubicBezTo>
                <a:cubicBezTo>
                  <a:pt x="1526867" y="968407"/>
                  <a:pt x="1402521" y="911548"/>
                  <a:pt x="1142047" y="954107"/>
                </a:cubicBezTo>
                <a:cubicBezTo>
                  <a:pt x="881573" y="996666"/>
                  <a:pt x="911066" y="900790"/>
                  <a:pt x="680836" y="954107"/>
                </a:cubicBezTo>
                <a:cubicBezTo>
                  <a:pt x="450606" y="1007424"/>
                  <a:pt x="330318" y="887079"/>
                  <a:pt x="0" y="954107"/>
                </a:cubicBezTo>
                <a:cubicBezTo>
                  <a:pt x="-51942" y="829789"/>
                  <a:pt x="20750" y="718734"/>
                  <a:pt x="0" y="505677"/>
                </a:cubicBezTo>
                <a:cubicBezTo>
                  <a:pt x="-20750" y="292620"/>
                  <a:pt x="42154" y="129312"/>
                  <a:pt x="0" y="0"/>
                </a:cubicBezTo>
                <a:close/>
              </a:path>
              <a:path w="4392488" h="954107" stroke="0" extrusionOk="0">
                <a:moveTo>
                  <a:pt x="0" y="0"/>
                </a:moveTo>
                <a:cubicBezTo>
                  <a:pt x="206033" y="-47788"/>
                  <a:pt x="283698" y="58509"/>
                  <a:pt x="505136" y="0"/>
                </a:cubicBezTo>
                <a:cubicBezTo>
                  <a:pt x="726574" y="-58509"/>
                  <a:pt x="801220" y="1888"/>
                  <a:pt x="922422" y="0"/>
                </a:cubicBezTo>
                <a:cubicBezTo>
                  <a:pt x="1043624" y="-1888"/>
                  <a:pt x="1260060" y="46456"/>
                  <a:pt x="1559333" y="0"/>
                </a:cubicBezTo>
                <a:cubicBezTo>
                  <a:pt x="1858606" y="-46456"/>
                  <a:pt x="1939431" y="21341"/>
                  <a:pt x="2064469" y="0"/>
                </a:cubicBezTo>
                <a:cubicBezTo>
                  <a:pt x="2189507" y="-21341"/>
                  <a:pt x="2454367" y="10866"/>
                  <a:pt x="2569605" y="0"/>
                </a:cubicBezTo>
                <a:cubicBezTo>
                  <a:pt x="2684843" y="-10866"/>
                  <a:pt x="2983752" y="6518"/>
                  <a:pt x="3206516" y="0"/>
                </a:cubicBezTo>
                <a:cubicBezTo>
                  <a:pt x="3429280" y="-6518"/>
                  <a:pt x="3565497" y="41210"/>
                  <a:pt x="3667727" y="0"/>
                </a:cubicBezTo>
                <a:cubicBezTo>
                  <a:pt x="3769957" y="-41210"/>
                  <a:pt x="4214751" y="54506"/>
                  <a:pt x="4392488" y="0"/>
                </a:cubicBezTo>
                <a:cubicBezTo>
                  <a:pt x="4402044" y="180944"/>
                  <a:pt x="4381869" y="336977"/>
                  <a:pt x="4392488" y="496136"/>
                </a:cubicBezTo>
                <a:cubicBezTo>
                  <a:pt x="4403107" y="655295"/>
                  <a:pt x="4362691" y="822845"/>
                  <a:pt x="4392488" y="954107"/>
                </a:cubicBezTo>
                <a:cubicBezTo>
                  <a:pt x="4182343" y="974583"/>
                  <a:pt x="4106448" y="922292"/>
                  <a:pt x="3843427" y="954107"/>
                </a:cubicBezTo>
                <a:cubicBezTo>
                  <a:pt x="3580406" y="985922"/>
                  <a:pt x="3482041" y="913942"/>
                  <a:pt x="3338291" y="954107"/>
                </a:cubicBezTo>
                <a:cubicBezTo>
                  <a:pt x="3194541" y="994272"/>
                  <a:pt x="2980437" y="942562"/>
                  <a:pt x="2701380" y="954107"/>
                </a:cubicBezTo>
                <a:cubicBezTo>
                  <a:pt x="2422323" y="965652"/>
                  <a:pt x="2268222" y="886378"/>
                  <a:pt x="2064469" y="954107"/>
                </a:cubicBezTo>
                <a:cubicBezTo>
                  <a:pt x="1860716" y="1021836"/>
                  <a:pt x="1796119" y="945128"/>
                  <a:pt x="1603258" y="954107"/>
                </a:cubicBezTo>
                <a:cubicBezTo>
                  <a:pt x="1410397" y="963086"/>
                  <a:pt x="1195063" y="894113"/>
                  <a:pt x="1054197" y="954107"/>
                </a:cubicBezTo>
                <a:cubicBezTo>
                  <a:pt x="913331" y="1014101"/>
                  <a:pt x="512731" y="901930"/>
                  <a:pt x="0" y="954107"/>
                </a:cubicBezTo>
                <a:cubicBezTo>
                  <a:pt x="-29762" y="772723"/>
                  <a:pt x="51079" y="625117"/>
                  <a:pt x="0" y="477054"/>
                </a:cubicBezTo>
                <a:cubicBezTo>
                  <a:pt x="-51079" y="328991"/>
                  <a:pt x="53876" y="21285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Wszystkie wytyczne dostępne są na stronie internetowej Instytucji Zarządzającej pod adresem: </a:t>
            </a:r>
          </a:p>
          <a:p>
            <a:pPr algn="ctr"/>
            <a:r>
              <a:rPr lang="pl-PL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https://www.feniks.gov.pl/strony/dowiedz-sie-wiecej-o-programie/prawo-i-dokumenty/#/domyslne=1</a:t>
            </a:r>
          </a:p>
        </p:txBody>
      </p:sp>
    </p:spTree>
    <p:extLst>
      <p:ext uri="{BB962C8B-B14F-4D97-AF65-F5344CB8AC3E}">
        <p14:creationId xmlns:p14="http://schemas.microsoft.com/office/powerpoint/2010/main" val="389211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B1FC4-770F-A5F8-1F43-B00186E7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67" y="323453"/>
            <a:ext cx="8640763" cy="419288"/>
          </a:xfrm>
        </p:spPr>
        <p:txBody>
          <a:bodyPr/>
          <a:lstStyle/>
          <a:p>
            <a:pPr marL="446400" indent="-360000"/>
            <a:r>
              <a:rPr lang="pl-PL" dirty="0"/>
              <a:t>II.	DOKUMENTY APLIKACYJNE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83993-4329-38CA-6FE9-A19FF086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793088" cy="496855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Dokumentami aplikacyjnymi są: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dofinansowanie</a:t>
            </a:r>
          </a:p>
          <a:p>
            <a:pPr marL="0" indent="0" fontAlgn="base">
              <a:buNone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o dofinansowanie należy składać wyłącznie w postaci elektronicznej </a:t>
            </a:r>
            <a:r>
              <a:rPr lang="pl-PL" b="0" i="0" u="sng" dirty="0">
                <a:solidFill>
                  <a:srgbClr val="0052A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tooltip="Uwaga! Otwiera się w nowym oknie."/>
              </a:rPr>
              <a:t>za pośrednictwem aplikacji WOD2021 (CST2021)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Wniosek o dofinansowanie należy sporządzić zgodnie z Instrukcją wypełniania wniosku o dofinansowanie projektu, stanowiącą załącznik nr 2 do Regulaminu wyboru projektów.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Załączniki do wniosku o dofinansowanie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 wymaganych załączników, wraz z </a:t>
            </a:r>
            <a:r>
              <a:rPr lang="pl-PL" b="1" u="sng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wymaganym zakresem Studium Wykonalności i Założeniami do analiz finansowych</a:t>
            </a:r>
            <a:r>
              <a:rPr lang="pl-PL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wskazana jest w Załączniku nr 3 do Regulaminu wyboru projektów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40803D-7AFC-07C6-4100-2C46420BC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708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CB8214-8514-A818-5FEA-7BD020A0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6" y="215739"/>
            <a:ext cx="8640763" cy="575468"/>
          </a:xfrm>
        </p:spPr>
        <p:txBody>
          <a:bodyPr/>
          <a:lstStyle/>
          <a:p>
            <a:pPr marL="358775" indent="-180000"/>
            <a:r>
              <a:rPr lang="pl-PL" dirty="0"/>
              <a:t>II. 1	Wniosek o dofinansowanie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9352E-32F3-D3C9-C7D6-4CCD1211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791207"/>
            <a:ext cx="9217024" cy="52928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dirty="0"/>
              <a:t>Sekcja </a:t>
            </a:r>
            <a:r>
              <a:rPr lang="pl-PL" b="1" dirty="0"/>
              <a:t>G</a:t>
            </a:r>
            <a:r>
              <a:rPr lang="pl-PL" dirty="0"/>
              <a:t> „</a:t>
            </a:r>
            <a:r>
              <a:rPr lang="pl-PL" b="1" dirty="0"/>
              <a:t>Źródła finansowania</a:t>
            </a:r>
            <a:r>
              <a:rPr lang="pl-PL" dirty="0"/>
              <a:t>” – stanowi tabelaryczne zestawienie planowanych/ przewidywanych źródeł finansowania projektu ubiegającego się o wsparcie ze środków UE, uwzględniające wysokość:</a:t>
            </a:r>
          </a:p>
          <a:p>
            <a:pPr marL="4460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dofinansowania ze środków UE</a:t>
            </a:r>
            <a:r>
              <a:rPr lang="pl-PL" dirty="0"/>
              <a:t>, przy maksymalnej intensywności dofinansowania w relacji do wydatków kwalifikowanych;</a:t>
            </a:r>
          </a:p>
          <a:p>
            <a:pPr marL="4460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własnego:</a:t>
            </a:r>
            <a:endParaRPr lang="pl-PL" dirty="0"/>
          </a:p>
          <a:p>
            <a:pPr marL="950913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budżetu państwa</a:t>
            </a:r>
            <a:r>
              <a:rPr lang="pl-PL" dirty="0"/>
              <a:t>;</a:t>
            </a:r>
          </a:p>
          <a:p>
            <a:pPr marL="950913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z innych środków publicznych</a:t>
            </a:r>
            <a:r>
              <a:rPr lang="pl-PL" dirty="0"/>
              <a:t>;</a:t>
            </a:r>
          </a:p>
          <a:p>
            <a:pPr marL="950913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środków prywatnych</a:t>
            </a:r>
            <a:r>
              <a:rPr lang="pl-PL" dirty="0"/>
              <a:t>, w tym też kredytów lub pożyczek planowanych do zaciągnięcia na sfinansowanie projektu, ze wskazaniem instytucji mających udzielić tego finansowania.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dirty="0"/>
              <a:t>Sekcja </a:t>
            </a:r>
            <a:r>
              <a:rPr lang="pl-PL" b="1" dirty="0"/>
              <a:t>H </a:t>
            </a:r>
            <a:r>
              <a:rPr lang="pl-PL" dirty="0"/>
              <a:t>„</a:t>
            </a:r>
            <a:r>
              <a:rPr lang="pl-PL" b="1" dirty="0"/>
              <a:t>Analiza ryzyka</a:t>
            </a:r>
            <a:r>
              <a:rPr lang="pl-PL" dirty="0"/>
              <a:t>” – będąca elementem szacowania trwałości finansowej projektu. W części tej powinny zostać  zidentyfikowane czynniki ryzyka mogące mieć wpływ na zachwianie lub utratę płynności finansowej lub efektywności ekonomicznej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222F1-C2E6-423F-0436-B353112EB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60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03784"/>
            <a:ext cx="8640763" cy="539749"/>
          </a:xfrm>
        </p:spPr>
        <p:txBody>
          <a:bodyPr/>
          <a:lstStyle/>
          <a:p>
            <a:pPr marL="631825" indent="-631825"/>
            <a:r>
              <a:rPr lang="pl-PL" dirty="0"/>
              <a:t>II. 2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49CF6F-A423-79A7-E144-83827118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567146"/>
            <a:ext cx="9505055" cy="503871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Studium wykonalności (SW) – wymagany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Aktywny model finansowy – wymagany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Oświadczenie dotyczące źródeł finansowania – wymagany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Kopie dokumentów potwierdzających dostępność środków na sfinansowanie projektu - wymagany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Dokumenty finansowe (kopie) w zależności od formy prawnej Wnioskodawcy – wymagany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Inne dokumenty, uznane przez Wnioskodawcę za konieczne do złożenia - opcjonalne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endParaRPr lang="pl-PL" b="1" dirty="0"/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20E9D3-B1AB-45CC-DBF7-310C2812C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87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03784"/>
            <a:ext cx="8640763" cy="539749"/>
          </a:xfrm>
        </p:spPr>
        <p:txBody>
          <a:bodyPr/>
          <a:lstStyle/>
          <a:p>
            <a:pPr marL="631825" indent="-631825"/>
            <a:r>
              <a:rPr lang="pl-PL" dirty="0"/>
              <a:t>II. 2 Załączniki do wniosku - 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49CF6F-A423-79A7-E144-83827118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567146"/>
            <a:ext cx="9505055" cy="50387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Studium wykonalności (SW):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SW powinno być przygotowane zgodnie z zakresem wskazanym w Załączniku nr 3 i powinno zawierać: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Podsumowanie danych na temat przedsięwzięcia 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Opis istniejącego systemu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Analizę i prognozę popytu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Analizę wykonalności przedsięwzięcia wraz z analizą opcji  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Analizę instytucjonalną przedsięwzięcia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Opis projektu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Analizę oddziaływania na środowisko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Plan wdrożenia i funkcjonowania projektu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Plan finansowania przedsięwzięcia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Analizę finansową i analizę trwałości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Analizę kosztów i korzyści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Analiza spełniania zasady „nie czyń poważnej szkody” (DNSH)</a:t>
            </a:r>
          </a:p>
          <a:p>
            <a:pPr marL="982663" lvl="1" indent="-477838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Analiza ryzyka i wrażliwości </a:t>
            </a: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20E9D3-B1AB-45CC-DBF7-310C2812C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3148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439863"/>
            <a:ext cx="8640763" cy="467995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Studium wykonalności (SW) - cd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SW składa się z dwóch części:</a:t>
            </a:r>
          </a:p>
          <a:p>
            <a:pPr marL="541338" indent="-398463"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części opisowej - plik tekstowy (stanowiący odrębny załącznik do wniosku o dofinansowanie, tj. wersja elektroniczna) </a:t>
            </a:r>
          </a:p>
          <a:p>
            <a:pPr marL="541338" indent="-398463"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części obliczeniowej – czyli aktywnego modelu finansowego (plik arkusza kalkulacyjnego stanowiącego odrębny załącznik do wniosku o dofinansowanie, tj. wersja elektroniczna), który powinien:</a:t>
            </a:r>
          </a:p>
          <a:p>
            <a:pPr marL="360000" indent="-216000">
              <a:spcBef>
                <a:spcPts val="600"/>
              </a:spcBef>
              <a:buFont typeface="+mj-lt"/>
              <a:buAutoNum type="alphaLcParenR"/>
            </a:pPr>
            <a:endParaRPr lang="pl-PL" dirty="0"/>
          </a:p>
          <a:p>
            <a:pPr marL="429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dirty="0"/>
              <a:t>zawierać analizy finansowe zgodne z „Założeniami do analiz finansowych”,</a:t>
            </a:r>
          </a:p>
          <a:p>
            <a:pPr marL="429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dirty="0"/>
              <a:t>być zapisany w formacie xls, </a:t>
            </a:r>
            <a:r>
              <a:rPr lang="pl-PL" dirty="0" err="1"/>
              <a:t>xlsx</a:t>
            </a:r>
            <a:r>
              <a:rPr lang="pl-PL" dirty="0"/>
              <a:t> lub </a:t>
            </a:r>
            <a:r>
              <a:rPr lang="pl-PL" dirty="0" err="1"/>
              <a:t>xlsm</a:t>
            </a:r>
            <a:r>
              <a:rPr lang="pl-PL" dirty="0"/>
              <a:t>,</a:t>
            </a:r>
          </a:p>
          <a:p>
            <a:pPr marL="429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dirty="0"/>
              <a:t>być sporządzony w taki sposób, aby można było prześledzić tok poprawności dokonanych wyliczeń (arkusze kalkulacyjne nie mogą być ukryte i muszą mieć odblokowane i aktywne formuły).</a:t>
            </a:r>
          </a:p>
          <a:p>
            <a:pPr marL="14400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E46FE97-AD20-61F9-969B-717DA98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565508"/>
            <a:ext cx="8640763" cy="539750"/>
          </a:xfrm>
        </p:spPr>
        <p:txBody>
          <a:bodyPr/>
          <a:lstStyle/>
          <a:p>
            <a:pPr marL="631825" indent="-631825"/>
            <a:r>
              <a:rPr lang="pl-PL" dirty="0"/>
              <a:t>II. 2 Załączniki do wniosku – c.d.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BFD3BB-1B77-77AD-4032-EB784767F1E0}"/>
              </a:ext>
            </a:extLst>
          </p:cNvPr>
          <p:cNvSpPr txBox="1"/>
          <p:nvPr/>
        </p:nvSpPr>
        <p:spPr>
          <a:xfrm>
            <a:off x="4121770" y="6371808"/>
            <a:ext cx="5256584" cy="830997"/>
          </a:xfrm>
          <a:custGeom>
            <a:avLst/>
            <a:gdLst>
              <a:gd name="connsiteX0" fmla="*/ 0 w 5256584"/>
              <a:gd name="connsiteY0" fmla="*/ 0 h 830997"/>
              <a:gd name="connsiteX1" fmla="*/ 689197 w 5256584"/>
              <a:gd name="connsiteY1" fmla="*/ 0 h 830997"/>
              <a:gd name="connsiteX2" fmla="*/ 1325827 w 5256584"/>
              <a:gd name="connsiteY2" fmla="*/ 0 h 830997"/>
              <a:gd name="connsiteX3" fmla="*/ 1909892 w 5256584"/>
              <a:gd name="connsiteY3" fmla="*/ 0 h 830997"/>
              <a:gd name="connsiteX4" fmla="*/ 2493957 w 5256584"/>
              <a:gd name="connsiteY4" fmla="*/ 0 h 830997"/>
              <a:gd name="connsiteX5" fmla="*/ 3183154 w 5256584"/>
              <a:gd name="connsiteY5" fmla="*/ 0 h 830997"/>
              <a:gd name="connsiteX6" fmla="*/ 3819784 w 5256584"/>
              <a:gd name="connsiteY6" fmla="*/ 0 h 830997"/>
              <a:gd name="connsiteX7" fmla="*/ 4246152 w 5256584"/>
              <a:gd name="connsiteY7" fmla="*/ 0 h 830997"/>
              <a:gd name="connsiteX8" fmla="*/ 5256584 w 5256584"/>
              <a:gd name="connsiteY8" fmla="*/ 0 h 830997"/>
              <a:gd name="connsiteX9" fmla="*/ 5256584 w 5256584"/>
              <a:gd name="connsiteY9" fmla="*/ 432118 h 830997"/>
              <a:gd name="connsiteX10" fmla="*/ 5256584 w 5256584"/>
              <a:gd name="connsiteY10" fmla="*/ 830997 h 830997"/>
              <a:gd name="connsiteX11" fmla="*/ 4777651 w 5256584"/>
              <a:gd name="connsiteY11" fmla="*/ 830997 h 830997"/>
              <a:gd name="connsiteX12" fmla="*/ 4088454 w 5256584"/>
              <a:gd name="connsiteY12" fmla="*/ 830997 h 830997"/>
              <a:gd name="connsiteX13" fmla="*/ 3556955 w 5256584"/>
              <a:gd name="connsiteY13" fmla="*/ 830997 h 830997"/>
              <a:gd name="connsiteX14" fmla="*/ 2867759 w 5256584"/>
              <a:gd name="connsiteY14" fmla="*/ 830997 h 830997"/>
              <a:gd name="connsiteX15" fmla="*/ 2388825 w 5256584"/>
              <a:gd name="connsiteY15" fmla="*/ 830997 h 830997"/>
              <a:gd name="connsiteX16" fmla="*/ 1962458 w 5256584"/>
              <a:gd name="connsiteY16" fmla="*/ 830997 h 830997"/>
              <a:gd name="connsiteX17" fmla="*/ 1536091 w 5256584"/>
              <a:gd name="connsiteY17" fmla="*/ 830997 h 830997"/>
              <a:gd name="connsiteX18" fmla="*/ 899460 w 5256584"/>
              <a:gd name="connsiteY18" fmla="*/ 830997 h 830997"/>
              <a:gd name="connsiteX19" fmla="*/ 0 w 5256584"/>
              <a:gd name="connsiteY19" fmla="*/ 830997 h 830997"/>
              <a:gd name="connsiteX20" fmla="*/ 0 w 5256584"/>
              <a:gd name="connsiteY20" fmla="*/ 415499 h 830997"/>
              <a:gd name="connsiteX21" fmla="*/ 0 w 5256584"/>
              <a:gd name="connsiteY21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6584" h="830997" fill="none" extrusionOk="0">
                <a:moveTo>
                  <a:pt x="0" y="0"/>
                </a:moveTo>
                <a:cubicBezTo>
                  <a:pt x="169194" y="-43023"/>
                  <a:pt x="433603" y="78627"/>
                  <a:pt x="689197" y="0"/>
                </a:cubicBezTo>
                <a:cubicBezTo>
                  <a:pt x="944791" y="-78627"/>
                  <a:pt x="1060846" y="47708"/>
                  <a:pt x="1325827" y="0"/>
                </a:cubicBezTo>
                <a:cubicBezTo>
                  <a:pt x="1590808" y="-47708"/>
                  <a:pt x="1723336" y="36302"/>
                  <a:pt x="1909892" y="0"/>
                </a:cubicBezTo>
                <a:cubicBezTo>
                  <a:pt x="2096448" y="-36302"/>
                  <a:pt x="2253057" y="3572"/>
                  <a:pt x="2493957" y="0"/>
                </a:cubicBezTo>
                <a:cubicBezTo>
                  <a:pt x="2734857" y="-3572"/>
                  <a:pt x="2844561" y="7281"/>
                  <a:pt x="3183154" y="0"/>
                </a:cubicBezTo>
                <a:cubicBezTo>
                  <a:pt x="3521747" y="-7281"/>
                  <a:pt x="3674578" y="11573"/>
                  <a:pt x="3819784" y="0"/>
                </a:cubicBezTo>
                <a:cubicBezTo>
                  <a:pt x="3964990" y="-11573"/>
                  <a:pt x="4035710" y="40629"/>
                  <a:pt x="4246152" y="0"/>
                </a:cubicBezTo>
                <a:cubicBezTo>
                  <a:pt x="4456594" y="-40629"/>
                  <a:pt x="5023374" y="95538"/>
                  <a:pt x="5256584" y="0"/>
                </a:cubicBezTo>
                <a:cubicBezTo>
                  <a:pt x="5280972" y="157668"/>
                  <a:pt x="5224734" y="240282"/>
                  <a:pt x="5256584" y="432118"/>
                </a:cubicBezTo>
                <a:cubicBezTo>
                  <a:pt x="5288434" y="623954"/>
                  <a:pt x="5222112" y="694528"/>
                  <a:pt x="5256584" y="830997"/>
                </a:cubicBezTo>
                <a:cubicBezTo>
                  <a:pt x="5028258" y="868927"/>
                  <a:pt x="4984197" y="811398"/>
                  <a:pt x="4777651" y="830997"/>
                </a:cubicBezTo>
                <a:cubicBezTo>
                  <a:pt x="4571105" y="850596"/>
                  <a:pt x="4311489" y="796958"/>
                  <a:pt x="4088454" y="830997"/>
                </a:cubicBezTo>
                <a:cubicBezTo>
                  <a:pt x="3865419" y="865036"/>
                  <a:pt x="3733680" y="816815"/>
                  <a:pt x="3556955" y="830997"/>
                </a:cubicBezTo>
                <a:cubicBezTo>
                  <a:pt x="3380230" y="845179"/>
                  <a:pt x="3129376" y="815130"/>
                  <a:pt x="2867759" y="830997"/>
                </a:cubicBezTo>
                <a:cubicBezTo>
                  <a:pt x="2606142" y="846864"/>
                  <a:pt x="2511600" y="786348"/>
                  <a:pt x="2388825" y="830997"/>
                </a:cubicBezTo>
                <a:cubicBezTo>
                  <a:pt x="2266050" y="875646"/>
                  <a:pt x="2149202" y="780121"/>
                  <a:pt x="1962458" y="830997"/>
                </a:cubicBezTo>
                <a:cubicBezTo>
                  <a:pt x="1775714" y="881873"/>
                  <a:pt x="1660688" y="809343"/>
                  <a:pt x="1536091" y="830997"/>
                </a:cubicBezTo>
                <a:cubicBezTo>
                  <a:pt x="1411494" y="852651"/>
                  <a:pt x="1148399" y="803972"/>
                  <a:pt x="899460" y="830997"/>
                </a:cubicBezTo>
                <a:cubicBezTo>
                  <a:pt x="650521" y="858022"/>
                  <a:pt x="217622" y="797855"/>
                  <a:pt x="0" y="830997"/>
                </a:cubicBezTo>
                <a:cubicBezTo>
                  <a:pt x="-47585" y="703953"/>
                  <a:pt x="19868" y="554803"/>
                  <a:pt x="0" y="415499"/>
                </a:cubicBezTo>
                <a:cubicBezTo>
                  <a:pt x="-19868" y="276195"/>
                  <a:pt x="19858" y="155802"/>
                  <a:pt x="0" y="0"/>
                </a:cubicBezTo>
                <a:close/>
              </a:path>
              <a:path w="5256584" h="830997" stroke="0" extrusionOk="0">
                <a:moveTo>
                  <a:pt x="0" y="0"/>
                </a:moveTo>
                <a:cubicBezTo>
                  <a:pt x="153217" y="-58670"/>
                  <a:pt x="346607" y="45385"/>
                  <a:pt x="531499" y="0"/>
                </a:cubicBezTo>
                <a:cubicBezTo>
                  <a:pt x="716391" y="-45385"/>
                  <a:pt x="760859" y="49905"/>
                  <a:pt x="957866" y="0"/>
                </a:cubicBezTo>
                <a:cubicBezTo>
                  <a:pt x="1154873" y="-49905"/>
                  <a:pt x="1372844" y="58703"/>
                  <a:pt x="1647063" y="0"/>
                </a:cubicBezTo>
                <a:cubicBezTo>
                  <a:pt x="1921282" y="-58703"/>
                  <a:pt x="2061161" y="38573"/>
                  <a:pt x="2178562" y="0"/>
                </a:cubicBezTo>
                <a:cubicBezTo>
                  <a:pt x="2295963" y="-38573"/>
                  <a:pt x="2540098" y="35419"/>
                  <a:pt x="2710061" y="0"/>
                </a:cubicBezTo>
                <a:cubicBezTo>
                  <a:pt x="2880024" y="-35419"/>
                  <a:pt x="3252026" y="11742"/>
                  <a:pt x="3399258" y="0"/>
                </a:cubicBezTo>
                <a:cubicBezTo>
                  <a:pt x="3546490" y="-11742"/>
                  <a:pt x="3770332" y="25671"/>
                  <a:pt x="3878191" y="0"/>
                </a:cubicBezTo>
                <a:cubicBezTo>
                  <a:pt x="3986050" y="-25671"/>
                  <a:pt x="4335020" y="61647"/>
                  <a:pt x="4567387" y="0"/>
                </a:cubicBezTo>
                <a:cubicBezTo>
                  <a:pt x="4799754" y="-61647"/>
                  <a:pt x="5049774" y="3477"/>
                  <a:pt x="5256584" y="0"/>
                </a:cubicBezTo>
                <a:cubicBezTo>
                  <a:pt x="5299950" y="150474"/>
                  <a:pt x="5221060" y="224543"/>
                  <a:pt x="5256584" y="415499"/>
                </a:cubicBezTo>
                <a:cubicBezTo>
                  <a:pt x="5292108" y="606455"/>
                  <a:pt x="5212228" y="665240"/>
                  <a:pt x="5256584" y="830997"/>
                </a:cubicBezTo>
                <a:cubicBezTo>
                  <a:pt x="5126474" y="836529"/>
                  <a:pt x="4936894" y="776392"/>
                  <a:pt x="4619953" y="830997"/>
                </a:cubicBezTo>
                <a:cubicBezTo>
                  <a:pt x="4303012" y="885602"/>
                  <a:pt x="4081364" y="771490"/>
                  <a:pt x="3930757" y="830997"/>
                </a:cubicBezTo>
                <a:cubicBezTo>
                  <a:pt x="3780150" y="890504"/>
                  <a:pt x="3464670" y="799392"/>
                  <a:pt x="3241560" y="830997"/>
                </a:cubicBezTo>
                <a:cubicBezTo>
                  <a:pt x="3018450" y="862602"/>
                  <a:pt x="2888030" y="782380"/>
                  <a:pt x="2762627" y="830997"/>
                </a:cubicBezTo>
                <a:cubicBezTo>
                  <a:pt x="2637224" y="879614"/>
                  <a:pt x="2332687" y="765503"/>
                  <a:pt x="2178562" y="830997"/>
                </a:cubicBezTo>
                <a:cubicBezTo>
                  <a:pt x="2024438" y="896491"/>
                  <a:pt x="1772513" y="808804"/>
                  <a:pt x="1489365" y="830997"/>
                </a:cubicBezTo>
                <a:cubicBezTo>
                  <a:pt x="1206217" y="853190"/>
                  <a:pt x="1127386" y="801131"/>
                  <a:pt x="905301" y="830997"/>
                </a:cubicBezTo>
                <a:cubicBezTo>
                  <a:pt x="683216" y="860863"/>
                  <a:pt x="334185" y="758905"/>
                  <a:pt x="0" y="830997"/>
                </a:cubicBezTo>
                <a:cubicBezTo>
                  <a:pt x="-10421" y="746849"/>
                  <a:pt x="34790" y="620977"/>
                  <a:pt x="0" y="432118"/>
                </a:cubicBezTo>
                <a:cubicBezTo>
                  <a:pt x="-34790" y="243259"/>
                  <a:pt x="5423" y="10778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 formułach wyliczeń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niedozwolone jest umieszczanie wartości liczbowych „dopisywanych” do treści formuł wyliczeń</a:t>
            </a:r>
            <a:r>
              <a:rPr lang="pl-PL" sz="1600" dirty="0"/>
              <a:t> (np. odręczne „dopisywanie” stawki VAT itp.).</a:t>
            </a:r>
          </a:p>
        </p:txBody>
      </p:sp>
    </p:spTree>
    <p:extLst>
      <p:ext uri="{BB962C8B-B14F-4D97-AF65-F5344CB8AC3E}">
        <p14:creationId xmlns:p14="http://schemas.microsoft.com/office/powerpoint/2010/main" val="1490478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0</TotalTime>
  <Words>4199</Words>
  <Application>Microsoft Office PowerPoint</Application>
  <PresentationFormat>Niestandardowy</PresentationFormat>
  <Paragraphs>352</Paragraphs>
  <Slides>37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Symbol</vt:lpstr>
      <vt:lpstr>Times New Roman</vt:lpstr>
      <vt:lpstr>Wingdings</vt:lpstr>
      <vt:lpstr>Motyw pakietu Office</vt:lpstr>
      <vt:lpstr>Slajd tytułowy</vt:lpstr>
      <vt:lpstr>Spis treści</vt:lpstr>
      <vt:lpstr>I. OBOWIĄZUJĄCE DOKUMENTY</vt:lpstr>
      <vt:lpstr>I. OBOWIĄZUJĄCE DOKUMENTY- c.d.</vt:lpstr>
      <vt:lpstr>II. DOKUMENTY APLIKACYJNE</vt:lpstr>
      <vt:lpstr>II. 1 Wniosek o dofinansowanie</vt:lpstr>
      <vt:lpstr>II. 2 Załączniki do wniosku</vt:lpstr>
      <vt:lpstr>II. 2 Załączniki do wniosku - cd</vt:lpstr>
      <vt:lpstr>II. 2 Załączniki do wniosku – c.d.</vt:lpstr>
      <vt:lpstr>II.2 Załączniki do wniosku – c.d.</vt:lpstr>
      <vt:lpstr>II.2 Załączniki do wniosku – c.d.</vt:lpstr>
      <vt:lpstr>II. 2 Załączniki do wniosku – c.d.</vt:lpstr>
      <vt:lpstr>III. Analiza finansowa (AF) </vt:lpstr>
      <vt:lpstr>III. 1 Założenia do analizy finansowej </vt:lpstr>
      <vt:lpstr>III.1 Założenia do analizy finansowej </vt:lpstr>
      <vt:lpstr>III.1 Założenia do analizy finansowej </vt:lpstr>
      <vt:lpstr>III. 1 Założenia do analizy finansowej </vt:lpstr>
      <vt:lpstr>III. 1 Założenia do analizy finansowej </vt:lpstr>
      <vt:lpstr>III. 1 Założenia do analizy finansowej </vt:lpstr>
      <vt:lpstr>III. 1 Założenia do analizy finansowej </vt:lpstr>
      <vt:lpstr>III.2 Wykonalność i stabilność finansowa</vt:lpstr>
      <vt:lpstr>III.2 Wykonalność i stabilność finansowa – c.d.</vt:lpstr>
      <vt:lpstr>III.2 Wykonalność i stabilność finansowa – c.d.</vt:lpstr>
      <vt:lpstr>III.3 Efektywność finansowa projektu</vt:lpstr>
      <vt:lpstr>III.4 Ustalenie wysokości dofinansowania </vt:lpstr>
      <vt:lpstr>III.5 Analiza ekonomiczna, analiza kosztów i korzyści</vt:lpstr>
      <vt:lpstr>III. 6 Uproszczenia</vt:lpstr>
      <vt:lpstr>III. 7 Analiza ryzyka i wrażliwości </vt:lpstr>
      <vt:lpstr>III. 7 Analiza ryzyka i wrażliwości – c.d.</vt:lpstr>
      <vt:lpstr>IV. KRYTERIA MERYTORYCZNE</vt:lpstr>
      <vt:lpstr>IV. KRYTERIA MERYTORYCZNE - cd</vt:lpstr>
      <vt:lpstr>IV. KRYTERIA MERYTORYCZNE - cd</vt:lpstr>
      <vt:lpstr>IV. KRYTERIA MERYTORYCZNE - cd</vt:lpstr>
      <vt:lpstr>IV. KRYTERIA MERYTORYCZNE - cd.</vt:lpstr>
      <vt:lpstr>IV. KRYTERIA MERYTORYCZNE – c.d.</vt:lpstr>
      <vt:lpstr>V. ZABEZPIECZENIE ZWROTU ŚRODKÓW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 FEnIKS</dc:title>
  <dc:creator/>
  <cp:lastModifiedBy/>
  <cp:revision>1</cp:revision>
  <dcterms:created xsi:type="dcterms:W3CDTF">2023-09-15T11:09:44Z</dcterms:created>
  <dcterms:modified xsi:type="dcterms:W3CDTF">2024-01-24T13:05:13Z</dcterms:modified>
</cp:coreProperties>
</file>