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2" r:id="rId9"/>
    <p:sldId id="270" r:id="rId10"/>
    <p:sldId id="261" r:id="rId11"/>
    <p:sldId id="269" r:id="rId12"/>
    <p:sldId id="271" r:id="rId13"/>
    <p:sldId id="272" r:id="rId14"/>
    <p:sldId id="264" r:id="rId15"/>
    <p:sldId id="268" r:id="rId16"/>
    <p:sldId id="267" r:id="rId17"/>
    <p:sldId id="25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Arkusz_programu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Arkusz1!$B$22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5.5555555555555558E-3"/>
                  <c:y val="0.3387846310877806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E7C-4EAA-B993-AA20F64D95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Arkusz1!$C$21:$D$21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Arkusz1!$C$22:$D$22</c:f>
              <c:numCache>
                <c:formatCode>#,##0.00\ "zł"</c:formatCode>
                <c:ptCount val="2"/>
                <c:pt idx="0">
                  <c:v>17542029.920000002</c:v>
                </c:pt>
                <c:pt idx="1">
                  <c:v>15887714.609999999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7C-4EAA-B993-AA20F64D9569}"/>
            </c:ext>
          </c:extLst>
        </c:ser>
        <c:ser>
          <c:idx val="1"/>
          <c:order val="1"/>
          <c:tx>
            <c:strRef>
              <c:f>Arkusz1!$B$23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Arkusz1!$C$21:$D$21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Arkusz1!$C$23:$D$23</c:f>
              <c:numCache>
                <c:formatCode>#,##0.00\ "zł"</c:formatCode>
                <c:ptCount val="2"/>
                <c:pt idx="0">
                  <c:v>17422094.719999999</c:v>
                </c:pt>
                <c:pt idx="1">
                  <c:v>14110629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7C-4EAA-B993-AA20F64D956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04067496"/>
        <c:axId val="504061592"/>
      </c:barChart>
      <c:catAx>
        <c:axId val="504067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04061592"/>
        <c:crosses val="autoZero"/>
        <c:auto val="1"/>
        <c:lblAlgn val="ctr"/>
        <c:lblOffset val="100"/>
        <c:noMultiLvlLbl val="0"/>
      </c:catAx>
      <c:valAx>
        <c:axId val="50406159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\ &quot;zł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04067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96886" y="1074511"/>
            <a:ext cx="11534675" cy="467820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000" b="1" dirty="0">
                <a:solidFill>
                  <a:schemeClr val="bg1"/>
                </a:solidFill>
              </a:rPr>
              <a:t>Projekt „Monitoring Pracy i Pobytu w Celach Zarobkowych Cudzoziemców na Terytorium Rzeczypospolitej Polskiej” (MPPC)</a:t>
            </a:r>
          </a:p>
          <a:p>
            <a:pPr algn="ctr"/>
            <a:r>
              <a:rPr lang="pl-PL" sz="4000" b="1" dirty="0">
                <a:solidFill>
                  <a:schemeClr val="bg1"/>
                </a:solidFill>
              </a:rPr>
              <a:t>POPC.02.01.00-00-0093/18</a:t>
            </a:r>
          </a:p>
          <a:p>
            <a:pPr algn="ctr"/>
            <a:endParaRPr lang="pl-PL" sz="5400" b="1" dirty="0">
              <a:solidFill>
                <a:schemeClr val="bg1"/>
              </a:solidFill>
            </a:endParaRPr>
          </a:p>
          <a:p>
            <a:pPr algn="ctr"/>
            <a:r>
              <a:rPr lang="pl-PL" sz="2800" b="1" dirty="0">
                <a:solidFill>
                  <a:schemeClr val="bg1"/>
                </a:solidFill>
              </a:rPr>
              <a:t>Program Operacyjny Polska Cyfrowa na lata 2014-2020</a:t>
            </a:r>
          </a:p>
          <a:p>
            <a:pPr algn="ctr"/>
            <a:r>
              <a:rPr lang="pl-PL" sz="2800" b="1" dirty="0">
                <a:solidFill>
                  <a:schemeClr val="bg1"/>
                </a:solidFill>
              </a:rPr>
              <a:t>II oś priorytetowa „E-administracja i otwarty rząd”</a:t>
            </a:r>
          </a:p>
          <a:p>
            <a:pPr algn="ctr"/>
            <a:r>
              <a:rPr lang="pl-PL" sz="2800" b="1" dirty="0">
                <a:solidFill>
                  <a:schemeClr val="bg1"/>
                </a:solidFill>
              </a:rPr>
              <a:t>Działanie 2.1 „Wysoka dostępność i jakość e-usług publicznych”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794137"/>
              </p:ext>
            </p:extLst>
          </p:nvPr>
        </p:nvGraphicFramePr>
        <p:xfrm>
          <a:off x="695401" y="2347558"/>
          <a:ext cx="10886998" cy="3305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261"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Informacja o przekroczeniu</a:t>
                      </a:r>
                    </a:p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granicy - 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Broker SI PSZ, Syriusz, ZC – system SG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Weryfikacja danych w SG -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Broker SI PSZ, Syriusz, ZC – system</a:t>
                      </a:r>
                      <a:r>
                        <a:rPr lang="pl-PL" sz="2000" b="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SG</a:t>
                      </a:r>
                      <a:endParaRPr lang="pl-PL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Weryfikacja danych w KAS -</a:t>
                      </a:r>
                    </a:p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Broker SI PSZ, Syriusz, ZC – system KAS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076317"/>
              </p:ext>
            </p:extLst>
          </p:nvPr>
        </p:nvGraphicFramePr>
        <p:xfrm>
          <a:off x="695401" y="5653024"/>
          <a:ext cx="10886998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val="1334724582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1484020166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3685415557"/>
                    </a:ext>
                  </a:extLst>
                </a:gridCol>
                <a:gridCol w="3080600">
                  <a:extLst>
                    <a:ext uri="{9D8B030D-6E8A-4147-A177-3AD203B41FA5}">
                      <a16:colId xmlns:a16="http://schemas.microsoft.com/office/drawing/2014/main" val="3152298584"/>
                    </a:ext>
                  </a:extLst>
                </a:gridCol>
                <a:gridCol w="1028699">
                  <a:extLst>
                    <a:ext uri="{9D8B030D-6E8A-4147-A177-3AD203B41FA5}">
                      <a16:colId xmlns:a16="http://schemas.microsoft.com/office/drawing/2014/main" val="2601607206"/>
                    </a:ext>
                  </a:extLst>
                </a:gridCol>
              </a:tblGrid>
              <a:tr h="616706">
                <a:tc>
                  <a:txBody>
                    <a:bodyPr/>
                    <a:lstStyle/>
                    <a:p>
                      <a:r>
                        <a:rPr lang="pl-PL" sz="20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Pozyskanie</a:t>
                      </a:r>
                      <a:r>
                        <a:rPr lang="pl-PL" sz="20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danych dot.</a:t>
                      </a:r>
                      <a:r>
                        <a:rPr lang="pl-PL" sz="20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historii pobytu cudzoziemca z</a:t>
                      </a:r>
                      <a:r>
                        <a:rPr lang="pl-PL" sz="20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b="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UdSC</a:t>
                      </a: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</a:p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Broker SI PSZ, Syriusz, ZC – system </a:t>
                      </a:r>
                      <a:r>
                        <a:rPr lang="pl-PL" sz="2000" b="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UdSC</a:t>
                      </a:r>
                      <a:endParaRPr lang="pl-PL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4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3BE33EC8-BD3F-47BA-93DE-956FCD5268D0}"/>
              </a:ext>
            </a:extLst>
          </p:cNvPr>
          <p:cNvGrpSpPr/>
          <p:nvPr/>
        </p:nvGrpSpPr>
        <p:grpSpPr>
          <a:xfrm>
            <a:off x="1236329" y="2413544"/>
            <a:ext cx="9520256" cy="4054764"/>
            <a:chOff x="1236329" y="2244868"/>
            <a:chExt cx="9520256" cy="4054764"/>
          </a:xfrm>
        </p:grpSpPr>
        <p:cxnSp>
          <p:nvCxnSpPr>
            <p:cNvPr id="88" name="Łącznik prosty ze strzałką 87"/>
            <p:cNvCxnSpPr/>
            <p:nvPr/>
          </p:nvCxnSpPr>
          <p:spPr>
            <a:xfrm>
              <a:off x="2085435" y="3183964"/>
              <a:ext cx="3259834" cy="693319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Łącznik prosty ze strzałką 88"/>
            <p:cNvCxnSpPr/>
            <p:nvPr/>
          </p:nvCxnSpPr>
          <p:spPr>
            <a:xfrm>
              <a:off x="6061791" y="4667833"/>
              <a:ext cx="0" cy="739497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y ze strzałką 89"/>
            <p:cNvCxnSpPr/>
            <p:nvPr/>
          </p:nvCxnSpPr>
          <p:spPr>
            <a:xfrm>
              <a:off x="4103394" y="3197669"/>
              <a:ext cx="1570572" cy="573861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Łącznik prosty ze strzałką 90"/>
            <p:cNvCxnSpPr/>
            <p:nvPr/>
          </p:nvCxnSpPr>
          <p:spPr>
            <a:xfrm flipH="1">
              <a:off x="6492865" y="3145082"/>
              <a:ext cx="1521853" cy="650644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Łącznik prosty ze strzałką 91"/>
            <p:cNvCxnSpPr/>
            <p:nvPr/>
          </p:nvCxnSpPr>
          <p:spPr>
            <a:xfrm>
              <a:off x="6931206" y="4685487"/>
              <a:ext cx="3022042" cy="686125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6357958" y="4694574"/>
              <a:ext cx="1629142" cy="695739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Łącznik prosty ze strzałką 94"/>
            <p:cNvCxnSpPr>
              <a:endCxn id="111" idx="0"/>
            </p:cNvCxnSpPr>
            <p:nvPr/>
          </p:nvCxnSpPr>
          <p:spPr>
            <a:xfrm flipH="1">
              <a:off x="2019519" y="4447879"/>
              <a:ext cx="3337054" cy="932712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y ze strzałką 95"/>
            <p:cNvCxnSpPr/>
            <p:nvPr/>
          </p:nvCxnSpPr>
          <p:spPr>
            <a:xfrm flipH="1">
              <a:off x="4104874" y="4694574"/>
              <a:ext cx="1487730" cy="686017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y ze strzałką 96"/>
            <p:cNvCxnSpPr>
              <a:stCxn id="99" idx="2"/>
            </p:cNvCxnSpPr>
            <p:nvPr/>
          </p:nvCxnSpPr>
          <p:spPr>
            <a:xfrm flipH="1">
              <a:off x="6931206" y="3121942"/>
              <a:ext cx="3043715" cy="702928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Łącznik prosty ze strzałką 97"/>
            <p:cNvCxnSpPr>
              <a:endCxn id="121" idx="0"/>
            </p:cNvCxnSpPr>
            <p:nvPr/>
          </p:nvCxnSpPr>
          <p:spPr>
            <a:xfrm flipH="1">
              <a:off x="6138238" y="3190501"/>
              <a:ext cx="1" cy="592468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Prostokąt 98"/>
            <p:cNvSpPr/>
            <p:nvPr/>
          </p:nvSpPr>
          <p:spPr>
            <a:xfrm>
              <a:off x="9193256" y="2244868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</a:t>
              </a:r>
              <a:r>
                <a:rPr lang="pl-PL" sz="1200" b="1" dirty="0" err="1">
                  <a:solidFill>
                    <a:schemeClr val="bg1"/>
                  </a:solidFill>
                </a:rPr>
                <a:t>MRPiT</a:t>
              </a:r>
              <a:r>
                <a:rPr lang="pl-PL" sz="1200" b="1" dirty="0">
                  <a:solidFill>
                    <a:schemeClr val="bg1"/>
                  </a:solidFill>
                </a:rPr>
                <a:t> (</a:t>
              </a:r>
              <a:r>
                <a:rPr lang="pl-PL" sz="1200" b="1" dirty="0" err="1">
                  <a:solidFill>
                    <a:schemeClr val="bg1"/>
                  </a:solidFill>
                </a:rPr>
                <a:t>CEiDG</a:t>
              </a:r>
              <a:r>
                <a:rPr lang="pl-PL" sz="1200" b="1" dirty="0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101" name="Prostokąt 100"/>
            <p:cNvSpPr/>
            <p:nvPr/>
          </p:nvSpPr>
          <p:spPr>
            <a:xfrm>
              <a:off x="7216747" y="2259565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MS </a:t>
              </a:r>
            </a:p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(KRS)</a:t>
              </a:r>
            </a:p>
          </p:txBody>
        </p:sp>
        <p:sp>
          <p:nvSpPr>
            <p:cNvPr id="103" name="Prostokąt 102"/>
            <p:cNvSpPr/>
            <p:nvPr/>
          </p:nvSpPr>
          <p:spPr>
            <a:xfrm>
              <a:off x="5356574" y="2306650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KPRM</a:t>
              </a:r>
            </a:p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(SRP)</a:t>
              </a:r>
            </a:p>
          </p:txBody>
        </p:sp>
        <p:sp>
          <p:nvSpPr>
            <p:cNvPr id="105" name="Prostokąt 104"/>
            <p:cNvSpPr/>
            <p:nvPr/>
          </p:nvSpPr>
          <p:spPr>
            <a:xfrm>
              <a:off x="3317668" y="2317893"/>
              <a:ext cx="1563329" cy="879776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KRUS</a:t>
              </a:r>
            </a:p>
          </p:txBody>
        </p:sp>
        <p:sp>
          <p:nvSpPr>
            <p:cNvPr id="107" name="Prostokąt 106"/>
            <p:cNvSpPr/>
            <p:nvPr/>
          </p:nvSpPr>
          <p:spPr>
            <a:xfrm>
              <a:off x="1304534" y="2315351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ZUS</a:t>
              </a: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1236329" y="3778654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KAS</a:t>
              </a:r>
            </a:p>
          </p:txBody>
        </p:sp>
        <p:sp>
          <p:nvSpPr>
            <p:cNvPr id="111" name="Prostokąt 110"/>
            <p:cNvSpPr/>
            <p:nvPr/>
          </p:nvSpPr>
          <p:spPr>
            <a:xfrm>
              <a:off x="1237854" y="5380591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PIP</a:t>
              </a:r>
            </a:p>
          </p:txBody>
        </p:sp>
        <p:sp>
          <p:nvSpPr>
            <p:cNvPr id="113" name="Prostokąt 112"/>
            <p:cNvSpPr/>
            <p:nvPr/>
          </p:nvSpPr>
          <p:spPr>
            <a:xfrm>
              <a:off x="3286258" y="5386243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</a:t>
              </a:r>
              <a:r>
                <a:rPr lang="pl-PL" sz="1200" b="1" dirty="0" err="1">
                  <a:solidFill>
                    <a:schemeClr val="bg1"/>
                  </a:solidFill>
                </a:rPr>
                <a:t>UdSC</a:t>
              </a:r>
              <a:endParaRPr lang="pl-PL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15" name="Prostokąt 114"/>
            <p:cNvSpPr/>
            <p:nvPr/>
          </p:nvSpPr>
          <p:spPr>
            <a:xfrm>
              <a:off x="5333666" y="5422558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KGSG</a:t>
              </a:r>
            </a:p>
          </p:txBody>
        </p:sp>
        <p:sp>
          <p:nvSpPr>
            <p:cNvPr id="117" name="Prostokąt 116"/>
            <p:cNvSpPr/>
            <p:nvPr/>
          </p:nvSpPr>
          <p:spPr>
            <a:xfrm>
              <a:off x="7222587" y="5418322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MSZ</a:t>
              </a:r>
            </a:p>
          </p:txBody>
        </p:sp>
        <p:sp>
          <p:nvSpPr>
            <p:cNvPr id="119" name="Prostokąt 118"/>
            <p:cNvSpPr/>
            <p:nvPr/>
          </p:nvSpPr>
          <p:spPr>
            <a:xfrm>
              <a:off x="9193256" y="5389996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 KGP</a:t>
              </a:r>
            </a:p>
          </p:txBody>
        </p:sp>
        <p:sp>
          <p:nvSpPr>
            <p:cNvPr id="121" name="Prostokąt 120"/>
            <p:cNvSpPr/>
            <p:nvPr/>
          </p:nvSpPr>
          <p:spPr>
            <a:xfrm>
              <a:off x="5356573" y="3782969"/>
              <a:ext cx="1563329" cy="877074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Systemy PSZ </a:t>
              </a:r>
            </a:p>
            <a:p>
              <a:pPr algn="ctr"/>
              <a:r>
                <a:rPr lang="pl-PL" sz="1200" b="1" dirty="0">
                  <a:solidFill>
                    <a:schemeClr val="bg1"/>
                  </a:solidFill>
                </a:rPr>
                <a:t>(Broker SI PSZ, </a:t>
              </a:r>
              <a:br>
                <a:rPr lang="pl-PL" sz="1200" b="1" dirty="0">
                  <a:solidFill>
                    <a:schemeClr val="bg1"/>
                  </a:solidFill>
                </a:rPr>
              </a:br>
              <a:r>
                <a:rPr lang="pl-PL" sz="1200" b="1" dirty="0">
                  <a:solidFill>
                    <a:schemeClr val="bg1"/>
                  </a:solidFill>
                </a:rPr>
                <a:t>CBDC, Syriusz, ZC)</a:t>
              </a:r>
            </a:p>
          </p:txBody>
        </p:sp>
        <p:cxnSp>
          <p:nvCxnSpPr>
            <p:cNvPr id="123" name="Łącznik prosty ze strzałką 122"/>
            <p:cNvCxnSpPr>
              <a:cxnSpLocks/>
            </p:cNvCxnSpPr>
            <p:nvPr/>
          </p:nvCxnSpPr>
          <p:spPr>
            <a:xfrm flipH="1">
              <a:off x="2573291" y="4581697"/>
              <a:ext cx="2794586" cy="780786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Łącznik prosty ze strzałką 123"/>
            <p:cNvCxnSpPr>
              <a:cxnSpLocks/>
            </p:cNvCxnSpPr>
            <p:nvPr/>
          </p:nvCxnSpPr>
          <p:spPr>
            <a:xfrm flipH="1">
              <a:off x="4393214" y="4694574"/>
              <a:ext cx="1453732" cy="686017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Łącznik prosty ze strzałką 124"/>
            <p:cNvCxnSpPr/>
            <p:nvPr/>
          </p:nvCxnSpPr>
          <p:spPr>
            <a:xfrm>
              <a:off x="6201345" y="4675271"/>
              <a:ext cx="8529" cy="751076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" name="Obraz 2">
              <a:extLst>
                <a:ext uri="{FF2B5EF4-FFF2-40B4-BE49-F238E27FC236}">
                  <a16:creationId xmlns:a16="http://schemas.microsoft.com/office/drawing/2014/main" id="{726CAB69-E4F9-4AC3-9EC5-5B5139565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99658" y="4124484"/>
              <a:ext cx="2664183" cy="2621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523017"/>
              </p:ext>
            </p:extLst>
          </p:nvPr>
        </p:nvGraphicFramePr>
        <p:xfrm>
          <a:off x="695400" y="2360336"/>
          <a:ext cx="10801199" cy="2574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8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E-usługi A2B/ A2C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Poziom bezpieczeństwa odpowiada warunkom określonym w par. 20 ust 2 KRI.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dirty="0">
                          <a:solidFill>
                            <a:srgbClr val="002060"/>
                          </a:solidFill>
                        </a:rPr>
                        <a:t>E-</a:t>
                      </a:r>
                      <a:r>
                        <a:rPr lang="pl-PL" baseline="0" dirty="0">
                          <a:solidFill>
                            <a:srgbClr val="002060"/>
                          </a:solidFill>
                        </a:rPr>
                        <a:t>usługi A2A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Poziom bezpieczeństwa odpowiada warunkom określonym w par. 20 ust 2 KRI.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dirty="0">
                          <a:solidFill>
                            <a:srgbClr val="002060"/>
                          </a:solidFill>
                        </a:rPr>
                        <a:t>CBDC, CBOP, Wortal PSZ, Broker</a:t>
                      </a:r>
                      <a:r>
                        <a:rPr lang="pl-PL" baseline="0" dirty="0">
                          <a:solidFill>
                            <a:srgbClr val="002060"/>
                          </a:solidFill>
                        </a:rPr>
                        <a:t> SI PSZ, Syriusz, ZC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Poziom bezpieczeństwa odpowiada warunkom określonym w par. 20 ust 2 KRI.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12022" y="1246943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1997539"/>
            <a:ext cx="10950500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2021.01.01 r. – 2025.12.31 r.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budżety ministra właściwego ds. pracy, PIP, SG, </a:t>
            </a:r>
            <a:r>
              <a:rPr lang="pl-PL" dirty="0" err="1">
                <a:solidFill>
                  <a:srgbClr val="002060"/>
                </a:solidFill>
              </a:rPr>
              <a:t>UdSC</a:t>
            </a:r>
            <a:r>
              <a:rPr lang="pl-PL" dirty="0">
                <a:solidFill>
                  <a:srgbClr val="002060"/>
                </a:solidFill>
              </a:rPr>
              <a:t> i ZUS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466693"/>
              </p:ext>
            </p:extLst>
          </p:nvPr>
        </p:nvGraphicFramePr>
        <p:xfrm>
          <a:off x="806053" y="3126053"/>
          <a:ext cx="1072919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327"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Niespodziewane zmiany prawne dotyczące cudzoziemców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„</a:t>
                      </a: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Polityka Migracyjna Polski”</a:t>
                      </a:r>
                    </a:p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zmieniająca w radykalny sposób model aktywnej polityki migracyjnej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Ryzyko zmiany priorytetów</a:t>
                      </a:r>
                    </a:p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Projektu związane ze zmianą polityki Rządu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tolerowanie ryzyka</a:t>
                      </a:r>
                    </a:p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8429445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Projekt MPPC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24277" y="2348880"/>
            <a:ext cx="10456678" cy="1959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</a:t>
            </a:r>
            <a:r>
              <a:rPr lang="pl-PL" b="1" dirty="0">
                <a:solidFill>
                  <a:srgbClr val="002060"/>
                </a:solidFill>
              </a:rPr>
              <a:t>Ministerstwo Rodziny, Pracy i Polityki Społecznej (obecnie Ministerstwo Rozwoju, Pracy i Technologii)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</a:t>
            </a:r>
            <a:r>
              <a:rPr lang="pl-PL" b="1" dirty="0">
                <a:solidFill>
                  <a:srgbClr val="002060"/>
                </a:solidFill>
              </a:rPr>
              <a:t>Ministerstwo Rodziny, Pracy i Polityki Społecznej (obecnie Ministerstwo Rozwoju, Pracy i Technologii)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b="1" dirty="0">
                <a:solidFill>
                  <a:srgbClr val="002060"/>
                </a:solidFill>
              </a:rPr>
              <a:t>Komenda Główna Straży Granicznej, Urząd do Spraw Cudzoziemców, Państwowa Inspekcja Pracy, Zakład Ubezpieczeń Społecznych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49137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4277" y="5257562"/>
            <a:ext cx="10456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002060"/>
                </a:solidFill>
              </a:rPr>
              <a:t>Celem głównym projektu była cyfryzacja, a tym samym optymalizacja i uproszczenie procesu podejmowania pracy przez cudzoziemców, jak również wymiany informacji o cudzoziemcach rozpoczynających pracę na terenie Polski oraz o przedsiębiorcach pozyskujących cudzoziemców jako pracowników.</a:t>
            </a: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713131"/>
              </p:ext>
            </p:extLst>
          </p:nvPr>
        </p:nvGraphicFramePr>
        <p:xfrm>
          <a:off x="635726" y="2132856"/>
          <a:ext cx="10946674" cy="920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84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2017.07.01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2020.06.30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2017.07.01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2020.12.31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319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150256"/>
              </p:ext>
            </p:extLst>
          </p:nvPr>
        </p:nvGraphicFramePr>
        <p:xfrm>
          <a:off x="1974836" y="4167267"/>
          <a:ext cx="8229599" cy="2384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63600" y="2167401"/>
            <a:ext cx="107659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2060"/>
                </a:solidFill>
              </a:rPr>
              <a:t>W ramach projektu MPPC Beneficjent i Partnerzy projektu zrealizowali następujące zadania: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Opracowanie studium wykonalności projektu,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Wykonanie Centralnej Bazy Danych Cudzoziemców CBDC,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Modernizacja eksploatowanych systemów do wymagań MPPC,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Rozwój oprogramowania ZUS dla potrzeb MPPC,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Rozwój oprogramowania </a:t>
            </a:r>
            <a:r>
              <a:rPr lang="pl-PL" sz="2000" dirty="0" err="1">
                <a:solidFill>
                  <a:srgbClr val="002060"/>
                </a:solidFill>
              </a:rPr>
              <a:t>UdSC</a:t>
            </a:r>
            <a:r>
              <a:rPr lang="pl-PL" sz="2000" dirty="0">
                <a:solidFill>
                  <a:srgbClr val="002060"/>
                </a:solidFill>
              </a:rPr>
              <a:t> dla potrzeb MPPC,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Rozbudowa infrastruktury sprzętowo-programowej </a:t>
            </a:r>
            <a:r>
              <a:rPr lang="pl-PL" sz="2000" dirty="0" err="1">
                <a:solidFill>
                  <a:srgbClr val="002060"/>
                </a:solidFill>
              </a:rPr>
              <a:t>MRPiPS</a:t>
            </a:r>
            <a:r>
              <a:rPr lang="pl-PL" sz="2000" dirty="0">
                <a:solidFill>
                  <a:srgbClr val="002060"/>
                </a:solidFill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Rozwój infrastruktury PIP dla potrzeb projektu MPPC,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Rozwój infrastruktury SG dla potrzeb projektu MPPC,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Szkolenia,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Informacja i promocja projektu.</a:t>
            </a: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316108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25984" y="2141555"/>
            <a:ext cx="103796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2060"/>
                </a:solidFill>
              </a:rPr>
              <a:t>Kamienie milowe osiągnięte w ramach projektu MPPC: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Udostępnienie usługi A2B „Wnioski elektroniczne dla pracodawców – wydawanie zezwoleń na pracę cudzoziemców” – 01.2018 r.,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Udostępnienie usługi A2B „Wnioski elektroniczne dla pracodawców – wydawanie zezwoleń na pracę sezonową cudzoziemców/rejestracja oświadczeń o powierzeniu wykonywania pracy cudzoziemców” – 01.2018 r.,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Udostępnienie usługi A2B/A2C „Informacja o podjęciu/zakończeniu pracy przez cudzoziemca” – 01.2018 r.,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Wdrożenie Centralnej Bazy Danych Cudzoziemców – 03.2020 r.,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Dostosowanie CBOP do potrzeb cudzoziemców – 02.2020 r.,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Dostosowanie Wortalu PSZ do potrzeb cudzoziemców – 09.2019 r.,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Rozbudowa platformy bazodanowej na potrzeby CBDC– 06.2019 r.,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Zakup wsparcia producenta dla oprogramowania szyny Broker SI PSZ – 02.2019 r.</a:t>
            </a:r>
          </a:p>
        </p:txBody>
      </p:sp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27172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ZAKRES PROJEKTU cd.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25984" y="1910736"/>
            <a:ext cx="11423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Wskaźniki produktu osiągnięte w ramach projektu MPPC: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Liczba pracowników podmiotów wykonujących zadania publiczne nie będących pracownikami IT, objętych wsparciem szkoleniowym [osoby] – 256 (159%),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Liczba pracowników podmiotów wykonujących zadania publiczne niebędących pracownikami IT, objętych wsparciem szkoleniowym - kobiety [osoby] – 186 (169%),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Liczba pracowników podmiotów wykonujących zadania publiczne niebędących pracownikami IT, objętych wsparciem szkoleniowym - mężczyźni [osoby] – 70 (137%),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Liczba udostępnionych usług wewnątrzadministracyjnych (A2A) [szt.] – 10 (111%),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Liczba uruchomionych systemów teleinformatycznych w podmiotach wykonujących zadania publiczne [szt.] – 1 (100%),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Liczba usług publicznych udostępnionych on-line o stopniu dojrzałości 3 - dwustronna interakcja [szt.] – 3 (100%),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Przestrzeń dyskowa serwerowni [TB] – 125 (100%).</a:t>
            </a:r>
          </a:p>
          <a:p>
            <a:r>
              <a:rPr lang="pl-PL" sz="2000" dirty="0">
                <a:solidFill>
                  <a:srgbClr val="002060"/>
                </a:solidFill>
                <a:latin typeface="Calibri" panose="020F0502020204030204"/>
              </a:rPr>
              <a:t>Wskaźnik rezultatu osiągnięty w ramach projektu MPPC: Liczba załatwionych spraw poprzez udostępnioną on-line usługę publiczną [szt./rok] - 3 143 120 (392%, dane w ujęciu rocznym za 2020 r.).</a:t>
            </a:r>
          </a:p>
        </p:txBody>
      </p:sp>
    </p:spTree>
    <p:extLst>
      <p:ext uri="{BB962C8B-B14F-4D97-AF65-F5344CB8AC3E}">
        <p14:creationId xmlns:p14="http://schemas.microsoft.com/office/powerpoint/2010/main" val="211970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96135"/>
              </p:ext>
            </p:extLst>
          </p:nvPr>
        </p:nvGraphicFramePr>
        <p:xfrm>
          <a:off x="695401" y="2347558"/>
          <a:ext cx="10783008" cy="3928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661">
                <a:tc>
                  <a:txBody>
                    <a:bodyPr/>
                    <a:lstStyle/>
                    <a:p>
                      <a:pPr algn="l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Wnioski elektroniczne dla pracodawców – wydawanie</a:t>
                      </a:r>
                    </a:p>
                    <a:p>
                      <a:pPr algn="l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zezwoleń na pracę cudzoziemców – A2B, stopień</a:t>
                      </a:r>
                      <a:r>
                        <a:rPr lang="pl-PL" sz="2000" b="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dojrzałości 3</a:t>
                      </a:r>
                      <a:endParaRPr lang="pl-PL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Wnioski elektroniczne dla pracodawców - wydawanie</a:t>
                      </a:r>
                    </a:p>
                    <a:p>
                      <a:pPr algn="l"/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zezwoleń na pracę sezonową cudzoziemców/ rejestracja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oświadczeń o powierzeniu wykonywania pracy</a:t>
                      </a:r>
                      <a:r>
                        <a:rPr lang="pl-PL" sz="2000" b="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cudzoziemców – A2B, stopień</a:t>
                      </a:r>
                      <a:r>
                        <a:rPr lang="pl-PL" sz="2000" b="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dojrzałości 3</a:t>
                      </a:r>
                      <a:endParaRPr lang="pl-PL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Informacja o podjęciu/zakończeniu pracy przez cudzoziemca – A2B/A2C, stopień</a:t>
                      </a:r>
                      <a:r>
                        <a:rPr lang="pl-PL" sz="2000" b="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dojrzałości 3</a:t>
                      </a:r>
                      <a:endParaRPr lang="pl-PL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75383"/>
              </p:ext>
            </p:extLst>
          </p:nvPr>
        </p:nvGraphicFramePr>
        <p:xfrm>
          <a:off x="695401" y="2347558"/>
          <a:ext cx="10886998" cy="3957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Dostęp do AC/ CBDC - 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AC/ CBDC</a:t>
                      </a:r>
                      <a:r>
                        <a:rPr lang="pl-PL" sz="2000" b="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– systemy: PIP, SG, </a:t>
                      </a:r>
                      <a:r>
                        <a:rPr lang="pl-PL" sz="2000" b="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UdSC</a:t>
                      </a: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Konsulatów RP, Policji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Weryfikacja danych w ZUS -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Broker SI PSZ, Syriusz, ZC – system ZUS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Weryfikacja danych w wykazie cudzoziemców, których pobyt na terytorium RP jest niepożądany </a:t>
                      </a:r>
                      <a:r>
                        <a:rPr lang="pl-PL" sz="2000" b="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UdSC</a:t>
                      </a: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– 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Broker SI PSZ, Syriusz, ZC – system </a:t>
                      </a:r>
                      <a:r>
                        <a:rPr lang="pl-PL" sz="20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UdSC</a:t>
                      </a:r>
                      <a:endParaRPr lang="pl-PL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9040"/>
              </p:ext>
            </p:extLst>
          </p:nvPr>
        </p:nvGraphicFramePr>
        <p:xfrm>
          <a:off x="695401" y="2347558"/>
          <a:ext cx="10886998" cy="3305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26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Weryfikacja danych w PIP -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2020-06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2018-07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Broker SI PSZ, Syriusz, ZC – system PIP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Weryfikacja danych w KRS -</a:t>
                      </a:r>
                    </a:p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2017-09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2017-09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Broker SI PSZ, Syriusz, ZC – system KRS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Weryfikacja danych w </a:t>
                      </a:r>
                      <a:r>
                        <a:rPr lang="pl-PL" sz="2000" b="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CEiDG</a:t>
                      </a: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</a:p>
                    <a:p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A2A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2017-09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2017-09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Broker SI PSZ, Syriusz, ZC – system </a:t>
                      </a:r>
                      <a:r>
                        <a:rPr lang="pl-PL" sz="2000" b="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CEiDG</a:t>
                      </a:r>
                      <a:endParaRPr lang="pl-PL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1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iestandardowy 2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1A4CC8"/>
    </a:accent1>
    <a:accent2>
      <a:srgbClr val="FF33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5df3a10b-8748-402e-bef4-aee373db4dbb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1072</Words>
  <Application>Microsoft Office PowerPoint</Application>
  <PresentationFormat>Panoramiczny</PresentationFormat>
  <Paragraphs>185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Bąk Irena</cp:lastModifiedBy>
  <cp:revision>63</cp:revision>
  <dcterms:created xsi:type="dcterms:W3CDTF">2017-01-27T12:50:17Z</dcterms:created>
  <dcterms:modified xsi:type="dcterms:W3CDTF">2021-04-12T16:55:50Z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