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91" r:id="rId3"/>
    <p:sldId id="286" r:id="rId4"/>
    <p:sldId id="486" r:id="rId5"/>
    <p:sldId id="485" r:id="rId6"/>
    <p:sldId id="266" r:id="rId7"/>
    <p:sldId id="509" r:id="rId8"/>
    <p:sldId id="508" r:id="rId9"/>
    <p:sldId id="489" r:id="rId10"/>
    <p:sldId id="510" r:id="rId11"/>
    <p:sldId id="511" r:id="rId12"/>
    <p:sldId id="488" r:id="rId13"/>
    <p:sldId id="507" r:id="rId14"/>
    <p:sldId id="513" r:id="rId15"/>
    <p:sldId id="512" r:id="rId16"/>
    <p:sldId id="278" r:id="rId17"/>
    <p:sldId id="506" r:id="rId18"/>
    <p:sldId id="273" r:id="rId19"/>
    <p:sldId id="274" r:id="rId20"/>
    <p:sldId id="284" r:id="rId21"/>
    <p:sldId id="257" r:id="rId22"/>
    <p:sldId id="501" r:id="rId23"/>
    <p:sldId id="261" r:id="rId24"/>
  </p:sldIdLst>
  <p:sldSz cx="12179300" cy="9134475" type="ledger"/>
  <p:notesSz cx="6797675" cy="9925050"/>
  <p:defaultTextStyle>
    <a:defPPr>
      <a:defRPr lang="pl-PL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291" autoAdjust="0"/>
  </p:normalViewPr>
  <p:slideViewPr>
    <p:cSldViewPr>
      <p:cViewPr varScale="1">
        <p:scale>
          <a:sx n="55" d="100"/>
          <a:sy n="55" d="100"/>
        </p:scale>
        <p:origin x="1320" y="72"/>
      </p:cViewPr>
      <p:guideLst>
        <p:guide orient="horz" pos="287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BD0AF-5974-4E4C-BD7F-7A9F19D3D3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91CB11-B28D-4569-9685-1005B814B63B}">
      <dgm:prSet custT="1"/>
      <dgm:spPr>
        <a:solidFill>
          <a:schemeClr val="bg1"/>
        </a:solidFill>
      </dgm:spPr>
      <dgm:t>
        <a:bodyPr/>
        <a:lstStyle/>
        <a:p>
          <a:pPr algn="just"/>
          <a:r>
            <a:rPr lang="pl-PL" sz="2400" b="0" dirty="0">
              <a:solidFill>
                <a:schemeClr val="tx1"/>
              </a:solidFill>
            </a:rPr>
            <a:t>Działalność  Stowarzyszenia skierowana jest na  integrację i koncentrację środowiska naukowego i gospodarczego działającego w obszarze </a:t>
          </a:r>
          <a:r>
            <a:rPr lang="pl-PL" sz="2400" b="0" dirty="0" err="1">
              <a:solidFill>
                <a:schemeClr val="tx1"/>
              </a:solidFill>
            </a:rPr>
            <a:t>biogospodarki</a:t>
          </a:r>
          <a:r>
            <a:rPr lang="pl-PL" sz="2400" b="0" dirty="0">
              <a:solidFill>
                <a:schemeClr val="tx1"/>
              </a:solidFill>
            </a:rPr>
            <a:t> ze szczególnym uwzględnieniem jej cross-sektorowego oddziaływania, obejmującego podstawowe filary współpracy</a:t>
          </a:r>
        </a:p>
      </dgm:t>
    </dgm:pt>
    <dgm:pt modelId="{A13DFF76-08D6-410F-82F2-4A812F246687}" type="parTrans" cxnId="{6C0603BA-F61B-4028-ABCE-07DC6481BF00}">
      <dgm:prSet/>
      <dgm:spPr/>
      <dgm:t>
        <a:bodyPr/>
        <a:lstStyle/>
        <a:p>
          <a:pPr algn="just"/>
          <a:endParaRPr lang="en-GB"/>
        </a:p>
      </dgm:t>
    </dgm:pt>
    <dgm:pt modelId="{E6B8AC8E-B559-458F-B3F5-74BB00E34913}" type="sibTrans" cxnId="{6C0603BA-F61B-4028-ABCE-07DC6481BF00}">
      <dgm:prSet/>
      <dgm:spPr/>
      <dgm:t>
        <a:bodyPr/>
        <a:lstStyle/>
        <a:p>
          <a:pPr algn="just"/>
          <a:endParaRPr lang="en-GB"/>
        </a:p>
      </dgm:t>
    </dgm:pt>
    <dgm:pt modelId="{283ABD8A-BEC8-4A50-B7E0-7FD43ECBFBCA}" type="pres">
      <dgm:prSet presAssocID="{7B1BD0AF-5974-4E4C-BD7F-7A9F19D3D37D}" presName="linear" presStyleCnt="0">
        <dgm:presLayoutVars>
          <dgm:animLvl val="lvl"/>
          <dgm:resizeHandles val="exact"/>
        </dgm:presLayoutVars>
      </dgm:prSet>
      <dgm:spPr/>
    </dgm:pt>
    <dgm:pt modelId="{57087A5C-3060-4C2A-AAF6-52909B9F4410}" type="pres">
      <dgm:prSet presAssocID="{8691CB11-B28D-4569-9685-1005B814B63B}" presName="parentText" presStyleLbl="node1" presStyleIdx="0" presStyleCnt="1" custScaleY="638681" custLinFactNeighborX="953" custLinFactNeighborY="3832">
        <dgm:presLayoutVars>
          <dgm:chMax val="0"/>
          <dgm:bulletEnabled val="1"/>
        </dgm:presLayoutVars>
      </dgm:prSet>
      <dgm:spPr/>
    </dgm:pt>
  </dgm:ptLst>
  <dgm:cxnLst>
    <dgm:cxn modelId="{4C4AC880-AA7F-4FA5-B0B9-166E83B1A3D8}" type="presOf" srcId="{7B1BD0AF-5974-4E4C-BD7F-7A9F19D3D37D}" destId="{283ABD8A-BEC8-4A50-B7E0-7FD43ECBFBCA}" srcOrd="0" destOrd="0" presId="urn:microsoft.com/office/officeart/2005/8/layout/vList2"/>
    <dgm:cxn modelId="{6C0603BA-F61B-4028-ABCE-07DC6481BF00}" srcId="{7B1BD0AF-5974-4E4C-BD7F-7A9F19D3D37D}" destId="{8691CB11-B28D-4569-9685-1005B814B63B}" srcOrd="0" destOrd="0" parTransId="{A13DFF76-08D6-410F-82F2-4A812F246687}" sibTransId="{E6B8AC8E-B559-458F-B3F5-74BB00E34913}"/>
    <dgm:cxn modelId="{97FD2CC9-3797-4A15-B2BB-A8BCB98716B5}" type="presOf" srcId="{8691CB11-B28D-4569-9685-1005B814B63B}" destId="{57087A5C-3060-4C2A-AAF6-52909B9F4410}" srcOrd="0" destOrd="0" presId="urn:microsoft.com/office/officeart/2005/8/layout/vList2"/>
    <dgm:cxn modelId="{EB4FD632-8625-41F3-9C2B-51D3F8B105E2}" type="presParOf" srcId="{283ABD8A-BEC8-4A50-B7E0-7FD43ECBFBCA}" destId="{57087A5C-3060-4C2A-AAF6-52909B9F44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9CE77-1ED1-4741-B22D-59817E04846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B10112-991F-4797-B9FC-C862A0C9EC38}">
      <dgm:prSet custT="1"/>
      <dgm:spPr/>
      <dgm:t>
        <a:bodyPr/>
        <a:lstStyle/>
        <a:p>
          <a:r>
            <a:rPr lang="pl-PL" sz="1600" b="1" dirty="0"/>
            <a:t>innowacje </a:t>
          </a:r>
        </a:p>
      </dgm:t>
    </dgm:pt>
    <dgm:pt modelId="{44723DB7-11A3-49C6-BCD4-C60B514DD29B}" type="parTrans" cxnId="{2F0D3C56-764C-490E-9037-57D341AB8ECE}">
      <dgm:prSet/>
      <dgm:spPr/>
      <dgm:t>
        <a:bodyPr/>
        <a:lstStyle/>
        <a:p>
          <a:endParaRPr lang="en-GB"/>
        </a:p>
      </dgm:t>
    </dgm:pt>
    <dgm:pt modelId="{C472C7C9-2E9D-49CF-9D38-8DE0F3329EF4}" type="sibTrans" cxnId="{2F0D3C56-764C-490E-9037-57D341AB8ECE}">
      <dgm:prSet/>
      <dgm:spPr/>
      <dgm:t>
        <a:bodyPr/>
        <a:lstStyle/>
        <a:p>
          <a:endParaRPr lang="en-GB"/>
        </a:p>
      </dgm:t>
    </dgm:pt>
    <dgm:pt modelId="{9BC9B3E0-A041-42F4-A5F2-A4EFEE5E7A9C}">
      <dgm:prSet custT="1"/>
      <dgm:spPr/>
      <dgm:t>
        <a:bodyPr/>
        <a:lstStyle/>
        <a:p>
          <a:r>
            <a:rPr lang="pl-PL" sz="1600" b="1" dirty="0"/>
            <a:t>edukacja</a:t>
          </a:r>
        </a:p>
      </dgm:t>
    </dgm:pt>
    <dgm:pt modelId="{D9FBAD30-E6FD-4036-9A34-C59085FC2C22}" type="parTrans" cxnId="{50BD2F77-D674-46C7-9FA4-55F659CA2BA9}">
      <dgm:prSet/>
      <dgm:spPr/>
      <dgm:t>
        <a:bodyPr/>
        <a:lstStyle/>
        <a:p>
          <a:endParaRPr lang="en-GB"/>
        </a:p>
      </dgm:t>
    </dgm:pt>
    <dgm:pt modelId="{3A4D5A45-A2DF-4A5D-8E89-F816C0A8BD96}" type="sibTrans" cxnId="{50BD2F77-D674-46C7-9FA4-55F659CA2BA9}">
      <dgm:prSet/>
      <dgm:spPr/>
      <dgm:t>
        <a:bodyPr/>
        <a:lstStyle/>
        <a:p>
          <a:endParaRPr lang="en-GB"/>
        </a:p>
      </dgm:t>
    </dgm:pt>
    <dgm:pt modelId="{9561BBB0-3627-409B-9CAB-AF659475EF4E}">
      <dgm:prSet custT="1"/>
      <dgm:spPr/>
      <dgm:t>
        <a:bodyPr/>
        <a:lstStyle/>
        <a:p>
          <a:r>
            <a:rPr lang="pl-PL" sz="1600" b="1" dirty="0"/>
            <a:t>rozwój przedsiębiorczości</a:t>
          </a:r>
        </a:p>
      </dgm:t>
    </dgm:pt>
    <dgm:pt modelId="{50037FB4-16BB-4B99-96A2-0EB417E26A6F}" type="parTrans" cxnId="{7FBBA702-C2E9-4061-A8FE-F2D79083952C}">
      <dgm:prSet/>
      <dgm:spPr/>
      <dgm:t>
        <a:bodyPr/>
        <a:lstStyle/>
        <a:p>
          <a:endParaRPr lang="en-GB"/>
        </a:p>
      </dgm:t>
    </dgm:pt>
    <dgm:pt modelId="{7D489D0C-1440-4678-A33F-3E8B5F7D2AA5}" type="sibTrans" cxnId="{7FBBA702-C2E9-4061-A8FE-F2D79083952C}">
      <dgm:prSet/>
      <dgm:spPr/>
      <dgm:t>
        <a:bodyPr/>
        <a:lstStyle/>
        <a:p>
          <a:endParaRPr lang="en-GB"/>
        </a:p>
      </dgm:t>
    </dgm:pt>
    <dgm:pt modelId="{9FDCF069-ED51-4669-A0DC-3BB2EA4C86EF}">
      <dgm:prSet custT="1"/>
      <dgm:spPr/>
      <dgm:t>
        <a:bodyPr/>
        <a:lstStyle/>
        <a:p>
          <a:r>
            <a:rPr lang="pl-PL" sz="1600" b="1" dirty="0"/>
            <a:t>komunikacja społeczna</a:t>
          </a:r>
        </a:p>
      </dgm:t>
    </dgm:pt>
    <dgm:pt modelId="{6BEADC60-7340-4509-BA07-BFC8D4477ED0}" type="parTrans" cxnId="{D9513ACD-A0DD-4012-85D3-C12D49A29933}">
      <dgm:prSet/>
      <dgm:spPr/>
      <dgm:t>
        <a:bodyPr/>
        <a:lstStyle/>
        <a:p>
          <a:endParaRPr lang="en-GB"/>
        </a:p>
      </dgm:t>
    </dgm:pt>
    <dgm:pt modelId="{E89F422F-836E-4588-94E7-1D357A1FFCFB}" type="sibTrans" cxnId="{D9513ACD-A0DD-4012-85D3-C12D49A29933}">
      <dgm:prSet/>
      <dgm:spPr/>
      <dgm:t>
        <a:bodyPr/>
        <a:lstStyle/>
        <a:p>
          <a:endParaRPr lang="en-GB"/>
        </a:p>
      </dgm:t>
    </dgm:pt>
    <dgm:pt modelId="{E5DD53CE-888C-418B-BEE1-FB9DF0985273}" type="pres">
      <dgm:prSet presAssocID="{1899CE77-1ED1-4741-B22D-59817E04846D}" presName="compositeShape" presStyleCnt="0">
        <dgm:presLayoutVars>
          <dgm:dir/>
          <dgm:resizeHandles/>
        </dgm:presLayoutVars>
      </dgm:prSet>
      <dgm:spPr/>
    </dgm:pt>
    <dgm:pt modelId="{4151D85B-2011-4F9C-BF81-E481634F4A2E}" type="pres">
      <dgm:prSet presAssocID="{1899CE77-1ED1-4741-B22D-59817E04846D}" presName="pyramid" presStyleLbl="node1" presStyleIdx="0" presStyleCnt="1" custScaleX="120067" custLinFactNeighborX="6348"/>
      <dgm:spPr>
        <a:solidFill>
          <a:schemeClr val="accent2">
            <a:lumMod val="60000"/>
            <a:lumOff val="40000"/>
          </a:schemeClr>
        </a:solidFill>
      </dgm:spPr>
    </dgm:pt>
    <dgm:pt modelId="{1C806CAF-BEFF-4F91-91D6-99651EC288EE}" type="pres">
      <dgm:prSet presAssocID="{1899CE77-1ED1-4741-B22D-59817E04846D}" presName="theList" presStyleCnt="0"/>
      <dgm:spPr/>
    </dgm:pt>
    <dgm:pt modelId="{DC108A15-CB4A-4520-8FC9-DEAFA202DA1C}" type="pres">
      <dgm:prSet presAssocID="{28B10112-991F-4797-B9FC-C862A0C9EC38}" presName="aNode" presStyleLbl="fgAcc1" presStyleIdx="0" presStyleCnt="4" custScaleX="74305" custScaleY="37892" custLinFactNeighborX="-22715" custLinFactNeighborY="98586">
        <dgm:presLayoutVars>
          <dgm:bulletEnabled val="1"/>
        </dgm:presLayoutVars>
      </dgm:prSet>
      <dgm:spPr/>
    </dgm:pt>
    <dgm:pt modelId="{2ADD599F-3C27-49B8-899D-D62783572ED3}" type="pres">
      <dgm:prSet presAssocID="{28B10112-991F-4797-B9FC-C862A0C9EC38}" presName="aSpace" presStyleCnt="0"/>
      <dgm:spPr/>
    </dgm:pt>
    <dgm:pt modelId="{B359EEFD-49B3-41FC-BBAD-3BD82E70BC24}" type="pres">
      <dgm:prSet presAssocID="{9BC9B3E0-A041-42F4-A5F2-A4EFEE5E7A9C}" presName="aNode" presStyleLbl="fgAcc1" presStyleIdx="1" presStyleCnt="4" custScaleX="83409" custScaleY="40621" custLinFactY="11910" custLinFactNeighborX="-23141" custLinFactNeighborY="100000">
        <dgm:presLayoutVars>
          <dgm:bulletEnabled val="1"/>
        </dgm:presLayoutVars>
      </dgm:prSet>
      <dgm:spPr/>
    </dgm:pt>
    <dgm:pt modelId="{FC1AAEE6-5574-4E39-81E3-A1BB3A32F835}" type="pres">
      <dgm:prSet presAssocID="{9BC9B3E0-A041-42F4-A5F2-A4EFEE5E7A9C}" presName="aSpace" presStyleCnt="0"/>
      <dgm:spPr/>
    </dgm:pt>
    <dgm:pt modelId="{2DC2789B-1AEF-4952-A0E1-3780275CCB88}" type="pres">
      <dgm:prSet presAssocID="{9561BBB0-3627-409B-9CAB-AF659475EF4E}" presName="aNode" presStyleLbl="fgAcc1" presStyleIdx="2" presStyleCnt="4" custScaleX="124858" custScaleY="58141" custLinFactY="15208" custLinFactNeighborX="-20930" custLinFactNeighborY="100000">
        <dgm:presLayoutVars>
          <dgm:bulletEnabled val="1"/>
        </dgm:presLayoutVars>
      </dgm:prSet>
      <dgm:spPr/>
    </dgm:pt>
    <dgm:pt modelId="{EAD43A78-7DE3-4429-9D9E-35BBB69C8C88}" type="pres">
      <dgm:prSet presAssocID="{9561BBB0-3627-409B-9CAB-AF659475EF4E}" presName="aSpace" presStyleCnt="0"/>
      <dgm:spPr/>
    </dgm:pt>
    <dgm:pt modelId="{2C0FF55E-4139-4395-96DD-1C3069D1E2CC}" type="pres">
      <dgm:prSet presAssocID="{9FDCF069-ED51-4669-A0DC-3BB2EA4C86EF}" presName="aNode" presStyleLbl="fgAcc1" presStyleIdx="3" presStyleCnt="4" custScaleX="168511" custScaleY="38913" custLinFactY="18580" custLinFactNeighborX="-29428" custLinFactNeighborY="100000">
        <dgm:presLayoutVars>
          <dgm:bulletEnabled val="1"/>
        </dgm:presLayoutVars>
      </dgm:prSet>
      <dgm:spPr/>
    </dgm:pt>
    <dgm:pt modelId="{AD7D4F46-F27E-4546-A208-DE641E9DA048}" type="pres">
      <dgm:prSet presAssocID="{9FDCF069-ED51-4669-A0DC-3BB2EA4C86EF}" presName="aSpace" presStyleCnt="0"/>
      <dgm:spPr/>
    </dgm:pt>
  </dgm:ptLst>
  <dgm:cxnLst>
    <dgm:cxn modelId="{7FBBA702-C2E9-4061-A8FE-F2D79083952C}" srcId="{1899CE77-1ED1-4741-B22D-59817E04846D}" destId="{9561BBB0-3627-409B-9CAB-AF659475EF4E}" srcOrd="2" destOrd="0" parTransId="{50037FB4-16BB-4B99-96A2-0EB417E26A6F}" sibTransId="{7D489D0C-1440-4678-A33F-3E8B5F7D2AA5}"/>
    <dgm:cxn modelId="{AB46E108-590E-444D-9CC7-C30F0126E50C}" type="presOf" srcId="{9561BBB0-3627-409B-9CAB-AF659475EF4E}" destId="{2DC2789B-1AEF-4952-A0E1-3780275CCB88}" srcOrd="0" destOrd="0" presId="urn:microsoft.com/office/officeart/2005/8/layout/pyramid2"/>
    <dgm:cxn modelId="{A6A22D55-A6A3-411F-852E-3551C8DB7E33}" type="presOf" srcId="{9BC9B3E0-A041-42F4-A5F2-A4EFEE5E7A9C}" destId="{B359EEFD-49B3-41FC-BBAD-3BD82E70BC24}" srcOrd="0" destOrd="0" presId="urn:microsoft.com/office/officeart/2005/8/layout/pyramid2"/>
    <dgm:cxn modelId="{2F0D3C56-764C-490E-9037-57D341AB8ECE}" srcId="{1899CE77-1ED1-4741-B22D-59817E04846D}" destId="{28B10112-991F-4797-B9FC-C862A0C9EC38}" srcOrd="0" destOrd="0" parTransId="{44723DB7-11A3-49C6-BCD4-C60B514DD29B}" sibTransId="{C472C7C9-2E9D-49CF-9D38-8DE0F3329EF4}"/>
    <dgm:cxn modelId="{50BD2F77-D674-46C7-9FA4-55F659CA2BA9}" srcId="{1899CE77-1ED1-4741-B22D-59817E04846D}" destId="{9BC9B3E0-A041-42F4-A5F2-A4EFEE5E7A9C}" srcOrd="1" destOrd="0" parTransId="{D9FBAD30-E6FD-4036-9A34-C59085FC2C22}" sibTransId="{3A4D5A45-A2DF-4A5D-8E89-F816C0A8BD96}"/>
    <dgm:cxn modelId="{A0299EBF-471E-444A-B769-13F47D13B08D}" type="presOf" srcId="{28B10112-991F-4797-B9FC-C862A0C9EC38}" destId="{DC108A15-CB4A-4520-8FC9-DEAFA202DA1C}" srcOrd="0" destOrd="0" presId="urn:microsoft.com/office/officeart/2005/8/layout/pyramid2"/>
    <dgm:cxn modelId="{D9513ACD-A0DD-4012-85D3-C12D49A29933}" srcId="{1899CE77-1ED1-4741-B22D-59817E04846D}" destId="{9FDCF069-ED51-4669-A0DC-3BB2EA4C86EF}" srcOrd="3" destOrd="0" parTransId="{6BEADC60-7340-4509-BA07-BFC8D4477ED0}" sibTransId="{E89F422F-836E-4588-94E7-1D357A1FFCFB}"/>
    <dgm:cxn modelId="{36A780DD-C710-47AE-A15C-9887B84706CF}" type="presOf" srcId="{9FDCF069-ED51-4669-A0DC-3BB2EA4C86EF}" destId="{2C0FF55E-4139-4395-96DD-1C3069D1E2CC}" srcOrd="0" destOrd="0" presId="urn:microsoft.com/office/officeart/2005/8/layout/pyramid2"/>
    <dgm:cxn modelId="{E1D553FE-3D3D-4B76-AE45-2159CFD47C0C}" type="presOf" srcId="{1899CE77-1ED1-4741-B22D-59817E04846D}" destId="{E5DD53CE-888C-418B-BEE1-FB9DF0985273}" srcOrd="0" destOrd="0" presId="urn:microsoft.com/office/officeart/2005/8/layout/pyramid2"/>
    <dgm:cxn modelId="{CAFDF19D-0C2A-441A-8C97-963AD2F3FF50}" type="presParOf" srcId="{E5DD53CE-888C-418B-BEE1-FB9DF0985273}" destId="{4151D85B-2011-4F9C-BF81-E481634F4A2E}" srcOrd="0" destOrd="0" presId="urn:microsoft.com/office/officeart/2005/8/layout/pyramid2"/>
    <dgm:cxn modelId="{B1202899-8B7B-4E44-89D8-F6F1B0C16D18}" type="presParOf" srcId="{E5DD53CE-888C-418B-BEE1-FB9DF0985273}" destId="{1C806CAF-BEFF-4F91-91D6-99651EC288EE}" srcOrd="1" destOrd="0" presId="urn:microsoft.com/office/officeart/2005/8/layout/pyramid2"/>
    <dgm:cxn modelId="{6D28951C-B656-44FC-909C-E6BB5585F291}" type="presParOf" srcId="{1C806CAF-BEFF-4F91-91D6-99651EC288EE}" destId="{DC108A15-CB4A-4520-8FC9-DEAFA202DA1C}" srcOrd="0" destOrd="0" presId="urn:microsoft.com/office/officeart/2005/8/layout/pyramid2"/>
    <dgm:cxn modelId="{B8B32A6E-E574-4C57-AD25-9579CF6A6C0B}" type="presParOf" srcId="{1C806CAF-BEFF-4F91-91D6-99651EC288EE}" destId="{2ADD599F-3C27-49B8-899D-D62783572ED3}" srcOrd="1" destOrd="0" presId="urn:microsoft.com/office/officeart/2005/8/layout/pyramid2"/>
    <dgm:cxn modelId="{B13A6D96-5BB3-401A-A6C4-39F5D4ED01F0}" type="presParOf" srcId="{1C806CAF-BEFF-4F91-91D6-99651EC288EE}" destId="{B359EEFD-49B3-41FC-BBAD-3BD82E70BC24}" srcOrd="2" destOrd="0" presId="urn:microsoft.com/office/officeart/2005/8/layout/pyramid2"/>
    <dgm:cxn modelId="{2977A1DE-7503-491B-B865-8D8CE2C88F24}" type="presParOf" srcId="{1C806CAF-BEFF-4F91-91D6-99651EC288EE}" destId="{FC1AAEE6-5574-4E39-81E3-A1BB3A32F835}" srcOrd="3" destOrd="0" presId="urn:microsoft.com/office/officeart/2005/8/layout/pyramid2"/>
    <dgm:cxn modelId="{099FB842-0874-48AD-80A8-3B3E4571E431}" type="presParOf" srcId="{1C806CAF-BEFF-4F91-91D6-99651EC288EE}" destId="{2DC2789B-1AEF-4952-A0E1-3780275CCB88}" srcOrd="4" destOrd="0" presId="urn:microsoft.com/office/officeart/2005/8/layout/pyramid2"/>
    <dgm:cxn modelId="{A379127B-759F-48AA-911D-28CCD8B6B7BB}" type="presParOf" srcId="{1C806CAF-BEFF-4F91-91D6-99651EC288EE}" destId="{EAD43A78-7DE3-4429-9D9E-35BBB69C8C88}" srcOrd="5" destOrd="0" presId="urn:microsoft.com/office/officeart/2005/8/layout/pyramid2"/>
    <dgm:cxn modelId="{E7B4C979-BE76-4307-A5A3-EA0A0CE0D5C7}" type="presParOf" srcId="{1C806CAF-BEFF-4F91-91D6-99651EC288EE}" destId="{2C0FF55E-4139-4395-96DD-1C3069D1E2CC}" srcOrd="6" destOrd="0" presId="urn:microsoft.com/office/officeart/2005/8/layout/pyramid2"/>
    <dgm:cxn modelId="{7A8C5C0D-C43E-43C3-AECF-DED245BE5282}" type="presParOf" srcId="{1C806CAF-BEFF-4F91-91D6-99651EC288EE}" destId="{AD7D4F46-F27E-4546-A208-DE641E9DA04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CD315-E161-44D0-8A1A-79BD745114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477BA2-2BE2-4FCA-B2A6-8C45613E216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2800" dirty="0">
              <a:solidFill>
                <a:schemeClr val="tx1"/>
              </a:solidFill>
            </a:rPr>
            <a:t>Tworzenie ekosystemu innowacji </a:t>
          </a:r>
        </a:p>
      </dgm:t>
    </dgm:pt>
    <dgm:pt modelId="{94D28A0F-3296-45EF-ABAC-BABE3D1EDB30}" type="parTrans" cxnId="{22984A25-5346-423F-A623-F1559F92AD21}">
      <dgm:prSet/>
      <dgm:spPr/>
      <dgm:t>
        <a:bodyPr/>
        <a:lstStyle/>
        <a:p>
          <a:endParaRPr lang="en-GB"/>
        </a:p>
      </dgm:t>
    </dgm:pt>
    <dgm:pt modelId="{CD25FA54-FD3A-46FD-82EF-E3DBBA40B5D6}" type="sibTrans" cxnId="{22984A25-5346-423F-A623-F1559F92AD21}">
      <dgm:prSet/>
      <dgm:spPr/>
      <dgm:t>
        <a:bodyPr/>
        <a:lstStyle/>
        <a:p>
          <a:endParaRPr lang="en-GB"/>
        </a:p>
      </dgm:t>
    </dgm:pt>
    <dgm:pt modelId="{2E3B03D1-42DC-4075-BECA-8D5C3EF160AE}" type="pres">
      <dgm:prSet presAssocID="{3A7CD315-E161-44D0-8A1A-79BD745114AB}" presName="CompostProcess" presStyleCnt="0">
        <dgm:presLayoutVars>
          <dgm:dir/>
          <dgm:resizeHandles val="exact"/>
        </dgm:presLayoutVars>
      </dgm:prSet>
      <dgm:spPr/>
    </dgm:pt>
    <dgm:pt modelId="{8F330BF3-1530-4212-8D78-B8AC6D97B5D0}" type="pres">
      <dgm:prSet presAssocID="{3A7CD315-E161-44D0-8A1A-79BD745114AB}" presName="arrow" presStyleLbl="bgShp" presStyleIdx="0" presStyleCnt="1" custLinFactNeighborX="0" custLinFactNeighborY="523"/>
      <dgm:spPr/>
    </dgm:pt>
    <dgm:pt modelId="{A5933B17-6531-4550-AAE9-517D1D31EAF5}" type="pres">
      <dgm:prSet presAssocID="{3A7CD315-E161-44D0-8A1A-79BD745114AB}" presName="linearProcess" presStyleCnt="0"/>
      <dgm:spPr/>
    </dgm:pt>
    <dgm:pt modelId="{3FDC05AB-6AFA-4668-867E-596B4CD662F7}" type="pres">
      <dgm:prSet presAssocID="{74477BA2-2BE2-4FCA-B2A6-8C45613E2160}" presName="textNode" presStyleLbl="node1" presStyleIdx="0" presStyleCnt="1" custScaleX="75316" custScaleY="74244" custLinFactNeighborX="-6046" custLinFactNeighborY="1728">
        <dgm:presLayoutVars>
          <dgm:bulletEnabled val="1"/>
        </dgm:presLayoutVars>
      </dgm:prSet>
      <dgm:spPr/>
    </dgm:pt>
  </dgm:ptLst>
  <dgm:cxnLst>
    <dgm:cxn modelId="{22984A25-5346-423F-A623-F1559F92AD21}" srcId="{3A7CD315-E161-44D0-8A1A-79BD745114AB}" destId="{74477BA2-2BE2-4FCA-B2A6-8C45613E2160}" srcOrd="0" destOrd="0" parTransId="{94D28A0F-3296-45EF-ABAC-BABE3D1EDB30}" sibTransId="{CD25FA54-FD3A-46FD-82EF-E3DBBA40B5D6}"/>
    <dgm:cxn modelId="{A4D488AA-62C0-4A01-973B-390E9337F89D}" type="presOf" srcId="{74477BA2-2BE2-4FCA-B2A6-8C45613E2160}" destId="{3FDC05AB-6AFA-4668-867E-596B4CD662F7}" srcOrd="0" destOrd="0" presId="urn:microsoft.com/office/officeart/2005/8/layout/hProcess9"/>
    <dgm:cxn modelId="{569E3BF5-77B0-4862-8B0E-1B93B8A6A131}" type="presOf" srcId="{3A7CD315-E161-44D0-8A1A-79BD745114AB}" destId="{2E3B03D1-42DC-4075-BECA-8D5C3EF160AE}" srcOrd="0" destOrd="0" presId="urn:microsoft.com/office/officeart/2005/8/layout/hProcess9"/>
    <dgm:cxn modelId="{56A12B79-F299-4C46-91ED-EE3FB8E6E3EF}" type="presParOf" srcId="{2E3B03D1-42DC-4075-BECA-8D5C3EF160AE}" destId="{8F330BF3-1530-4212-8D78-B8AC6D97B5D0}" srcOrd="0" destOrd="0" presId="urn:microsoft.com/office/officeart/2005/8/layout/hProcess9"/>
    <dgm:cxn modelId="{AE6C11A7-8A7B-4B03-BC53-C97C95DBE790}" type="presParOf" srcId="{2E3B03D1-42DC-4075-BECA-8D5C3EF160AE}" destId="{A5933B17-6531-4550-AAE9-517D1D31EAF5}" srcOrd="1" destOrd="0" presId="urn:microsoft.com/office/officeart/2005/8/layout/hProcess9"/>
    <dgm:cxn modelId="{D9C45CBC-7F83-434A-A69D-B6BAD0858FDA}" type="presParOf" srcId="{A5933B17-6531-4550-AAE9-517D1D31EAF5}" destId="{3FDC05AB-6AFA-4668-867E-596B4CD662F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7A5C-3060-4C2A-AAF6-52909B9F4410}">
      <dsp:nvSpPr>
        <dsp:cNvPr id="0" name=""/>
        <dsp:cNvSpPr/>
      </dsp:nvSpPr>
      <dsp:spPr>
        <a:xfrm>
          <a:off x="0" y="1548"/>
          <a:ext cx="7551789" cy="15843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</a:rPr>
            <a:t>Działalność  Stowarzyszenia skierowana jest na  integrację i koncentrację środowiska naukowego i gospodarczego działającego w obszarze </a:t>
          </a:r>
          <a:r>
            <a:rPr lang="pl-PL" sz="2400" b="0" kern="1200" dirty="0" err="1">
              <a:solidFill>
                <a:schemeClr val="tx1"/>
              </a:solidFill>
            </a:rPr>
            <a:t>biogospodarki</a:t>
          </a:r>
          <a:r>
            <a:rPr lang="pl-PL" sz="2400" b="0" kern="1200" dirty="0">
              <a:solidFill>
                <a:schemeClr val="tx1"/>
              </a:solidFill>
            </a:rPr>
            <a:t> ze szczególnym uwzględnieniem jej cross-sektorowego oddziaływania, obejmującego podstawowe filary współpracy</a:t>
          </a:r>
        </a:p>
      </dsp:txBody>
      <dsp:txXfrm>
        <a:off x="77340" y="78888"/>
        <a:ext cx="7397109" cy="1429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1D85B-2011-4F9C-BF81-E481634F4A2E}">
      <dsp:nvSpPr>
        <dsp:cNvPr id="0" name=""/>
        <dsp:cNvSpPr/>
      </dsp:nvSpPr>
      <dsp:spPr>
        <a:xfrm>
          <a:off x="53034" y="0"/>
          <a:ext cx="5343037" cy="4450047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08A15-CB4A-4520-8FC9-DEAFA202DA1C}">
      <dsp:nvSpPr>
        <dsp:cNvPr id="0" name=""/>
        <dsp:cNvSpPr/>
      </dsp:nvSpPr>
      <dsp:spPr>
        <a:xfrm>
          <a:off x="2156644" y="641129"/>
          <a:ext cx="2149294" cy="597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innowacje </a:t>
          </a:r>
        </a:p>
      </dsp:txBody>
      <dsp:txXfrm>
        <a:off x="2185808" y="670293"/>
        <a:ext cx="2090966" cy="539091"/>
      </dsp:txXfrm>
    </dsp:sp>
    <dsp:sp modelId="{B359EEFD-49B3-41FC-BBAD-3BD82E70BC24}">
      <dsp:nvSpPr>
        <dsp:cNvPr id="0" name=""/>
        <dsp:cNvSpPr/>
      </dsp:nvSpPr>
      <dsp:spPr>
        <a:xfrm>
          <a:off x="2012654" y="1626192"/>
          <a:ext cx="2412630" cy="6404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edukacja</a:t>
          </a:r>
        </a:p>
      </dsp:txBody>
      <dsp:txXfrm>
        <a:off x="2043918" y="1657456"/>
        <a:ext cx="2350102" cy="577918"/>
      </dsp:txXfrm>
    </dsp:sp>
    <dsp:sp modelId="{2DC2789B-1AEF-4952-A0E1-3780275CCB88}">
      <dsp:nvSpPr>
        <dsp:cNvPr id="0" name=""/>
        <dsp:cNvSpPr/>
      </dsp:nvSpPr>
      <dsp:spPr>
        <a:xfrm>
          <a:off x="1477145" y="2515716"/>
          <a:ext cx="3611555" cy="9166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rozwój przedsiębiorczości</a:t>
          </a:r>
        </a:p>
      </dsp:txBody>
      <dsp:txXfrm>
        <a:off x="1521893" y="2560464"/>
        <a:ext cx="3522059" cy="827176"/>
      </dsp:txXfrm>
    </dsp:sp>
    <dsp:sp modelId="{2C0FF55E-4139-4395-96DD-1C3069D1E2CC}">
      <dsp:nvSpPr>
        <dsp:cNvPr id="0" name=""/>
        <dsp:cNvSpPr/>
      </dsp:nvSpPr>
      <dsp:spPr>
        <a:xfrm>
          <a:off x="600000" y="3682632"/>
          <a:ext cx="4874232" cy="6135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komunikacja społeczna</a:t>
          </a:r>
        </a:p>
      </dsp:txBody>
      <dsp:txXfrm>
        <a:off x="629949" y="3712581"/>
        <a:ext cx="4814334" cy="553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30BF3-1530-4212-8D78-B8AC6D97B5D0}">
      <dsp:nvSpPr>
        <dsp:cNvPr id="0" name=""/>
        <dsp:cNvSpPr/>
      </dsp:nvSpPr>
      <dsp:spPr>
        <a:xfrm>
          <a:off x="566384" y="0"/>
          <a:ext cx="6419020" cy="362277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C05AB-6AFA-4668-867E-596B4CD662F7}">
      <dsp:nvSpPr>
        <dsp:cNvPr id="0" name=""/>
        <dsp:cNvSpPr/>
      </dsp:nvSpPr>
      <dsp:spPr>
        <a:xfrm>
          <a:off x="1524573" y="1298490"/>
          <a:ext cx="3879748" cy="107587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Tworzenie ekosystemu innowacji </a:t>
          </a:r>
        </a:p>
      </dsp:txBody>
      <dsp:txXfrm>
        <a:off x="1577093" y="1351010"/>
        <a:ext cx="3774708" cy="970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29E5A-0ADD-4BF4-B188-1DC04786FD2C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79351-61F7-44D1-B65A-D730825C4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2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90F5C-4555-4FCB-AD0A-BB6CFD17BF4C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67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k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01618" y="4063181"/>
            <a:ext cx="5536243" cy="1957992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13324" y="6342106"/>
            <a:ext cx="4824537" cy="471155"/>
          </a:xfrm>
        </p:spPr>
        <p:txBody>
          <a:bodyPr>
            <a:normAutofit/>
          </a:bodyPr>
          <a:lstStyle>
            <a:lvl1pPr marL="0" indent="0" algn="r">
              <a:buNone/>
              <a:defRPr sz="1200" cap="all" spc="600" baseline="0">
                <a:solidFill>
                  <a:schemeClr val="bg1"/>
                </a:solidFill>
                <a:latin typeface="Roboto Bk" pitchFamily="2" charset="0"/>
                <a:ea typeface="Roboto Bk" pitchFamily="2" charset="0"/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2081" y="4045124"/>
            <a:ext cx="10352405" cy="181420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2081" y="2046957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8965" y="1598533"/>
            <a:ext cx="5379191" cy="45207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1144" y="1598533"/>
            <a:ext cx="5379191" cy="452072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473026" y="365804"/>
            <a:ext cx="10961370" cy="74504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k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5"/>
            <a:ext cx="12179300" cy="91283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45434" y="7159525"/>
            <a:ext cx="7169052" cy="792088"/>
          </a:xfrm>
        </p:spPr>
        <p:txBody>
          <a:bodyPr anchor="t"/>
          <a:lstStyle>
            <a:lvl1pPr algn="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73026" y="365804"/>
            <a:ext cx="8496944" cy="745049"/>
          </a:xfrm>
          <a:prstGeom prst="rect">
            <a:avLst/>
          </a:prstGeom>
        </p:spPr>
        <p:txBody>
          <a:bodyPr vert="horz" lIns="131162" tIns="65581" rIns="131162" bIns="65581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3026" y="1614909"/>
            <a:ext cx="10961370" cy="654480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DAC2-C5B2-4FF0-9255-29E17FCEA129}" type="datetimeFigureOut">
              <a:rPr lang="pl-PL" smtClean="0"/>
              <a:pPr/>
              <a:t>23.09.2019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2916-6019-46A6-8ABE-4FC0641ACC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1311615" rtl="0" eaLnBrk="1" latinLnBrk="0" hangingPunct="1">
        <a:spcBef>
          <a:spcPct val="0"/>
        </a:spcBef>
        <a:buNone/>
        <a:defRPr sz="2000" kern="1200" cap="all" spc="300" baseline="0">
          <a:solidFill>
            <a:schemeClr val="accent1">
              <a:lumMod val="50000"/>
            </a:schemeClr>
          </a:solidFill>
          <a:latin typeface="Roboto Bk" pitchFamily="2" charset="0"/>
          <a:ea typeface="Roboto Bk" pitchFamily="2" charset="0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Clr>
          <a:srgbClr val="B41730"/>
        </a:buClr>
        <a:buFont typeface="Arial" pitchFamily="34" charset="0"/>
        <a:buChar char="•"/>
        <a:defRPr sz="3600" kern="1200">
          <a:solidFill>
            <a:schemeClr val="tx1">
              <a:lumMod val="65000"/>
              <a:lumOff val="35000"/>
            </a:schemeClr>
          </a:solidFill>
          <a:latin typeface="Calibri Light" pitchFamily="34" charset="0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Clr>
          <a:srgbClr val="B41730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 Light" pitchFamily="34" charset="0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Clr>
          <a:srgbClr val="B41730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libri Light" pitchFamily="34" charset="0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Clr>
          <a:srgbClr val="B41730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Calibri Light" pitchFamily="34" charset="0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Clr>
          <a:srgbClr val="B41730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Calibri Light" pitchFamily="34" charset="0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7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6.jp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Biogospodarka</a:t>
            </a:r>
            <a:r>
              <a:rPr lang="pl-PL" dirty="0"/>
              <a:t> i jej rola w rozwoju GOZ w Polsce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93506" y="6342106"/>
            <a:ext cx="6544355" cy="1249467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600" b="1" dirty="0"/>
              <a:t>Danuta Ciechańska </a:t>
            </a:r>
          </a:p>
          <a:p>
            <a:pPr algn="l"/>
            <a:r>
              <a:rPr lang="pl-PL" sz="1400" dirty="0"/>
              <a:t>Sieć Badawcza Łukasiewicz- Instytut Technologii Eksploatacji</a:t>
            </a:r>
          </a:p>
          <a:p>
            <a:pPr algn="l"/>
            <a:r>
              <a:rPr lang="pl-PL" sz="1400" dirty="0"/>
              <a:t>Stowarzyszenie Klaster </a:t>
            </a:r>
            <a:r>
              <a:rPr lang="pl-PL" sz="1400" dirty="0" err="1"/>
              <a:t>Biogospodarki</a:t>
            </a:r>
            <a:r>
              <a:rPr lang="pl-PL" sz="1400" dirty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FF5AB7-9D46-4D48-91CA-39FA60EA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587" y="1126158"/>
            <a:ext cx="6089650" cy="71544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Rozwój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biogospodarki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uwarunkowny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jest działaniami w zakresie optymalnego wykorzystania biomasy pierwotnej i wtórnej,  tworzenia odpowiednich uwarunkowań dla wzrostu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biogospodarczego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firm (wzrost przetwórstwa biomasy),  rozwoju lokalnych łańcuchów wartości w oparciu o lokalne zasoby surowcowe,  racjonalne wykorzystanie biomasy dla odzysku materiałowego surowców i energetyki, a także rozwój świadomości  przedsiębiorstw  w kierunku tworzenia innowacyjnych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bioproduktów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95BC0BF-85B3-4932-B712-4A80E69A87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75" y="365125"/>
            <a:ext cx="8496300" cy="746125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pic>
        <p:nvPicPr>
          <p:cNvPr id="5" name="Symbol zastępczy zawartości 5" descr="Bez nazwy1.png">
            <a:extLst>
              <a:ext uri="{FF2B5EF4-FFF2-40B4-BE49-F238E27FC236}">
                <a16:creationId xmlns:a16="http://schemas.microsoft.com/office/drawing/2014/main" id="{EC65D4C3-C3F2-4DB9-BEA6-AA30EA43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38" y="1614909"/>
            <a:ext cx="5718274" cy="568275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4C2BB1A-26CF-4217-BAC7-CA5FF5E47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F8685B74-777C-48F7-BD2A-94A1D014C2F6}"/>
              </a:ext>
            </a:extLst>
          </p:cNvPr>
          <p:cNvSpPr/>
          <p:nvPr/>
        </p:nvSpPr>
        <p:spPr>
          <a:xfrm>
            <a:off x="609203" y="1111250"/>
            <a:ext cx="5480446" cy="8502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Rozwój inicjatyw w zakresie zaawansowanych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biorafinerii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które wykorzystują procesy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bio-chem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przekształcania zasobów</a:t>
            </a:r>
          </a:p>
          <a:p>
            <a:pPr algn="just">
              <a:lnSpc>
                <a:spcPct val="107000"/>
              </a:lnSpc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odnawialnych w zrównoważone produkty chemiczne, biomateriały i paliwa ma szczególne znaczenie w gospodarce cyrkularnej ze względu na maksymalizację wykorzystania wszystkich cennych składników surowców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biomasowych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zarówno wtórnych jak i pierwotnych w tym w przyszłej  perspektywie bioodpadów komunalnych.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 koncepcji kaskadowej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biorafinerii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procesy te są prowadzone w trybie w pełni zintegrowanym z odzyskiem bioenergii celem kompleksowego i całkowitego wykorzystania potencjału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biosurowców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pl-PL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B697AB4B-4AEE-494B-8B42-11A551B603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75" y="365125"/>
            <a:ext cx="8496300" cy="746125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218EDB9-C52F-4A37-BDA7-29E07C2F72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21698" y="1758925"/>
            <a:ext cx="5111120" cy="5995465"/>
            <a:chOff x="1098" y="34"/>
            <a:chExt cx="3564" cy="4252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93930E0-0718-41C9-AC04-87C4566AA5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8" y="34"/>
              <a:ext cx="3564" cy="4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632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807585A9-BA2C-4ED7-8A49-0346C1DFE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34"/>
              <a:ext cx="3570" cy="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F0FF9BD8-44AE-4E2F-84A4-EDAB887AE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2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7" descr="depositphotos_1884076-Wind-energy.jpg">
            <a:extLst>
              <a:ext uri="{FF2B5EF4-FFF2-40B4-BE49-F238E27FC236}">
                <a16:creationId xmlns:a16="http://schemas.microsoft.com/office/drawing/2014/main" id="{3B7BA3EC-0C8B-443C-B1F1-2ABF4162F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6" y="1486566"/>
            <a:ext cx="1615010" cy="113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18">
            <a:extLst>
              <a:ext uri="{FF2B5EF4-FFF2-40B4-BE49-F238E27FC236}">
                <a16:creationId xmlns:a16="http://schemas.microsoft.com/office/drawing/2014/main" id="{C8975D94-7AEC-48F5-A6B2-9E22AA08D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72" y="2803400"/>
            <a:ext cx="2106148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Sektor energetyczny</a:t>
            </a:r>
          </a:p>
        </p:txBody>
      </p:sp>
      <p:pic>
        <p:nvPicPr>
          <p:cNvPr id="8" name="Obraz 15" descr="depositphotos_3200758-Storm.jpg">
            <a:extLst>
              <a:ext uri="{FF2B5EF4-FFF2-40B4-BE49-F238E27FC236}">
                <a16:creationId xmlns:a16="http://schemas.microsoft.com/office/drawing/2014/main" id="{03A477B3-0C03-4344-AF71-F0FA79123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40" y="1429804"/>
            <a:ext cx="1458121" cy="154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6">
            <a:extLst>
              <a:ext uri="{FF2B5EF4-FFF2-40B4-BE49-F238E27FC236}">
                <a16:creationId xmlns:a16="http://schemas.microsoft.com/office/drawing/2014/main" id="{DDE08EEF-BA0C-469A-BD16-CDD179E5A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840" y="3038021"/>
            <a:ext cx="1993134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Klimat i ochrona środowiska</a:t>
            </a:r>
            <a:endParaRPr lang="pl-PL" altLang="pl-PL" sz="2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Obraz 5" descr="depositphotos_1912696-Pizza.jpg">
            <a:extLst>
              <a:ext uri="{FF2B5EF4-FFF2-40B4-BE49-F238E27FC236}">
                <a16:creationId xmlns:a16="http://schemas.microsoft.com/office/drawing/2014/main" id="{52F74C6B-177B-43C0-9C28-40FE50F74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48" y="1663339"/>
            <a:ext cx="1789369" cy="112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4">
            <a:extLst>
              <a:ext uri="{FF2B5EF4-FFF2-40B4-BE49-F238E27FC236}">
                <a16:creationId xmlns:a16="http://schemas.microsoft.com/office/drawing/2014/main" id="{9A691A7E-47C6-418E-817C-55EA2E689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773" y="2777490"/>
            <a:ext cx="1892871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Rynek dostawcy żywności</a:t>
            </a:r>
          </a:p>
        </p:txBody>
      </p:sp>
      <p:pic>
        <p:nvPicPr>
          <p:cNvPr id="12" name="Picture 3" descr="2126-jjk">
            <a:extLst>
              <a:ext uri="{FF2B5EF4-FFF2-40B4-BE49-F238E27FC236}">
                <a16:creationId xmlns:a16="http://schemas.microsoft.com/office/drawing/2014/main" id="{FAE8CF88-6092-4D70-BAA3-FCD9DEA68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5" y="4076864"/>
            <a:ext cx="1724858" cy="9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2">
            <a:extLst>
              <a:ext uri="{FF2B5EF4-FFF2-40B4-BE49-F238E27FC236}">
                <a16:creationId xmlns:a16="http://schemas.microsoft.com/office/drawing/2014/main" id="{07E87A4E-135F-4CDE-BF5F-01778CCF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72" y="5273135"/>
            <a:ext cx="2233783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Przemysł chemiczny i farmaceutyczny</a:t>
            </a:r>
            <a:endParaRPr lang="pl-PL" altLang="pl-PL" sz="2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Obraz 20" descr="wKguSp85HN0RGVp12A.jpg">
            <a:extLst>
              <a:ext uri="{FF2B5EF4-FFF2-40B4-BE49-F238E27FC236}">
                <a16:creationId xmlns:a16="http://schemas.microsoft.com/office/drawing/2014/main" id="{AC2583C5-F05C-4D14-BB2E-8A9955654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39" y="4115385"/>
            <a:ext cx="1353125" cy="107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28">
            <a:extLst>
              <a:ext uri="{FF2B5EF4-FFF2-40B4-BE49-F238E27FC236}">
                <a16:creationId xmlns:a16="http://schemas.microsoft.com/office/drawing/2014/main" id="{47E4AD11-E972-4530-8ECA-A63D16C8E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833" y="5393724"/>
            <a:ext cx="1771030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Hodowla zwierząt i roślin</a:t>
            </a:r>
            <a:endParaRPr lang="pl-PL" altLang="pl-PL" sz="2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Obraz 13" descr="depositphotos_2891109-Bacteria.jpg">
            <a:extLst>
              <a:ext uri="{FF2B5EF4-FFF2-40B4-BE49-F238E27FC236}">
                <a16:creationId xmlns:a16="http://schemas.microsoft.com/office/drawing/2014/main" id="{AB60A4B3-7759-40D0-BA21-9314F59BB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09" y="3699481"/>
            <a:ext cx="1470118" cy="116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8">
            <a:extLst>
              <a:ext uri="{FF2B5EF4-FFF2-40B4-BE49-F238E27FC236}">
                <a16:creationId xmlns:a16="http://schemas.microsoft.com/office/drawing/2014/main" id="{E60BA515-0CF6-4553-A559-0F77348DF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83" y="4921446"/>
            <a:ext cx="2386449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Mikrobiologia i biotechnologia</a:t>
            </a:r>
          </a:p>
        </p:txBody>
      </p:sp>
      <p:pic>
        <p:nvPicPr>
          <p:cNvPr id="18" name="Picture 3" descr="C:\Documents and Settings\makwoj\Pulpit\SLAJDY\qeSknPA5wwYVqamKpA.jpg">
            <a:extLst>
              <a:ext uri="{FF2B5EF4-FFF2-40B4-BE49-F238E27FC236}">
                <a16:creationId xmlns:a16="http://schemas.microsoft.com/office/drawing/2014/main" id="{FB3E31C6-549D-4C66-82E4-6B7E7076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44" y="3538268"/>
            <a:ext cx="1717649" cy="12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6">
            <a:extLst>
              <a:ext uri="{FF2B5EF4-FFF2-40B4-BE49-F238E27FC236}">
                <a16:creationId xmlns:a16="http://schemas.microsoft.com/office/drawing/2014/main" id="{96294403-BC94-4D8F-8E0F-F31915EF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674" y="4929586"/>
            <a:ext cx="1889237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Rolnictwo i leśnictwo</a:t>
            </a:r>
            <a:endParaRPr lang="pl-PL" altLang="pl-PL" sz="2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Picture 5" descr="http://www.zgoda.naklo.pl/gallery/handel.jpg">
            <a:extLst>
              <a:ext uri="{FF2B5EF4-FFF2-40B4-BE49-F238E27FC236}">
                <a16:creationId xmlns:a16="http://schemas.microsoft.com/office/drawing/2014/main" id="{7452FDFD-A6A8-4B8A-9620-D1AF74F05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70" y="2172781"/>
            <a:ext cx="1529983" cy="11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4">
            <a:extLst>
              <a:ext uri="{FF2B5EF4-FFF2-40B4-BE49-F238E27FC236}">
                <a16:creationId xmlns:a16="http://schemas.microsoft.com/office/drawing/2014/main" id="{4CE307E1-3738-4467-84FE-912B9FE9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1611" y="3227948"/>
            <a:ext cx="1457102" cy="3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Handel</a:t>
            </a:r>
          </a:p>
        </p:txBody>
      </p:sp>
      <p:pic>
        <p:nvPicPr>
          <p:cNvPr id="23" name="Picture 7" descr="http://www.hydrapres.pl/UserFiles/Image/myjka9small.JPG">
            <a:extLst>
              <a:ext uri="{FF2B5EF4-FFF2-40B4-BE49-F238E27FC236}">
                <a16:creationId xmlns:a16="http://schemas.microsoft.com/office/drawing/2014/main" id="{D6074139-14CA-4AD1-AAE7-F878E58C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" y="6196109"/>
            <a:ext cx="1695017" cy="1065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e tekstowe 10">
            <a:extLst>
              <a:ext uri="{FF2B5EF4-FFF2-40B4-BE49-F238E27FC236}">
                <a16:creationId xmlns:a16="http://schemas.microsoft.com/office/drawing/2014/main" id="{81B7D45C-D2A6-4BC4-BE52-D2E7240C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86" y="7390640"/>
            <a:ext cx="1734821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Automatyzacja, digitalizacja</a:t>
            </a:r>
            <a:endParaRPr lang="pl-PL" altLang="pl-PL" sz="2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Obraz 21" descr="depositphotos_2297562-Gourmet-food-collage.jpg">
            <a:extLst>
              <a:ext uri="{FF2B5EF4-FFF2-40B4-BE49-F238E27FC236}">
                <a16:creationId xmlns:a16="http://schemas.microsoft.com/office/drawing/2014/main" id="{38D2E618-5B1C-4CBD-966A-6263CF8085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22" y="6284652"/>
            <a:ext cx="1452008" cy="11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rostokąt 29">
            <a:extLst>
              <a:ext uri="{FF2B5EF4-FFF2-40B4-BE49-F238E27FC236}">
                <a16:creationId xmlns:a16="http://schemas.microsoft.com/office/drawing/2014/main" id="{4DA0EA9D-983E-4E23-93D2-B1492015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275" y="7548452"/>
            <a:ext cx="1372975" cy="6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Przemysł spożywczy</a:t>
            </a:r>
          </a:p>
        </p:txBody>
      </p:sp>
      <p:pic>
        <p:nvPicPr>
          <p:cNvPr id="27" name="Obraz 23" descr="q42m35wTBu1xdgiDOA.jpg">
            <a:extLst>
              <a:ext uri="{FF2B5EF4-FFF2-40B4-BE49-F238E27FC236}">
                <a16:creationId xmlns:a16="http://schemas.microsoft.com/office/drawing/2014/main" id="{33797E60-7DC9-4989-9B3F-0CDC3ABFE2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83" y="6051065"/>
            <a:ext cx="1367583" cy="1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ole tekstowe 4">
            <a:extLst>
              <a:ext uri="{FF2B5EF4-FFF2-40B4-BE49-F238E27FC236}">
                <a16:creationId xmlns:a16="http://schemas.microsoft.com/office/drawing/2014/main" id="{9D986888-BFD1-4D73-B086-F932846F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8" y="7186888"/>
            <a:ext cx="1487301" cy="3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Akwakultura</a:t>
            </a:r>
          </a:p>
        </p:txBody>
      </p:sp>
      <p:pic>
        <p:nvPicPr>
          <p:cNvPr id="29" name="Picture 9" descr="http://pstrag-mylof.pl/nowa-strona/gallery/przetwornia1/small/14.jpg">
            <a:extLst>
              <a:ext uri="{FF2B5EF4-FFF2-40B4-BE49-F238E27FC236}">
                <a16:creationId xmlns:a16="http://schemas.microsoft.com/office/drawing/2014/main" id="{0011F7C0-BD76-4FE2-B4C0-2D9B799D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68" y="5732076"/>
            <a:ext cx="1504425" cy="1145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Obraz 25" descr="depositphotos_2305793-Warehouse-Interior.jpg">
            <a:extLst>
              <a:ext uri="{FF2B5EF4-FFF2-40B4-BE49-F238E27FC236}">
                <a16:creationId xmlns:a16="http://schemas.microsoft.com/office/drawing/2014/main" id="{D1374EBB-57FA-4584-A0C0-1313732025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09" y="6850578"/>
            <a:ext cx="1642653" cy="11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ole tekstowe 26">
            <a:extLst>
              <a:ext uri="{FF2B5EF4-FFF2-40B4-BE49-F238E27FC236}">
                <a16:creationId xmlns:a16="http://schemas.microsoft.com/office/drawing/2014/main" id="{E6D72898-F44E-4F03-8420-E6B823907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814" y="5907353"/>
            <a:ext cx="1642654" cy="8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852" tIns="35426" rIns="70852" bIns="35426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Usługi i transport</a:t>
            </a:r>
          </a:p>
          <a:p>
            <a:pPr algn="ctr" eaLnBrk="1" hangingPunct="1"/>
            <a:endParaRPr lang="pl-PL" altLang="pl-PL" sz="1223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B69AB730-DACE-402C-B8D1-632DBD4C3765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0A287B8F-1B08-4B2C-9F45-FDBA38E01F2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  <p:sp>
        <p:nvSpPr>
          <p:cNvPr id="36" name="Prostokąt 35">
            <a:extLst>
              <a:ext uri="{FF2B5EF4-FFF2-40B4-BE49-F238E27FC236}">
                <a16:creationId xmlns:a16="http://schemas.microsoft.com/office/drawing/2014/main" id="{05D7B145-9C0D-4D0F-BAAE-B01E1A3A5A0D}"/>
              </a:ext>
            </a:extLst>
          </p:cNvPr>
          <p:cNvSpPr/>
          <p:nvPr/>
        </p:nvSpPr>
        <p:spPr>
          <a:xfrm>
            <a:off x="5334982" y="1210377"/>
            <a:ext cx="548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Obszary oddziaływania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Biogospodarki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F570C73-F17F-4528-88B9-BF6110F8AB31}"/>
              </a:ext>
            </a:extLst>
          </p:cNvPr>
          <p:cNvSpPr/>
          <p:nvPr/>
        </p:nvSpPr>
        <p:spPr>
          <a:xfrm>
            <a:off x="257002" y="1111250"/>
            <a:ext cx="10166068" cy="770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Perspektywa mikroekonomiczna -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iogospodarka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obejmuje wytwarzanie różnych produktów i usług związanych z żywymi organizmami dla celów spożywczych i użytkowych przez gospodarstwa rolne, zakłady przetwórcze i inne jednostki gospodarcze.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Perspektya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mezoekonomiczna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biogospodarka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to sektor lub sfera wytwarzania tych produktów i usług oraz tworzenia lokalnych i regionalnych systemów produkcji i konsumpcji produktów i usług.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Perpektywa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makroekonomiczna - struktury i procesy gospodarcze będące podstawą zrównoważonego wykorzystania biologicznych, odnawialnych zasobów produkcyjnych dla wytworzenia zdrowej żywności, paszy, materiałów, energii i innych produktów należy rozpatrywać  z zachowaniem zasad bezpieczeństwa żywnościowego, zdrowotnego, energetycznego i zasad ochrony środowiska </a:t>
            </a:r>
          </a:p>
          <a:p>
            <a:pPr indent="449580" algn="just"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7E2E5256-61F6-4D36-93CD-E957425260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75" y="365125"/>
            <a:ext cx="8496300" cy="746125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36F77F9-C080-4457-B521-891BF9D68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F5FC5B-3FE4-4E09-9B18-CE6BE67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583145C-0A0B-482E-ACF1-E6E6BBDE18DB}"/>
              </a:ext>
            </a:extLst>
          </p:cNvPr>
          <p:cNvSpPr/>
          <p:nvPr/>
        </p:nvSpPr>
        <p:spPr>
          <a:xfrm>
            <a:off x="473026" y="1758925"/>
            <a:ext cx="10009112" cy="6586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SWOT – mocne strony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Silne firmy produkcyjne wykazujące zainteresowanie i gotowość do rozwoju działań </a:t>
            </a:r>
            <a:r>
              <a:rPr lang="pl-PL" sz="1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biogospodarczych</a:t>
            </a:r>
            <a:endParaRPr lang="pl-PL" sz="18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Szeroka gama zasobów naturalnych i surowców odnawialnych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</a:t>
            </a:r>
            <a:r>
              <a:rPr lang="pl-PL" sz="1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Multidyscyplinarne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sektory gospodarki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Dobry system edukacyjny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</a:t>
            </a:r>
            <a:r>
              <a:rPr lang="pl-PL" sz="1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Biogospodarka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wpisana w mapę drogową transformacji GOZ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Krajowa  Inteligentna Specjalizacja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Długoletnia tradycja akademicka na kierunkach związanych z biotechnologią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Wykwalifikowana kadra naukowo-badawcza , silne zaplecze badawcze w zakresie biotechnologii żywności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Wysoka światowa pozycja w pierwotnej produkcji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Silne firmy produkcyjne  sektora rolno-spożywczego, farmaceutycznego, papierniczego, opakowań, chemicznego tworzących naturalny rynek absorpcji nowych rozwiązań z zakresu </a:t>
            </a:r>
            <a:r>
              <a:rPr lang="pl-PL" sz="18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biogospodarki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cyrkularnej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Produkcja żywości wysokiej jakości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Nowoczesne linie technologiczne i urządzenia produkcyjne w przemyśle spożywczym, farmaceutycznym, kosmetycznym 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 Instalacje pilotażowe do zamykania obiegów wody w procesach technologicznych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Programy finansowe </a:t>
            </a:r>
            <a:endParaRPr lang="pl-PL" sz="1800" b="1" dirty="0">
              <a:solidFill>
                <a:schemeClr val="accent1">
                  <a:lumMod val="5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EF464F9-FF0A-4F59-B742-B1AFB6B67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9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231E1-C3BA-4005-8E7E-7132E652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9ACF30-FA4B-42E6-9409-A5129BFF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6" y="1614909"/>
            <a:ext cx="10585176" cy="7153762"/>
          </a:xfrm>
        </p:spPr>
        <p:txBody>
          <a:bodyPr>
            <a:normAutofit fontScale="32500" lnSpcReduction="20000"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pl-PL" sz="6200" b="1" dirty="0">
                <a:solidFill>
                  <a:schemeClr val="accent1">
                    <a:lumMod val="50000"/>
                  </a:schemeClr>
                </a:solidFill>
              </a:rPr>
              <a:t>SWOT – słabe strony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pl-PL" sz="5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Niski stopień wykorzystania produktów ubocznych i różnych strumieni odpadów (słabe ograniczenie strumienia pobocznego przepływu odpadów z fazy przetwarzania niska optymalizacja procesów przetwórczych)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Niska wartość dodana produktów (niski poziom przetworzenia)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Niewystarczające wykorzystanie </a:t>
            </a:r>
            <a:r>
              <a:rPr lang="pl-PL" sz="6000" b="1" dirty="0" err="1">
                <a:solidFill>
                  <a:schemeClr val="accent1">
                    <a:lumMod val="50000"/>
                  </a:schemeClr>
                </a:solidFill>
              </a:rPr>
              <a:t>bioprocesów</a:t>
            </a: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, niski stopień wykorzystania nowoczesnych technologii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Niski stopień wykorzystania surowców pochodzenia biologicznego (surowców odnawialnych) w obszarze produkcji materiałów i opakowań, paliw i energii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 Niewystarczające regulacje wspierające rozwój </a:t>
            </a:r>
            <a:r>
              <a:rPr lang="pl-PL" sz="6000" b="1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Niska świadomość społeczna, szczególnie w obszarze  wykorzystania i odzysku   </a:t>
            </a:r>
            <a:r>
              <a:rPr lang="pl-PL" sz="6000" b="1" dirty="0" err="1">
                <a:solidFill>
                  <a:schemeClr val="accent1">
                    <a:lumMod val="50000"/>
                  </a:schemeClr>
                </a:solidFill>
              </a:rPr>
              <a:t>biosurowców</a:t>
            </a:r>
            <a:endParaRPr lang="pl-PL" sz="6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Rozproszenie potencjału B+R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Brak spójności kompetencji i zasad finansowania badań, komercjalizacji i wdrażania innowacji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Brak infrastruktury pilotażowej do badań przedwdrożeniowych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Brak instalacji </a:t>
            </a:r>
            <a:r>
              <a:rPr lang="pl-PL" sz="6000" b="1" dirty="0" err="1">
                <a:solidFill>
                  <a:schemeClr val="accent1">
                    <a:lumMod val="50000"/>
                  </a:schemeClr>
                </a:solidFill>
              </a:rPr>
              <a:t>biorafineryjnych</a:t>
            </a: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Brak brokerów innowacji  wyspecjalizowanych do budowania zintegrowanych łańcuchów wartości w GOZ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- Brak zrozumienia firm cross-sektorowego  charakteru </a:t>
            </a:r>
            <a:r>
              <a:rPr lang="pl-PL" sz="6000" b="1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51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A4980-875D-4D37-9D59-96D3B73A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BE8FC9BE-A933-4861-ADAA-F779C75B8959}"/>
              </a:ext>
            </a:extLst>
          </p:cNvPr>
          <p:cNvSpPr/>
          <p:nvPr/>
        </p:nvSpPr>
        <p:spPr>
          <a:xfrm>
            <a:off x="1369950" y="2375885"/>
            <a:ext cx="8278733" cy="2267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sz="2597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BBAA26F7-6B6A-44AB-A486-EFC31F0F61ED}"/>
              </a:ext>
            </a:extLst>
          </p:cNvPr>
          <p:cNvSpPr/>
          <p:nvPr/>
        </p:nvSpPr>
        <p:spPr>
          <a:xfrm>
            <a:off x="1308007" y="10906817"/>
            <a:ext cx="3834576" cy="1931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 sz="2597"/>
          </a:p>
        </p:txBody>
      </p:sp>
      <p:sp>
        <p:nvSpPr>
          <p:cNvPr id="3" name="Prostokąt: zaokrąglone rogi 25">
            <a:extLst>
              <a:ext uri="{FF2B5EF4-FFF2-40B4-BE49-F238E27FC236}">
                <a16:creationId xmlns:a16="http://schemas.microsoft.com/office/drawing/2014/main" id="{53908A7A-E20D-4063-A84D-05FDE6EC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567" y="3164916"/>
            <a:ext cx="2460379" cy="79926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345" tIns="45672" rIns="91345" bIns="45672" numCol="1" anchor="ctr" anchorCtr="0" compatLnSpc="1">
            <a:prstTxWarp prst="textNoShape">
              <a:avLst/>
            </a:prstTxWarp>
          </a:bodyPr>
          <a:lstStyle/>
          <a:p>
            <a:pPr algn="ctr" defTabSz="9134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Nauka</a:t>
            </a:r>
            <a:endParaRPr lang="pl-PL" altLang="pl-PL" sz="24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Prostokąt: zaokrąglone rogi 26">
            <a:extLst>
              <a:ext uri="{FF2B5EF4-FFF2-40B4-BE49-F238E27FC236}">
                <a16:creationId xmlns:a16="http://schemas.microsoft.com/office/drawing/2014/main" id="{149AB001-7E26-4304-8668-29EA10B0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907" y="3121335"/>
            <a:ext cx="2232248" cy="7516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345" tIns="45672" rIns="91345" bIns="45672" numCol="1" anchor="ctr" anchorCtr="0" compatLnSpc="1">
            <a:prstTxWarp prst="textNoShape">
              <a:avLst/>
            </a:prstTxWarp>
          </a:bodyPr>
          <a:lstStyle/>
          <a:p>
            <a:pPr algn="ctr" defTabSz="9134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Administracja</a:t>
            </a:r>
            <a:endParaRPr lang="pl-PL" altLang="pl-PL" sz="24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rostokąt: zaokrąglone rogi 27">
            <a:extLst>
              <a:ext uri="{FF2B5EF4-FFF2-40B4-BE49-F238E27FC236}">
                <a16:creationId xmlns:a16="http://schemas.microsoft.com/office/drawing/2014/main" id="{5C7868B9-D8DF-41E9-AF02-2CD059AB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364" y="3189122"/>
            <a:ext cx="2558320" cy="79926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345" tIns="45672" rIns="91345" bIns="45672" numCol="1" anchor="ctr" anchorCtr="0" compatLnSpc="1">
            <a:prstTxWarp prst="textNoShape">
              <a:avLst/>
            </a:prstTxWarp>
          </a:bodyPr>
          <a:lstStyle/>
          <a:p>
            <a:pPr algn="ctr" defTabSz="9134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Biznes</a:t>
            </a:r>
            <a:endParaRPr lang="pl-PL" altLang="pl-PL" sz="24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8EC3EE3-F9FD-4E97-A86B-AE0F9F74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4430"/>
            <a:ext cx="184539" cy="4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45" tIns="45672" rIns="91345" bIns="456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597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CCF778-CE11-4873-87AE-4A26C396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792"/>
            <a:ext cx="184539" cy="4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45" tIns="45672" rIns="91345" bIns="456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597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5649DCA-DA4A-40D2-9862-ED6BEFB65EA7}"/>
              </a:ext>
            </a:extLst>
          </p:cNvPr>
          <p:cNvSpPr/>
          <p:nvPr/>
        </p:nvSpPr>
        <p:spPr>
          <a:xfrm>
            <a:off x="225604" y="5450231"/>
            <a:ext cx="444391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Zrównoważone zasoby surowcowe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36B41BB-D4E7-4EEF-95ED-871A0E87D1C2}"/>
              </a:ext>
            </a:extLst>
          </p:cNvPr>
          <p:cNvSpPr/>
          <p:nvPr/>
        </p:nvSpPr>
        <p:spPr>
          <a:xfrm>
            <a:off x="3327806" y="6287197"/>
            <a:ext cx="2039329" cy="500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597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Kapitał ludzki</a:t>
            </a:r>
            <a:endParaRPr lang="pl-PL" sz="259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DB942D9-324F-4E64-A89E-CC55F3AF90A0}"/>
              </a:ext>
            </a:extLst>
          </p:cNvPr>
          <p:cNvSpPr/>
          <p:nvPr/>
        </p:nvSpPr>
        <p:spPr>
          <a:xfrm>
            <a:off x="3921881" y="7636664"/>
            <a:ext cx="180280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Kapitał ludzki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EA77925-4C98-4805-8142-460D6A7922FF}"/>
              </a:ext>
            </a:extLst>
          </p:cNvPr>
          <p:cNvSpPr/>
          <p:nvPr/>
        </p:nvSpPr>
        <p:spPr>
          <a:xfrm>
            <a:off x="6817530" y="7433275"/>
            <a:ext cx="170232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Stan prawny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56DE201-F42C-4C8E-9D80-1BC1B1D499AE}"/>
              </a:ext>
            </a:extLst>
          </p:cNvPr>
          <p:cNvSpPr/>
          <p:nvPr/>
        </p:nvSpPr>
        <p:spPr>
          <a:xfrm>
            <a:off x="5016086" y="5022631"/>
            <a:ext cx="214712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Nauka i badania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29425EA-A8D2-4979-9AA0-90A2DF0A2514}"/>
              </a:ext>
            </a:extLst>
          </p:cNvPr>
          <p:cNvSpPr/>
          <p:nvPr/>
        </p:nvSpPr>
        <p:spPr>
          <a:xfrm>
            <a:off x="870540" y="7482807"/>
            <a:ext cx="187628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Infrastruktura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B6AD21D-233F-4B70-8958-234BDBA035E9}"/>
              </a:ext>
            </a:extLst>
          </p:cNvPr>
          <p:cNvSpPr/>
          <p:nvPr/>
        </p:nvSpPr>
        <p:spPr>
          <a:xfrm>
            <a:off x="5554173" y="6541071"/>
            <a:ext cx="480862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Dostępność rozwiązań innowacyjnych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5B9EE80-667A-495E-82D4-FB473FE3F59C}"/>
              </a:ext>
            </a:extLst>
          </p:cNvPr>
          <p:cNvSpPr/>
          <p:nvPr/>
        </p:nvSpPr>
        <p:spPr>
          <a:xfrm>
            <a:off x="542124" y="6676442"/>
            <a:ext cx="153176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Doradztwo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706DB8C5-F20E-47F2-89EB-ED0E3BB03632}"/>
              </a:ext>
            </a:extLst>
          </p:cNvPr>
          <p:cNvSpPr/>
          <p:nvPr/>
        </p:nvSpPr>
        <p:spPr>
          <a:xfrm>
            <a:off x="2666291" y="6578233"/>
            <a:ext cx="260481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Polityka finansowa  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8E6471A9-5EA1-480D-B797-0201F8620F3A}"/>
              </a:ext>
            </a:extLst>
          </p:cNvPr>
          <p:cNvSpPr/>
          <p:nvPr/>
        </p:nvSpPr>
        <p:spPr>
          <a:xfrm>
            <a:off x="2557781" y="4461035"/>
            <a:ext cx="174676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Komunikacja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8610E3B-AE82-4A11-9481-7D287B22A84C}"/>
              </a:ext>
            </a:extLst>
          </p:cNvPr>
          <p:cNvSpPr/>
          <p:nvPr/>
        </p:nvSpPr>
        <p:spPr>
          <a:xfrm>
            <a:off x="7668692" y="4838956"/>
            <a:ext cx="3580598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Spójność polityki naukowej z politykami gospodarczymi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74A330C9-3E4D-438D-BBC2-91785B7C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  <p:sp>
        <p:nvSpPr>
          <p:cNvPr id="32" name="Tytuł 1">
            <a:extLst>
              <a:ext uri="{FF2B5EF4-FFF2-40B4-BE49-F238E27FC236}">
                <a16:creationId xmlns:a16="http://schemas.microsoft.com/office/drawing/2014/main" id="{6FB7B5B5-33CD-4530-A2C9-046BB47424DD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5C0D2FDA-C348-4A67-8A0C-4D136BB024C4}"/>
              </a:ext>
            </a:extLst>
          </p:cNvPr>
          <p:cNvSpPr/>
          <p:nvPr/>
        </p:nvSpPr>
        <p:spPr>
          <a:xfrm>
            <a:off x="580586" y="1246089"/>
            <a:ext cx="10045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Rozwój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biogospodarki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oznacza potrzebę wzmocnienia integracji gospodarki z nauką oraz sfery biznesu ze środowiskiem społecznym.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82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4AFEFBE-8AEA-49BE-A962-ABA1D2025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345949"/>
              </p:ext>
            </p:extLst>
          </p:nvPr>
        </p:nvGraphicFramePr>
        <p:xfrm>
          <a:off x="241270" y="3541655"/>
          <a:ext cx="11085568" cy="5060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578">
                  <a:extLst>
                    <a:ext uri="{9D8B030D-6E8A-4147-A177-3AD203B41FA5}">
                      <a16:colId xmlns:a16="http://schemas.microsoft.com/office/drawing/2014/main" val="1586412816"/>
                    </a:ext>
                  </a:extLst>
                </a:gridCol>
                <a:gridCol w="9112990">
                  <a:extLst>
                    <a:ext uri="{9D8B030D-6E8A-4147-A177-3AD203B41FA5}">
                      <a16:colId xmlns:a16="http://schemas.microsoft.com/office/drawing/2014/main" val="671700453"/>
                    </a:ext>
                  </a:extLst>
                </a:gridCol>
              </a:tblGrid>
              <a:tr h="5060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Biogospodarka</a:t>
                      </a:r>
                      <a:r>
                        <a:rPr lang="pl-PL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Smart City </a:t>
                      </a:r>
                      <a:endParaRPr lang="pl-PL" sz="2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Inteligentne tworzywa</a:t>
                      </a:r>
                      <a:endParaRPr lang="pl-PL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09" marR="6850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KIS 2. Innowacyjne technologie, procesy i produkty sektora rolno-spożywczego i leśno-drzewnego.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KIS 3. Biotechnologiczne i chemiczne procesy, </a:t>
                      </a:r>
                      <a:r>
                        <a:rPr lang="pl-PL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bioprodukty</a:t>
                      </a:r>
                      <a:r>
                        <a:rPr lang="pl-PL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 produkty chemii specjalistycznej oraz inżynierii środowiskowej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KIS 4. Wysokosprawne, niskoemisyjne i zintegrowane układy wytwarzania, magazynowania, </a:t>
                      </a:r>
                      <a:r>
                        <a:rPr lang="pl-PL" sz="2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przesyłu</a:t>
                      </a:r>
                      <a:r>
                        <a:rPr lang="pl-PL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i dystrybucji energii </a:t>
                      </a:r>
                      <a:r>
                        <a:rPr lang="pl-PL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KIS 5. Inteligentne i energooszczędne budownictwo KIS 6. Rozwiązania transportowe przyjazne środowisku </a:t>
                      </a:r>
                      <a:r>
                        <a:rPr lang="pl-PL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KIS 7. Gospodarka o obiegu zamkniętym - woda, surowce kopalne, odpady</a:t>
                      </a:r>
                      <a:r>
                        <a:rPr lang="pl-PL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KIS 9. Sensory (w tym biosensory) i inteligentne sieci sensorowe KIS 10. Inteligentne sieci i technologie informacyjno-komunikacyjne oraz </a:t>
                      </a:r>
                      <a:r>
                        <a:rPr lang="pl-PL" sz="20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geoinformacyjne</a:t>
                      </a:r>
                      <a:endParaRPr lang="pl-PL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KIS  3.  Biotechnologiczne i chemiczne procesy, </a:t>
                      </a:r>
                      <a:r>
                        <a:rPr lang="pl-PL" sz="2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bioprodukty</a:t>
                      </a:r>
                      <a:r>
                        <a:rPr lang="pl-PL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i produkty chemii specjalistycznej oraz inżynierii środowiskowej</a:t>
                      </a:r>
                      <a:r>
                        <a:rPr lang="pl-PL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KIS 8. Wielofunkcyjne materiały i kompozyty o zaawansowanych właściwościach, w tym </a:t>
                      </a:r>
                      <a:r>
                        <a:rPr lang="pl-PL" sz="20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nanoprocesy</a:t>
                      </a:r>
                      <a:r>
                        <a:rPr lang="pl-PL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i </a:t>
                      </a:r>
                      <a:r>
                        <a:rPr lang="pl-PL" sz="20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nanoprodukty</a:t>
                      </a:r>
                      <a:endParaRPr lang="pl-PL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09" marR="6850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19470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145D89EA-C19B-4B0A-9015-8A6A885B107E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8EFC2FC-E74E-4380-8E73-7F45539CD047}"/>
              </a:ext>
            </a:extLst>
          </p:cNvPr>
          <p:cNvSpPr/>
          <p:nvPr/>
        </p:nvSpPr>
        <p:spPr>
          <a:xfrm>
            <a:off x="597646" y="1294886"/>
            <a:ext cx="107291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 ramach Programu Akceleracyjnego (Działanie 2.5 POIR) PARP wskazał kluczowe obszary specjalizacji i udział KIS w organizacji start-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upów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(KIS 2 -0%; KIS 3 – 3%, KIS4 – 7%, KIS 7 -  7%, KIS 8 – 3%).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Wskazano na wieloobszarowe oddziaływanie Krajowych Specjalizacji. </a:t>
            </a:r>
          </a:p>
          <a:p>
            <a:pPr indent="449580" algn="just"/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 przypadku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biogospodarki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zarysował się profil szerokiej  interdyscyplinarności tego kluczowego obszaru specjalizacji co stwarza ogromne  możliwości tworzenia w oparciu o KIS wzajemnych powiązań kooperacyjnych do rozwoju zintegrowanych łańcuchów wartości. </a:t>
            </a:r>
          </a:p>
          <a:p>
            <a:pPr indent="449580" algn="just"/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Przykłady  powiązań w obszarach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Biogospodarka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– Smart City  - Inteligentne tworzywa . </a:t>
            </a:r>
            <a:endParaRPr lang="pl-PL" sz="2000" b="1" dirty="0">
              <a:solidFill>
                <a:schemeClr val="accent1">
                  <a:lumMod val="50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4ADA620-AC30-4321-80B3-77A5E14CA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0" y="8280599"/>
            <a:ext cx="12179300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0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1BCF771-F43D-41D6-870C-7DF092BD4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26341"/>
              </p:ext>
            </p:extLst>
          </p:nvPr>
        </p:nvGraphicFramePr>
        <p:xfrm>
          <a:off x="208788" y="1728147"/>
          <a:ext cx="6850855" cy="619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209">
                  <a:extLst>
                    <a:ext uri="{9D8B030D-6E8A-4147-A177-3AD203B41FA5}">
                      <a16:colId xmlns:a16="http://schemas.microsoft.com/office/drawing/2014/main" val="2711857365"/>
                    </a:ext>
                  </a:extLst>
                </a:gridCol>
                <a:gridCol w="443674">
                  <a:extLst>
                    <a:ext uri="{9D8B030D-6E8A-4147-A177-3AD203B41FA5}">
                      <a16:colId xmlns:a16="http://schemas.microsoft.com/office/drawing/2014/main" val="251191316"/>
                    </a:ext>
                  </a:extLst>
                </a:gridCol>
                <a:gridCol w="495872">
                  <a:extLst>
                    <a:ext uri="{9D8B030D-6E8A-4147-A177-3AD203B41FA5}">
                      <a16:colId xmlns:a16="http://schemas.microsoft.com/office/drawing/2014/main" val="2254493791"/>
                    </a:ext>
                  </a:extLst>
                </a:gridCol>
                <a:gridCol w="469773">
                  <a:extLst>
                    <a:ext uri="{9D8B030D-6E8A-4147-A177-3AD203B41FA5}">
                      <a16:colId xmlns:a16="http://schemas.microsoft.com/office/drawing/2014/main" val="1186209917"/>
                    </a:ext>
                  </a:extLst>
                </a:gridCol>
                <a:gridCol w="756856">
                  <a:extLst>
                    <a:ext uri="{9D8B030D-6E8A-4147-A177-3AD203B41FA5}">
                      <a16:colId xmlns:a16="http://schemas.microsoft.com/office/drawing/2014/main" val="1460527606"/>
                    </a:ext>
                  </a:extLst>
                </a:gridCol>
                <a:gridCol w="626364">
                  <a:extLst>
                    <a:ext uri="{9D8B030D-6E8A-4147-A177-3AD203B41FA5}">
                      <a16:colId xmlns:a16="http://schemas.microsoft.com/office/drawing/2014/main" val="286013756"/>
                    </a:ext>
                  </a:extLst>
                </a:gridCol>
                <a:gridCol w="587217">
                  <a:extLst>
                    <a:ext uri="{9D8B030D-6E8A-4147-A177-3AD203B41FA5}">
                      <a16:colId xmlns:a16="http://schemas.microsoft.com/office/drawing/2014/main" val="2837102533"/>
                    </a:ext>
                  </a:extLst>
                </a:gridCol>
                <a:gridCol w="479807">
                  <a:extLst>
                    <a:ext uri="{9D8B030D-6E8A-4147-A177-3AD203B41FA5}">
                      <a16:colId xmlns:a16="http://schemas.microsoft.com/office/drawing/2014/main" val="4060164622"/>
                    </a:ext>
                  </a:extLst>
                </a:gridCol>
                <a:gridCol w="551083">
                  <a:extLst>
                    <a:ext uri="{9D8B030D-6E8A-4147-A177-3AD203B41FA5}">
                      <a16:colId xmlns:a16="http://schemas.microsoft.com/office/drawing/2014/main" val="1731067929"/>
                    </a:ext>
                  </a:extLst>
                </a:gridCol>
              </a:tblGrid>
              <a:tr h="255186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Obszary specjalności </a:t>
                      </a:r>
                      <a:r>
                        <a:rPr lang="pl-PL" sz="1100" b="1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biogospodarki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Województwa</a:t>
                      </a:r>
                      <a:endParaRPr lang="pl-PL" sz="1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05254"/>
                  </a:ext>
                </a:extLst>
              </a:tr>
              <a:tr h="13267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dolnośląskie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Kujawsko-pomorskie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lubelskie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lubuskie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łódzkie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małopolskie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mazowieckie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opolskie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 vert="vert2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61934"/>
                  </a:ext>
                </a:extLst>
              </a:tr>
              <a:tr h="255186">
                <a:tc>
                  <a:txBody>
                    <a:bodyPr/>
                    <a:lstStyle/>
                    <a:p>
                      <a:pPr algn="just"/>
                      <a:r>
                        <a:rPr lang="pl-PL" sz="1100" b="1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Biogospodarka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w tym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166766"/>
                  </a:ext>
                </a:extLst>
              </a:tr>
              <a:tr h="255186">
                <a:tc>
                  <a:txBody>
                    <a:bodyPr/>
                    <a:lstStyle/>
                    <a:p>
                      <a:pPr algn="just"/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produkcja żywności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4467"/>
                  </a:ext>
                </a:extLst>
              </a:tr>
              <a:tr h="459332">
                <a:tc>
                  <a:txBody>
                    <a:bodyPr/>
                    <a:lstStyle/>
                    <a:p>
                      <a:pPr algn="just"/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przemysł nieżywnościowe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98814"/>
                  </a:ext>
                </a:extLst>
              </a:tr>
              <a:tr h="459332">
                <a:tc>
                  <a:txBody>
                    <a:bodyPr/>
                    <a:lstStyle/>
                    <a:p>
                      <a:pPr algn="just"/>
                      <a:r>
                        <a:rPr lang="pl-PL" sz="1100" b="1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Biogospodarcze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źródła energii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65080"/>
                  </a:ext>
                </a:extLst>
              </a:tr>
              <a:tr h="674606">
                <a:tc>
                  <a:txBody>
                    <a:bodyPr/>
                    <a:lstStyle/>
                    <a:p>
                      <a:pPr algn="just"/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Jakość i bezpieczeństwo żywnościowe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42719"/>
                  </a:ext>
                </a:extLst>
              </a:tr>
              <a:tr h="459332">
                <a:tc>
                  <a:txBody>
                    <a:bodyPr/>
                    <a:lstStyle/>
                    <a:p>
                      <a:pPr algn="just"/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Środowisko i bioróżnorodność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096374"/>
                  </a:ext>
                </a:extLst>
              </a:tr>
              <a:tr h="899475">
                <a:tc>
                  <a:txBody>
                    <a:bodyPr/>
                    <a:lstStyle/>
                    <a:p>
                      <a:pPr algn="just"/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Biotechnologie, technologie chemiczne, inżynieria procesowa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84527"/>
                  </a:ext>
                </a:extLst>
              </a:tr>
              <a:tr h="688995">
                <a:tc>
                  <a:txBody>
                    <a:bodyPr/>
                    <a:lstStyle/>
                    <a:p>
                      <a:pPr algn="just"/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Wiedza, badania, instytucje łańcuch wartości  i współpracy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84122"/>
                  </a:ext>
                </a:extLst>
              </a:tr>
              <a:tr h="459332"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Liczba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podspecjalizacji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w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regionie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0370" marR="603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44558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8B0E538-28BA-4D7D-9D2F-D48C519ED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12644"/>
              </p:ext>
            </p:extLst>
          </p:nvPr>
        </p:nvGraphicFramePr>
        <p:xfrm>
          <a:off x="6953746" y="1614906"/>
          <a:ext cx="4801927" cy="619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921">
                  <a:extLst>
                    <a:ext uri="{9D8B030D-6E8A-4147-A177-3AD203B41FA5}">
                      <a16:colId xmlns:a16="http://schemas.microsoft.com/office/drawing/2014/main" val="1993349359"/>
                    </a:ext>
                  </a:extLst>
                </a:gridCol>
                <a:gridCol w="554921">
                  <a:extLst>
                    <a:ext uri="{9D8B030D-6E8A-4147-A177-3AD203B41FA5}">
                      <a16:colId xmlns:a16="http://schemas.microsoft.com/office/drawing/2014/main" val="1993801556"/>
                    </a:ext>
                  </a:extLst>
                </a:gridCol>
                <a:gridCol w="875209">
                  <a:extLst>
                    <a:ext uri="{9D8B030D-6E8A-4147-A177-3AD203B41FA5}">
                      <a16:colId xmlns:a16="http://schemas.microsoft.com/office/drawing/2014/main" val="723738448"/>
                    </a:ext>
                  </a:extLst>
                </a:gridCol>
                <a:gridCol w="425368">
                  <a:extLst>
                    <a:ext uri="{9D8B030D-6E8A-4147-A177-3AD203B41FA5}">
                      <a16:colId xmlns:a16="http://schemas.microsoft.com/office/drawing/2014/main" val="4013732751"/>
                    </a:ext>
                  </a:extLst>
                </a:gridCol>
                <a:gridCol w="456780">
                  <a:extLst>
                    <a:ext uri="{9D8B030D-6E8A-4147-A177-3AD203B41FA5}">
                      <a16:colId xmlns:a16="http://schemas.microsoft.com/office/drawing/2014/main" val="1926424310"/>
                    </a:ext>
                  </a:extLst>
                </a:gridCol>
                <a:gridCol w="647516">
                  <a:extLst>
                    <a:ext uri="{9D8B030D-6E8A-4147-A177-3AD203B41FA5}">
                      <a16:colId xmlns:a16="http://schemas.microsoft.com/office/drawing/2014/main" val="1153969017"/>
                    </a:ext>
                  </a:extLst>
                </a:gridCol>
                <a:gridCol w="643606">
                  <a:extLst>
                    <a:ext uri="{9D8B030D-6E8A-4147-A177-3AD203B41FA5}">
                      <a16:colId xmlns:a16="http://schemas.microsoft.com/office/drawing/2014/main" val="252324185"/>
                    </a:ext>
                  </a:extLst>
                </a:gridCol>
                <a:gridCol w="643606">
                  <a:extLst>
                    <a:ext uri="{9D8B030D-6E8A-4147-A177-3AD203B41FA5}">
                      <a16:colId xmlns:a16="http://schemas.microsoft.com/office/drawing/2014/main" val="2659372243"/>
                    </a:ext>
                  </a:extLst>
                </a:gridCol>
              </a:tblGrid>
              <a:tr h="22105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Województwa</a:t>
                      </a:r>
                      <a:endParaRPr lang="pl-PL" sz="10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24097"/>
                  </a:ext>
                </a:extLst>
              </a:tr>
              <a:tr h="1293813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podkarpacki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podlaskie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pomorskie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śląskie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świętokrzyski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Warmińsko-mazurskie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wielkopolskie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Zachodnio-pomorskie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 vert="vert2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34740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887174"/>
                  </a:ext>
                </a:extLst>
              </a:tr>
              <a:tr h="221050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70158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42721"/>
                  </a:ext>
                </a:extLst>
              </a:tr>
              <a:tr h="517323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627"/>
                  </a:ext>
                </a:extLst>
              </a:tr>
              <a:tr h="683890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65091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22930"/>
                  </a:ext>
                </a:extLst>
              </a:tr>
              <a:tr h="949848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26659"/>
                  </a:ext>
                </a:extLst>
              </a:tr>
              <a:tr h="607902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18649"/>
                  </a:ext>
                </a:extLst>
              </a:tr>
              <a:tr h="417933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endParaRPr lang="pl-PL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52942" marR="529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2781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C12B5E6-63BF-4EA9-A973-75BA46EF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688" y="3343029"/>
            <a:ext cx="6850855" cy="4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5" tIns="45672" rIns="91345" bIns="456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597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93DCCA6-FE1C-4943-AF21-5AE73E4D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0" y="8280599"/>
            <a:ext cx="12179300" cy="853876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AC1B4934-9789-4006-9257-F11306E421D1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87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E9FF7-5D92-47E4-B9F8-04BE991E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31" y="1354911"/>
            <a:ext cx="11018127" cy="426628"/>
          </a:xfrm>
        </p:spPr>
        <p:txBody>
          <a:bodyPr>
            <a:normAutofit fontScale="90000"/>
          </a:bodyPr>
          <a:lstStyle/>
          <a:p>
            <a:r>
              <a:rPr lang="pl-PL" dirty="0"/>
              <a:t>Potencjał </a:t>
            </a:r>
            <a:r>
              <a:rPr lang="pl-PL" dirty="0" err="1"/>
              <a:t>Biogospodarki</a:t>
            </a:r>
            <a:r>
              <a:rPr lang="pl-PL" dirty="0"/>
              <a:t> w Polsce – Klastry/ Izby branżowe/ firmy/ jednostki B+R</a:t>
            </a:r>
            <a:endParaRPr lang="en-GB" dirty="0"/>
          </a:p>
        </p:txBody>
      </p:sp>
      <p:pic>
        <p:nvPicPr>
          <p:cNvPr id="5121" name="Obraz 54" descr="Klastry opis">
            <a:extLst>
              <a:ext uri="{FF2B5EF4-FFF2-40B4-BE49-F238E27FC236}">
                <a16:creationId xmlns:a16="http://schemas.microsoft.com/office/drawing/2014/main" id="{C8C0D857-C7C9-4834-9CCA-6002F4F0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26" y="3104686"/>
            <a:ext cx="61227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0B950F2-AECE-4943-8AF1-D30B0F3B31A9}"/>
              </a:ext>
            </a:extLst>
          </p:cNvPr>
          <p:cNvSpPr/>
          <p:nvPr/>
        </p:nvSpPr>
        <p:spPr>
          <a:xfrm>
            <a:off x="401018" y="2264795"/>
            <a:ext cx="4849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Stowarzyszenie Klaster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Biogospodarki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7A9C52C-A23A-4296-8924-88F084029C46}"/>
              </a:ext>
            </a:extLst>
          </p:cNvPr>
          <p:cNvSpPr/>
          <p:nvPr/>
        </p:nvSpPr>
        <p:spPr>
          <a:xfrm>
            <a:off x="50973" y="7297700"/>
            <a:ext cx="4670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Klaster Life Science, Fundacja Klaster Life Science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03D9670-C6DB-4462-A994-AC182BFE3484}"/>
              </a:ext>
            </a:extLst>
          </p:cNvPr>
          <p:cNvSpPr/>
          <p:nvPr/>
        </p:nvSpPr>
        <p:spPr>
          <a:xfrm>
            <a:off x="257002" y="4763550"/>
            <a:ext cx="335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Stowarzyszenie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Natureef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FA0B2B2-A1E1-4F6C-9633-1F026E79E86B}"/>
              </a:ext>
            </a:extLst>
          </p:cNvPr>
          <p:cNvSpPr/>
          <p:nvPr/>
        </p:nvSpPr>
        <p:spPr>
          <a:xfrm>
            <a:off x="6672670" y="6631063"/>
            <a:ext cx="4116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Klaster  NUTRIBIOMED, Wrocławski Park Technologiczny S.A.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1920141-0BB8-44E5-BF4D-A272FD7873AC}"/>
              </a:ext>
            </a:extLst>
          </p:cNvPr>
          <p:cNvSpPr/>
          <p:nvPr/>
        </p:nvSpPr>
        <p:spPr>
          <a:xfrm>
            <a:off x="6574553" y="2348234"/>
            <a:ext cx="4770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Klaster Gospodarki Odpadowej i Recyklingu CENTRUM KOOPERACJI RECYKLINGU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3DD6163-5DB2-47BF-88F1-E92D39A64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33" b="-1"/>
          <a:stretch/>
        </p:blipFill>
        <p:spPr>
          <a:xfrm>
            <a:off x="145644" y="8272586"/>
            <a:ext cx="12033657" cy="861889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1D08A905-D326-4E6A-94D4-7FF9E280CAA3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A84BCBF-0824-4EF7-9BAB-6B5A32EC3BB9}"/>
              </a:ext>
            </a:extLst>
          </p:cNvPr>
          <p:cNvSpPr/>
          <p:nvPr/>
        </p:nvSpPr>
        <p:spPr>
          <a:xfrm>
            <a:off x="136209" y="3313232"/>
            <a:ext cx="4640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Polska Izba  Przemysłu Chemicznego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BD32607-4369-4438-9615-5CC62CBF418B}"/>
              </a:ext>
            </a:extLst>
          </p:cNvPr>
          <p:cNvSpPr/>
          <p:nvPr/>
        </p:nvSpPr>
        <p:spPr>
          <a:xfrm>
            <a:off x="6860243" y="4846251"/>
            <a:ext cx="4762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Stowarzyszenie Papierników Polskich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C30D213-9753-429B-9FE5-85AA970FAEDA}"/>
              </a:ext>
            </a:extLst>
          </p:cNvPr>
          <p:cNvSpPr/>
          <p:nvPr/>
        </p:nvSpPr>
        <p:spPr>
          <a:xfrm>
            <a:off x="257002" y="6457809"/>
            <a:ext cx="297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Polska Izba Opakowań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0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Biogospodarka</a:t>
            </a:r>
            <a:r>
              <a:rPr lang="pl-PL" dirty="0"/>
              <a:t> w GOZ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748D14D-F2CF-4EF1-96EF-1C49AD125AC0}"/>
              </a:ext>
            </a:extLst>
          </p:cNvPr>
          <p:cNvSpPr/>
          <p:nvPr/>
        </p:nvSpPr>
        <p:spPr>
          <a:xfrm>
            <a:off x="497091" y="1326877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Wyczerpywanie się surowców, wzrost ich cen i coraz większa zależność od dostawców z odległych regionów stanowi wyzwanie dla rozwoju innowacyjnych produktów i technologii poprzez  wzmocnienie działań kompleksowych zajmujących się produkcją w zamkniętym łańcuchu wartości,  począwszy od etapu pozyskiwania surowców, przez projektowanie, produkcję, konsumpcję aż po efektywną gospodarkę odpadami.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C4D422-2F43-4C2E-B2EF-9E5ECD0A07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13" y="1770546"/>
            <a:ext cx="6081936" cy="44970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90509AE-84CA-4ACA-BAEC-A839033818D5}"/>
              </a:ext>
            </a:extLst>
          </p:cNvPr>
          <p:cNvSpPr/>
          <p:nvPr/>
        </p:nvSpPr>
        <p:spPr>
          <a:xfrm>
            <a:off x="5153546" y="5863381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Biogospodarka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w gospodarce o obiegu </a:t>
            </a:r>
            <a:r>
              <a:rPr lang="en-GB" sz="1400" i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zam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kniętym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pl-PL" sz="140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źródło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Circular Bio-economy (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Carus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Dammer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  2018, in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Pursula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Carus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2017)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54373F9-3729-4EE9-ACA8-3E8DF9EBB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6DEF1-2AFC-4667-BEC5-7AFBA96EC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145644" y="8272586"/>
            <a:ext cx="12033657" cy="86188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CE9FF7-5D92-47E4-B9F8-04BE991E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48" y="1182861"/>
            <a:ext cx="11018127" cy="719788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r>
              <a:rPr lang="pl-PL" sz="2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Rekomendacje do wdrożenia koncepcji GOZ w obszarze </a:t>
            </a:r>
            <a:r>
              <a:rPr lang="pl-PL" sz="27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biogospodarki</a:t>
            </a:r>
            <a:br>
              <a:rPr lang="pl-PL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50F5713-6DD9-4C85-A854-2F58E1728419}"/>
              </a:ext>
            </a:extLst>
          </p:cNvPr>
          <p:cNvSpPr/>
          <p:nvPr/>
        </p:nvSpPr>
        <p:spPr>
          <a:xfrm>
            <a:off x="145644" y="2118965"/>
            <a:ext cx="11715936" cy="6308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Wdrożenie  założeń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Drogow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 Transformacji GOZ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Koncentracja i priorytetyzacja  działań biogospodarczych w oparciu o strategie regionalne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np.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Platforma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spółpracy  Bioregionów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Inetrnacjonalizacja badań – współpraca w ramach europejskich platform 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Wzmocnienie między-klastrowych więzi kooperacyjnych – budowanie zintegrowanych łańcuchów wartości i dostaw dla różnych sektorów powiązanych z biogospodarką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Debata z udziałem różnych grup interesariuszy nt. perspe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tyw wdrażania biogospodarki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cyrkularnej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Polsce 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464" indent="-285464">
              <a:buFont typeface="Wingdings" panose="05000000000000000000" pitchFamily="2" charset="2"/>
              <a:buChar char="ü"/>
            </a:pPr>
            <a:endParaRPr lang="pl-PL" sz="2597" dirty="0">
              <a:solidFill>
                <a:schemeClr val="lt1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1601B4A-979C-4F5E-9AFB-D7F7007477C1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49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Pilotażowe instalacje/ wzrost potencjału rozwiązań technologicznych na poziomie TRL 6-9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Racjonalizacja gospodarki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bio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odpadowej w kraju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Wzrost świadomości społecznej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Edukacja na wszystkich poziomach kształcenia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Nowe uregulowania prawne dla biogospodarki 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Digitalizacja biogospodarki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Koncentratory działań biogospodarczych –  Hub BIO-GO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Z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Akceleratory  przedsiębiorczości -  inicjatywy startapowe powiązane z krajowymi specjalizacjami  w biogospodarce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A0E57C8-5936-4F1F-AE3C-EBF6682E1F9B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F6DFAB3-9BA0-42B5-BF83-FB00B7DC1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145644" y="8272586"/>
            <a:ext cx="12033657" cy="8618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76AC0A-E198-41C3-B8C4-5428EB58D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230223"/>
              </p:ext>
            </p:extLst>
          </p:nvPr>
        </p:nvGraphicFramePr>
        <p:xfrm>
          <a:off x="0" y="2579316"/>
          <a:ext cx="7551789" cy="158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Symbol zastępczy zawartości 6">
            <a:extLst>
              <a:ext uri="{FF2B5EF4-FFF2-40B4-BE49-F238E27FC236}">
                <a16:creationId xmlns:a16="http://schemas.microsoft.com/office/drawing/2014/main" id="{29F02207-342E-4281-96A0-21ADA714E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671320"/>
              </p:ext>
            </p:extLst>
          </p:nvPr>
        </p:nvGraphicFramePr>
        <p:xfrm>
          <a:off x="6381266" y="1425824"/>
          <a:ext cx="6095992" cy="445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89E3A0C0-8705-4E16-8413-88E1258289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9924" y="1240794"/>
            <a:ext cx="5739125" cy="1124869"/>
          </a:xfrm>
          <a:prstGeom prst="rect">
            <a:avLst/>
          </a:prstGeom>
        </p:spPr>
      </p:pic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2CB09E3C-923B-457C-9A70-DCEB69753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031251"/>
              </p:ext>
            </p:extLst>
          </p:nvPr>
        </p:nvGraphicFramePr>
        <p:xfrm>
          <a:off x="437217" y="5192930"/>
          <a:ext cx="7551789" cy="362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8B552E58-58E4-4DC7-9594-00DE57645FD2}"/>
              </a:ext>
            </a:extLst>
          </p:cNvPr>
          <p:cNvSpPr txBox="1"/>
          <p:nvPr/>
        </p:nvSpPr>
        <p:spPr>
          <a:xfrm rot="16200000">
            <a:off x="-185576" y="6580408"/>
            <a:ext cx="1870257" cy="46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8" dirty="0"/>
              <a:t>Koncepcja</a:t>
            </a:r>
            <a:endParaRPr lang="en-GB" sz="2398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C1FBD23-20D9-464C-9897-6BABD62A3952}"/>
              </a:ext>
            </a:extLst>
          </p:cNvPr>
          <p:cNvSpPr txBox="1"/>
          <p:nvPr/>
        </p:nvSpPr>
        <p:spPr>
          <a:xfrm>
            <a:off x="2096946" y="5467900"/>
            <a:ext cx="2387629" cy="46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8" dirty="0"/>
              <a:t>Komunikacja </a:t>
            </a:r>
            <a:endParaRPr lang="en-GB" sz="2398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34CACAE-7F0E-4D05-9492-E22E4259BCBD}"/>
              </a:ext>
            </a:extLst>
          </p:cNvPr>
          <p:cNvSpPr txBox="1"/>
          <p:nvPr/>
        </p:nvSpPr>
        <p:spPr>
          <a:xfrm>
            <a:off x="2553764" y="8095629"/>
            <a:ext cx="1942191" cy="46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8" dirty="0"/>
              <a:t>Działanie</a:t>
            </a:r>
            <a:endParaRPr lang="en-GB" sz="2398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81487FF-CE9A-4DF2-AA30-94BCD7FAD8BD}"/>
              </a:ext>
            </a:extLst>
          </p:cNvPr>
          <p:cNvSpPr txBox="1"/>
          <p:nvPr/>
        </p:nvSpPr>
        <p:spPr>
          <a:xfrm rot="16200000">
            <a:off x="6591024" y="6703148"/>
            <a:ext cx="2009312" cy="46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8" dirty="0"/>
              <a:t>Wdrożenie</a:t>
            </a:r>
            <a:endParaRPr lang="en-GB" sz="2398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2DF96CFF-FC6F-4A60-B959-CBF9215B759A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76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E9FF7-5D92-47E4-B9F8-04BE991E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86" y="104930"/>
            <a:ext cx="11018127" cy="847464"/>
          </a:xfrm>
        </p:spPr>
        <p:txBody>
          <a:bodyPr>
            <a:normAutofit/>
          </a:bodyPr>
          <a:lstStyle/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C60F9A-504B-40FA-BB8E-9AFE4DF04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98" y="1947085"/>
            <a:ext cx="4819041" cy="4819041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D60579C-6AD5-4566-824E-ECD4162943D6}"/>
              </a:ext>
            </a:extLst>
          </p:cNvPr>
          <p:cNvSpPr/>
          <p:nvPr/>
        </p:nvSpPr>
        <p:spPr>
          <a:xfrm>
            <a:off x="7025754" y="7269494"/>
            <a:ext cx="324036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99" dirty="0"/>
              <a:t>https://biorefinerysolutions.com/bioconomy/attachment/bioeconomy_graphic_full/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F59AE60-144A-4FB3-8C56-036A7F93F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33" b="-1"/>
          <a:stretch/>
        </p:blipFill>
        <p:spPr>
          <a:xfrm>
            <a:off x="0" y="8314151"/>
            <a:ext cx="12179300" cy="86421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A31B85B1-6D06-4F43-869D-06FB82F77595}"/>
              </a:ext>
            </a:extLst>
          </p:cNvPr>
          <p:cNvSpPr/>
          <p:nvPr/>
        </p:nvSpPr>
        <p:spPr>
          <a:xfrm>
            <a:off x="132827" y="1943176"/>
            <a:ext cx="60896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Biogospodarka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zrównoważona i cyrkularna stały się podstawą Europejskiej Drogi Rozwoju </a:t>
            </a:r>
          </a:p>
          <a:p>
            <a:pPr algn="just"/>
            <a:endParaRPr lang="pl-PL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Biogospodarka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obejmuje wszystkie sektory i systemy, oparte  na zasobach biologicznych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zwierzętach, roślinach, mikroorganizmach i biomasie, w tym również na odpadach organicznych - oraz ich funkcjach i regułach,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obejmuje i łączy: ekosystemy lądowe i morskie ; wszystkie sektory produkcji podstawowej, które wykorzystują i produkują zasoby biologiczne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(rolnictwo, leśnictwo, rybołówstwo i akwakultura); oraz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wszystkie sektory gospodarcze i przemysłowe,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które wykorzystują zasoby biologiczne i procesy do produkcji żywności, pasz,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bioproduktów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energii i usług.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A776865-A8A8-47FA-AF8D-1290E718C813}"/>
              </a:ext>
            </a:extLst>
          </p:cNvPr>
          <p:cNvSpPr/>
          <p:nvPr/>
        </p:nvSpPr>
        <p:spPr>
          <a:xfrm>
            <a:off x="2273226" y="1221418"/>
            <a:ext cx="50228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Europejska Strategia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Biogospodarki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534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688F56-7B15-43D2-91BA-B5B57CDA1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87" y="1110853"/>
            <a:ext cx="10765647" cy="669674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Celem jest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zwiększenie zrównoważonego wykorzystania zasobów odnawialnych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, aby stawić czoła globalnym i lokalnym wyzwaniom, takim jak zmiana klimatu czy zrównoważony rozwój.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Biogospodarka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może stać się nową siłą UE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. Do 2030 roku jest  szansa na stworzenie miliona nowych, zielonych miejsc pracy  oceniała  KE  przedstawiając plan działania na rzecz rozwoju zrównoważonej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o obiegu zamkniętym.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Rozwój </a:t>
            </a: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– odnawialnego  segmentu gospodarki o obiegu zamkniętym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,  stanowić będzie również  drogę dojścia do nowych innowacyjnych sposobów zapewnienia żywności , czystej wody i energii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Istotne aspekty rozwoju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UE  związane są z założeniem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bycia liderem w dziedzinie przekształcania  </a:t>
            </a:r>
            <a:r>
              <a:rPr lang="pl-PL" sz="2400" b="1" i="1" dirty="0">
                <a:solidFill>
                  <a:schemeClr val="accent1">
                    <a:lumMod val="50000"/>
                  </a:schemeClr>
                </a:solidFill>
              </a:rPr>
              <a:t>odpadów, pozostałości i odrzutów w produkty o  wysokiej wartości, przyjazne dla środowiska  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Roczne obroty </a:t>
            </a: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sięgają 2 bln euro i zapewnia ona ok. 18 mln miejsc pracy.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UE  w „Horyzont 2020” przeznaczyła m.in. 3,85 mld euro na badania naukowe i projekty demonstracyjne w dziedzinie zrównoważonych rozwiązań ekologicznych,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Na lata 2020–2027 Komisja zaproponowała aby przeznaczyć na żywność i zasoby naturalne (w tym również na </a:t>
            </a: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</a:rPr>
              <a:t>biogospodarkę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) 10 mld euro w ramach programu „Horyzont Europa”.</a:t>
            </a:r>
          </a:p>
          <a:p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C32C3A5-14BA-46FE-BBFB-B41DB66F6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0" y="8280599"/>
            <a:ext cx="12179300" cy="853876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8401474-AA6C-4CFC-B31D-3959E8B8613E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/>
              <a:t>Biogospodarka w GOZ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19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E9FF7-5D92-47E4-B9F8-04BE991E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86" y="1280652"/>
            <a:ext cx="11018127" cy="569459"/>
          </a:xfrm>
        </p:spPr>
        <p:txBody>
          <a:bodyPr>
            <a:normAutofit/>
          </a:bodyPr>
          <a:lstStyle/>
          <a:p>
            <a:r>
              <a:rPr lang="pl-PL" dirty="0"/>
              <a:t>Europejska Strategia </a:t>
            </a:r>
            <a:r>
              <a:rPr lang="pl-PL" dirty="0" err="1"/>
              <a:t>Biogospodarki</a:t>
            </a:r>
            <a:r>
              <a:rPr lang="pl-PL" dirty="0"/>
              <a:t> – cele Główne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688F56-7B15-43D2-91BA-B5B57CDA1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75" y="1850111"/>
            <a:ext cx="11018126" cy="6003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1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. Zapewnienie bezpieczeństwa żywnościowego i żywieniowego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ze względu na zmieniające się potrzeby konsumentów w zakresie zrównoważonej produkcji żywności i praktyk konsumpcyjnych, rosnącej populacji światowej, potrzeby dywersyfikacji popytu na biomasę i pozyskiwania surowców, a także zagrożeń związanych ze zmianą klimatu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2. Zarządzanie zasobami naturalnymi w sposób zrównoważony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 ukierunkowane na zapobieganie degradacjom gleby, przywrócenie  zdegradowanych  ekosystemów i zapewnienie ich odporność na zmiany klimatyczne oraz waloryzację zasobów naturalnych i surowców wtórnych.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3. Ograniczenie zależności od zasobów nieodnawialnych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co jest kluczowe dla osiągnięcia celów UE w zakresie polityki energetycznej i klimatycznej, utrzymania i wzmocnienia konkurencyjności przemysłowej oraz osiągnięcia w pełni wdrożonej gospodarki o obiegu zamkniętym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4. Łagodzenie zmian klimatycznych i dostosowywanie się do tych zmian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  co jest uznane za globalne wyzwanie obecnego  pokolenia.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5. Wzmocnienie europejskiej konkurencyjności i tworzenie miejsc pracy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poprzez zapewnienie ram dla innowacji i wdrażania oraz wspierania rozwoju rynków produktów opartych na biotechnologii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13BEC7A-C06A-4F71-84BC-725C8485D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0" y="8280599"/>
            <a:ext cx="12179300" cy="853876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87576A79-D6AF-465B-AE48-BB77520A7B90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62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4859E95-DBDA-4349-BABB-0664D1A137EB}"/>
              </a:ext>
            </a:extLst>
          </p:cNvPr>
          <p:cNvSpPr/>
          <p:nvPr/>
        </p:nvSpPr>
        <p:spPr>
          <a:xfrm>
            <a:off x="6162559" y="1398885"/>
            <a:ext cx="5183676" cy="793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Raport Komisji Europejskiej wskazał  5 głównych obszarów zaleceń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,:</a:t>
            </a:r>
          </a:p>
          <a:p>
            <a:pPr marL="285464" indent="-285464" algn="just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Bardziej efektywne planowanie strategiczne i zarządzanie biogospodarką na poziomie krajowym i regionalnym </a:t>
            </a:r>
            <a:endParaRPr lang="pl-PL" sz="240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464" indent="-285464" algn="just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Wsparcie dla łańcuchów wartości / cyrkularności oraz w szczególności zaangażowania MŚP,</a:t>
            </a:r>
            <a:endParaRPr lang="pl-PL" sz="240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464" indent="-285464" algn="just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Rozwój badań i innowacji  w zakresie technologii, transferu wiedzy i  nowych umiejętności w obszarze biogospodarki</a:t>
            </a:r>
            <a:endParaRPr lang="pl-PL" sz="240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464" indent="-285464" algn="just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Skoordynowane finansowanie i synergia między instrumentami wsparcia, </a:t>
            </a:r>
            <a:endParaRPr lang="pl-PL" sz="240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464" indent="-285464" algn="just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Wzrost świadomości i akceptacji społecznej</a:t>
            </a:r>
            <a:endParaRPr lang="pl-PL" sz="240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464" indent="-285464" algn="just">
              <a:buFont typeface="Arial" panose="020B0604020202020204" pitchFamily="34" charset="0"/>
              <a:buChar char="•"/>
            </a:pPr>
            <a:endParaRPr lang="pl-PL" sz="2597" i="1" dirty="0"/>
          </a:p>
          <a:p>
            <a:pPr marL="285464" indent="-285464">
              <a:buFont typeface="Arial" panose="020B0604020202020204" pitchFamily="34" charset="0"/>
              <a:buChar char="•"/>
            </a:pPr>
            <a:endParaRPr lang="pl-PL" sz="2597" dirty="0"/>
          </a:p>
          <a:p>
            <a:endParaRPr lang="en-GB" sz="2597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372533C-776A-4E6A-9BCC-00B65D594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65DD47E3-9044-42A6-8211-05D7956C9300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DAD1E43A-17F0-4798-8356-B765A280C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4" y="1110853"/>
            <a:ext cx="5580170" cy="6852012"/>
          </a:xfr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355574DD-84B9-4F02-AC55-268E6389F456}"/>
              </a:ext>
            </a:extLst>
          </p:cNvPr>
          <p:cNvSpPr/>
          <p:nvPr/>
        </p:nvSpPr>
        <p:spPr>
          <a:xfrm>
            <a:off x="1" y="7894227"/>
            <a:ext cx="60896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ilke</a:t>
            </a:r>
            <a:r>
              <a:rPr lang="en-GB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GB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Haarich</a:t>
            </a:r>
            <a:r>
              <a:rPr lang="en-GB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Bioeconomy development in EU regions Mapping of EU Member States’ / regions’ Research and Innovation plans &amp; Strategies for Smart Specialisation (RIS3) on Bioeconomy, Final Report – February 2017)</a:t>
            </a:r>
            <a:endParaRPr lang="pl-PL" sz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2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080208-3F69-4723-9D84-B7494D2B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Z Raportu  firmy Deloitte pt.  „Zamknięty obieg – otwarte możliwości’  wynika, że Polska jest krajem perspektywicznym dla rozwoju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.  Wg danych największy udział w obrotach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w UE i Polsce generują sektory produkcji żywności, paszy i napojów, odpowiadające za blisko połowę wartości całkowitych obrotów. Z kolei obroty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bioprzemysłu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obejmujące produkcję chemikaliów i wyrobów chemicznych, wyrobów farmaceutycznych, tworzyw sztucznych, papieru, tekstyliów, biopaliw i bioenergii oraz sektor przemysłu drzewnego mają wartość rzędu 600 miliardów euro.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Za wytwarzanie surowca dla branż przetwórczych korzystających z biomasy odpowiada głównie sektor rolniczy i leśny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E2B1EC8-83A4-4BEA-BA3E-6E4DA09997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75" y="365125"/>
            <a:ext cx="8496300" cy="746125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5B3D35A-67A8-469F-8A7D-8A997D0FF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0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39280D-73E7-4F1A-8C30-CB17F5DC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Niezwykle istotne źródło surowców dla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stanowią również zasoby biomasy pochodzącej ze strumienia odpadów ulegających biodegradacji,  które w systemie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biogospodarki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cyrkularnej powinny zostać wykorzystane  w pierwszej kolejności do produkcji nowych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bioproduktów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i biomateriałów (w tym tych, które wykorzystuje się w nowych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bio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-opakowaniach) a   w dalszej kolejności  w procesach przekształcenia w biopaliwa i biogaz. 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None/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Jest to biomasa pochodząca zarówno z działalności rolniczej, procesów produkcyjnych i przetwórczych (wytłoki, osady, wywary, moszcze, fragmenty surowców, produkty uboczne, produkty niepełnowartościowe, etc.), odpadów komunalnych (frakcja organiczna) jak i procesów oczyszczania ścieków (osady pierwotne i wtórne). </a:t>
            </a:r>
          </a:p>
          <a:p>
            <a:endParaRPr lang="en-GB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40D34CD-170A-49A9-8749-3164042CF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75" y="365125"/>
            <a:ext cx="8496300" cy="746125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CEC97F9-1090-45C9-AEA7-21D367AEA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-1" y="8280599"/>
            <a:ext cx="12179300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28461EF-764E-4792-8BAC-DA2767AAA2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3075" y="1182861"/>
            <a:ext cx="10961688" cy="698477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Strategie działań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biogospodarczych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dla poprawy innowacyjności i konkurencyjności  innowacyjnych sektorów gospodarki koncentrują uwagę na kilku istotnych aspektach wpisujących się w gospodarkę o obiegu zamkniętym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tj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Rozwój  technologii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biorafinacji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zgodnie z koncepcją kaskadową gwarantującą skuteczny odzysk materiałowy każdego, istotnego składnika produktów ubocznych i odpadów w połączeniu z racjonalną gospodarką pozostałości surowcowych do produkcji biopaliw i energii. 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Rozwój  technologii racjonalnego i zrównoważonego gospodarowania zasobami naturalnymi,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Rozwój  technologii przedłużających cykl życia produktów opartych na biomasie (w tym technologii inteligentnych opakowań – funkcjonalnych, barierowych, biodegradowalnych) co pozwoli na efektywne zagospodarowanie strumienia biomasy odpadowej pochodzącej z etapu konsumpcji dóbr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l-PL" sz="1798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98" b="1" dirty="0"/>
          </a:p>
          <a:p>
            <a:endParaRPr lang="pl-PL" sz="1798" dirty="0"/>
          </a:p>
          <a:p>
            <a:endParaRPr lang="en-GB" sz="1798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BF557E3-17FB-4C10-9A84-17D9546D1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0" y="8280599"/>
            <a:ext cx="12179300" cy="853876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D919CB96-896B-4E2A-859B-0DAFFD3C39AD}"/>
              </a:ext>
            </a:extLst>
          </p:cNvPr>
          <p:cNvSpPr txBox="1">
            <a:spLocks/>
          </p:cNvSpPr>
          <p:nvPr/>
        </p:nvSpPr>
        <p:spPr>
          <a:xfrm>
            <a:off x="580586" y="104930"/>
            <a:ext cx="11018127" cy="847464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>
            <a:lvl1pPr algn="l" defTabSz="1311615" rtl="0" eaLnBrk="1" latinLnBrk="0" hangingPunct="1">
              <a:spcBef>
                <a:spcPct val="0"/>
              </a:spcBef>
              <a:buNone/>
              <a:defRPr sz="2000" kern="1200" cap="all" spc="300" baseline="0">
                <a:solidFill>
                  <a:schemeClr val="accent1">
                    <a:lumMod val="50000"/>
                  </a:schemeClr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pl-PL" dirty="0" err="1"/>
              <a:t>Biogospodarka</a:t>
            </a:r>
            <a:r>
              <a:rPr lang="pl-PL" dirty="0"/>
              <a:t> w GOZ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2202</Words>
  <Application>Microsoft Office PowerPoint</Application>
  <PresentationFormat>Papier Ledger (11x17 cali)</PresentationFormat>
  <Paragraphs>365</Paragraphs>
  <Slides>23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Roboto Bk</vt:lpstr>
      <vt:lpstr>Roboto Lt</vt:lpstr>
      <vt:lpstr>Times New Roman</vt:lpstr>
      <vt:lpstr>Wingdings</vt:lpstr>
      <vt:lpstr>Wingdings 2</vt:lpstr>
      <vt:lpstr>Motyw pakietu Office</vt:lpstr>
      <vt:lpstr>Biogospodarka i jej rola w rozwoju GOZ w Polsce</vt:lpstr>
      <vt:lpstr>Biogospodarka w GOZ</vt:lpstr>
      <vt:lpstr>Biogospodarka w GOZ</vt:lpstr>
      <vt:lpstr>Prezentacja programu PowerPoint</vt:lpstr>
      <vt:lpstr>Europejska Strategia Biogospodarki – cele Główne</vt:lpstr>
      <vt:lpstr>Prezentacja programu PowerPoint</vt:lpstr>
      <vt:lpstr>Biogospodarka w GOZ</vt:lpstr>
      <vt:lpstr>Biogospodarka w GOZ</vt:lpstr>
      <vt:lpstr>Prezentacja programu PowerPoint</vt:lpstr>
      <vt:lpstr>Biogospodarka w GOZ</vt:lpstr>
      <vt:lpstr>Biogospodarka w GOZ</vt:lpstr>
      <vt:lpstr>Prezentacja programu PowerPoint</vt:lpstr>
      <vt:lpstr>Biogospodarka w GOZ</vt:lpstr>
      <vt:lpstr>Biogospodarka w GOZ</vt:lpstr>
      <vt:lpstr>Biogospodarka w GOZ</vt:lpstr>
      <vt:lpstr>Prezentacja programu PowerPoint</vt:lpstr>
      <vt:lpstr>Prezentacja programu PowerPoint</vt:lpstr>
      <vt:lpstr>Prezentacja programu PowerPoint</vt:lpstr>
      <vt:lpstr>Potencjał Biogospodarki w Polsce – Klastry/ Izby branżowe/ firmy/ jednostki B+R</vt:lpstr>
      <vt:lpstr>     Rekomendacje do wdrożenia koncepcji GOZ w obszarze biogospodarki    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KWolynska</dc:creator>
  <cp:lastModifiedBy>Danuta</cp:lastModifiedBy>
  <cp:revision>71</cp:revision>
  <cp:lastPrinted>2019-09-23T01:05:11Z</cp:lastPrinted>
  <dcterms:created xsi:type="dcterms:W3CDTF">2019-03-26T10:28:22Z</dcterms:created>
  <dcterms:modified xsi:type="dcterms:W3CDTF">2019-09-23T06:52:21Z</dcterms:modified>
</cp:coreProperties>
</file>