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handoutMasterIdLst>
    <p:handoutMasterId r:id="rId4"/>
  </p:handoutMasterIdLst>
  <p:sldIdLst>
    <p:sldId id="491" r:id="rId2"/>
  </p:sldIdLst>
  <p:sldSz cx="10287000" cy="6858000" type="35mm"/>
  <p:notesSz cx="6797675" cy="9926638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6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6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19021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7225" y="739775"/>
            <a:ext cx="55435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5" y="4730315"/>
            <a:ext cx="5030857" cy="443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60631"/>
            <a:ext cx="2919021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0631"/>
            <a:ext cx="2919020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9463979" y="3663648"/>
            <a:ext cx="720081" cy="55744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Dyrektora</a:t>
            </a:r>
            <a:r>
              <a:rPr lang="pl-PL" altLang="pl-PL" sz="1200" dirty="0">
                <a:latin typeface="Calibri" panose="020F0502020204030204" pitchFamily="34" charset="0"/>
              </a:rPr>
              <a:t> </a:t>
            </a:r>
            <a:r>
              <a:rPr lang="pl-PL" altLang="pl-PL" sz="800" dirty="0">
                <a:latin typeface="Calibri" panose="020F0502020204030204" pitchFamily="34" charset="0"/>
              </a:rPr>
              <a:t>Generalnego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095519" y="3499078"/>
            <a:ext cx="1268287" cy="107477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    </a:t>
            </a:r>
          </a:p>
          <a:p>
            <a:r>
              <a:rPr lang="pl-PL" altLang="pl-PL" sz="800" b="1" dirty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            BIW</a:t>
            </a:r>
            <a:r>
              <a:rPr lang="pl-PL" altLang="pl-PL" sz="800" b="1" dirty="0"/>
              <a:t>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wyłączeniem określonym w art. 12 d ustawy  z  dnia </a:t>
            </a:r>
          </a:p>
          <a:p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        16  listopada 2016  r. o Krajowej Administracji Skarbowej</a:t>
            </a:r>
            <a:endParaRPr lang="pl-PL" altLang="pl-PL" sz="5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7696074" y="5352437"/>
            <a:ext cx="905788" cy="5429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Instytucji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Płatniczej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1848118" y="3769460"/>
            <a:ext cx="951556" cy="5236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Systemu Podatkowego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SP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7677601" y="2539279"/>
            <a:ext cx="907085" cy="57626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Budżetu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Państwa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7691603" y="3906730"/>
            <a:ext cx="905788" cy="587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 Gospodarczej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7675035" y="3165672"/>
            <a:ext cx="905788" cy="6445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822411" y="2528738"/>
            <a:ext cx="1001722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Podatku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1854965" y="5255363"/>
            <a:ext cx="980666" cy="7659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Sektorowych, Lokalnych oraz Podatku od Gier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PS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87556" y="3014646"/>
            <a:ext cx="1316389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9463979" y="2571764"/>
            <a:ext cx="720080" cy="3161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Logistyki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BL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9463979" y="4293096"/>
            <a:ext cx="720081" cy="61240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Finansów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i Księgowości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6554374" y="2586334"/>
            <a:ext cx="903107" cy="5504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Współpracy Międzynarodowej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3994410" y="2545676"/>
            <a:ext cx="872421" cy="5186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Ceł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3020650" y="2569914"/>
            <a:ext cx="872422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Poboru Podatków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304888" y="3663283"/>
            <a:ext cx="1318262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Dyscypliny Finansów Publicznych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9463979" y="2963737"/>
            <a:ext cx="720081" cy="65012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Bezpieczeństwa </a:t>
            </a:r>
            <a:r>
              <a:rPr lang="pl-PL" altLang="pl-PL" sz="800" dirty="0" smtClean="0">
                <a:latin typeface="Calibri" panose="020F0502020204030204" pitchFamily="34" charset="0"/>
              </a:rPr>
              <a:t/>
            </a:r>
            <a:br>
              <a:rPr lang="pl-PL" altLang="pl-PL" sz="800" dirty="0" smtClean="0">
                <a:latin typeface="Calibri" panose="020F0502020204030204" pitchFamily="34" charset="0"/>
              </a:rPr>
            </a:br>
            <a:r>
              <a:rPr lang="pl-PL" altLang="pl-PL" sz="800" dirty="0" smtClean="0">
                <a:latin typeface="Calibri" panose="020F0502020204030204" pitchFamily="34" charset="0"/>
              </a:rPr>
              <a:t>i </a:t>
            </a:r>
            <a:r>
              <a:rPr lang="pl-PL" altLang="pl-PL" sz="800" dirty="0">
                <a:latin typeface="Calibri" panose="020F0502020204030204" pitchFamily="34" charset="0"/>
              </a:rPr>
              <a:t>Ochrony Informacji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3020650" y="4081461"/>
            <a:ext cx="872421" cy="74751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Audytu Środków Publicznych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4037739" y="4591789"/>
            <a:ext cx="820295" cy="75426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Informacji </a:t>
            </a:r>
            <a:r>
              <a:rPr lang="pl-PL" altLang="pl-PL" sz="800" dirty="0">
                <a:latin typeface="Calibri" panose="020F0502020204030204" pitchFamily="34" charset="0"/>
              </a:rPr>
              <a:t>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7677601" y="4581580"/>
            <a:ext cx="907085" cy="603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846069" y="6166375"/>
            <a:ext cx="1030868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Podatku  </a:t>
            </a:r>
            <a:r>
              <a:rPr lang="pl-PL" altLang="pl-PL" sz="800" dirty="0">
                <a:latin typeface="Calibri" panose="020F0502020204030204" pitchFamily="34" charset="0"/>
              </a:rPr>
              <a:t>Akcyzowego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843990" y="3146853"/>
            <a:ext cx="962403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4" name="Rectangle 297"/>
          <p:cNvSpPr>
            <a:spLocks noChangeArrowheads="1"/>
          </p:cNvSpPr>
          <p:nvPr/>
        </p:nvSpPr>
        <p:spPr bwMode="auto">
          <a:xfrm>
            <a:off x="6593795" y="5049235"/>
            <a:ext cx="889086" cy="60640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Rachunkowości  i Rewizji Finansowej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DR</a:t>
            </a: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315087" y="4175699"/>
            <a:ext cx="1316389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Departament Prawny </a:t>
            </a:r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6554375" y="3237610"/>
            <a:ext cx="906109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743900" y="1268761"/>
            <a:ext cx="1440159" cy="12241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Dyrektor Generalny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BARBARA BRODOWSKA-MĄCZKA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674451" y="1252316"/>
            <a:ext cx="907085" cy="120269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TOMASZ ROBACZYŃSKI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9463979" y="4996798"/>
            <a:ext cx="720080" cy="6644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pl-PL" altLang="pl-PL" sz="800" i="1" dirty="0">
                <a:latin typeface="Calibri" panose="020F0502020204030204" pitchFamily="34" charset="0"/>
              </a:rPr>
              <a:t>Pełnomocnik do spraw ochrony informacji niejawnych</a:t>
            </a:r>
            <a:endParaRPr lang="pl-PL" altLang="pl-PL" sz="2400" i="1" dirty="0">
              <a:latin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6554375" y="3750322"/>
            <a:ext cx="936104" cy="5492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Gwarancji </a:t>
            </a:r>
            <a:br>
              <a:rPr lang="pl-PL" altLang="pl-PL" sz="800" dirty="0">
                <a:latin typeface="Calibri" panose="020F0502020204030204" pitchFamily="34" charset="0"/>
              </a:rPr>
            </a:br>
            <a:r>
              <a:rPr lang="pl-PL" altLang="pl-PL" sz="800" dirty="0">
                <a:latin typeface="Calibri" panose="020F0502020204030204" pitchFamily="34" charset="0"/>
              </a:rPr>
              <a:t>i Poręczeń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29376" y="1258037"/>
            <a:ext cx="1500016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Główny Rzecznik Dyscypliny Finansów </a:t>
            </a:r>
            <a:r>
              <a:rPr lang="pl-PL" altLang="pl-PL" sz="700" b="1" dirty="0" smtClean="0">
                <a:latin typeface="Calibri" panose="020F0502020204030204" pitchFamily="34" charset="0"/>
              </a:rPr>
              <a:t>Publicznych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LESZEK SKIBA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6974426" y="380272"/>
            <a:ext cx="1008110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500" i="1" dirty="0" smtClean="0">
                <a:latin typeface="Calibri" panose="020F0502020204030204" pitchFamily="34" charset="0"/>
              </a:rPr>
              <a:t>z wyłączeniem </a:t>
            </a:r>
            <a:r>
              <a:rPr lang="pl-PL" sz="500" i="1" dirty="0" smtClean="0">
                <a:latin typeface="Calibri" panose="020F0502020204030204" pitchFamily="34" charset="0"/>
              </a:rPr>
              <a:t>działalności </a:t>
            </a:r>
            <a:r>
              <a:rPr lang="pl-PL" sz="500" i="1" dirty="0" err="1">
                <a:latin typeface="Calibri" panose="020F0502020204030204" pitchFamily="34" charset="0"/>
              </a:rPr>
              <a:t>informacyjno</a:t>
            </a:r>
            <a:r>
              <a:rPr lang="pl-PL" sz="500" i="1" dirty="0">
                <a:latin typeface="Calibri" panose="020F0502020204030204" pitchFamily="34" charset="0"/>
              </a:rPr>
              <a:t>–promocyjnej </a:t>
            </a:r>
            <a:r>
              <a:rPr lang="pl-PL" sz="500" i="1" dirty="0" smtClean="0">
                <a:latin typeface="Calibri" panose="020F0502020204030204" pitchFamily="34" charset="0"/>
              </a:rPr>
              <a:t>Krajowej Administracji Skarbowej</a:t>
            </a:r>
            <a:endParaRPr lang="pl-PL" altLang="pl-PL" sz="500" b="1" i="1" dirty="0">
              <a:latin typeface="Calibri" panose="020F0502020204030204" pitchFamily="34" charset="0"/>
            </a:endParaRPr>
          </a:p>
        </p:txBody>
      </p:sp>
      <p:sp>
        <p:nvSpPr>
          <p:cNvPr id="3118" name="Rectangle 346"/>
          <p:cNvSpPr>
            <a:spLocks noChangeArrowheads="1"/>
          </p:cNvSpPr>
          <p:nvPr/>
        </p:nvSpPr>
        <p:spPr bwMode="auto">
          <a:xfrm>
            <a:off x="6501097" y="1258038"/>
            <a:ext cx="946659" cy="122413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Podsekretarz 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latin typeface="Calibri" panose="020F0502020204030204" pitchFamily="34" charset="0"/>
              </a:rPr>
              <a:t>PIOTR NOWAK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29376" y="396634"/>
            <a:ext cx="668521" cy="72882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PM</a:t>
            </a:r>
            <a:endParaRPr lang="pl-PL" altLang="pl-PL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6572527" y="4455219"/>
            <a:ext cx="928507" cy="5064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Rozwoju Rynku Finansowego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6583240" y="5769902"/>
            <a:ext cx="907239" cy="42943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l-PL" sz="800" i="1" dirty="0" smtClean="0"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304072" y="2502250"/>
            <a:ext cx="1298219" cy="41135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Polityki Wydatkowej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PW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041122" y="370998"/>
            <a:ext cx="785976" cy="799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dirty="0">
                <a:solidFill>
                  <a:schemeClr val="tx1"/>
                </a:solidFill>
              </a:rPr>
              <a:t>Biuro Ministra</a:t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b="1" dirty="0" smtClean="0">
                <a:solidFill>
                  <a:schemeClr val="tx1"/>
                </a:solidFill>
              </a:rPr>
              <a:t>BMI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778828" y="364187"/>
            <a:ext cx="2100333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050" b="1" dirty="0" smtClean="0">
                <a:latin typeface="Calibri" panose="020F0502020204030204" pitchFamily="34" charset="0"/>
              </a:rPr>
              <a:t>Minister Finansów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050" b="1" dirty="0">
                <a:latin typeface="Calibri" panose="020F0502020204030204" pitchFamily="34" charset="0"/>
              </a:rPr>
              <a:t/>
            </a:r>
            <a:br>
              <a:rPr lang="pl-PL" altLang="pl-PL" sz="1050" b="1" dirty="0">
                <a:latin typeface="Calibri" panose="020F0502020204030204" pitchFamily="34" charset="0"/>
              </a:rPr>
            </a:br>
            <a:r>
              <a:rPr lang="pl-PL" altLang="pl-PL" sz="1050" b="1" dirty="0" smtClean="0">
                <a:latin typeface="Calibri" panose="020F0502020204030204" pitchFamily="34" charset="0"/>
              </a:rPr>
              <a:t>MARIAN BANAŚ</a:t>
            </a:r>
            <a:endParaRPr lang="pl-PL" altLang="pl-PL" sz="1050" b="1" dirty="0">
              <a:latin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205091" y="355212"/>
            <a:ext cx="503540" cy="80599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dirty="0" smtClean="0">
                <a:solidFill>
                  <a:schemeClr val="tx1"/>
                </a:solidFill>
              </a:rPr>
              <a:t>Gabinet </a:t>
            </a:r>
            <a:r>
              <a:rPr lang="pl-PL" altLang="pl-PL" dirty="0">
                <a:solidFill>
                  <a:schemeClr val="tx1"/>
                </a:solidFill>
              </a:rPr>
              <a:t/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dirty="0" smtClean="0">
                <a:solidFill>
                  <a:schemeClr val="tx1"/>
                </a:solidFill>
              </a:rPr>
              <a:t>Polityczny</a:t>
            </a:r>
            <a:endParaRPr lang="pl-PL" altLang="pl-PL" dirty="0">
              <a:solidFill>
                <a:schemeClr val="tx1"/>
              </a:solidFill>
            </a:endParaRPr>
          </a:p>
        </p:txBody>
      </p:sp>
      <p:sp>
        <p:nvSpPr>
          <p:cNvPr id="69" name="Text Box 319"/>
          <p:cNvSpPr txBox="1">
            <a:spLocks noChangeArrowheads="1"/>
          </p:cNvSpPr>
          <p:nvPr/>
        </p:nvSpPr>
        <p:spPr bwMode="auto">
          <a:xfrm>
            <a:off x="2069404" y="363489"/>
            <a:ext cx="1025311" cy="81689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dirty="0">
                <a:solidFill>
                  <a:schemeClr val="tx1"/>
                </a:solidFill>
              </a:rPr>
              <a:t>Główny Ekonomista Ministerstwa Finansów</a:t>
            </a:r>
          </a:p>
          <a:p>
            <a:r>
              <a:rPr lang="pl-PL" altLang="pl-PL" dirty="0">
                <a:solidFill>
                  <a:schemeClr val="tx1"/>
                </a:solidFill>
              </a:rPr>
              <a:t>Samodzielne Stanowisko do Spraw Finansów  </a:t>
            </a:r>
          </a:p>
          <a:p>
            <a:pPr>
              <a:spcBef>
                <a:spcPts val="100"/>
              </a:spcBef>
            </a:pPr>
            <a:r>
              <a:rPr lang="pl-PL" altLang="pl-PL" b="1" dirty="0" smtClean="0">
                <a:solidFill>
                  <a:schemeClr val="tx1"/>
                </a:solidFill>
              </a:rPr>
              <a:t>GEM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973283" y="380946"/>
            <a:ext cx="1025924" cy="77180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pl-PL" altLang="pl-PL" dirty="0">
                <a:solidFill>
                  <a:schemeClr val="tx1"/>
                </a:solidFill>
              </a:rPr>
              <a:t>Samodzielne Stanowisko do Spraw </a:t>
            </a:r>
            <a:r>
              <a:rPr lang="pl-PL" altLang="pl-PL" dirty="0" smtClean="0">
                <a:solidFill>
                  <a:schemeClr val="tx1"/>
                </a:solidFill>
              </a:rPr>
              <a:t>Informatyzacji </a:t>
            </a:r>
          </a:p>
          <a:p>
            <a:r>
              <a:rPr lang="pl-PL" altLang="pl-PL" b="1" dirty="0" smtClean="0">
                <a:solidFill>
                  <a:schemeClr val="tx1"/>
                </a:solidFill>
              </a:rPr>
              <a:t>SI</a:t>
            </a:r>
          </a:p>
          <a:p>
            <a:r>
              <a:rPr lang="pl-PL" altLang="pl-PL" dirty="0" smtClean="0">
                <a:solidFill>
                  <a:schemeClr val="tx1"/>
                </a:solidFill>
              </a:rPr>
              <a:t>Pełnomocnik Ministra Finansów do Spraw Informatyzacji  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4011342" y="3847468"/>
            <a:ext cx="863201" cy="6477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Zwalczania Przestępczości Ekonomicznej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5063348" y="1241594"/>
            <a:ext cx="1312614" cy="122413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Szef Krajowej Administracji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 </a:t>
            </a:r>
            <a:r>
              <a:rPr lang="pl-PL" altLang="pl-PL" sz="900" b="1" dirty="0">
                <a:latin typeface="Calibri" panose="020F0502020204030204" pitchFamily="34" charset="0"/>
              </a:rPr>
              <a:t>WALCZAK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2979915" y="1250962"/>
            <a:ext cx="1958297" cy="122413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Stanu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Zastępca Szefa Krajowej </a:t>
            </a:r>
            <a:r>
              <a:rPr lang="pl-PL" altLang="pl-PL" sz="800" b="1" dirty="0">
                <a:latin typeface="Calibri" panose="020F0502020204030204" pitchFamily="34" charset="0"/>
              </a:rPr>
              <a:t>Administracji Skarbowej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Generalny Inspektor Informacji 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Pełnomocnik Rządu do Spraw Zwalczania Nieprawidłowości Finansowych na Szkodę Rzeczypospolitej Polskiej lub Unii Europejskiej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  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smtClean="0">
                <a:latin typeface="Calibri" panose="020F0502020204030204" pitchFamily="34" charset="0"/>
              </a:rPr>
              <a:t>Piotr Dziedzic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5101532" y="4667445"/>
            <a:ext cx="1237186" cy="68499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500" i="1" dirty="0" smtClean="0">
                <a:latin typeface="Calibri" panose="020F0502020204030204" pitchFamily="34" charset="0"/>
              </a:rPr>
              <a:t>w zakresie </a:t>
            </a:r>
            <a:r>
              <a:rPr lang="pl-PL" sz="500" i="1" dirty="0" smtClean="0">
                <a:latin typeface="Calibri" panose="020F0502020204030204" pitchFamily="34" charset="0"/>
              </a:rPr>
              <a:t>działalności </a:t>
            </a:r>
            <a:r>
              <a:rPr lang="pl-PL" sz="500" i="1" dirty="0" err="1">
                <a:latin typeface="Calibri" panose="020F0502020204030204" pitchFamily="34" charset="0"/>
              </a:rPr>
              <a:t>informacyjno</a:t>
            </a:r>
            <a:r>
              <a:rPr lang="pl-PL" sz="500" i="1" dirty="0">
                <a:latin typeface="Calibri" panose="020F0502020204030204" pitchFamily="34" charset="0"/>
              </a:rPr>
              <a:t>–promocyjnej Krajowej Administracji Skarbowej</a:t>
            </a:r>
            <a:r>
              <a:rPr lang="pl-PL" altLang="pl-PL" sz="500" b="1" i="1" dirty="0" smtClean="0">
                <a:latin typeface="Calibri" panose="020F0502020204030204" pitchFamily="34" charset="0"/>
              </a:rPr>
              <a:t> </a:t>
            </a:r>
            <a:endParaRPr lang="pl-PL" altLang="pl-PL" sz="500" b="1" i="1" dirty="0">
              <a:latin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3024951" y="3183043"/>
            <a:ext cx="883223" cy="81824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Kluczowych </a:t>
            </a:r>
            <a:r>
              <a:rPr lang="pl-PL" altLang="pl-PL" sz="800" dirty="0" smtClean="0">
                <a:latin typeface="Calibri" panose="020F0502020204030204" pitchFamily="34" charset="0"/>
              </a:rPr>
              <a:t>Podmiotów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430002" y="376598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Zarządzania Strategicznego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DZT</a:t>
            </a:r>
            <a:endParaRPr lang="pl-PL" altLang="pl-PL" sz="600" i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063348" y="2623749"/>
            <a:ext cx="1312614" cy="73324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Organizacji </a:t>
            </a:r>
            <a:r>
              <a:rPr lang="pl-PL" altLang="pl-PL" sz="800" dirty="0" smtClean="0">
                <a:latin typeface="Calibri" panose="020F0502020204030204" pitchFamily="34" charset="0"/>
              </a:rPr>
              <a:t>Krajowej Administracji Skarbowej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DOS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743900" y="2562954"/>
            <a:ext cx="683144" cy="7940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Kontroli i Audytu </a:t>
            </a:r>
            <a:r>
              <a:rPr lang="pl-PL" altLang="pl-PL" sz="800" smtClean="0">
                <a:latin typeface="Calibri" panose="020F0502020204030204" pitchFamily="34" charset="0"/>
              </a:rPr>
              <a:t>Wewnętrznego </a:t>
            </a:r>
            <a:r>
              <a:rPr lang="pl-PL" altLang="pl-PL" sz="800" b="1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1847443" y="4387846"/>
            <a:ext cx="986481" cy="79698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Cen Transferowych                     i </a:t>
            </a:r>
            <a:r>
              <a:rPr lang="pl-PL" altLang="pl-PL" sz="800" dirty="0" smtClean="0">
                <a:latin typeface="Calibri" panose="020F0502020204030204" pitchFamily="34" charset="0"/>
              </a:rPr>
              <a:t>Wycen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743900" y="3474851"/>
            <a:ext cx="665744" cy="81824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Informatyzacji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DI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4019456" y="3154504"/>
            <a:ext cx="867525" cy="5905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Analiz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3030351" y="4952208"/>
            <a:ext cx="872421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8144497" y="393984"/>
            <a:ext cx="1138177" cy="77803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BIW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zakresie  określonym 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 z  dnia                    </a:t>
            </a:r>
            <a:b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        16 listopada 2016  r. o Krajowej Administracji Skarbowej </a:t>
            </a:r>
            <a:endParaRPr lang="pl-PL" altLang="pl-PL" sz="5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Rectangle 342"/>
          <p:cNvSpPr>
            <a:spLocks noChangeArrowheads="1"/>
          </p:cNvSpPr>
          <p:nvPr/>
        </p:nvSpPr>
        <p:spPr bwMode="auto">
          <a:xfrm>
            <a:off x="1780263" y="1270117"/>
            <a:ext cx="1096673" cy="115529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Tadeusz Kościński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16391</TotalTime>
  <Words>329</Words>
  <Application>Microsoft Office PowerPoint</Application>
  <PresentationFormat>Slajdy 35 mm</PresentationFormat>
  <Paragraphs>163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revision>1390</cp:revision>
  <cp:lastPrinted>2019-06-18T08:41:22Z</cp:lastPrinted>
  <dcterms:created xsi:type="dcterms:W3CDTF">2006-06-26T12:00:33Z</dcterms:created>
  <dcterms:modified xsi:type="dcterms:W3CDTF">2019-07-02T08:29:18Z</dcterms:modified>
</cp:coreProperties>
</file>