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39" r:id="rId1"/>
  </p:sldMasterIdLst>
  <p:notesMasterIdLst>
    <p:notesMasterId r:id="rId57"/>
  </p:notesMasterIdLst>
  <p:handoutMasterIdLst>
    <p:handoutMasterId r:id="rId58"/>
  </p:handoutMasterIdLst>
  <p:sldIdLst>
    <p:sldId id="865" r:id="rId2"/>
    <p:sldId id="1216" r:id="rId3"/>
    <p:sldId id="1301" r:id="rId4"/>
    <p:sldId id="1302" r:id="rId5"/>
    <p:sldId id="1303" r:id="rId6"/>
    <p:sldId id="1220" r:id="rId7"/>
    <p:sldId id="1272" r:id="rId8"/>
    <p:sldId id="1273" r:id="rId9"/>
    <p:sldId id="1274" r:id="rId10"/>
    <p:sldId id="1304" r:id="rId11"/>
    <p:sldId id="1271" r:id="rId12"/>
    <p:sldId id="1278" r:id="rId13"/>
    <p:sldId id="1277" r:id="rId14"/>
    <p:sldId id="1224" r:id="rId15"/>
    <p:sldId id="1225" r:id="rId16"/>
    <p:sldId id="1226" r:id="rId17"/>
    <p:sldId id="1227" r:id="rId18"/>
    <p:sldId id="1228" r:id="rId19"/>
    <p:sldId id="1229" r:id="rId20"/>
    <p:sldId id="1230" r:id="rId21"/>
    <p:sldId id="1231" r:id="rId22"/>
    <p:sldId id="1232" r:id="rId23"/>
    <p:sldId id="1233" r:id="rId24"/>
    <p:sldId id="1234" r:id="rId25"/>
    <p:sldId id="1235" r:id="rId26"/>
    <p:sldId id="1236" r:id="rId27"/>
    <p:sldId id="1237" r:id="rId28"/>
    <p:sldId id="1238" r:id="rId29"/>
    <p:sldId id="1239" r:id="rId30"/>
    <p:sldId id="1221" r:id="rId31"/>
    <p:sldId id="1275" r:id="rId32"/>
    <p:sldId id="1240" r:id="rId33"/>
    <p:sldId id="1279" r:id="rId34"/>
    <p:sldId id="1280" r:id="rId35"/>
    <p:sldId id="1282" r:id="rId36"/>
    <p:sldId id="1283" r:id="rId37"/>
    <p:sldId id="1285" r:id="rId38"/>
    <p:sldId id="1284" r:id="rId39"/>
    <p:sldId id="1286" r:id="rId40"/>
    <p:sldId id="1287" r:id="rId41"/>
    <p:sldId id="1288" r:id="rId42"/>
    <p:sldId id="1289" r:id="rId43"/>
    <p:sldId id="1290" r:id="rId44"/>
    <p:sldId id="1291" r:id="rId45"/>
    <p:sldId id="1292" r:id="rId46"/>
    <p:sldId id="1294" r:id="rId47"/>
    <p:sldId id="1295" r:id="rId48"/>
    <p:sldId id="1223" r:id="rId49"/>
    <p:sldId id="1296" r:id="rId50"/>
    <p:sldId id="1297" r:id="rId51"/>
    <p:sldId id="1298" r:id="rId52"/>
    <p:sldId id="1276" r:id="rId53"/>
    <p:sldId id="1268" r:id="rId54"/>
    <p:sldId id="1299" r:id="rId55"/>
    <p:sldId id="1300" r:id="rId5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39D"/>
    <a:srgbClr val="008000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083" autoAdjust="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88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11.01.2024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11.01.2024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7735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853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385482" cy="6858001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20" y="0"/>
            <a:ext cx="1399357" cy="1397414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Kancelarii</a:t>
            </a:r>
            <a:r>
              <a:rPr lang="pl-PL" sz="2000" b="0" baseline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Prezesa Rady Ministrów</a:t>
            </a:r>
            <a:endParaRPr lang="pl-PL" sz="2000" b="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660962"/>
            <a:ext cx="824753" cy="334122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322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0" y="3251762"/>
            <a:ext cx="824753" cy="515904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omowienie-wymogow-dostepnosci-cyfrowej-dla-podmiotow-publicznych" TargetMode="External"/><Relationship Id="rId2" Type="http://schemas.openxmlformats.org/officeDocument/2006/relationships/hyperlink" Target="https://www.gov.pl/web/dostepnosc-cyfrowa/deklaracja-dostepnosci-przykla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anslations/WCAG21-pl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pl.wikipedia.org/wiki/Czytnik_ekranow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a11y.mc.gov.pl/" TargetMode="External"/><Relationship Id="rId2" Type="http://schemas.openxmlformats.org/officeDocument/2006/relationships/hyperlink" Target="https://www.gov.pl/web/dostepnosc-cyfrowa/jak-zbadac-czy-strona-www-jest-dostepna-cyfrow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jak-znalezc-podstawowe-bledy-dostepnosci-cyfrowej-strony-internetowej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mailto:jan.kowalski@gov.p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mobywatel-w-aplikacji/dostepnosc" TargetMode="External"/><Relationship Id="rId2" Type="http://schemas.openxmlformats.org/officeDocument/2006/relationships/hyperlink" Target="https://play.google.com/store/apps/details?id=pl.nask.mobywatel&amp;hl=pl&amp;gl=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.pl/web/mobywatel-w-aplikacji/deklaracja" TargetMode="External"/><Relationship Id="rId4" Type="http://schemas.openxmlformats.org/officeDocument/2006/relationships/hyperlink" Target="https://apps.apple.com/pl/app/mobywatel/id1339613469?l=pl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mc.bip.gov.pl/objasnienia-prawne/warunki-techniczne-publikacji-oraz-struktura-dokumentu-elektronicznego-deklaracji-dostepnosci.html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jak-przygotowac-deklaracje-dostepnosci" TargetMode="External"/><Relationship Id="rId7" Type="http://schemas.openxmlformats.org/officeDocument/2006/relationships/hyperlink" Target="https://lepszyweb.pl/walidator" TargetMode="External"/><Relationship Id="rId2" Type="http://schemas.openxmlformats.org/officeDocument/2006/relationships/hyperlink" Target="https://www.gov.pl/web/dostepnosc-cyfrowa/deklaracja-dostepnosci-przykl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ave.webaim.org/" TargetMode="External"/><Relationship Id="rId5" Type="http://schemas.openxmlformats.org/officeDocument/2006/relationships/hyperlink" Target="https://www.gov.pl/web/dostepnosc-cyfrowa/omowienie-wymogow-dostepnosci-cyfrowej-dla-podmiotow-publicznych" TargetMode="External"/><Relationship Id="rId4" Type="http://schemas.openxmlformats.org/officeDocument/2006/relationships/hyperlink" Target="https://www.gov.pl/web/dostepnosc-cyfrowa/badania-i-testy-dostepnosci-cyfrowej" TargetMode="Externa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cyfra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c.bip.gov.pl/objasnienia-prawne/warunki-techniczne-publikacji-oraz-struktura-dokumentu-elektronicznego-deklaracji-dostepnosc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8277" y="2726983"/>
            <a:ext cx="11010523" cy="2223437"/>
          </a:xfrm>
        </p:spPr>
        <p:txBody>
          <a:bodyPr anchor="t">
            <a:noAutofit/>
          </a:bodyPr>
          <a:lstStyle/>
          <a:p>
            <a:pPr algn="l">
              <a:lnSpc>
                <a:spcPct val="123000"/>
              </a:lnSpc>
            </a:pPr>
            <a:r>
              <a:rPr lang="pl-PL" sz="54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DEKLARACJA DOSTĘPNOŚCI</a:t>
            </a:r>
            <a:br>
              <a:rPr lang="pl-PL" sz="5400" dirty="0"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pl-PL" sz="4000" dirty="0">
                <a:latin typeface="Lato" panose="020F05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rPr>
              <a:t>tworzenie dokumentu i jego aktualizacja</a:t>
            </a:r>
            <a:endParaRPr lang="pl-PL" sz="4000" b="1" dirty="0">
              <a:latin typeface="Lato" panose="020F0502020204030203" pitchFamily="34" charset="-18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A19B0E14-2161-416A-1056-400C00CFA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67" y="193300"/>
            <a:ext cx="64579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91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Karze </a:t>
            </a:r>
            <a:r>
              <a:rPr lang="pl-PL" sz="2100" b="1" dirty="0"/>
              <a:t>do 5000 zł</a:t>
            </a:r>
            <a:r>
              <a:rPr lang="pl-PL" sz="2100" dirty="0"/>
              <a:t> podlega podmiot, który nie sporządza i nie publikuje deklaracji dostępności albo nie zawiera w deklaracji dostępności wszystkich wymaganych elementów.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Brak deklaracji dostępności może skutkować karą finansową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81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Od czego zacząć?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937858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zobacz, jak wygląda </a:t>
            </a:r>
            <a:r>
              <a:rPr lang="pl-PL" sz="2100" dirty="0">
                <a:hlinkClick r:id="rId2"/>
              </a:rPr>
              <a:t>przykładowa deklaracja dostępności</a:t>
            </a:r>
            <a:r>
              <a:rPr lang="pl-PL" sz="2100" dirty="0"/>
              <a:t>; 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poznaj </a:t>
            </a:r>
            <a:r>
              <a:rPr lang="pl-PL" sz="2100" dirty="0">
                <a:hlinkClick r:id="rId3"/>
              </a:rPr>
              <a:t>wymogi dostępności cyfrowej dla podmiotów publicznych</a:t>
            </a:r>
            <a:r>
              <a:rPr lang="pl-PL" sz="2100" dirty="0"/>
              <a:t> — dzięki nim zrozumiesz, na co musisz zwrócić uwagę w deklaracji, które elementy strony muszą być zawsze dostępne, a które nie;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zbierz dane o stanie dostępności cyfrowej strony internetowej lub aplikacji mobilnej, dla której tworzysz deklarację; 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zbierz także informacje o dostępności architektonicznej siedziby podmiotu — właściciela strony/aplikacji opisywanej w deklaracji. 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Zanim zaczniesz pisać lub aktualizować deklarację dostępności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32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W jaki sposób zbierać </a:t>
            </a:r>
            <a:r>
              <a:rPr lang="pl-PL" sz="4000" b="1" dirty="0" smtClean="0"/>
              <a:t>dane </a:t>
            </a:r>
            <a:r>
              <a:rPr lang="pl-PL" sz="4000" b="1" dirty="0"/>
              <a:t>o stanie dostępności cyfrowej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862990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To najpopularniejszy sposób testowania stron internetowych. </a:t>
            </a:r>
          </a:p>
          <a:p>
            <a:pPr fontAlgn="base"/>
            <a:r>
              <a:rPr lang="pl-PL" sz="2100" dirty="0"/>
              <a:t>Testy te bazują na wyszukiwaniu niezgodności z </a:t>
            </a:r>
            <a:r>
              <a:rPr lang="pl-PL" sz="2100" u="sng" dirty="0">
                <a:hlinkClick r:id="rId2"/>
              </a:rPr>
              <a:t>wytycznymi dla dostępności treści internetowych (WCAG)</a:t>
            </a:r>
            <a:r>
              <a:rPr lang="pl-PL" sz="2100" dirty="0"/>
              <a:t>.</a:t>
            </a:r>
          </a:p>
          <a:p>
            <a:pPr fontAlgn="base"/>
            <a:r>
              <a:rPr lang="pl-PL" sz="2100" dirty="0"/>
              <a:t>Automaty mogą testować tylko jeden element (np. kontrast treści do tła) lub nawet kilkadziesiąt różnych elementów.</a:t>
            </a:r>
          </a:p>
          <a:p>
            <a:pPr fontAlgn="base"/>
            <a:r>
              <a:rPr lang="pl-PL" sz="2100" dirty="0"/>
              <a:t>Automaty w przeglądarkach najczęściej testują pojedynczą widoczną podstronę. Ale są także rozwiązania testujące od razu kilkaset podstron.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Testy automatyczne</a:t>
            </a:r>
          </a:p>
        </p:txBody>
      </p:sp>
    </p:spTree>
    <p:extLst>
      <p:ext uri="{BB962C8B-B14F-4D97-AF65-F5344CB8AC3E}">
        <p14:creationId xmlns:p14="http://schemas.microsoft.com/office/powerpoint/2010/main" val="3712308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4080724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od razu otrzymujesz wynik</a:t>
            </a:r>
            <a:r>
              <a:rPr lang="pl-PL" sz="2100" dirty="0"/>
              <a:t> — maksymalnie po kilku minutach widzisz, gdzie są błędy — najczęściej są one graficznie oznaczone na widoku badanej strony;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częścią automatycznych narzędzi możesz na raz testować dużo podstron</a:t>
            </a:r>
            <a:r>
              <a:rPr lang="pl-PL" sz="2100" dirty="0"/>
              <a:t> — przydaje się, szczególnie gdy odpowiadasz za wiele stron internetowych;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możesz je wykorzystywać do stałego monitorowania</a:t>
            </a:r>
            <a:r>
              <a:rPr lang="pl-PL" sz="2100" dirty="0"/>
              <a:t> dostępności </a:t>
            </a:r>
            <a:r>
              <a:rPr lang="pl-PL" sz="2100" dirty="0" smtClean="0"/>
              <a:t>cyfrowej, </a:t>
            </a:r>
            <a:r>
              <a:rPr lang="pl-PL" sz="2100" dirty="0"/>
              <a:t>np. raz na miesiąc, i porównywać łatwo wyniki;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są bezpłatne lub za stosunkowo niewielką opłatą</a:t>
            </a:r>
            <a:r>
              <a:rPr lang="pl-PL" sz="2100" dirty="0"/>
              <a:t> — większość rozszerzeń przeglądarkowych jest bezpłatnych. Także te bardziej rozbudowane automaty co najmniej część testów oferują bezkosztowo.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Testy automatyczne — plusy</a:t>
            </a:r>
          </a:p>
        </p:txBody>
      </p:sp>
    </p:spTree>
    <p:extLst>
      <p:ext uri="{BB962C8B-B14F-4D97-AF65-F5344CB8AC3E}">
        <p14:creationId xmlns:p14="http://schemas.microsoft.com/office/powerpoint/2010/main" val="1618208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badają tylko wybrane elementy dostępności cyfrowej</a:t>
            </a:r>
            <a:r>
              <a:rPr lang="pl-PL" sz="2100" dirty="0"/>
              <a:t> — np. nie są w stanie analizować, czy treść opisu alternatywnego pasuje do grafiki, a testują jedynie, czy grafika ma w kodzie atrybut &lt;alt&gt;, w którym taki opis powinien się znaleźć;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mogą tworzyć złudne wrażenie dostępności cyfrowej </a:t>
            </a:r>
            <a:r>
              <a:rPr lang="pl-PL" sz="2100" dirty="0"/>
              <a:t>— strona z dobrym wynikiem w teście automatycznym może być niedostępna cyfrowo dla użytkowników np. osób nawigujących samą klawiaturą czy korzystających z </a:t>
            </a:r>
            <a:r>
              <a:rPr lang="pl-PL" sz="2100" u="sng" dirty="0">
                <a:hlinkClick r:id="rId2"/>
              </a:rPr>
              <a:t>czytników ekranu</a:t>
            </a:r>
            <a:r>
              <a:rPr lang="pl-PL" sz="2100" dirty="0"/>
              <a:t>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 pozwalają stwierdzić, czy strona internetowa lub aplikacja mobilna jest zgodna z wymaganiami dostępności cyfrowej dla podmiotów publicznych.</a:t>
            </a:r>
            <a:endParaRPr lang="pl-PL" sz="2100" dirty="0"/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Testy automatyczne — minusy</a:t>
            </a:r>
          </a:p>
        </p:txBody>
      </p:sp>
    </p:spTree>
    <p:extLst>
      <p:ext uri="{BB962C8B-B14F-4D97-AF65-F5344CB8AC3E}">
        <p14:creationId xmlns:p14="http://schemas.microsoft.com/office/powerpoint/2010/main" val="3501712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To drugi co do popularności sposób badania stron internetowych pod kątem dostępności cyfrowej. </a:t>
            </a:r>
          </a:p>
          <a:p>
            <a:pPr fontAlgn="base"/>
            <a:r>
              <a:rPr lang="pl-PL" sz="2100" dirty="0"/>
              <a:t>Do wykonania tego badania możesz zatrudnić specjalistę ds. dostępności cyfrowej </a:t>
            </a:r>
            <a:br>
              <a:rPr lang="pl-PL" sz="2100" dirty="0"/>
            </a:br>
            <a:r>
              <a:rPr lang="pl-PL" sz="2100" dirty="0"/>
              <a:t>z zewnątrz, jak i pracującego w Twoim urzędzie czy organizacji.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Badania eksperckie</a:t>
            </a:r>
          </a:p>
        </p:txBody>
      </p:sp>
    </p:spTree>
    <p:extLst>
      <p:ext uri="{BB962C8B-B14F-4D97-AF65-F5344CB8AC3E}">
        <p14:creationId xmlns:p14="http://schemas.microsoft.com/office/powerpoint/2010/main" val="1408202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bada kompleksowe wszystkie elementy dostępności cyfrowej </a:t>
            </a:r>
            <a:r>
              <a:rPr lang="pl-PL" sz="2100" dirty="0"/>
              <a:t>— szczegółowy zakres takiego badania określ wcześniej z ekspertem;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pozwala </a:t>
            </a:r>
            <a:r>
              <a:rPr lang="pl-PL" sz="2100" b="1" dirty="0" smtClean="0"/>
              <a:t>stwierdzić, </a:t>
            </a:r>
            <a:r>
              <a:rPr lang="pl-PL" sz="2100" b="1" dirty="0"/>
              <a:t>czy strona internetowa jest zgodna z ustawą o dostępności cyfrowej </a:t>
            </a:r>
            <a:r>
              <a:rPr lang="pl-PL" sz="2100" dirty="0"/>
              <a:t>— tylko po pozytywnym wyniku takich badań możesz w deklaracji dostępności stwierdzić zgodność strony internetowej z ustawą o dostępności cyfrowej;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oprócz opisu problemów może wskazywać rozwiązania </a:t>
            </a:r>
            <a:r>
              <a:rPr lang="pl-PL" sz="2100" dirty="0"/>
              <a:t>— zlecając takie badanie, pamiętaj, żeby wprost wymagać takich podpowiedzi.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Badanie eksperckie — plusy</a:t>
            </a:r>
          </a:p>
        </p:txBody>
      </p:sp>
    </p:spTree>
    <p:extLst>
      <p:ext uri="{BB962C8B-B14F-4D97-AF65-F5344CB8AC3E}">
        <p14:creationId xmlns:p14="http://schemas.microsoft.com/office/powerpoint/2010/main" val="1772079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dużo kosztuje i długo trwa </a:t>
            </a:r>
            <a:r>
              <a:rPr lang="pl-PL" sz="2100" dirty="0"/>
              <a:t>— w zależności od wielkości badanej strony lub aplikacji, audyt ekspercki może kosztować od tysiąca do nawet kilkunastu tysięcy złotych, a jego przeprowadzenie zajmie średnio ok. 2 tygodni;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 Polsce nie ma wielu specjalistów ds. dostępności cyfrowej </a:t>
            </a:r>
            <a:r>
              <a:rPr lang="pl-PL" sz="2100" dirty="0"/>
              <a:t>— znalezienie specjalisty z dużym doświadczeniem w badaniach eksperckich, może zająć Ci sporo czasu;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wdrożenie wszystkich rekomendacji z badania może nie być możliwe </a:t>
            </a:r>
            <a:r>
              <a:rPr lang="pl-PL" sz="2100" dirty="0"/>
              <a:t>— zwłaszcza gdy badanie wykonuje zewnętrzny specjalista, który nie zna specyfiki danego podmiotu, część rekomendacji może nie być dobrze dopasowana.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Badanie eksperckie — minusy</a:t>
            </a:r>
          </a:p>
        </p:txBody>
      </p:sp>
    </p:spTree>
    <p:extLst>
      <p:ext uri="{BB962C8B-B14F-4D97-AF65-F5344CB8AC3E}">
        <p14:creationId xmlns:p14="http://schemas.microsoft.com/office/powerpoint/2010/main" val="78385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Co to jest dostępność cyfrowa</a:t>
            </a:r>
          </a:p>
        </p:txBody>
      </p:sp>
    </p:spTree>
    <p:extLst>
      <p:ext uri="{BB962C8B-B14F-4D97-AF65-F5344CB8AC3E}">
        <p14:creationId xmlns:p14="http://schemas.microsoft.com/office/powerpoint/2010/main" val="40477564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u="sng" dirty="0">
                <a:hlinkClick r:id="rId2"/>
              </a:rPr>
              <a:t>Lista kontrolna CRKC</a:t>
            </a:r>
            <a:r>
              <a:rPr lang="pl-PL" sz="2100" dirty="0"/>
              <a:t> to narzędzie do samodzielnego wyszukiwania błędów na stronie internetowej, pomocne przy ocenie stanu jej dostępności cyfrowej.</a:t>
            </a:r>
          </a:p>
          <a:p>
            <a:pPr fontAlgn="base"/>
            <a:r>
              <a:rPr lang="pl-PL" sz="2100" dirty="0"/>
              <a:t>Składa się z blisko 100 pytań i instrukcji wyjaśniających, co musisz zrobić, aby na każde z tych pytań rzetelnie odpowiedzieć.</a:t>
            </a:r>
          </a:p>
          <a:p>
            <a:pPr fontAlgn="base">
              <a:spcAft>
                <a:spcPts val="2400"/>
              </a:spcAft>
            </a:pPr>
            <a:r>
              <a:rPr lang="pl-PL" sz="2100" dirty="0"/>
              <a:t>Znajdziesz w niej także podpowiedzi jak dobrać strony do badania i jak ustalić, które błędy powinny być usunięte w pierwszej kolejności.</a:t>
            </a:r>
          </a:p>
          <a:p>
            <a:pPr fontAlgn="base"/>
            <a:r>
              <a:rPr lang="pl-PL" sz="2100" dirty="0"/>
              <a:t>Jest też </a:t>
            </a:r>
            <a:r>
              <a:rPr lang="pl-PL" sz="2100" dirty="0">
                <a:hlinkClick r:id="rId3"/>
              </a:rPr>
              <a:t>lista kontrolna dla aplikacji mobilnych</a:t>
            </a:r>
            <a:r>
              <a:rPr lang="pl-PL" sz="2100" dirty="0"/>
              <a:t> — zachęcamy, aby z niej również korzystać. </a:t>
            </a:r>
          </a:p>
          <a:p>
            <a:pPr fontAlgn="base"/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Test z użyciem Listy kontrolnej CRKC</a:t>
            </a:r>
          </a:p>
        </p:txBody>
      </p:sp>
    </p:spTree>
    <p:extLst>
      <p:ext uri="{BB962C8B-B14F-4D97-AF65-F5344CB8AC3E}">
        <p14:creationId xmlns:p14="http://schemas.microsoft.com/office/powerpoint/2010/main" val="2624753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pozwala samodzielnie sprawdzić, czy wykonawca strony nie popełnił w niej błędów </a:t>
            </a:r>
            <a:br>
              <a:rPr lang="pl-PL" sz="2100" b="1" dirty="0"/>
            </a:br>
            <a:r>
              <a:rPr lang="pl-PL" sz="2100" b="1" dirty="0"/>
              <a:t>w dostępności cyfrowej </a:t>
            </a:r>
            <a:r>
              <a:rPr lang="pl-PL" sz="2100" dirty="0"/>
              <a:t>— warto zweryfikować to, zanim zapłacisz za zamówioną stronę internetową;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pomaga odnaleźć bariery, które uniemożliwiają obsługę strony internetowej </a:t>
            </a:r>
            <a:r>
              <a:rPr lang="pl-PL" sz="2100" dirty="0"/>
              <a:t>— nawet jedna taka bariera sprawia, że </a:t>
            </a:r>
            <a:r>
              <a:rPr lang="pl-PL" sz="2100" dirty="0" smtClean="0"/>
              <a:t>część </a:t>
            </a:r>
            <a:r>
              <a:rPr lang="pl-PL" sz="2100" dirty="0"/>
              <a:t>użytkowników może nie móc w ogóle skorzystać z tej strony;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łatwy dzięki instrukcji „krok po kroku” </a:t>
            </a:r>
            <a:r>
              <a:rPr lang="pl-PL" sz="2100" dirty="0"/>
              <a:t>— lista opisuje niezbędne działania, podzielona jest na 3 poziomy, dopasowane do różnych umiejętności osoby wykonującej badanie.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 z użyciem Listy Kontrolnej CRKC — plusy</a:t>
            </a:r>
          </a:p>
        </p:txBody>
      </p:sp>
    </p:spTree>
    <p:extLst>
      <p:ext uri="{BB962C8B-B14F-4D97-AF65-F5344CB8AC3E}">
        <p14:creationId xmlns:p14="http://schemas.microsoft.com/office/powerpoint/2010/main" val="811906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pełen test zajmie Ci sporo czasu </a:t>
            </a:r>
            <a:r>
              <a:rPr lang="pl-PL" sz="2100" dirty="0"/>
              <a:t>— na każde z pytań musisz odpowiedzieć, analizując oddzielnie kilka czy nawet kilkanaście podstron;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do odpowiedzi na część pytań niezbędna jest wiedza o tworzeniu stron internetowych </a:t>
            </a:r>
            <a:r>
              <a:rPr lang="pl-PL" sz="2100" dirty="0"/>
              <a:t>— pytania na drugim i trzecim poziomie listy wymagają wiedzy technicznej;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 pozwala stwierdzić, czy strona internetowa jest zgodna z wymaganiami dostępności cyfrowej dla podmiotów publicznych </a:t>
            </a:r>
            <a:r>
              <a:rPr lang="pl-PL" sz="2100" dirty="0"/>
              <a:t>— pozytywne przejście całej listy, pozwala ocenić, że strona jest co najwyżej częściowo zgodna z wymaganiami ustawy o dostępności cyfrowej.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 z użyciem Listy Kontrolnej CRKC — minusy</a:t>
            </a:r>
          </a:p>
        </p:txBody>
      </p:sp>
    </p:spTree>
    <p:extLst>
      <p:ext uri="{BB962C8B-B14F-4D97-AF65-F5344CB8AC3E}">
        <p14:creationId xmlns:p14="http://schemas.microsoft.com/office/powerpoint/2010/main" val="702289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To stosunkowo rzadki sposób testowania. Tymczasem może dostarczyć Ci bardzo cennych informacji, zwłaszcza gdy chcesz sprawdzić nie tyle zgodność  z prawem, co przyjazność strony internetowej dla użytkowników.</a:t>
            </a:r>
          </a:p>
          <a:p>
            <a:pPr fontAlgn="base"/>
            <a:r>
              <a:rPr lang="pl-PL" sz="2100" dirty="0"/>
              <a:t>Szukając testerów, możesz skorzystać z pomocy lokalnej organizacji pozarządowej zrzeszającej osoby z niepełnosprawnościami lub pracującej na ich rzecz.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Testy z użytkownikami</a:t>
            </a:r>
          </a:p>
        </p:txBody>
      </p:sp>
    </p:spTree>
    <p:extLst>
      <p:ext uri="{BB962C8B-B14F-4D97-AF65-F5344CB8AC3E}">
        <p14:creationId xmlns:p14="http://schemas.microsoft.com/office/powerpoint/2010/main" val="1800574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lepsze zrozumienie potrzeb użytkowników </a:t>
            </a:r>
            <a:r>
              <a:rPr lang="pl-PL" sz="2100" dirty="0"/>
              <a:t>— zbierasz uwagi bezpośrednio od osób korzystających na co dzień z dostępności cyfrowej;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badasz cały proces, a nie tylko jego wybrane elementy </a:t>
            </a:r>
            <a:r>
              <a:rPr lang="pl-PL" sz="2100" dirty="0"/>
              <a:t>— sprawdzisz dzięki nim, czy użytkownik da radę np. samodzielnie złożyć wniosek, a nie </a:t>
            </a:r>
            <a:r>
              <a:rPr lang="pl-PL" sz="2100" dirty="0" smtClean="0"/>
              <a:t>tylko </a:t>
            </a:r>
            <a:r>
              <a:rPr lang="pl-PL" sz="2100" dirty="0"/>
              <a:t>czy pojedyncze pola w tym wniosku są dostępne cyfrowo;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dają „ludzką twarz” dostępności cyfrowej </a:t>
            </a:r>
            <a:r>
              <a:rPr lang="pl-PL" sz="2100" dirty="0"/>
              <a:t>— wbrew pozorom dostępność cyfrowa nie jest robiona dla zgodności z WCAG, ale aby zapewnić równy dostęp każdemu do stron internetowych podmiotów publicznych.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Testy z użytkownikami — plusy</a:t>
            </a:r>
          </a:p>
        </p:txBody>
      </p:sp>
    </p:spTree>
    <p:extLst>
      <p:ext uri="{BB962C8B-B14F-4D97-AF65-F5344CB8AC3E}">
        <p14:creationId xmlns:p14="http://schemas.microsoft.com/office/powerpoint/2010/main" val="1983404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wyniki wymagają interpretacji </a:t>
            </a:r>
            <a:r>
              <a:rPr lang="pl-PL" sz="2100" dirty="0"/>
              <a:t>— nie zawsze uwaga zgłoszona przez użytkownika jest błędem dostępności cyfrowej, czasem może wynikać z problemu z użytecznością czy braku zrozumienia funkcji przez użytkownika;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 pozwalają stwierdzić, czy strona internetowa jest zgodna z wymaganiami dostępności cyfrowej dla podmiotów publicznych </a:t>
            </a:r>
            <a:r>
              <a:rPr lang="pl-PL" sz="2100" dirty="0"/>
              <a:t>— testy z użytkownikami nie odnoszą się wprost do wytycznych WCAG. Większość użytkowników nie zna tych wytycznych, a jedynie korzysta na ich stosowaniu.</a:t>
            </a:r>
          </a:p>
          <a:p>
            <a:pPr>
              <a:lnSpc>
                <a:spcPct val="120000"/>
              </a:lnSpc>
            </a:pPr>
            <a:r>
              <a:rPr lang="pl-PL" sz="21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Testy z użytkownikami — minusy</a:t>
            </a:r>
          </a:p>
        </p:txBody>
      </p:sp>
    </p:spTree>
    <p:extLst>
      <p:ext uri="{BB962C8B-B14F-4D97-AF65-F5344CB8AC3E}">
        <p14:creationId xmlns:p14="http://schemas.microsoft.com/office/powerpoint/2010/main" val="1982495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Czasem wykonanie pełnego przeglądu może nie być </a:t>
            </a:r>
            <a:r>
              <a:rPr lang="pl-PL" sz="2100" dirty="0" smtClean="0"/>
              <a:t>możliwe </a:t>
            </a:r>
            <a:r>
              <a:rPr lang="pl-PL" sz="2100" dirty="0"/>
              <a:t>np. ze względu na jego koszt czy brak odpowiedniej wiedzy. </a:t>
            </a:r>
          </a:p>
          <a:p>
            <a:pPr fontAlgn="base"/>
            <a:r>
              <a:rPr lang="pl-PL" sz="2100" dirty="0"/>
              <a:t>W takiej sytuacji wykonaj choćby </a:t>
            </a:r>
            <a:r>
              <a:rPr lang="pl-PL" sz="2100" u="sng" dirty="0">
                <a:hlinkClick r:id="rId2"/>
              </a:rPr>
              <a:t>proste testy</a:t>
            </a:r>
            <a:r>
              <a:rPr lang="pl-PL" sz="2100" dirty="0"/>
              <a:t>. Pomogą Ci one zorientować </a:t>
            </a:r>
            <a:r>
              <a:rPr lang="pl-PL" sz="2100" dirty="0" smtClean="0"/>
              <a:t>się, </a:t>
            </a:r>
            <a:r>
              <a:rPr lang="pl-PL" sz="2100" dirty="0"/>
              <a:t>czy na Twojej stronie internetowej są błędy w dostępności cyfrowej.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Proste testy i analiza podstawowych błędów</a:t>
            </a:r>
          </a:p>
        </p:txBody>
      </p:sp>
    </p:spTree>
    <p:extLst>
      <p:ext uri="{BB962C8B-B14F-4D97-AF65-F5344CB8AC3E}">
        <p14:creationId xmlns:p14="http://schemas.microsoft.com/office/powerpoint/2010/main" val="30528996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badanie jest bardzo proste </a:t>
            </a:r>
            <a:r>
              <a:rPr lang="pl-PL" sz="2100" dirty="0"/>
              <a:t>— brak pieniędzy, czasu czy wiedzy specjalistycznej nie musi blokować Cię przed zajmowaniem się dostępnością cyfrową;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pozwalają rozpocząć działania na rzecz zapewnienia dostępności cyfrowej </a:t>
            </a:r>
            <a:r>
              <a:rPr lang="pl-PL" sz="2100" dirty="0"/>
              <a:t>— nie musisz wykonywać drogich i czasochłonnych badań, żeby zauważyć problem np. z opisami alternatywnymi grafik i zająć się nim.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Proste testy i analiza podstawowych błędów — plusy</a:t>
            </a:r>
          </a:p>
        </p:txBody>
      </p:sp>
    </p:spTree>
    <p:extLst>
      <p:ext uri="{BB962C8B-B14F-4D97-AF65-F5344CB8AC3E}">
        <p14:creationId xmlns:p14="http://schemas.microsoft.com/office/powerpoint/2010/main" val="4162266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bardzo ograniczony zakres analizy </a:t>
            </a:r>
            <a:r>
              <a:rPr lang="pl-PL" sz="2100" dirty="0"/>
              <a:t>— proste testy nie pozwolą Ci na oszacowanie kosztów zapewnienia dostępności cyfrowej strony, bo znajdziesz tylko podstawowe błędy;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 pozwalają stwierdzić, czy strona internetowa jest zgodna z wymaganiami dostępności cyfrowej dla podmiotów publicznych </a:t>
            </a:r>
            <a:r>
              <a:rPr lang="pl-PL" sz="2100" dirty="0"/>
              <a:t>— są jedynie dobrym początkiem do poznania tych wytycznych i ich lepszego zrozumienia.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Proste testy i analiza podstawowych błędów — minusy</a:t>
            </a:r>
          </a:p>
        </p:txBody>
      </p:sp>
    </p:spTree>
    <p:extLst>
      <p:ext uri="{BB962C8B-B14F-4D97-AF65-F5344CB8AC3E}">
        <p14:creationId xmlns:p14="http://schemas.microsoft.com/office/powerpoint/2010/main" val="3237497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Możesz łączyć ze sobą różne rodzaje badań i testów, np.: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zlecić zbadanie 4 najważniejszych lub najbardziej złożonych podstron ekspertowi, a samodzielnie przetestować te prostsze;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zrobić samodzielnie proste testy, ale poszerzyć je o testy z użytkownikami;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zacząć od badania eksperckiego, a na potrzeby aktualizacji deklaracji dostępności wykonać testy samodzielnie.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Mieszane metody badawcze</a:t>
            </a:r>
          </a:p>
        </p:txBody>
      </p:sp>
    </p:spTree>
    <p:extLst>
      <p:ext uri="{BB962C8B-B14F-4D97-AF65-F5344CB8AC3E}">
        <p14:creationId xmlns:p14="http://schemas.microsoft.com/office/powerpoint/2010/main" val="393530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Niezbędna dla niektórych, przydatna dla wszystkich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919931"/>
            <a:ext cx="6408270" cy="220333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to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cecha rozwiązań cyfrowych (np. stron, aplikacji, systemów), która umożliwia samodzielne korzystanie z nich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przez osoby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 niepełnosprawnościami.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Jednocześnie wiele jej elementów jest uniwersalnych (np. kontrast, napisy do filmów) i poprawiają użyteczność dla każdego.</a:t>
            </a:r>
          </a:p>
        </p:txBody>
      </p:sp>
      <p:pic>
        <p:nvPicPr>
          <p:cNvPr id="6" name="Obraz 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86" y="1919931"/>
            <a:ext cx="3291872" cy="329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891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Schemat deklaracji dostępności strony internetowej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3577718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pl-PL" sz="2100" dirty="0"/>
              <a:t>takie, które musisz użyć </a:t>
            </a:r>
            <a:r>
              <a:rPr lang="pl-PL" sz="2100" b="1" dirty="0"/>
              <a:t>co do słowa zgodnie ze wzorem </a:t>
            </a:r>
            <a:r>
              <a:rPr lang="pl-PL" sz="2100" dirty="0"/>
              <a:t>— obowiązkowe;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pl-PL" sz="2100" dirty="0"/>
              <a:t>takie, które możesz opisać </a:t>
            </a:r>
            <a:r>
              <a:rPr lang="pl-PL" sz="2100" b="1" dirty="0"/>
              <a:t>własnymi słowami, ale uwzględniając </a:t>
            </a:r>
            <a:br>
              <a:rPr lang="pl-PL" sz="2100" b="1" dirty="0"/>
            </a:br>
            <a:r>
              <a:rPr lang="pl-PL" sz="2100" b="1" dirty="0"/>
              <a:t>w tym opisie konkretne wymagane elementy</a:t>
            </a:r>
            <a:r>
              <a:rPr lang="pl-PL" sz="2100" dirty="0"/>
              <a:t> — konieczne;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pl-PL" sz="2100" dirty="0"/>
              <a:t>inne </a:t>
            </a:r>
            <a:r>
              <a:rPr lang="pl-PL" sz="2100" b="1" dirty="0"/>
              <a:t>nieobowiązkowe treści</a:t>
            </a:r>
            <a:r>
              <a:rPr lang="pl-PL" sz="2100" dirty="0"/>
              <a:t>, przydatne dla osób z niepełnosprawnościami, korzystających z informacji i usług danego podmiotu publicznego.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3 rodzaje treści w deklaracji</a:t>
            </a:r>
          </a:p>
        </p:txBody>
      </p:sp>
    </p:spTree>
    <p:extLst>
      <p:ext uri="{BB962C8B-B14F-4D97-AF65-F5344CB8AC3E}">
        <p14:creationId xmlns:p14="http://schemas.microsoft.com/office/powerpoint/2010/main" val="25236684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r>
              <a:rPr lang="pl-PL" sz="2100" dirty="0"/>
              <a:t>Zacznij od tytułu „Deklaracja dostępności” i wstępu — oba te elementy mają obowiązkowe brzmienie, więc uzupełnij je tylko o niezbędne treści.</a:t>
            </a:r>
          </a:p>
          <a:p>
            <a:r>
              <a:rPr lang="pl-PL" sz="2100" dirty="0"/>
              <a:t>Nazwa strony we wstępie powinna być linkiem prowadzącym do tej strony.</a:t>
            </a:r>
          </a:p>
          <a:p>
            <a:r>
              <a:rPr lang="pl-PL" sz="2100" dirty="0"/>
              <a:t>Podaj także datę publikacja strony, której dotyczy deklaracja oraz datę jej ostatniej aktualizacji mającej wpływ na dostępność cyfrową.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Tytuł i informacje wstępne</a:t>
            </a:r>
          </a:p>
        </p:txBody>
      </p:sp>
    </p:spTree>
    <p:extLst>
      <p:ext uri="{BB962C8B-B14F-4D97-AF65-F5344CB8AC3E}">
        <p14:creationId xmlns:p14="http://schemas.microsoft.com/office/powerpoint/2010/main" val="2335340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004478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sz="2100" b="1" dirty="0"/>
              <a:t>Deklaracja dostępności</a:t>
            </a:r>
          </a:p>
          <a:p>
            <a:pPr>
              <a:spcBef>
                <a:spcPts val="1800"/>
              </a:spcBef>
            </a:pPr>
            <a:r>
              <a:rPr lang="pl-PL" sz="2100" dirty="0"/>
              <a:t>[Nazwa podmiotu publicznego] zobowiązuje się zapewnić dostępność swojej strony internetowej zgodnie z przepisami ustawy z dnia 4 kwietnia 2019 r. o dostępności cyfrowej stron internetowych i aplikacji mobilnych podmiotów publicznych. </a:t>
            </a:r>
          </a:p>
          <a:p>
            <a:pPr>
              <a:spcBef>
                <a:spcPts val="1800"/>
              </a:spcBef>
            </a:pPr>
            <a:r>
              <a:rPr lang="pl-PL" sz="2100" dirty="0"/>
              <a:t>Oświadczenie o dostępności dotyczy strony internetowej [adres </a:t>
            </a:r>
            <a:r>
              <a:rPr lang="pl-PL" sz="2100" dirty="0" err="1"/>
              <a:t>url</a:t>
            </a:r>
            <a:r>
              <a:rPr lang="pl-PL" sz="2100" dirty="0"/>
              <a:t> strony internetowej].</a:t>
            </a:r>
          </a:p>
          <a:p>
            <a:pPr>
              <a:spcBef>
                <a:spcPts val="1800"/>
              </a:spcBef>
            </a:pPr>
            <a:r>
              <a:rPr lang="pl-PL" sz="2100" dirty="0"/>
              <a:t>Data publikacji strony: [</a:t>
            </a:r>
            <a:r>
              <a:rPr lang="pl-PL" sz="2100" dirty="0" err="1"/>
              <a:t>rrrr</a:t>
            </a:r>
            <a:r>
              <a:rPr lang="pl-PL" sz="2100" dirty="0"/>
              <a:t>-mm-</a:t>
            </a:r>
            <a:r>
              <a:rPr lang="pl-PL" sz="2100" dirty="0" err="1"/>
              <a:t>dd</a:t>
            </a:r>
            <a:r>
              <a:rPr lang="pl-PL" sz="2100" dirty="0"/>
              <a:t>]; data ostatniej aktualizacji strony: [</a:t>
            </a:r>
            <a:r>
              <a:rPr lang="pl-PL" sz="2100" dirty="0" err="1"/>
              <a:t>rrrr</a:t>
            </a:r>
            <a:r>
              <a:rPr lang="pl-PL" sz="2100" dirty="0"/>
              <a:t>-mm-</a:t>
            </a:r>
            <a:r>
              <a:rPr lang="pl-PL" sz="2100" dirty="0" err="1"/>
              <a:t>dd</a:t>
            </a:r>
            <a:r>
              <a:rPr lang="pl-PL" sz="2100" dirty="0"/>
              <a:t>].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Tytuł i informacje wstępne — wzorzec</a:t>
            </a:r>
          </a:p>
        </p:txBody>
      </p:sp>
    </p:spTree>
    <p:extLst>
      <p:ext uri="{BB962C8B-B14F-4D97-AF65-F5344CB8AC3E}">
        <p14:creationId xmlns:p14="http://schemas.microsoft.com/office/powerpoint/2010/main" val="2469437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73401"/>
            <a:ext cx="10660956" cy="361087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pl-PL" sz="2100" dirty="0"/>
              <a:t>Ta strona internetowa jest </a:t>
            </a:r>
            <a:r>
              <a:rPr lang="pl-PL" sz="2100" b="1" dirty="0"/>
              <a:t>w pełni zgodna </a:t>
            </a:r>
            <a:r>
              <a:rPr lang="pl-PL" sz="2100" dirty="0"/>
              <a:t>z ustawą z dnia 4 kwietnia 2019 r. </a:t>
            </a:r>
            <a:br>
              <a:rPr lang="pl-PL" sz="2100" dirty="0"/>
            </a:br>
            <a:r>
              <a:rPr lang="pl-PL" sz="2100" dirty="0"/>
              <a:t>o dostępności cyfrowej stron internetowych i aplikacji mobilnych podmiotów publicznych.</a:t>
            </a:r>
          </a:p>
          <a:p>
            <a:pPr marL="457200" lvl="0" indent="-457200">
              <a:buFont typeface="+mj-lt"/>
              <a:buAutoNum type="alphaLcParenR"/>
            </a:pPr>
            <a:r>
              <a:rPr lang="pl-PL" sz="2100" dirty="0"/>
              <a:t>Ta strona internetowa jest </a:t>
            </a:r>
            <a:r>
              <a:rPr lang="pl-PL" sz="2100" b="1" dirty="0"/>
              <a:t>częściowo zgodna</a:t>
            </a:r>
            <a:r>
              <a:rPr lang="pl-PL" sz="2100" dirty="0"/>
              <a:t> z ustawą z dnia 4 kwietnia 2019 r. </a:t>
            </a:r>
            <a:br>
              <a:rPr lang="pl-PL" sz="2100" dirty="0"/>
            </a:br>
            <a:r>
              <a:rPr lang="pl-PL" sz="2100" dirty="0"/>
              <a:t>o dostępności cyfrowej stron internetowych i aplikacji mobilnych podmiotów publicznych z powodu [do wyboru jedna z opcji: „niezgodności”, „wyłączeń” lub „niezgodności i wyłączeń”] wymienionych poniżej.</a:t>
            </a:r>
          </a:p>
          <a:p>
            <a:pPr marL="457200" lvl="0" indent="-457200">
              <a:buFont typeface="+mj-lt"/>
              <a:buAutoNum type="alphaLcParenR"/>
            </a:pPr>
            <a:r>
              <a:rPr lang="pl-PL" sz="2100" dirty="0"/>
              <a:t>Ta strona internetowa jest </a:t>
            </a:r>
            <a:r>
              <a:rPr lang="pl-PL" sz="2100" b="1" dirty="0"/>
              <a:t>niezgodna</a:t>
            </a:r>
            <a:r>
              <a:rPr lang="pl-PL" sz="2100" dirty="0"/>
              <a:t> z ustawą z dnia 4 kwietnia 2019 r. o dostępności cyfrowej stron internetowych i aplikacji mobilnych podmiotów publicznych z powodu [do wyboru jedna z opcji: „niezgodności”, „wyłączeń” lub „niezgodności i wyłączeń”] wymienionych poniżej.</a:t>
            </a:r>
          </a:p>
          <a:p>
            <a:pPr fontAlgn="base"/>
            <a:endParaRPr lang="pl-PL" sz="2100" b="1" dirty="0"/>
          </a:p>
          <a:p>
            <a:endParaRPr lang="pl-PL" sz="2100" dirty="0"/>
          </a:p>
          <a:p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Stan dostępności cyfrowej — 3 opcje do wyboru</a:t>
            </a:r>
          </a:p>
        </p:txBody>
      </p:sp>
    </p:spTree>
    <p:extLst>
      <p:ext uri="{BB962C8B-B14F-4D97-AF65-F5344CB8AC3E}">
        <p14:creationId xmlns:p14="http://schemas.microsoft.com/office/powerpoint/2010/main" val="31100916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62158"/>
            <a:ext cx="10660956" cy="4371265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sz="2100" dirty="0"/>
              <a:t>Jeśli strona internetowa jest częściowo zgodna lub niezgodna z ustawą o dostępności cyfrowej wyjaśnij, dlaczego tak jest.</a:t>
            </a:r>
          </a:p>
          <a:p>
            <a:pPr>
              <a:spcBef>
                <a:spcPts val="1800"/>
              </a:spcBef>
            </a:pPr>
            <a:r>
              <a:rPr lang="pl-PL" sz="2100" dirty="0"/>
              <a:t>Opis podziel na części, zależnie od zidentyfikowanych niezgodności lub wyłączeń: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Niezgodności z ustawą o dostępności cyfrowej.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Wyłączenia dopuszczane w ustawie o dostępności cyfrowej.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Elementy niedostępne ze względu na nadmierne koszty.</a:t>
            </a:r>
          </a:p>
          <a:p>
            <a:pPr lvl="0">
              <a:spcBef>
                <a:spcPts val="1800"/>
              </a:spcBef>
            </a:pPr>
            <a:r>
              <a:rPr lang="pl-PL" sz="2100" dirty="0"/>
              <a:t>Problemy opisz w prosty i zrozumiały sposób.</a:t>
            </a:r>
          </a:p>
          <a:p>
            <a:pPr lvl="0">
              <a:spcBef>
                <a:spcPts val="1800"/>
              </a:spcBef>
            </a:pPr>
            <a:r>
              <a:rPr lang="pl-PL" sz="2100" dirty="0"/>
              <a:t>Jeśli podmiot powołuje się na nadmierne koszty, dodaj także wyniki analizy, która to potwierdza.</a:t>
            </a:r>
          </a:p>
          <a:p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Opis problemów z dostępnością cyfrową</a:t>
            </a:r>
          </a:p>
        </p:txBody>
      </p:sp>
    </p:spTree>
    <p:extLst>
      <p:ext uri="{BB962C8B-B14F-4D97-AF65-F5344CB8AC3E}">
        <p14:creationId xmlns:p14="http://schemas.microsoft.com/office/powerpoint/2010/main" val="26954093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447240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pPr lvl="0"/>
            <a:r>
              <a:rPr lang="pl-PL" sz="2100" b="1" dirty="0"/>
              <a:t>Niezgodności z ustawą o dostępności cyfrowej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W części filmów nie ma napisów. Napisy dodajemy maksymalnie w ciągu 2 tygodni od publikacji.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Część pól formularza kontaktowego może być niedostępna dla czytników ekranu. W razie problemów napisz do nas mejl lub zadzwoń.</a:t>
            </a:r>
          </a:p>
          <a:p>
            <a:pPr lvl="0"/>
            <a:r>
              <a:rPr lang="pl-PL" sz="2100" b="1" dirty="0"/>
              <a:t>Wyłączenia dopuszczane w ustawie o dostępności cyfrowej</a:t>
            </a:r>
          </a:p>
          <a:p>
            <a:r>
              <a:rPr lang="pl-PL" sz="2100" dirty="0"/>
              <a:t>Dokumenty sprzed 23 września 2018 r. nie są dostępne cyfrowo. Jeśli potrzebujesz któregoś z nich w formie dostępnej, skontaktuj się z nami.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Opis problemów z dostępnością cyfrową — przykład</a:t>
            </a:r>
          </a:p>
        </p:txBody>
      </p:sp>
    </p:spTree>
    <p:extLst>
      <p:ext uri="{BB962C8B-B14F-4D97-AF65-F5344CB8AC3E}">
        <p14:creationId xmlns:p14="http://schemas.microsoft.com/office/powerpoint/2010/main" val="16584762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4371265"/>
          </a:xfrm>
        </p:spPr>
        <p:txBody>
          <a:bodyPr>
            <a:noAutofit/>
          </a:bodyPr>
          <a:lstStyle/>
          <a:p>
            <a:r>
              <a:rPr lang="pl-PL" sz="2100" dirty="0"/>
              <a:t>Po opisie stanu dostępności cyfrowej napisz, kiedy ta deklaracja została przygotowana. Datę zapisz w formacie </a:t>
            </a:r>
            <a:r>
              <a:rPr lang="pl-PL" sz="2100" dirty="0" err="1"/>
              <a:t>rrrr</a:t>
            </a:r>
            <a:r>
              <a:rPr lang="pl-PL" sz="2100" dirty="0"/>
              <a:t>-mm-</a:t>
            </a:r>
            <a:r>
              <a:rPr lang="pl-PL" sz="2100" dirty="0" err="1"/>
              <a:t>dd</a:t>
            </a:r>
            <a:r>
              <a:rPr lang="pl-PL" sz="2100" dirty="0"/>
              <a:t>.</a:t>
            </a:r>
          </a:p>
          <a:p>
            <a:r>
              <a:rPr lang="pl-PL" sz="2100" dirty="0"/>
              <a:t>Podaj także informację, na jakiej podstawie ten stan został oceniony — czy było to  samodzielne badanie, czy zlecone podmiotowi zewnętrznemu.</a:t>
            </a:r>
          </a:p>
          <a:p>
            <a:r>
              <a:rPr lang="pl-PL" sz="2100" dirty="0"/>
              <a:t>Informację uzupełnij o datę ostatniego przeglądu deklaracji dostępności. Taki przegląd jest obowiązkowy co najmniej raz w roku (do 31 marca danego roku). </a:t>
            </a:r>
          </a:p>
          <a:p>
            <a:r>
              <a:rPr lang="pl-PL" sz="2100" dirty="0"/>
              <a:t>Po pierwszym przeglądzie dodaj tę datę do deklaracji. Po kolejnych przeglądach aktualizuj tę datę.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Informacje o przygotowaniu deklaracji</a:t>
            </a:r>
          </a:p>
        </p:txBody>
      </p:sp>
    </p:spTree>
    <p:extLst>
      <p:ext uri="{BB962C8B-B14F-4D97-AF65-F5344CB8AC3E}">
        <p14:creationId xmlns:p14="http://schemas.microsoft.com/office/powerpoint/2010/main" val="30118866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1348933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r>
              <a:rPr lang="pl-PL" sz="2100" dirty="0"/>
              <a:t>Tę deklarację dostępności przygotowaliśmy 2021-03-20 na podstawie badania przeprowadzonego przez [nazwa podmiotu badawczego].</a:t>
            </a:r>
          </a:p>
          <a:p>
            <a:r>
              <a:rPr lang="pl-PL" sz="2100" dirty="0"/>
              <a:t>Data ostatniego przeglądu deklaracji: 2023-03-20.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Informacje o przygotowaniu deklaracji — przykład</a:t>
            </a:r>
          </a:p>
        </p:txBody>
      </p:sp>
    </p:spTree>
    <p:extLst>
      <p:ext uri="{BB962C8B-B14F-4D97-AF65-F5344CB8AC3E}">
        <p14:creationId xmlns:p14="http://schemas.microsoft.com/office/powerpoint/2010/main" val="39289089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4371265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pl-PL" sz="2100" dirty="0"/>
              <a:t>Opisz skróty zgodnie ze stanem faktycznym np.: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Na tej stronie internetowej można używać standardowych skrótów klawiaturowych przeglądarki.</a:t>
            </a:r>
          </a:p>
          <a:p>
            <a:pPr>
              <a:spcBef>
                <a:spcPts val="1800"/>
              </a:spcBef>
            </a:pPr>
            <a:r>
              <a:rPr lang="pl-PL" sz="2100" dirty="0"/>
              <a:t>lub 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Oprócz standardowych skrótów klawiaturowych dodaliśmy [opis dodanych skrótów].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Informacje o skrótach klawiaturowych</a:t>
            </a:r>
          </a:p>
        </p:txBody>
      </p:sp>
    </p:spTree>
    <p:extLst>
      <p:ext uri="{BB962C8B-B14F-4D97-AF65-F5344CB8AC3E}">
        <p14:creationId xmlns:p14="http://schemas.microsoft.com/office/powerpoint/2010/main" val="346092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30123" cy="405109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300" dirty="0"/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Dostępność cyfrowa nie jest czarno-biała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819730"/>
            <a:ext cx="6484470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pl-PL" sz="2100" dirty="0"/>
              <a:t>Rzadko kiedy w rozwiązaniu cyfrowym wszystkie wymagania dostępności cyfrowej są spełnione lub wszystkie są niespełnione. </a:t>
            </a:r>
          </a:p>
          <a:p>
            <a:pPr>
              <a:spcBef>
                <a:spcPts val="1800"/>
              </a:spcBef>
            </a:pPr>
            <a:r>
              <a:rPr lang="pl-PL" sz="2100" b="1" dirty="0"/>
              <a:t>Najczęściej wymagania te są spełnione na pewnym określonym poziomie</a:t>
            </a:r>
            <a:r>
              <a:rPr lang="pl-PL" sz="2100" dirty="0"/>
              <a:t>. </a:t>
            </a:r>
          </a:p>
          <a:p>
            <a:pPr>
              <a:spcBef>
                <a:spcPts val="1800"/>
              </a:spcBef>
            </a:pPr>
            <a:r>
              <a:rPr lang="pl-PL" sz="2100" dirty="0"/>
              <a:t>Celem jest przesuwanie „suwaka” w stronę coraz wyższej dostępności. Bez stałej dbałości o dostępność „suwak” sam może się zacząć </a:t>
            </a:r>
            <a:r>
              <a:rPr lang="pl-PL" sz="2100" dirty="0" smtClean="0"/>
              <a:t>cofać </a:t>
            </a:r>
            <a:r>
              <a:rPr lang="pl-PL" sz="2100" dirty="0"/>
              <a:t>np. w związku ze zmianami technologii.</a:t>
            </a:r>
          </a:p>
        </p:txBody>
      </p:sp>
      <p:pic>
        <p:nvPicPr>
          <p:cNvPr id="7" name="Obraz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666" y="2182126"/>
            <a:ext cx="2850787" cy="285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543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2073356"/>
          </a:xfrm>
        </p:spPr>
        <p:txBody>
          <a:bodyPr>
            <a:noAutofit/>
          </a:bodyPr>
          <a:lstStyle/>
          <a:p>
            <a:r>
              <a:rPr lang="pl-PL" sz="2100" dirty="0"/>
              <a:t>Zacznij od śródtytułu „Informacje zwrotne i dane kontaktowe”. Jest to obowiązkowe brzmienie tego tytułu.</a:t>
            </a:r>
          </a:p>
          <a:p>
            <a:r>
              <a:rPr lang="pl-PL" sz="2100" dirty="0"/>
              <a:t>W opis podaj imię i nazwisko oraz dane kontaktowe osoby, do której zgłasza się problemy </a:t>
            </a:r>
            <a:br>
              <a:rPr lang="pl-PL" sz="2100" dirty="0"/>
            </a:br>
            <a:r>
              <a:rPr lang="pl-PL" sz="2100" dirty="0"/>
              <a:t>z dostępnością cyfrową lub kontakt do jednostki (wydziału, zespołu), która zajmuje się tym tematem.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Informacje o sposobach kontaktu i zgłaszania problemów z dostępnością cyfrową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4310124"/>
            <a:ext cx="10660956" cy="1399082"/>
          </a:xfrm>
          <a:prstGeom prst="rect">
            <a:avLst/>
          </a:prstGeom>
          <a:ln w="38100">
            <a:solidFill>
              <a:srgbClr val="0F539D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/>
              <a:t>Przykład:</a:t>
            </a:r>
          </a:p>
          <a:p>
            <a:r>
              <a:rPr lang="pl-PL" sz="2100" dirty="0"/>
              <a:t>Wszystkie problemy z dostępnością cyfrową tej strony internetowej możesz zgłosić do Jana Kowalskiego — </a:t>
            </a:r>
            <a:r>
              <a:rPr lang="pl-PL" sz="2100" dirty="0" err="1"/>
              <a:t>mejlowo</a:t>
            </a:r>
            <a:r>
              <a:rPr lang="pl-PL" sz="2100" dirty="0"/>
              <a:t> </a:t>
            </a:r>
            <a:r>
              <a:rPr lang="pl-PL" sz="2100" dirty="0">
                <a:hlinkClick r:id="rId2"/>
              </a:rPr>
              <a:t>jan.kowalski@gov.pl</a:t>
            </a:r>
            <a:r>
              <a:rPr lang="pl-PL" sz="2100" dirty="0"/>
              <a:t> lub telefonicznie 22 100 10 10.</a:t>
            </a:r>
          </a:p>
        </p:txBody>
      </p:sp>
    </p:spTree>
    <p:extLst>
      <p:ext uri="{BB962C8B-B14F-4D97-AF65-F5344CB8AC3E}">
        <p14:creationId xmlns:p14="http://schemas.microsoft.com/office/powerpoint/2010/main" val="20415865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4371265"/>
          </a:xfrm>
        </p:spPr>
        <p:txBody>
          <a:bodyPr>
            <a:noAutofit/>
          </a:bodyPr>
          <a:lstStyle/>
          <a:p>
            <a:r>
              <a:rPr lang="pl-PL" sz="2100" dirty="0"/>
              <a:t>Po danych kontaktowych umieść opis, w jaki sposób są rozpatrywane wnioski i zgłoszenia dotyczące dostępności cyfrowej i jak można zgłosić skargę na brak dostępności.</a:t>
            </a:r>
          </a:p>
          <a:p>
            <a:r>
              <a:rPr lang="pl-PL" sz="2100" b="1" dirty="0"/>
              <a:t>Zakres tego opisu określa ustawa o dostępności cyfrowej</a:t>
            </a:r>
            <a:r>
              <a:rPr lang="pl-PL" sz="2100" dirty="0"/>
              <a:t>. Musisz podać: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jak ma wyglądać wniosek o zapewnienie dostępności;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informacje o terminach, w jakich zareagujesz na zgłoszenie (wskazane w ustawie);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informację o możliwości złożenia skargi;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link do strony Rzecznika Praw Obywatelskich, który może wspierać osobę składającą skargę.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Opis procedury rozpatrywania wniosków i skarg</a:t>
            </a:r>
          </a:p>
        </p:txBody>
      </p:sp>
    </p:spTree>
    <p:extLst>
      <p:ext uri="{BB962C8B-B14F-4D97-AF65-F5344CB8AC3E}">
        <p14:creationId xmlns:p14="http://schemas.microsoft.com/office/powerpoint/2010/main" val="1539196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660956" cy="3495367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r>
              <a:rPr lang="pl-PL" sz="2100" dirty="0"/>
              <a:t>Każdy ma prawo wystąpić z żądaniem zapewnienia dostępności cyfrowej tej strony internetowej lub jej elementów. Zgłaszając takie żądanie, podaj: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swoje imię i nazwisko;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swoje dane kontaktowe (np. numer telefonu, e-mail);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dokładny adres strony internetowej, na której jest niedostępny cyfrowo element lub treść;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opis, na czym polega problem i jaki sposób jego rozwiązania byłby dla Ciebie najwygodniejszy.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Opis procedury rozpatrywania wniosków i skarg — przykład 1/2</a:t>
            </a:r>
          </a:p>
        </p:txBody>
      </p:sp>
    </p:spTree>
    <p:extLst>
      <p:ext uri="{BB962C8B-B14F-4D97-AF65-F5344CB8AC3E}">
        <p14:creationId xmlns:p14="http://schemas.microsoft.com/office/powerpoint/2010/main" val="26845716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60956" cy="4242839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r>
              <a:rPr lang="pl-PL" sz="2100" dirty="0"/>
              <a:t>Na Twoje zgłoszenie odpowiemy najszybciej jak to możliwe, nie później niż w ciągu 7 dni od jego otrzymania. </a:t>
            </a:r>
          </a:p>
          <a:p>
            <a:r>
              <a:rPr lang="pl-PL" sz="2100" dirty="0"/>
              <a:t>Jeżeli ten termin będzie dla nas zbyt krótki, poinformujemy Cię o tym. W tej informacji podamy nowy termin, do którego poprawimy zgłoszone przez Ciebie błędy lub przygotujemy informacje w alternatywny sposób. Ten nowy termin nie będzie dłuższy niż 2 miesiące.</a:t>
            </a:r>
          </a:p>
          <a:p>
            <a:r>
              <a:rPr lang="pl-PL" sz="2100" dirty="0"/>
              <a:t>Jeżeli nie będziemy w stanie zapewnić dostępności cyfrowej strony internetowej lub treści, z Twojego zgłoszenia, zaproponujemy Ci dostęp do nich w alternatywny sposób.</a:t>
            </a:r>
          </a:p>
          <a:p>
            <a:r>
              <a:rPr lang="pl-PL" sz="2100" dirty="0"/>
              <a:t>Jeżeli nasze działania nie będą dla Ciebie zadowalające, możesz zgłosić skargę do kierownictwa naszego urzędu i poinformować Rzecznika Praw Obywatelskich.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Opis procedury rozpatrywania wniosków i skarg — przykład 2/2</a:t>
            </a:r>
          </a:p>
        </p:txBody>
      </p:sp>
    </p:spTree>
    <p:extLst>
      <p:ext uri="{BB962C8B-B14F-4D97-AF65-F5344CB8AC3E}">
        <p14:creationId xmlns:p14="http://schemas.microsoft.com/office/powerpoint/2010/main" val="42661775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60956" cy="4371265"/>
          </a:xfrm>
        </p:spPr>
        <p:txBody>
          <a:bodyPr>
            <a:noAutofit/>
          </a:bodyPr>
          <a:lstStyle/>
          <a:p>
            <a:r>
              <a:rPr lang="pl-PL" sz="2100" dirty="0"/>
              <a:t>Zacznij od śródtytułu „Dostępność architektoniczna”. Jest to obowiązkowe brzmienie tego śródtytułu. </a:t>
            </a:r>
          </a:p>
          <a:p>
            <a:r>
              <a:rPr lang="pl-PL" sz="2100" dirty="0"/>
              <a:t>Następnie podaj adres siedziby podmiotu publicznego oraz opis jej dostępności architektonicznej lub link do innej strony internetowej, na której taki opis jest zamieszczony.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Stan dostępności architektonicznej</a:t>
            </a:r>
          </a:p>
        </p:txBody>
      </p:sp>
    </p:spTree>
    <p:extLst>
      <p:ext uri="{BB962C8B-B14F-4D97-AF65-F5344CB8AC3E}">
        <p14:creationId xmlns:p14="http://schemas.microsoft.com/office/powerpoint/2010/main" val="27849447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r>
              <a:rPr lang="pl-PL" sz="2100" dirty="0"/>
              <a:t>Opisz: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dostępność wejścia do budynku i przechodzenia przez obszary kontroli;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dostępność korytarzy, schodów i wind;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dostosowania w budynku, na przykład pochylnie, platformy, informacje głosowe, pętle indukcyjne;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miejsca parkingowe i sposób korzystania z nich przez osoby z niepełnosprawnościami;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możliwość wstępu z psem asystującym i ewentualne uzasadnione ograniczenia;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możliwości korzystania z tłumacza języka migowego za pośrednictwem środków komunikacji elektronicznej lub braku takiej możliwości (to wymagana prawnie informacja).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Zawartości opisu stanu dostępności architektonicznej</a:t>
            </a:r>
          </a:p>
        </p:txBody>
      </p:sp>
    </p:spTree>
    <p:extLst>
      <p:ext uri="{BB962C8B-B14F-4D97-AF65-F5344CB8AC3E}">
        <p14:creationId xmlns:p14="http://schemas.microsoft.com/office/powerpoint/2010/main" val="28024633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r>
              <a:rPr lang="pl-PL" sz="2100" dirty="0"/>
              <a:t>Jeżeli podmiot posiada i udostępnia aplikacje mobilne, </a:t>
            </a:r>
            <a:r>
              <a:rPr lang="pl-PL" sz="2100" b="1" dirty="0"/>
              <a:t>w deklaracji dostępności swojej strony internetowej</a:t>
            </a:r>
            <a:r>
              <a:rPr lang="pl-PL" sz="2100" dirty="0"/>
              <a:t> dodaje sekcję ze śródtytułem „Aplikacje mobilne”. Jest to obowiązkowe brzmienie tego śródtytułu. </a:t>
            </a:r>
          </a:p>
          <a:p>
            <a:r>
              <a:rPr lang="pl-PL" sz="2100" dirty="0"/>
              <a:t>Następnie wymień te aplikacje mobilne wraz z linkami do stron, na których można je pobrać.</a:t>
            </a:r>
          </a:p>
          <a:p>
            <a:r>
              <a:rPr lang="pl-PL" sz="2100" dirty="0"/>
              <a:t>Dodaj także link do deklaracji dostępności każdej aplikacji mobilnej.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Aplikacje mobilne</a:t>
            </a:r>
          </a:p>
        </p:txBody>
      </p:sp>
    </p:spTree>
    <p:extLst>
      <p:ext uri="{BB962C8B-B14F-4D97-AF65-F5344CB8AC3E}">
        <p14:creationId xmlns:p14="http://schemas.microsoft.com/office/powerpoint/2010/main" val="424559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2696469"/>
          </a:xfrm>
          <a:ln w="38100">
            <a:solidFill>
              <a:srgbClr val="0F539D"/>
            </a:solidFill>
          </a:ln>
        </p:spPr>
        <p:txBody>
          <a:bodyPr>
            <a:noAutofit/>
          </a:bodyPr>
          <a:lstStyle/>
          <a:p>
            <a:r>
              <a:rPr lang="pl-PL" sz="2100" b="1" dirty="0"/>
              <a:t>Aplikacje mobilne</a:t>
            </a:r>
          </a:p>
          <a:p>
            <a:r>
              <a:rPr lang="pl-PL" sz="2100" dirty="0"/>
              <a:t>Ministerstwo Cyfryzacji udostępnia następujące aplikacje mobilne: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>
                <a:hlinkClick r:id="rId2"/>
              </a:rPr>
              <a:t>mObywatel w wersji dla systemu Android</a:t>
            </a:r>
            <a:r>
              <a:rPr lang="pl-PL" sz="2100" dirty="0"/>
              <a:t> — aplikacja jest częściowo zgodna z ustawą o dostępności cyfrowej (</a:t>
            </a:r>
            <a:r>
              <a:rPr lang="pl-PL" sz="2100" dirty="0">
                <a:hlinkClick r:id="rId3"/>
              </a:rPr>
              <a:t>deklaracja Aplikacji dla systemu Android</a:t>
            </a:r>
            <a:r>
              <a:rPr lang="pl-PL" sz="2100" dirty="0"/>
              <a:t>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>
                <a:hlinkClick r:id="rId4"/>
              </a:rPr>
              <a:t>mObywatel w wersji dla systemu iOS</a:t>
            </a:r>
            <a:r>
              <a:rPr lang="pl-PL" sz="2100" dirty="0"/>
              <a:t> — aplikacja jest w pełni zgodna z ustawą o dostępności cyfrowej (</a:t>
            </a:r>
            <a:r>
              <a:rPr lang="pl-PL" sz="2100" dirty="0">
                <a:hlinkClick r:id="rId5"/>
              </a:rPr>
              <a:t>deklaracja Aplikacji dla systemu iOS</a:t>
            </a:r>
            <a:r>
              <a:rPr lang="pl-PL" sz="2100" dirty="0"/>
              <a:t>).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r>
              <a:rPr lang="pl-PL" dirty="0"/>
              <a:t>Aplikacje mobilne — przykład</a:t>
            </a:r>
          </a:p>
        </p:txBody>
      </p:sp>
    </p:spTree>
    <p:extLst>
      <p:ext uri="{BB962C8B-B14F-4D97-AF65-F5344CB8AC3E}">
        <p14:creationId xmlns:p14="http://schemas.microsoft.com/office/powerpoint/2010/main" val="27095273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Gdzie opublikować deklarację dostępności</a:t>
            </a:r>
          </a:p>
        </p:txBody>
      </p:sp>
    </p:spTree>
    <p:extLst>
      <p:ext uri="{BB962C8B-B14F-4D97-AF65-F5344CB8AC3E}">
        <p14:creationId xmlns:p14="http://schemas.microsoft.com/office/powerpoint/2010/main" val="39486075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Deklarację dostępności strony internetowej, opublikuj na tej stronie internetowej albo innej odpowiedniej.</a:t>
            </a:r>
          </a:p>
          <a:p>
            <a:pPr fontAlgn="base"/>
            <a:r>
              <a:rPr lang="pl-PL" sz="2100" dirty="0"/>
              <a:t>Link do niej umieść w miejscu zawsze wyświetlanym na wszystkich podstronach np. w stopce albo nagłówku.</a:t>
            </a:r>
          </a:p>
          <a:p>
            <a:pPr fontAlgn="base"/>
            <a:endParaRPr lang="pl-PL" sz="2100" dirty="0"/>
          </a:p>
          <a:p>
            <a:pPr fontAlgn="base"/>
            <a:r>
              <a:rPr lang="pl-PL" sz="2100" dirty="0"/>
              <a:t>Deklarację dostępności aplikacji mobilnej, opublikuj na wybranej stronie internetowej Twojego podmiotu. </a:t>
            </a:r>
          </a:p>
          <a:p>
            <a:pPr fontAlgn="base"/>
            <a:r>
              <a:rPr lang="pl-PL" sz="2100" dirty="0"/>
              <a:t>Link do niej umieść na stronie internetowej, z której można pobrać tę aplikację. Postaraj się umieścić go także w miejscu łatwo dostępnym w aplikacji np. w sekcji „Pomoc” albo w menu.</a:t>
            </a:r>
          </a:p>
          <a:p>
            <a:pPr fontAlgn="base"/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pPr fontAlgn="base"/>
            <a:r>
              <a:rPr lang="pl-PL" sz="2400" dirty="0"/>
              <a:t>Umiejscowienia deklaracji dostępności</a:t>
            </a:r>
          </a:p>
        </p:txBody>
      </p:sp>
    </p:spTree>
    <p:extLst>
      <p:ext uri="{BB962C8B-B14F-4D97-AF65-F5344CB8AC3E}">
        <p14:creationId xmlns:p14="http://schemas.microsoft.com/office/powerpoint/2010/main" val="335733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85060"/>
          </a:xfrm>
        </p:spPr>
        <p:txBody>
          <a:bodyPr>
            <a:normAutofit/>
          </a:bodyPr>
          <a:lstStyle/>
          <a:p>
            <a:r>
              <a:rPr lang="pl-PL" dirty="0"/>
              <a:t>Prawo wymaga dostępności cyfrowej, ale uwzględnia różne sytuacje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59314"/>
            <a:ext cx="6298203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100" dirty="0"/>
              <a:t>Podmiot publiczny odpowiada tylko za to, co posiada, finansuje i publikuje.</a:t>
            </a:r>
          </a:p>
          <a:p>
            <a:r>
              <a:rPr lang="pl-PL" sz="2100" dirty="0"/>
              <a:t>W określonych sytuacjach zapewnienie dostępności cyfrowej może wiązać się z nadmiernymi kosztami, których podmiot nie może ponieść w danym momencie.</a:t>
            </a:r>
          </a:p>
          <a:p>
            <a:r>
              <a:rPr lang="pl-PL" sz="2100" dirty="0"/>
              <a:t>Część elementów stron  i aplikacji jest wyłączona </a:t>
            </a:r>
            <a:br>
              <a:rPr lang="pl-PL" sz="2100" dirty="0"/>
            </a:br>
            <a:r>
              <a:rPr lang="pl-PL" sz="2100" dirty="0"/>
              <a:t>z obowiązku zapewniania ich dostępności cyfrowej.</a:t>
            </a:r>
          </a:p>
        </p:txBody>
      </p:sp>
      <p:pic>
        <p:nvPicPr>
          <p:cNvPr id="3" name="Obraz 2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646" y="2215376"/>
            <a:ext cx="2951356" cy="295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826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Dodatkowe wymagania</a:t>
            </a:r>
          </a:p>
        </p:txBody>
      </p:sp>
    </p:spTree>
    <p:extLst>
      <p:ext uri="{BB962C8B-B14F-4D97-AF65-F5344CB8AC3E}">
        <p14:creationId xmlns:p14="http://schemas.microsoft.com/office/powerpoint/2010/main" val="30041246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60027"/>
            <a:ext cx="10694988" cy="4371265"/>
          </a:xfrm>
        </p:spPr>
        <p:txBody>
          <a:bodyPr>
            <a:noAutofit/>
          </a:bodyPr>
          <a:lstStyle/>
          <a:p>
            <a:pPr fontAlgn="base"/>
            <a:r>
              <a:rPr lang="pl-PL" sz="2100" dirty="0">
                <a:hlinkClick r:id="rId2"/>
              </a:rPr>
              <a:t>Warunki techniczne</a:t>
            </a:r>
            <a:r>
              <a:rPr lang="pl-PL" sz="2100" dirty="0"/>
              <a:t> deklaracji dostępności określają dodatkowo: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specyficzne identyfikatory HTML, które powinny znaleźć się w deklaracji (np. a11y-status, a11y-data-sporzadzenie);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brzmienie i poziomy nagłówków dzielących deklarację dostępności na logiczne części.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  <a:p>
            <a:pPr fontAlgn="base"/>
            <a:r>
              <a:rPr lang="pl-PL" sz="2100" dirty="0"/>
              <a:t>Jeśli nie masz doświadczenia w pisaniu kodu HTML, poproś o pomoc, w dodaniu tych identyfikatorów i nagłówków, odpowiedniego specjalistę z Twojego podmiotu. </a:t>
            </a:r>
          </a:p>
          <a:p>
            <a:pPr fontAlgn="base"/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32210"/>
          </a:xfrm>
        </p:spPr>
        <p:txBody>
          <a:bodyPr>
            <a:normAutofit/>
          </a:bodyPr>
          <a:lstStyle/>
          <a:p>
            <a:pPr fontAlgn="base"/>
            <a:r>
              <a:rPr lang="pl-PL" sz="2400" dirty="0"/>
              <a:t>Zgodność z warunkami technicznymi</a:t>
            </a:r>
          </a:p>
        </p:txBody>
      </p:sp>
    </p:spTree>
    <p:extLst>
      <p:ext uri="{BB962C8B-B14F-4D97-AF65-F5344CB8AC3E}">
        <p14:creationId xmlns:p14="http://schemas.microsoft.com/office/powerpoint/2010/main" val="27258107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Przydatne materiały</a:t>
            </a:r>
          </a:p>
        </p:txBody>
      </p:sp>
    </p:spTree>
    <p:extLst>
      <p:ext uri="{BB962C8B-B14F-4D97-AF65-F5344CB8AC3E}">
        <p14:creationId xmlns:p14="http://schemas.microsoft.com/office/powerpoint/2010/main" val="27712347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72943"/>
            <a:ext cx="10660956" cy="3610870"/>
          </a:xfrm>
        </p:spPr>
        <p:txBody>
          <a:bodyPr>
            <a:noAutofit/>
          </a:bodyPr>
          <a:lstStyle/>
          <a:p>
            <a:pPr>
              <a:buClr>
                <a:srgbClr val="C12607"/>
              </a:buClr>
            </a:pPr>
            <a:r>
              <a:rPr lang="pl-PL" sz="2100" dirty="0">
                <a:hlinkClick r:id="rId2"/>
              </a:rPr>
              <a:t>Przykładowa deklaracja dostępności</a:t>
            </a:r>
            <a:r>
              <a:rPr lang="pl-PL" sz="2100" dirty="0"/>
              <a:t> (jako inspiracja, a nie kopia)</a:t>
            </a:r>
          </a:p>
          <a:p>
            <a:pPr>
              <a:buClr>
                <a:srgbClr val="C12607"/>
              </a:buClr>
            </a:pPr>
            <a:r>
              <a:rPr lang="pl-PL" sz="2100" dirty="0">
                <a:hlinkClick r:id="rId3"/>
              </a:rPr>
              <a:t>Poradnik – Jak przygotować deklarację dostępności?</a:t>
            </a:r>
            <a:endParaRPr lang="pl-PL" sz="2100" dirty="0"/>
          </a:p>
          <a:p>
            <a:pPr>
              <a:buClr>
                <a:srgbClr val="C12607"/>
              </a:buClr>
            </a:pPr>
            <a:r>
              <a:rPr lang="pl-PL" sz="2100" dirty="0">
                <a:hlinkClick r:id="rId4"/>
              </a:rPr>
              <a:t>Opisy różnych sposobów badania dostępności cyfrowej wraz z praktycznymi podpowiedziami</a:t>
            </a:r>
            <a:endParaRPr lang="pl-PL" sz="2100" dirty="0"/>
          </a:p>
          <a:p>
            <a:pPr>
              <a:buClr>
                <a:srgbClr val="C12607"/>
              </a:buClr>
            </a:pPr>
            <a:r>
              <a:rPr lang="pl-PL" sz="2100" dirty="0">
                <a:hlinkClick r:id="rId5"/>
              </a:rPr>
              <a:t>Omówienie wymagań prawnych związanych z dostępnością cyfrową</a:t>
            </a:r>
            <a:r>
              <a:rPr lang="pl-PL" sz="2100" dirty="0"/>
              <a:t>,</a:t>
            </a:r>
          </a:p>
          <a:p>
            <a:pPr>
              <a:buClr>
                <a:srgbClr val="C12607"/>
              </a:buClr>
            </a:pPr>
            <a:r>
              <a:rPr lang="pl-PL" sz="2100" dirty="0">
                <a:hlinkClick r:id="rId6"/>
              </a:rPr>
              <a:t>Automatyczne wykrywanie błędów dostępności cyfrowej WAVE</a:t>
            </a:r>
            <a:endParaRPr lang="pl-PL" sz="2100" dirty="0"/>
          </a:p>
          <a:p>
            <a:pPr>
              <a:buClr>
                <a:srgbClr val="C12607"/>
              </a:buClr>
            </a:pPr>
            <a:r>
              <a:rPr lang="pl-PL" sz="2100" dirty="0">
                <a:hlinkClick r:id="rId7"/>
              </a:rPr>
              <a:t>ALLY - </a:t>
            </a:r>
            <a:r>
              <a:rPr lang="pl-PL" sz="2100" dirty="0" err="1">
                <a:hlinkClick r:id="rId7"/>
              </a:rPr>
              <a:t>walidator</a:t>
            </a:r>
            <a:r>
              <a:rPr lang="pl-PL" sz="2100" dirty="0">
                <a:hlinkClick r:id="rId7"/>
              </a:rPr>
              <a:t> dostępności</a:t>
            </a: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Warto przeczytać</a:t>
            </a:r>
          </a:p>
        </p:txBody>
      </p:sp>
    </p:spTree>
    <p:extLst>
      <p:ext uri="{BB962C8B-B14F-4D97-AF65-F5344CB8AC3E}">
        <p14:creationId xmlns:p14="http://schemas.microsoft.com/office/powerpoint/2010/main" val="24507501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8919037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7322" y="3135127"/>
            <a:ext cx="10515600" cy="810340"/>
          </a:xfrm>
        </p:spPr>
        <p:txBody>
          <a:bodyPr>
            <a:normAutofit/>
          </a:bodyPr>
          <a:lstStyle/>
          <a:p>
            <a:r>
              <a:rPr lang="pl-PL" sz="4000" dirty="0"/>
              <a:t>Dziękuję za uwagę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984256" y="4436198"/>
            <a:ext cx="10824344" cy="1494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https://www.gov.pl/web/dostepnosc-cyfrowa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290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Co to jest deklaracja dostępności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6229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58748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b="1" dirty="0"/>
              <a:t>Wymagane prawnie oświadczenie podmiotu publicznego z opisem dostępności tego podmiotu dla osób z niepełnosprawnościami. </a:t>
            </a:r>
          </a:p>
          <a:p>
            <a:pPr fontAlgn="base"/>
            <a:r>
              <a:rPr lang="pl-PL" sz="2100" dirty="0"/>
              <a:t>Informuje te osoby o stanie dostępności strony internetowej, aplikacji mobilnej i budynku siedziby podmiotu publicznego.</a:t>
            </a:r>
          </a:p>
          <a:p>
            <a:pPr fontAlgn="base"/>
            <a:r>
              <a:rPr lang="pl-PL" sz="2100" dirty="0"/>
              <a:t>Jest obowiązkowa dla stron internetowych podmiotów publicznych od 23 września 2020 r., a dla aplikacji mobilnych tych podmiotów od 23 czerwca 2021 r. </a:t>
            </a:r>
          </a:p>
          <a:p>
            <a:pPr fontAlgn="base"/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 dostępności</a:t>
            </a:r>
          </a:p>
        </p:txBody>
      </p:sp>
      <p:pic>
        <p:nvPicPr>
          <p:cNvPr id="4" name="Obraz 3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267" y="2159000"/>
            <a:ext cx="2872118" cy="287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08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Deklaracją dostępności </a:t>
            </a:r>
            <a:r>
              <a:rPr lang="pl-PL" sz="2100" b="1" dirty="0">
                <a:latin typeface="Lato Black" panose="020F0A02020204030203" pitchFamily="34" charset="-18"/>
              </a:rPr>
              <a:t>NIE JEST</a:t>
            </a:r>
            <a:r>
              <a:rPr lang="pl-PL" sz="2100" b="1" dirty="0"/>
              <a:t>: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Raport o stanie zapewnienia dostępności dla osób ze szczególnymi potrzebami;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informacja w formacie łatwym do czytania i w polskim języku migowym o tym, czym zajmuje się podmiot;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opis, w dowolnej formie, tego, jak podmiot dba o dostępność.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Ważne!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02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Ogólna forma i zakres deklaracji dostępności są wspólne w całej UE. Określa je Decyzja Wykonawcza Komisji (UE) 2018/1523.</a:t>
            </a:r>
          </a:p>
          <a:p>
            <a:pPr fontAlgn="base"/>
            <a:r>
              <a:rPr lang="pl-PL" sz="2100" dirty="0"/>
              <a:t>Szczegółową formę i zakres deklaracji dostępności określają poszczególne kraje. W Polsce opisują je </a:t>
            </a:r>
            <a:r>
              <a:rPr lang="pl-PL" sz="2100" dirty="0">
                <a:hlinkClick r:id="rId2"/>
              </a:rPr>
              <a:t>Warunki techniczne</a:t>
            </a:r>
            <a:r>
              <a:rPr lang="pl-PL" sz="2100" dirty="0"/>
              <a:t>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 dostępności ma określoną formę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4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2329</Words>
  <Application>Microsoft Office PowerPoint</Application>
  <PresentationFormat>Panoramiczny</PresentationFormat>
  <Paragraphs>223</Paragraphs>
  <Slides>55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63" baseType="lpstr">
      <vt:lpstr>Arial</vt:lpstr>
      <vt:lpstr>Calibri</vt:lpstr>
      <vt:lpstr>Calibri Light</vt:lpstr>
      <vt:lpstr>Lato</vt:lpstr>
      <vt:lpstr>Lato Black</vt:lpstr>
      <vt:lpstr>Open Sans</vt:lpstr>
      <vt:lpstr>Open Sans Semibold</vt:lpstr>
      <vt:lpstr>Office Theme</vt:lpstr>
      <vt:lpstr>DEKLARACJA DOSTĘPNOŚCI tworzenie dokumentu i jego aktualizacja</vt:lpstr>
      <vt:lpstr>Co to jest dostępność cyfrowa</vt:lpstr>
      <vt:lpstr>Niezbędna dla niektórych, przydatna dla wszystkich</vt:lpstr>
      <vt:lpstr>Dostępność cyfrowa nie jest czarno-biała</vt:lpstr>
      <vt:lpstr>Prawo wymaga dostępności cyfrowej, ale uwzględnia różne sytuacje</vt:lpstr>
      <vt:lpstr>Co to jest deklaracja dostępności</vt:lpstr>
      <vt:lpstr>Deklaracja dostępności</vt:lpstr>
      <vt:lpstr>Ważne!</vt:lpstr>
      <vt:lpstr>Deklaracja dostępności ma określoną formę</vt:lpstr>
      <vt:lpstr>Brak deklaracji dostępności może skutkować karą finansową</vt:lpstr>
      <vt:lpstr>Od czego zacząć?</vt:lpstr>
      <vt:lpstr>Zanim zaczniesz pisać lub aktualizować deklarację dostępności</vt:lpstr>
      <vt:lpstr>W jaki sposób zbierać dane o stanie dostępności cyfrowej</vt:lpstr>
      <vt:lpstr>Testy automatyczne</vt:lpstr>
      <vt:lpstr>Testy automatyczne — plusy</vt:lpstr>
      <vt:lpstr>Testy automatyczne — minusy</vt:lpstr>
      <vt:lpstr>Badania eksperckie</vt:lpstr>
      <vt:lpstr>Badanie eksperckie — plusy</vt:lpstr>
      <vt:lpstr>Badanie eksperckie — minusy</vt:lpstr>
      <vt:lpstr>Test z użyciem Listy kontrolnej CRKC</vt:lpstr>
      <vt:lpstr>Test z użyciem Listy Kontrolnej CRKC — plusy</vt:lpstr>
      <vt:lpstr>Test z użyciem Listy Kontrolnej CRKC — minusy</vt:lpstr>
      <vt:lpstr>Testy z użytkownikami</vt:lpstr>
      <vt:lpstr>Testy z użytkownikami — plusy</vt:lpstr>
      <vt:lpstr>Testy z użytkownikami — minusy</vt:lpstr>
      <vt:lpstr>Proste testy i analiza podstawowych błędów</vt:lpstr>
      <vt:lpstr>Proste testy i analiza podstawowych błędów — plusy</vt:lpstr>
      <vt:lpstr>Proste testy i analiza podstawowych błędów — minusy</vt:lpstr>
      <vt:lpstr>Mieszane metody badawcze</vt:lpstr>
      <vt:lpstr>Schemat deklaracji dostępności strony internetowej</vt:lpstr>
      <vt:lpstr>3 rodzaje treści w deklaracji</vt:lpstr>
      <vt:lpstr>Tytuł i informacje wstępne</vt:lpstr>
      <vt:lpstr>Tytuł i informacje wstępne — wzorzec</vt:lpstr>
      <vt:lpstr>Stan dostępności cyfrowej — 3 opcje do wyboru</vt:lpstr>
      <vt:lpstr>Opis problemów z dostępnością cyfrową</vt:lpstr>
      <vt:lpstr>Opis problemów z dostępnością cyfrową — przykład</vt:lpstr>
      <vt:lpstr>Informacje o przygotowaniu deklaracji</vt:lpstr>
      <vt:lpstr>Informacje o przygotowaniu deklaracji — przykład</vt:lpstr>
      <vt:lpstr>Informacje o skrótach klawiaturowych</vt:lpstr>
      <vt:lpstr>Informacje o sposobach kontaktu i zgłaszania problemów z dostępnością cyfrową</vt:lpstr>
      <vt:lpstr>Opis procedury rozpatrywania wniosków i skarg</vt:lpstr>
      <vt:lpstr>Opis procedury rozpatrywania wniosków i skarg — przykład 1/2</vt:lpstr>
      <vt:lpstr>Opis procedury rozpatrywania wniosków i skarg — przykład 2/2</vt:lpstr>
      <vt:lpstr>Stan dostępności architektonicznej</vt:lpstr>
      <vt:lpstr>Zawartości opisu stanu dostępności architektonicznej</vt:lpstr>
      <vt:lpstr>Aplikacje mobilne</vt:lpstr>
      <vt:lpstr>Aplikacje mobilne — przykład</vt:lpstr>
      <vt:lpstr>Gdzie opublikować deklarację dostępności</vt:lpstr>
      <vt:lpstr>Umiejscowienia deklaracji dostępności</vt:lpstr>
      <vt:lpstr>Dodatkowe wymagania</vt:lpstr>
      <vt:lpstr>Zgodność z warunkami technicznymi</vt:lpstr>
      <vt:lpstr>Przydatne materiały</vt:lpstr>
      <vt:lpstr>Warto przeczytać</vt:lpstr>
      <vt:lpstr>Pytania?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2024-01-11T07:54:12Z</dcterms:created>
  <dcterms:modified xsi:type="dcterms:W3CDTF">2024-01-11T07:54:41Z</dcterms:modified>
</cp:coreProperties>
</file>