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9"/>
  </p:notesMasterIdLst>
  <p:sldIdLst>
    <p:sldId id="256" r:id="rId2"/>
    <p:sldId id="282" r:id="rId3"/>
    <p:sldId id="284" r:id="rId4"/>
    <p:sldId id="297" r:id="rId5"/>
    <p:sldId id="283" r:id="rId6"/>
    <p:sldId id="296" r:id="rId7"/>
    <p:sldId id="294" r:id="rId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196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wara Wioletta" initials="ZW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E2"/>
    <a:srgbClr val="FF33CC"/>
    <a:srgbClr val="0066FF"/>
    <a:srgbClr val="3399FF"/>
    <a:srgbClr val="3366FF"/>
    <a:srgbClr val="5797FF"/>
    <a:srgbClr val="002060"/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>
      <p:cViewPr>
        <p:scale>
          <a:sx n="119" d="100"/>
          <a:sy n="119" d="100"/>
        </p:scale>
        <p:origin x="-144" y="48"/>
      </p:cViewPr>
      <p:guideLst>
        <p:guide orient="horz" pos="2160"/>
        <p:guide pos="19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piotr\Desktop\Prezentacja_KRM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środki UW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_(&quot;zł&quot;* #,##0_);_(&quot;zł&quot;* \(#,##0\);_(&quot;zł&quot;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_-* #\ ##0\.00\ [$zł-415]_-;\-* #\ ##0\.00\ [$zł-415]_-;_-* "-"??\ [$zł-415]_-;_-@_-</c:formatCode>
                <c:ptCount val="2"/>
                <c:pt idx="0">
                  <c:v>2080978.7300000004</c:v>
                </c:pt>
                <c:pt idx="1">
                  <c:v>1874163.2599999998</c:v>
                </c:pt>
              </c:numCache>
            </c:numRef>
          </c:val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środki EU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</c:dPt>
          <c:dLbls>
            <c:dLbl>
              <c:idx val="0"/>
              <c:numFmt formatCode="_(&quot;zł&quot;* #,##0_);_(&quot;zł&quot;* \(#,##0\);_(&quot;zł&quot;* &quot;-&quot;_);_(@_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_(&quot;zł&quot;* #,##0_);_(&quot;zł&quot;* \(#,##0\);_(&quot;zł&quot;* &quot;-&quot;_);_(@_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_(&quot;zł&quot;* #,##0_);_(&quot;zł&quot;* \(#,##0\);_(&quot;zł&quot;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_-* #\ ##0\.00\ [$zł-415]_-;\-* #\ ##0\.00\ [$zł-415]_-;_-* "-"??\ [$zł-415]_-;_-@_-</c:formatCode>
                <c:ptCount val="2"/>
                <c:pt idx="0">
                  <c:v>11458245.27</c:v>
                </c:pt>
                <c:pt idx="1">
                  <c:v>10319481.84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96688768"/>
        <c:axId val="96698752"/>
      </c:barChart>
      <c:catAx>
        <c:axId val="9668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6698752"/>
        <c:crosses val="autoZero"/>
        <c:auto val="1"/>
        <c:lblAlgn val="ctr"/>
        <c:lblOffset val="100"/>
        <c:noMultiLvlLbl val="0"/>
      </c:catAx>
      <c:valAx>
        <c:axId val="9669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,0\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668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60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2020-05-15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2020-05-15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2020-05-15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2020-05-15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2020-05-15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900">
                <a:latin typeface="Arial" pitchFamily="34" charset="0"/>
                <a:cs typeface="Arial" pitchFamily="34" charset="0"/>
              </a:rPr>
              <a:t/>
            </a: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Nowa jakość udostępniania dóbr kultury na Uniwersytecie Warszawskim – stworzenie centrum digitalizacji zbiorów bibliotecznych i muzealnych</a:t>
            </a:r>
            <a:endParaRPr lang="pl-PL" sz="4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64207" y="2924944"/>
            <a:ext cx="842782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Uniwersytet </a:t>
            </a:r>
            <a:r>
              <a:rPr lang="pl-PL" dirty="0">
                <a:solidFill>
                  <a:srgbClr val="002060"/>
                </a:solidFill>
              </a:rPr>
              <a:t>Warszawski </a:t>
            </a:r>
            <a:endParaRPr lang="pl-PL" dirty="0" smtClean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Uniwersytet Warszawski</a:t>
            </a:r>
          </a:p>
        </p:txBody>
      </p:sp>
      <p:sp>
        <p:nvSpPr>
          <p:cNvPr id="16" name="Podtytuł 2"/>
          <p:cNvSpPr txBox="1">
            <a:spLocks/>
          </p:cNvSpPr>
          <p:nvPr/>
        </p:nvSpPr>
        <p:spPr>
          <a:xfrm>
            <a:off x="-38256" y="396928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789436" y="4893746"/>
            <a:ext cx="10536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było wytworzenie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infrastruktury do digitalizacji oraz udostępniania zasobów kultury posiadanych przez UW. Produktem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jest infrastruktura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umożliwiająca opracowanie, skanowanie, przetwarzanie oraz publikację dóbr kultury w postaci cyfrowej. </a:t>
            </a:r>
            <a:endParaRPr lang="pl-PL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501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90459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2016-10-08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2019-10-07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2016-10-08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2019-10-07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821042"/>
              </p:ext>
            </p:extLst>
          </p:nvPr>
        </p:nvGraphicFramePr>
        <p:xfrm>
          <a:off x="2135560" y="4323615"/>
          <a:ext cx="7920880" cy="237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4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51384" y="2355559"/>
            <a:ext cx="103796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 ramach projektu stworzone zostało oprogramowanie biblioteki cyfrowej oraz powiązane z nim: aplikacja redaktora cyfrowego, system </a:t>
            </a:r>
            <a:r>
              <a:rPr lang="pl-PL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workflow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do kontroli przepływu pracy podczas digitalizacji, aplikacja (strona www) prezentująca obiekty cyfrowe użytkownikom – crispa.uw.edu.pl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Stworzono pracownię reprograficzną, w tym: dostosowano pomieszczenia na potrzeby digitalizacji (oświetlenie, odpowiednie otoczenie sieciowe, systemy zabezpieczeń), zakupiono sprzęt digitalizacyjny (skanery, stanowisko fotogrametryczne, sprzęt komputerowy).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1E2"/>
                </a:solidFill>
              </a:rPr>
              <a:t>Rozbudowano infrastrukturę informatyczną zapewniając w pełni redundantne i niezawodne środowisko</a:t>
            </a:r>
            <a:endParaRPr lang="pl-PL" i="1" dirty="0">
              <a:solidFill>
                <a:srgbClr val="0071E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W ramach usług zewnętrznych,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smtClean="0">
                <a:solidFill>
                  <a:srgbClr val="0070C0"/>
                </a:solidFill>
              </a:rPr>
              <a:t>przygotowaniu </a:t>
            </a:r>
            <a:r>
              <a:rPr lang="pl-PL" i="1" dirty="0">
                <a:solidFill>
                  <a:srgbClr val="0070C0"/>
                </a:solidFill>
              </a:rPr>
              <a:t>do digitalizacji poddano ponad tysiąc obiektów z różnych kolekcji Uniwersytetu </a:t>
            </a:r>
            <a:r>
              <a:rPr lang="pl-PL" i="1" dirty="0" smtClean="0">
                <a:solidFill>
                  <a:srgbClr val="0070C0"/>
                </a:solidFill>
              </a:rPr>
              <a:t>Warszawskiego, a samej digitalizacji poddano obiekty  XIX i XX wieczne, z których wykonano blisko 300 tys. skanów.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W trakcie realizacji projektu udostępniono prawie milion dokumentów sektora publicznego w formie cyfrowej o objętości ponad 70 TB, które po zakończeniu projektu nadal przyrastają.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Do dnia </a:t>
            </a:r>
            <a:r>
              <a:rPr lang="pl-PL" i="1" dirty="0">
                <a:solidFill>
                  <a:srgbClr val="0070C0"/>
                </a:solidFill>
              </a:rPr>
              <a:t>11.05.2020 odtworzono je ponad 9,5 mln. razy.</a:t>
            </a:r>
            <a:endParaRPr lang="pl-PL" i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Powyższe liczby stale rosną w ramach utrzymywania trwałości efektów projektu.</a:t>
            </a: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9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900">
                <a:latin typeface="Arial" pitchFamily="34" charset="0"/>
                <a:cs typeface="Arial" pitchFamily="34" charset="0"/>
              </a:rPr>
              <a:t/>
            </a: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3171923" y="2649953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err="1" smtClean="0">
                <a:solidFill>
                  <a:schemeClr val="tx2"/>
                </a:solidFill>
              </a:rPr>
              <a:t>Workflow</a:t>
            </a:r>
            <a:endParaRPr lang="pl-PL" sz="900" b="1" i="1" dirty="0" smtClean="0">
              <a:solidFill>
                <a:schemeClr val="tx2"/>
              </a:solidFill>
            </a:endParaRP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 – </a:t>
            </a: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oprogramowanie do kontroli przepływu pracy w procesie digitalizacji</a:t>
            </a:r>
            <a:endParaRPr lang="pl-PL" sz="900" i="1" dirty="0">
              <a:solidFill>
                <a:schemeClr val="tx2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rostokąt 121"/>
          <p:cNvSpPr/>
          <p:nvPr/>
        </p:nvSpPr>
        <p:spPr>
          <a:xfrm>
            <a:off x="3171923" y="4009659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err="1" smtClean="0">
                <a:solidFill>
                  <a:schemeClr val="tx2"/>
                </a:solidFill>
              </a:rPr>
              <a:t>Crispa</a:t>
            </a:r>
            <a:r>
              <a:rPr lang="pl-PL" sz="900" b="1" i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– </a:t>
            </a:r>
          </a:p>
          <a:p>
            <a:pPr algn="ctr"/>
            <a:r>
              <a:rPr lang="pl-PL" sz="900" i="1" dirty="0">
                <a:solidFill>
                  <a:schemeClr val="tx2"/>
                </a:solidFill>
              </a:rPr>
              <a:t>a</a:t>
            </a:r>
            <a:r>
              <a:rPr lang="pl-PL" sz="900" i="1" dirty="0" smtClean="0">
                <a:solidFill>
                  <a:schemeClr val="tx2"/>
                </a:solidFill>
              </a:rPr>
              <a:t>plikacja redaktora biblioteki cyfrowej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123" name="Prostokąt 122"/>
          <p:cNvSpPr/>
          <p:nvPr/>
        </p:nvSpPr>
        <p:spPr>
          <a:xfrm>
            <a:off x="6186176" y="5422277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Interfejsy dedykowane dla szczególnych potrzeb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26" name="Łącznik prosty ze strzałką 125"/>
          <p:cNvCxnSpPr>
            <a:stCxn id="140" idx="2"/>
            <a:endCxn id="112" idx="0"/>
          </p:cNvCxnSpPr>
          <p:nvPr/>
        </p:nvCxnSpPr>
        <p:spPr>
          <a:xfrm flipH="1">
            <a:off x="5095575" y="4821244"/>
            <a:ext cx="844566" cy="60103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Łącznik prosty ze strzałką 131"/>
          <p:cNvCxnSpPr/>
          <p:nvPr/>
        </p:nvCxnSpPr>
        <p:spPr>
          <a:xfrm>
            <a:off x="4665923" y="4558181"/>
            <a:ext cx="52364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-25667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Prostokąt 60"/>
          <p:cNvSpPr/>
          <p:nvPr/>
        </p:nvSpPr>
        <p:spPr>
          <a:xfrm>
            <a:off x="991805" y="369408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Inne źródła metadanych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2" name="Łącznik prosty ze strzałką 61"/>
          <p:cNvCxnSpPr>
            <a:stCxn id="61" idx="3"/>
            <a:endCxn id="122" idx="1"/>
          </p:cNvCxnSpPr>
          <p:nvPr/>
        </p:nvCxnSpPr>
        <p:spPr>
          <a:xfrm>
            <a:off x="2485805" y="4090129"/>
            <a:ext cx="686118" cy="31557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ze strzałką 62"/>
          <p:cNvCxnSpPr>
            <a:stCxn id="16" idx="2"/>
            <a:endCxn id="122" idx="0"/>
          </p:cNvCxnSpPr>
          <p:nvPr/>
        </p:nvCxnSpPr>
        <p:spPr>
          <a:xfrm>
            <a:off x="3918923" y="3442041"/>
            <a:ext cx="0" cy="56761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rostokąt 74"/>
          <p:cNvSpPr/>
          <p:nvPr/>
        </p:nvSpPr>
        <p:spPr>
          <a:xfrm>
            <a:off x="5095575" y="241561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Katalog elektroniczny Biblioteki Uniwersyteckiej w Warszawie (OPAC)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1" name="Łącznik prosty ze strzałką 80"/>
          <p:cNvCxnSpPr>
            <a:stCxn id="75" idx="1"/>
            <a:endCxn id="16" idx="3"/>
          </p:cNvCxnSpPr>
          <p:nvPr/>
        </p:nvCxnSpPr>
        <p:spPr>
          <a:xfrm flipH="1">
            <a:off x="4665923" y="2811658"/>
            <a:ext cx="429652" cy="23433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Prostokąt 86"/>
          <p:cNvSpPr/>
          <p:nvPr/>
        </p:nvSpPr>
        <p:spPr>
          <a:xfrm>
            <a:off x="991805" y="23556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NUKAT – katalog zbiorów polskich bibliotek naukowych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8" name="Łącznik prosty ze strzałką 87"/>
          <p:cNvCxnSpPr>
            <a:stCxn id="87" idx="3"/>
            <a:endCxn id="16" idx="1"/>
          </p:cNvCxnSpPr>
          <p:nvPr/>
        </p:nvCxnSpPr>
        <p:spPr>
          <a:xfrm>
            <a:off x="2485805" y="2751674"/>
            <a:ext cx="686118" cy="29432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ze strzałką 88"/>
          <p:cNvCxnSpPr/>
          <p:nvPr/>
        </p:nvCxnSpPr>
        <p:spPr>
          <a:xfrm flipH="1">
            <a:off x="4659284" y="4641831"/>
            <a:ext cx="53385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ze strzałką 92"/>
          <p:cNvCxnSpPr>
            <a:stCxn id="75" idx="1"/>
          </p:cNvCxnSpPr>
          <p:nvPr/>
        </p:nvCxnSpPr>
        <p:spPr>
          <a:xfrm flipH="1">
            <a:off x="4529992" y="2811658"/>
            <a:ext cx="565583" cy="121111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ze strzałką 97"/>
          <p:cNvCxnSpPr>
            <a:stCxn id="61" idx="3"/>
          </p:cNvCxnSpPr>
          <p:nvPr/>
        </p:nvCxnSpPr>
        <p:spPr>
          <a:xfrm flipV="1">
            <a:off x="2485805" y="3442041"/>
            <a:ext cx="1027380" cy="64808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ze strzałką 104"/>
          <p:cNvCxnSpPr>
            <a:stCxn id="87" idx="3"/>
          </p:cNvCxnSpPr>
          <p:nvPr/>
        </p:nvCxnSpPr>
        <p:spPr>
          <a:xfrm>
            <a:off x="2485805" y="2751674"/>
            <a:ext cx="964067" cy="12579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Prostokąt 111"/>
          <p:cNvSpPr/>
          <p:nvPr/>
        </p:nvSpPr>
        <p:spPr>
          <a:xfrm>
            <a:off x="4348575" y="5422277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err="1" smtClean="0">
                <a:solidFill>
                  <a:schemeClr val="tx2"/>
                </a:solidFill>
              </a:rPr>
              <a:t>Crispa</a:t>
            </a:r>
            <a:r>
              <a:rPr lang="pl-PL" sz="900" b="1" i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– </a:t>
            </a: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biblioteka cyfrowa Uniwersytetu Warszawskiego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cxnSp>
        <p:nvCxnSpPr>
          <p:cNvPr id="138" name="Łącznik prosty ze strzałką 137"/>
          <p:cNvCxnSpPr>
            <a:stCxn id="140" idx="2"/>
            <a:endCxn id="123" idx="0"/>
          </p:cNvCxnSpPr>
          <p:nvPr/>
        </p:nvCxnSpPr>
        <p:spPr>
          <a:xfrm>
            <a:off x="5940141" y="4821244"/>
            <a:ext cx="993035" cy="60103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Prostokąt 139"/>
          <p:cNvSpPr/>
          <p:nvPr/>
        </p:nvSpPr>
        <p:spPr>
          <a:xfrm>
            <a:off x="5193141" y="4029156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Oprogramowanie biblioteki cyfrowej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cxnSp>
        <p:nvCxnSpPr>
          <p:cNvPr id="146" name="Łącznik prosty ze strzałką 145"/>
          <p:cNvCxnSpPr/>
          <p:nvPr/>
        </p:nvCxnSpPr>
        <p:spPr>
          <a:xfrm>
            <a:off x="6701126" y="4605555"/>
            <a:ext cx="54536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Łącznik prosty ze strzałką 146"/>
          <p:cNvCxnSpPr/>
          <p:nvPr/>
        </p:nvCxnSpPr>
        <p:spPr>
          <a:xfrm flipH="1">
            <a:off x="6701126" y="4689205"/>
            <a:ext cx="5489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Prostokąt 147"/>
          <p:cNvSpPr/>
          <p:nvPr/>
        </p:nvSpPr>
        <p:spPr>
          <a:xfrm>
            <a:off x="7250060" y="4076530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System przechowywania danych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150" name="Prostokąt 149"/>
          <p:cNvSpPr/>
          <p:nvPr/>
        </p:nvSpPr>
        <p:spPr>
          <a:xfrm>
            <a:off x="2252495" y="541026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Federacja Bibliotek Cyfrowych</a:t>
            </a:r>
            <a:br>
              <a:rPr lang="pl-PL" sz="1000" i="1" dirty="0" smtClean="0">
                <a:solidFill>
                  <a:schemeClr val="bg1"/>
                </a:solidFill>
              </a:rPr>
            </a:br>
            <a:r>
              <a:rPr lang="pl-PL" sz="1000" i="1" dirty="0" smtClean="0">
                <a:solidFill>
                  <a:schemeClr val="bg1"/>
                </a:solidFill>
              </a:rPr>
              <a:t>-</a:t>
            </a:r>
            <a:br>
              <a:rPr lang="pl-PL" sz="1000" i="1" dirty="0" smtClean="0">
                <a:solidFill>
                  <a:schemeClr val="bg1"/>
                </a:solidFill>
              </a:rPr>
            </a:br>
            <a:r>
              <a:rPr lang="pl-PL" sz="1000" i="1" dirty="0" smtClean="0">
                <a:solidFill>
                  <a:schemeClr val="bg1"/>
                </a:solidFill>
              </a:rPr>
              <a:t>narodowy koncentrator metadanych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51" name="Prostokąt 150"/>
          <p:cNvSpPr/>
          <p:nvPr/>
        </p:nvSpPr>
        <p:spPr>
          <a:xfrm>
            <a:off x="209226" y="542227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 smtClean="0">
                <a:solidFill>
                  <a:schemeClr val="bg1"/>
                </a:solidFill>
              </a:rPr>
              <a:t>Europeana</a:t>
            </a:r>
            <a:r>
              <a:rPr lang="pl-PL" sz="1000" i="1" dirty="0" smtClean="0">
                <a:solidFill>
                  <a:schemeClr val="bg1"/>
                </a:solidFill>
              </a:rPr>
              <a:t> </a:t>
            </a:r>
            <a:br>
              <a:rPr lang="pl-PL" sz="1000" i="1" dirty="0" smtClean="0">
                <a:solidFill>
                  <a:schemeClr val="bg1"/>
                </a:solidFill>
              </a:rPr>
            </a:br>
            <a:r>
              <a:rPr lang="pl-PL" sz="1000" i="1" dirty="0" smtClean="0">
                <a:solidFill>
                  <a:schemeClr val="bg1"/>
                </a:solidFill>
              </a:rPr>
              <a:t>– </a:t>
            </a:r>
            <a:br>
              <a:rPr lang="pl-PL" sz="1000" i="1" dirty="0" smtClean="0">
                <a:solidFill>
                  <a:schemeClr val="bg1"/>
                </a:solidFill>
              </a:rPr>
            </a:br>
            <a:r>
              <a:rPr lang="pl-PL" sz="1000" i="1" dirty="0" smtClean="0">
                <a:solidFill>
                  <a:schemeClr val="bg1"/>
                </a:solidFill>
              </a:rPr>
              <a:t>europejska biblioteka cyfrowa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52" name="Łącznik prosty ze strzałką 151"/>
          <p:cNvCxnSpPr>
            <a:stCxn id="122" idx="2"/>
            <a:endCxn id="150" idx="0"/>
          </p:cNvCxnSpPr>
          <p:nvPr/>
        </p:nvCxnSpPr>
        <p:spPr>
          <a:xfrm flipH="1">
            <a:off x="2999495" y="4801747"/>
            <a:ext cx="919428" cy="60851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y ze strzałką 154"/>
          <p:cNvCxnSpPr>
            <a:stCxn id="150" idx="1"/>
            <a:endCxn id="151" idx="3"/>
          </p:cNvCxnSpPr>
          <p:nvPr/>
        </p:nvCxnSpPr>
        <p:spPr>
          <a:xfrm flipH="1">
            <a:off x="1703226" y="5806308"/>
            <a:ext cx="549269" cy="1201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9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719736" y="3573016"/>
            <a:ext cx="43672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rgbClr val="0071E2"/>
                </a:solidFill>
              </a:rPr>
              <a:t>Projekt nie opiniowany </a:t>
            </a:r>
          </a:p>
          <a:p>
            <a:pPr algn="ctr"/>
            <a:r>
              <a:rPr lang="pl-PL" sz="2800" dirty="0" smtClean="0">
                <a:solidFill>
                  <a:srgbClr val="0071E2"/>
                </a:solidFill>
              </a:rPr>
              <a:t>na etapie składania wniosku.</a:t>
            </a:r>
            <a:endParaRPr lang="pl-PL" sz="2800" dirty="0">
              <a:solidFill>
                <a:srgbClr val="0071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1801"/>
              </p:ext>
            </p:extLst>
          </p:nvPr>
        </p:nvGraphicFramePr>
        <p:xfrm>
          <a:off x="695400" y="2346688"/>
          <a:ext cx="10801199" cy="111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/>
                <a:gridCol w="7306938"/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crispa.uw.edu.pl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Produkt został objęty Systemem zarządzania</a:t>
                      </a:r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 bezpieczeństwem informacji Pionu IT UW certyfikowanym na zgodność z normą  PN-ISO/IEC 27001</a:t>
                      </a:r>
                      <a:endParaRPr lang="pl-PL" sz="1200" i="1" dirty="0" smtClean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4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95400" y="2264239"/>
            <a:ext cx="1058517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do 2025 r.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 smtClean="0">
                <a:solidFill>
                  <a:srgbClr val="002060"/>
                </a:solidFill>
              </a:rPr>
              <a:t>środki </a:t>
            </a:r>
            <a:r>
              <a:rPr lang="pl-PL" dirty="0">
                <a:solidFill>
                  <a:srgbClr val="002060"/>
                </a:solidFill>
              </a:rPr>
              <a:t>Uniwersytetu </a:t>
            </a:r>
            <a:r>
              <a:rPr lang="pl-PL" dirty="0" smtClean="0">
                <a:solidFill>
                  <a:srgbClr val="002060"/>
                </a:solidFill>
              </a:rPr>
              <a:t>Warszawskiego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48966"/>
              </p:ext>
            </p:extLst>
          </p:nvPr>
        </p:nvGraphicFramePr>
        <p:xfrm>
          <a:off x="821808" y="3501008"/>
          <a:ext cx="1072919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/>
                <a:gridCol w="1854132"/>
                <a:gridCol w="2688491"/>
                <a:gridCol w="2612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Awaria oprogramowania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unikanie zagrożenia – bieżący nadzór nad poprawnym działaniem, wykryte usterki są na bieżąco usuwane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Awaria sprzętu informatycznego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zdublowana infrastruktura w dwóch niezależnych centrach danych UW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kern="1200" baseline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współdzielenie - sprzęt został objęty gwarancją dostawcy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Awaria sprzętu do digitalizacji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współdzielenie - sprzęt został objęty gwarancją dostawcy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2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455</Words>
  <Application>Microsoft Office PowerPoint</Application>
  <PresentationFormat>Niestandardowy</PresentationFormat>
  <Paragraphs>89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Grzegorz Kłębek</cp:lastModifiedBy>
  <cp:revision>234</cp:revision>
  <cp:lastPrinted>2014-01-14T19:52:29Z</cp:lastPrinted>
  <dcterms:created xsi:type="dcterms:W3CDTF">2014-01-14T15:20:07Z</dcterms:created>
  <dcterms:modified xsi:type="dcterms:W3CDTF">2020-05-15T06:56:51Z</dcterms:modified>
</cp:coreProperties>
</file>