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7" r:id="rId3"/>
    <p:sldId id="268" r:id="rId4"/>
    <p:sldId id="269" r:id="rId5"/>
    <p:sldId id="270" r:id="rId6"/>
    <p:sldId id="257" r:id="rId7"/>
    <p:sldId id="276" r:id="rId8"/>
    <p:sldId id="277" r:id="rId9"/>
    <p:sldId id="260" r:id="rId10"/>
    <p:sldId id="263" r:id="rId11"/>
    <p:sldId id="272" r:id="rId12"/>
    <p:sldId id="273" r:id="rId13"/>
    <p:sldId id="271" r:id="rId14"/>
    <p:sldId id="274" r:id="rId15"/>
    <p:sldId id="275" r:id="rId16"/>
    <p:sldId id="262" r:id="rId17"/>
    <p:sldId id="278" r:id="rId18"/>
    <p:sldId id="259" r:id="rId19"/>
    <p:sldId id="258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89"/>
    <a:srgbClr val="007F8F"/>
    <a:srgbClr val="008C8E"/>
    <a:srgbClr val="FDCB2F"/>
    <a:srgbClr val="5B99C0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1" autoAdjust="0"/>
    <p:restoredTop sz="59244" autoAdjust="0"/>
  </p:normalViewPr>
  <p:slideViewPr>
    <p:cSldViewPr>
      <p:cViewPr varScale="1">
        <p:scale>
          <a:sx n="39" d="100"/>
          <a:sy n="39" d="100"/>
        </p:scale>
        <p:origin x="209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5F2A5-699A-4FD2-A853-7A459E78774E}" type="datetimeFigureOut">
              <a:rPr lang="es-ES" smtClean="0"/>
              <a:t>21/02/2023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5ACF1-A996-4784-9C19-91F87453490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1587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BA14F-2D8E-41A7-B661-2552CA5B898E}" type="datetimeFigureOut">
              <a:rPr lang="es-ES" smtClean="0"/>
              <a:t>21/02/2023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A1A67-5478-4E36-A138-EDCD3A7FA80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4729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A1A67-5478-4E36-A138-EDCD3A7FA808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9509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A1A67-5478-4E36-A138-EDCD3A7FA808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4413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A1A67-5478-4E36-A138-EDCD3A7FA808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0294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A1A67-5478-4E36-A138-EDCD3A7FA808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8045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A1A67-5478-4E36-A138-EDCD3A7FA808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7485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A1A67-5478-4E36-A138-EDCD3A7FA808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2911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A1A67-5478-4E36-A138-EDCD3A7FA808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64956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A1A67-5478-4E36-A138-EDCD3A7FA808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3893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A1A67-5478-4E36-A138-EDCD3A7FA808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00213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A1A67-5478-4E36-A138-EDCD3A7FA808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1190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A1A67-5478-4E36-A138-EDCD3A7FA808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0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A1A67-5478-4E36-A138-EDCD3A7FA80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4016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A1A67-5478-4E36-A138-EDCD3A7FA808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3540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A1A67-5478-4E36-A138-EDCD3A7FA808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945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A1A67-5478-4E36-A138-EDCD3A7FA808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6964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A1A67-5478-4E36-A138-EDCD3A7FA808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9509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A1A67-5478-4E36-A138-EDCD3A7FA808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8611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A1A67-5478-4E36-A138-EDCD3A7FA808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9164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A1A67-5478-4E36-A138-EDCD3A7FA808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3216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D9F483-08A4-C248-A305-228F40426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0950500-E03C-F74D-9082-A2E3D774E6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93AEB5-66C3-3D49-B13E-A89C9100D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E45A-7BA7-485C-AF40-76FCC3595766}" type="datetimeFigureOut">
              <a:rPr lang="es-ES" smtClean="0"/>
              <a:t>21/02/2023</a:t>
            </a:fld>
            <a:endParaRPr lang="es-E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19EA61-92A7-3646-91BB-A20649A3A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62614C-B216-7442-8630-06A90A16B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698A8-583B-49DC-B8BC-BB36DAAD3E1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688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63B9C4-197A-B140-ABAA-22DECADBA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AE482D1-A177-FE47-96BA-BDFE48DCC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758177-1DCA-764F-9432-F5C2D6DAA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E45A-7BA7-485C-AF40-76FCC3595766}" type="datetimeFigureOut">
              <a:rPr lang="es-ES" smtClean="0"/>
              <a:t>21/02/2023</a:t>
            </a:fld>
            <a:endParaRPr lang="es-E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D36EC6-467E-5846-B75D-D39CB1FF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65384F-2328-5E40-8A85-784B1CEF1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698A8-583B-49DC-B8BC-BB36DAAD3E1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6045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27F7771-7DB5-AD4B-9292-EB329B1CDF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CE4B235-320F-5047-9FF5-D12E68AD3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63B41D-3240-644A-96F0-76C9C7B00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E45A-7BA7-485C-AF40-76FCC3595766}" type="datetimeFigureOut">
              <a:rPr lang="es-ES" smtClean="0"/>
              <a:t>21/02/2023</a:t>
            </a:fld>
            <a:endParaRPr lang="es-E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718FDD-4593-9245-B782-793C7432E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158E06-6F2B-B147-AD3A-323126CD1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698A8-583B-49DC-B8BC-BB36DAAD3E1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0983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A8F39B-B349-1A44-9F8A-44E1A3411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4A38447-B6C8-914B-95EC-C0D78369D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278F34-22CF-C14C-B901-0403E5849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E45A-7BA7-485C-AF40-76FCC3595766}" type="datetimeFigureOut">
              <a:rPr lang="es-ES" smtClean="0"/>
              <a:t>21/02/2023</a:t>
            </a:fld>
            <a:endParaRPr lang="es-E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70FE6FA-49DD-7A42-8743-41F0681D4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DA5C630-5F09-BF4F-AE38-381614D61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698A8-583B-49DC-B8BC-BB36DAAD3E1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772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D8BE34-CA1B-6D44-AB1C-1EC9ECCA3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41DD55F-E523-1D46-873B-E9E4A73CF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5A3F77-C8CA-BB4D-A26E-E13305D38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E45A-7BA7-485C-AF40-76FCC3595766}" type="datetimeFigureOut">
              <a:rPr lang="es-ES" smtClean="0"/>
              <a:t>21/02/2023</a:t>
            </a:fld>
            <a:endParaRPr lang="es-E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D396D6-3690-2A48-9C0F-0F4D4B2F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64DE5D-6DDD-7C4B-B487-66A87B4CB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698A8-583B-49DC-B8BC-BB36DAAD3E1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092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B8894B-C540-FC4B-B6F0-682435A0A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8C0C36-8CCE-FC4E-9A12-E30E560AAE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AF3B8C7-2F5E-9849-9212-9A15494BA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D2F7BEC-DE2F-1042-907C-0349EB77B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E45A-7BA7-485C-AF40-76FCC3595766}" type="datetimeFigureOut">
              <a:rPr lang="es-ES" smtClean="0"/>
              <a:t>21/02/2023</a:t>
            </a:fld>
            <a:endParaRPr lang="es-E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DB641D-A1FD-8747-AA84-1788C89FF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DC2272E-07E3-264B-9653-0EA326E26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698A8-583B-49DC-B8BC-BB36DAAD3E1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8668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E6B595-F142-E748-8AD9-E5E18FE70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FE23975-B6D7-1445-AE77-DF5815649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9B18E6C-D625-844A-8981-0AC6F3E36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151E042-D3BD-C641-AFBF-4626611A64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1511D5D-2D44-0E40-9706-4F08FBD9DC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290B1F7-4A4E-B047-8FFB-BB59ECE09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E45A-7BA7-485C-AF40-76FCC3595766}" type="datetimeFigureOut">
              <a:rPr lang="es-ES" smtClean="0"/>
              <a:t>21/02/2023</a:t>
            </a:fld>
            <a:endParaRPr lang="es-E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13C292C-BC9C-FC4C-997A-ACD638735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07EE569-5402-3345-85FB-1E3FDD260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698A8-583B-49DC-B8BC-BB36DAAD3E1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4692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DCD35-5430-FF42-9F4A-EBF8CEEAC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C18131F-B3DF-004B-867A-B47E9C80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E45A-7BA7-485C-AF40-76FCC3595766}" type="datetimeFigureOut">
              <a:rPr lang="es-ES" smtClean="0"/>
              <a:t>21/02/2023</a:t>
            </a:fld>
            <a:endParaRPr lang="es-E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062B930-F723-7546-BCBF-E9A449788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5E7C7F5-F629-5648-A236-3DA2C8B00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698A8-583B-49DC-B8BC-BB36DAAD3E1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077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5DECDF2-AD97-8740-A647-81BAC4650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E45A-7BA7-485C-AF40-76FCC3595766}" type="datetimeFigureOut">
              <a:rPr lang="es-ES" smtClean="0"/>
              <a:t>21/02/2023</a:t>
            </a:fld>
            <a:endParaRPr lang="es-E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BECE15E-7729-9747-A7B8-8D55B0DE2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466E30E-C555-5C4E-B9C6-0F285B5B1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698A8-583B-49DC-B8BC-BB36DAAD3E1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4187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9D842F-DDC6-5940-AAEC-509D97F56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9E21F9-D884-794B-B38F-70381F7A7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FEB4092-0505-8C4C-9ECE-D312C03C6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6BB54CB-FAB9-1F4B-8540-B1ED3411A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E45A-7BA7-485C-AF40-76FCC3595766}" type="datetimeFigureOut">
              <a:rPr lang="es-ES" smtClean="0"/>
              <a:t>21/02/2023</a:t>
            </a:fld>
            <a:endParaRPr lang="es-E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435C220-911A-EF4B-9A81-09B87BA93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05B6E49-E852-144D-BBA6-5C6057EC6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698A8-583B-49DC-B8BC-BB36DAAD3E1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9469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633028-0E3C-2E4C-AF17-9563EC3EE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A66A2E9-45FD-D641-9660-A553904370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5F85881-08F6-5049-8C1E-907C55476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7529B56-A1E9-7B43-B4E5-973A2D7FF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7E45A-7BA7-485C-AF40-76FCC3595766}" type="datetimeFigureOut">
              <a:rPr lang="es-ES" smtClean="0"/>
              <a:t>21/02/2023</a:t>
            </a:fld>
            <a:endParaRPr lang="es-E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73A6ED0-3D06-DC42-A833-E14C15C34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4010D58-F0CD-D94E-AFC8-B91C738E6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698A8-583B-49DC-B8BC-BB36DAAD3E1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076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6FC6B05-2FF1-8242-AD1C-27310D5A5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E48F668-4BDD-424F-82D3-58871143F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9D0D42-B949-B446-B7B8-9D4E990636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7E45A-7BA7-485C-AF40-76FCC3595766}" type="datetimeFigureOut">
              <a:rPr lang="es-ES" smtClean="0"/>
              <a:t>21/02/2023</a:t>
            </a:fld>
            <a:endParaRPr lang="es-E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519A25-B0DD-2648-9E32-EE6825E8F7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81FF50-2BF9-4B41-AF5B-E9EAA455E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698A8-583B-49DC-B8BC-BB36DAAD3E1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46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fp4health.eu/stakeholders-corner/training-space/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fp4health.eu/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hyperlink" Target="https://webgate.ec.europa.eu/funding-tenders-opportunities/display/OM/Online+Manua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c.europa.eu/info/funding-tenders/opportunities/docs/2021-2027/common/guidance/aga_en.pdf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hyperlink" Target="https://ec.europa.eu/info/funding-tenders/opportunities/portal/screen/support/helpdesks/contact-for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c.europa.eu/info/funding-tenders/opportunities/portal/screen/how-to-participate/reference-documents;programCode=EU4H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fp4health.eu/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604D8C7-9E5B-D741-9FB5-C10DFC73C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36"/>
            <a:ext cx="9144000" cy="6463264"/>
          </a:xfrm>
          <a:prstGeom prst="rect">
            <a:avLst/>
          </a:prstGeom>
        </p:spPr>
      </p:pic>
      <p:sp>
        <p:nvSpPr>
          <p:cNvPr id="9" name="Forma1"/>
          <p:cNvSpPr/>
          <p:nvPr/>
        </p:nvSpPr>
        <p:spPr>
          <a:xfrm>
            <a:off x="1043608" y="6212071"/>
            <a:ext cx="2961917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This presentation is part of the action “NFP4Health”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which has received funding from the European Union’s Health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Programme</a:t>
            </a: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 (2014-2020) under grant agreement No 101035965.</a:t>
            </a: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Raleway" panose="020B0003030101060003" pitchFamily="34" charset="0"/>
              <a:ea typeface="Times New Roman"/>
              <a:cs typeface="Arial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387174" y="2438045"/>
            <a:ext cx="5408353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4000" b="1" dirty="0">
                <a:solidFill>
                  <a:schemeClr val="bg1"/>
                </a:solidFill>
                <a:latin typeface="Raleway" panose="020B0003030101060003" pitchFamily="34" charset="0"/>
                <a:ea typeface="Times New Roman"/>
                <a:cs typeface="Arial"/>
              </a:rPr>
              <a:t>Wspólne działanie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4000" b="1" dirty="0">
                <a:solidFill>
                  <a:srgbClr val="FDCB2F"/>
                </a:solidFill>
                <a:effectLst/>
                <a:latin typeface="Raleway" panose="020B0003030101060003" pitchFamily="34" charset="0"/>
                <a:ea typeface="Times New Roman"/>
                <a:cs typeface="Arial"/>
              </a:rPr>
              <a:t>JA NFP4Health</a:t>
            </a:r>
            <a:endParaRPr lang="es-ES" sz="4000" b="1" dirty="0">
              <a:solidFill>
                <a:srgbClr val="333333"/>
              </a:solidFill>
              <a:effectLst/>
              <a:latin typeface="Raleway" panose="020B0003030101060003" pitchFamily="34" charset="0"/>
              <a:ea typeface="Times New Roman"/>
              <a:cs typeface="Arial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387174" y="3868788"/>
            <a:ext cx="3896794" cy="84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2200" dirty="0">
                <a:solidFill>
                  <a:srgbClr val="007F8F"/>
                </a:solidFill>
                <a:latin typeface="Raleway" panose="020B0003030101060003" pitchFamily="34" charset="0"/>
                <a:ea typeface="Times New Roman"/>
                <a:cs typeface="Arial"/>
              </a:rPr>
              <a:t>Krajowy Dzień Informacyjny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2200" dirty="0">
                <a:solidFill>
                  <a:srgbClr val="007F8F"/>
                </a:solidFill>
                <a:latin typeface="Raleway" panose="020B0003030101060003" pitchFamily="34" charset="0"/>
                <a:ea typeface="Times New Roman"/>
                <a:cs typeface="Arial"/>
              </a:rPr>
              <a:t>Programu UE dla Zdrowia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l-PL" sz="2200" dirty="0">
              <a:solidFill>
                <a:srgbClr val="007F8F"/>
              </a:solidFill>
              <a:latin typeface="Raleway" panose="020B0003030101060003" pitchFamily="34" charset="0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l-PL" sz="2200" dirty="0">
              <a:solidFill>
                <a:srgbClr val="007F8F"/>
              </a:solidFill>
              <a:latin typeface="Raleway" panose="020B0003030101060003" pitchFamily="34" charset="0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l-PL" sz="2200" dirty="0">
              <a:solidFill>
                <a:srgbClr val="007F8F"/>
              </a:solidFill>
              <a:latin typeface="Raleway" panose="020B0003030101060003" pitchFamily="34" charset="0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l-PL" sz="2200" dirty="0">
              <a:solidFill>
                <a:srgbClr val="007F8F"/>
              </a:solidFill>
              <a:latin typeface="Raleway" panose="020B0003030101060003" pitchFamily="34" charset="0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l-PL" sz="2200" dirty="0">
              <a:solidFill>
                <a:srgbClr val="007F8F"/>
              </a:solidFill>
              <a:latin typeface="Raleway" panose="020B0003030101060003" pitchFamily="34" charset="0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2200" dirty="0" err="1">
                <a:solidFill>
                  <a:srgbClr val="007F8F"/>
                </a:solidFill>
                <a:latin typeface="Raleway" panose="020B0003030101060003" pitchFamily="34" charset="0"/>
                <a:ea typeface="Times New Roman"/>
                <a:cs typeface="Arial"/>
              </a:rPr>
              <a:t>jny</a:t>
            </a:r>
            <a:r>
              <a:rPr lang="pl-PL" sz="2200" dirty="0">
                <a:solidFill>
                  <a:srgbClr val="007F8F"/>
                </a:solidFill>
                <a:latin typeface="Raleway" panose="020B0003030101060003" pitchFamily="34" charset="0"/>
                <a:ea typeface="Times New Roman"/>
                <a:cs typeface="Arial"/>
              </a:rPr>
              <a:t> Programu UE dla Zdrowia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ES" sz="2200" dirty="0">
              <a:solidFill>
                <a:srgbClr val="007F8F"/>
              </a:solidFill>
              <a:effectLst/>
              <a:latin typeface="Raleway" panose="020B0003030101060003" pitchFamily="34" charset="0"/>
              <a:ea typeface="Times New Roman"/>
              <a:cs typeface="Arial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5EE6F00E-6A84-7E49-B3CB-40F9811F9B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99" y="4714976"/>
            <a:ext cx="3540475" cy="2070490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2C4D5808-123C-2C47-86EC-7B61564E9F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t="24973" r="86779" b="32063"/>
          <a:stretch/>
        </p:blipFill>
        <p:spPr>
          <a:xfrm>
            <a:off x="387783" y="6212070"/>
            <a:ext cx="575578" cy="414411"/>
          </a:xfrm>
          <a:prstGeom prst="rect">
            <a:avLst/>
          </a:prstGeom>
        </p:spPr>
      </p:pic>
      <p:sp>
        <p:nvSpPr>
          <p:cNvPr id="30" name="Text Box 4">
            <a:extLst>
              <a:ext uri="{FF2B5EF4-FFF2-40B4-BE49-F238E27FC236}">
                <a16:creationId xmlns:a16="http://schemas.microsoft.com/office/drawing/2014/main" id="{16D28010-8E31-4345-B857-C6906222B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74" y="4714974"/>
            <a:ext cx="3896794" cy="640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4000" dirty="0">
                <a:solidFill>
                  <a:srgbClr val="007F8F"/>
                </a:solidFill>
                <a:latin typeface="Raleway" panose="020B0003030101060003" pitchFamily="34" charset="0"/>
                <a:ea typeface="Times New Roman"/>
                <a:cs typeface="Arial"/>
              </a:rPr>
              <a:t>21 lutego 2023 r.</a:t>
            </a:r>
            <a:endParaRPr lang="es-ES" sz="4000" dirty="0">
              <a:solidFill>
                <a:srgbClr val="007F8F"/>
              </a:solidFill>
              <a:effectLst/>
              <a:latin typeface="Raleway" panose="020B0003030101060003" pitchFamily="34" charset="0"/>
              <a:ea typeface="Times New Roman"/>
              <a:cs typeface="Arial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D8817FE-5431-1E10-2186-FABBCDB6E6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855205"/>
            <a:ext cx="3740220" cy="16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01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C56BE3C1-97A0-4845-974A-5755D2651F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29" y="5582180"/>
            <a:ext cx="1922379" cy="1124218"/>
          </a:xfrm>
          <a:prstGeom prst="rect">
            <a:avLst/>
          </a:prstGeom>
        </p:spPr>
      </p:pic>
      <p:sp>
        <p:nvSpPr>
          <p:cNvPr id="12" name="Forma1">
            <a:extLst>
              <a:ext uri="{FF2B5EF4-FFF2-40B4-BE49-F238E27FC236}">
                <a16:creationId xmlns:a16="http://schemas.microsoft.com/office/drawing/2014/main" id="{BFF272EC-FCC6-6243-BB03-EF872DDF893E}"/>
              </a:ext>
            </a:extLst>
          </p:cNvPr>
          <p:cNvSpPr/>
          <p:nvPr/>
        </p:nvSpPr>
        <p:spPr>
          <a:xfrm>
            <a:off x="1043608" y="6212071"/>
            <a:ext cx="2961917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This presentation is part of the action “NFP4Health”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which has received funding from the European Union’s Health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Programme</a:t>
            </a: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 (2014-2020) under grant agreement No 101035965.</a:t>
            </a: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Raleway" panose="020B0003030101060003" pitchFamily="34" charset="0"/>
              <a:ea typeface="Times New Roman"/>
              <a:cs typeface="Arial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553A13A-AD12-864D-934B-B670814C54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t="24973" r="86779" b="32063"/>
          <a:stretch/>
        </p:blipFill>
        <p:spPr>
          <a:xfrm>
            <a:off x="387783" y="6212070"/>
            <a:ext cx="575578" cy="41441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9499F5D-C1AF-0A44-8437-675592127D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974"/>
            <a:ext cx="9144000" cy="5864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5F3E994-C605-7EEE-7E82-9E6A45CEB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405" y="692697"/>
            <a:ext cx="5681824" cy="583123"/>
          </a:xfrm>
        </p:spPr>
        <p:txBody>
          <a:bodyPr>
            <a:noAutofit/>
          </a:bodyPr>
          <a:lstStyle/>
          <a:p>
            <a:r>
              <a:rPr lang="pl-PL" sz="2600" b="1" dirty="0">
                <a:latin typeface="Lato" panose="020F0502020204030203" pitchFamily="34" charset="-18"/>
              </a:rPr>
              <a:t>Kluczowe narzędzia: Program szkoleń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04F6B2C-5C74-70CE-86F8-EF08D6C9D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727616"/>
            <a:ext cx="6858000" cy="385456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chemeClr val="bg1"/>
                </a:solidFill>
                <a:highlight>
                  <a:srgbClr val="00FF00"/>
                </a:highlight>
                <a:latin typeface="Lato" panose="020F0502020204030203" pitchFamily="34" charset="-18"/>
              </a:rPr>
              <a:t>Ukierunkowany plan szkoleń dla KPK Programu UE dla Zdrowia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500" dirty="0">
                <a:latin typeface="Lato" panose="020F0502020204030203" pitchFamily="34" charset="-18"/>
              </a:rPr>
              <a:t>Ze szkoleń mogą skorzystać tylko beneficjenci Umowy Konsorcjum</a:t>
            </a:r>
            <a:br>
              <a:rPr lang="pl-PL" sz="1500" dirty="0">
                <a:latin typeface="Lato" panose="020F0502020204030203" pitchFamily="34" charset="-18"/>
              </a:rPr>
            </a:br>
            <a:r>
              <a:rPr lang="pl-PL" sz="1500" dirty="0">
                <a:latin typeface="Lato" panose="020F0502020204030203" pitchFamily="34" charset="-18"/>
              </a:rPr>
              <a:t> w ramach JA NFP4Health oraz kraje stowarzyszone z Programem EU4Health.</a:t>
            </a:r>
            <a:endParaRPr lang="pl-PL" sz="1500" dirty="0">
              <a:solidFill>
                <a:srgbClr val="FF0000"/>
              </a:solidFill>
              <a:latin typeface="Lato" panose="020F0502020204030203" pitchFamily="34" charset="-18"/>
            </a:endParaRPr>
          </a:p>
          <a:p>
            <a:pPr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700" dirty="0">
                <a:latin typeface="Lato" panose="020F0502020204030203" pitchFamily="34" charset="-18"/>
              </a:rPr>
              <a:t>Głównymi celami są:</a:t>
            </a:r>
          </a:p>
          <a:p>
            <a:pPr marL="285750" indent="-28575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700" dirty="0">
                <a:latin typeface="Lato" panose="020F0502020204030203" pitchFamily="34" charset="-18"/>
              </a:rPr>
              <a:t> poszerzenie wiedzy i umiejętności KPK</a:t>
            </a:r>
          </a:p>
          <a:p>
            <a:pPr marL="285750" indent="-28575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700" dirty="0">
                <a:latin typeface="Lato" panose="020F0502020204030203" pitchFamily="34" charset="-18"/>
              </a:rPr>
              <a:t> danie równych szans w dostępie do Programu UE dla Zdrowia wszystkim państwom członkowskim</a:t>
            </a:r>
          </a:p>
          <a:p>
            <a:pPr marL="285750" indent="-28575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700" dirty="0">
                <a:latin typeface="Lato" panose="020F0502020204030203" pitchFamily="34" charset="-18"/>
              </a:rPr>
              <a:t> uzupełnienie luki w wiedzy KPK przy przechodzeniu ze starego</a:t>
            </a:r>
            <a:br>
              <a:rPr lang="pl-PL" sz="1700" dirty="0">
                <a:latin typeface="Lato" panose="020F0502020204030203" pitchFamily="34" charset="-18"/>
              </a:rPr>
            </a:br>
            <a:r>
              <a:rPr lang="pl-PL" sz="1700" dirty="0">
                <a:latin typeface="Lato" panose="020F0502020204030203" pitchFamily="34" charset="-18"/>
              </a:rPr>
              <a:t>do nowego programu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34981C5-DB4C-513A-C693-CF8B5AD144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0520" y="538485"/>
            <a:ext cx="2493480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88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C56BE3C1-97A0-4845-974A-5755D2651F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29" y="5582180"/>
            <a:ext cx="1922379" cy="1124218"/>
          </a:xfrm>
          <a:prstGeom prst="rect">
            <a:avLst/>
          </a:prstGeom>
        </p:spPr>
      </p:pic>
      <p:sp>
        <p:nvSpPr>
          <p:cNvPr id="12" name="Forma1">
            <a:extLst>
              <a:ext uri="{FF2B5EF4-FFF2-40B4-BE49-F238E27FC236}">
                <a16:creationId xmlns:a16="http://schemas.microsoft.com/office/drawing/2014/main" id="{BFF272EC-FCC6-6243-BB03-EF872DDF893E}"/>
              </a:ext>
            </a:extLst>
          </p:cNvPr>
          <p:cNvSpPr/>
          <p:nvPr/>
        </p:nvSpPr>
        <p:spPr>
          <a:xfrm>
            <a:off x="1043608" y="6212071"/>
            <a:ext cx="2961917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This presentation is part of the action “NFP4Health”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which has received funding from the European Union’s Health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Programme</a:t>
            </a: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 (2014-2020) under grant agreement No 101035965.</a:t>
            </a: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Raleway" panose="020B0003030101060003" pitchFamily="34" charset="0"/>
              <a:ea typeface="Times New Roman"/>
              <a:cs typeface="Arial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553A13A-AD12-864D-934B-B670814C54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t="24973" r="86779" b="32063"/>
          <a:stretch/>
        </p:blipFill>
        <p:spPr>
          <a:xfrm>
            <a:off x="387783" y="6212070"/>
            <a:ext cx="575578" cy="41441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9499F5D-C1AF-0A44-8437-675592127D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974"/>
            <a:ext cx="9144000" cy="5864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5F3E994-C605-7EEE-7E82-9E6A45CEB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405" y="692697"/>
            <a:ext cx="5681824" cy="583123"/>
          </a:xfrm>
        </p:spPr>
        <p:txBody>
          <a:bodyPr>
            <a:normAutofit/>
          </a:bodyPr>
          <a:lstStyle/>
          <a:p>
            <a:r>
              <a:rPr lang="pl-PL" sz="2600" b="1" dirty="0">
                <a:latin typeface="Lato" panose="020F0502020204030203" pitchFamily="34" charset="-18"/>
              </a:rPr>
              <a:t>Kluczowe narzędzia: Szkolenia online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04F6B2C-5C74-70CE-86F8-EF08D6C9D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484784"/>
            <a:ext cx="6858000" cy="4176464"/>
          </a:xfrm>
        </p:spPr>
        <p:txBody>
          <a:bodyPr>
            <a:normAutofit fontScale="92500"/>
          </a:bodyPr>
          <a:lstStyle/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dirty="0">
                <a:latin typeface="Lato" panose="020F0502020204030203" pitchFamily="34" charset="-18"/>
              </a:rPr>
              <a:t>Zaplanowano 20 webinariów on-line</a:t>
            </a: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dirty="0">
                <a:latin typeface="Lato" panose="020F0502020204030203" pitchFamily="34" charset="-18"/>
              </a:rPr>
              <a:t>Szkolenia o</a:t>
            </a:r>
            <a:r>
              <a:rPr lang="en-US" dirty="0" err="1">
                <a:latin typeface="Lato" panose="020F0502020204030203" pitchFamily="34" charset="-18"/>
              </a:rPr>
              <a:t>nline</a:t>
            </a:r>
            <a:r>
              <a:rPr lang="en-US" dirty="0">
                <a:latin typeface="Lato" panose="020F0502020204030203" pitchFamily="34" charset="-18"/>
              </a:rPr>
              <a:t> </a:t>
            </a:r>
            <a:r>
              <a:rPr lang="pl-PL" dirty="0">
                <a:latin typeface="Lato" panose="020F0502020204030203" pitchFamily="34" charset="-18"/>
              </a:rPr>
              <a:t>rozpoczęły się w kwietniu</a:t>
            </a:r>
            <a:r>
              <a:rPr lang="en-US" dirty="0">
                <a:latin typeface="Lato" panose="020F0502020204030203" pitchFamily="34" charset="-18"/>
              </a:rPr>
              <a:t> 2022</a:t>
            </a:r>
            <a:r>
              <a:rPr lang="pl-PL" dirty="0">
                <a:latin typeface="Lato" panose="020F0502020204030203" pitchFamily="34" charset="-18"/>
              </a:rPr>
              <a:t> r.</a:t>
            </a:r>
            <a:endParaRPr lang="en-US" dirty="0">
              <a:latin typeface="Lato" panose="020F0502020204030203" pitchFamily="34" charset="-18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l-PL" dirty="0">
                <a:latin typeface="Lato" panose="020F0502020204030203" pitchFamily="34" charset="-18"/>
              </a:rPr>
              <a:t>	</a:t>
            </a:r>
            <a:r>
              <a:rPr lang="en-US" dirty="0">
                <a:latin typeface="Lato" panose="020F0502020204030203" pitchFamily="34" charset="-18"/>
              </a:rPr>
              <a:t>• EU4Health Grants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l-PL" dirty="0">
                <a:latin typeface="Lato" panose="020F0502020204030203" pitchFamily="34" charset="-18"/>
              </a:rPr>
              <a:t>	</a:t>
            </a:r>
            <a:r>
              <a:rPr lang="en-US" dirty="0">
                <a:latin typeface="Lato" panose="020F0502020204030203" pitchFamily="34" charset="-18"/>
              </a:rPr>
              <a:t>• EU4Health Direct Grants 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l-PL" dirty="0">
                <a:latin typeface="Lato" panose="020F0502020204030203" pitchFamily="34" charset="-18"/>
              </a:rPr>
              <a:t>	</a:t>
            </a:r>
            <a:r>
              <a:rPr lang="en-US" dirty="0">
                <a:latin typeface="Lato" panose="020F0502020204030203" pitchFamily="34" charset="-18"/>
              </a:rPr>
              <a:t>• EU4Health Tenders 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l-PL" dirty="0">
                <a:latin typeface="Lato" panose="020F0502020204030203" pitchFamily="34" charset="-18"/>
              </a:rPr>
              <a:t>	</a:t>
            </a:r>
            <a:r>
              <a:rPr lang="en-US" dirty="0">
                <a:latin typeface="Lato" panose="020F0502020204030203" pitchFamily="34" charset="-18"/>
              </a:rPr>
              <a:t>• NFP Profile: a practical tool for defining EU4Health NFPS </a:t>
            </a:r>
            <a:r>
              <a:rPr lang="pl-PL" dirty="0">
                <a:latin typeface="Lato" panose="020F0502020204030203" pitchFamily="34" charset="-18"/>
              </a:rPr>
              <a:t>	    </a:t>
            </a:r>
            <a:r>
              <a:rPr lang="en-US" dirty="0">
                <a:latin typeface="Lato" panose="020F0502020204030203" pitchFamily="34" charset="-18"/>
              </a:rPr>
              <a:t>key</a:t>
            </a:r>
            <a:r>
              <a:rPr lang="pl-PL" dirty="0">
                <a:latin typeface="Lato" panose="020F0502020204030203" pitchFamily="34" charset="-18"/>
              </a:rPr>
              <a:t> </a:t>
            </a:r>
            <a:r>
              <a:rPr lang="en-US" dirty="0">
                <a:latin typeface="Lato" panose="020F0502020204030203" pitchFamily="34" charset="-18"/>
              </a:rPr>
              <a:t>characteristics and peculiarities to implement </a:t>
            </a:r>
            <a:r>
              <a:rPr lang="pl-PL" dirty="0">
                <a:latin typeface="Lato" panose="020F0502020204030203" pitchFamily="34" charset="-18"/>
              </a:rPr>
              <a:t>		    </a:t>
            </a:r>
            <a:r>
              <a:rPr lang="en-US" dirty="0">
                <a:latin typeface="Lato" panose="020F0502020204030203" pitchFamily="34" charset="-18"/>
              </a:rPr>
              <a:t>EU4Health</a:t>
            </a:r>
            <a:r>
              <a:rPr lang="pl-PL" dirty="0">
                <a:latin typeface="Lato" panose="020F0502020204030203" pitchFamily="34" charset="-18"/>
              </a:rPr>
              <a:t> </a:t>
            </a:r>
            <a:r>
              <a:rPr lang="en-US" dirty="0" err="1">
                <a:latin typeface="Lato" panose="020F0502020204030203" pitchFamily="34" charset="-18"/>
              </a:rPr>
              <a:t>Programme</a:t>
            </a:r>
            <a:r>
              <a:rPr lang="en-US" dirty="0">
                <a:latin typeface="Lato" panose="020F0502020204030203" pitchFamily="34" charset="-18"/>
              </a:rPr>
              <a:t> </a:t>
            </a:r>
            <a:endParaRPr lang="pl-PL" dirty="0">
              <a:latin typeface="Lato" panose="020F0502020204030203" pitchFamily="34" charset="-18"/>
            </a:endParaRP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b="1" dirty="0">
                <a:latin typeface="Lato" panose="020F0502020204030203" pitchFamily="34" charset="-18"/>
              </a:rPr>
              <a:t>Wszystkie materiały z webinariów dostępne są pod linkiem poniżej: </a:t>
            </a:r>
            <a:r>
              <a:rPr lang="pl-PL" dirty="0">
                <a:latin typeface="Lato" panose="020F0502020204030203" pitchFamily="34" charset="-18"/>
                <a:hlinkClick r:id="rId6"/>
              </a:rPr>
              <a:t>https://www.nfp4health.eu/stakeholders-corner/training-space/</a:t>
            </a:r>
            <a:r>
              <a:rPr lang="pl-PL" dirty="0">
                <a:latin typeface="Lato" panose="020F0502020204030203" pitchFamily="34" charset="-18"/>
              </a:rPr>
              <a:t> 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pl-PL" dirty="0">
              <a:latin typeface="Lato" panose="020F0502020204030203" pitchFamily="34" charset="-18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34981C5-DB4C-513A-C693-CF8B5AD144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0520" y="538485"/>
            <a:ext cx="2493480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66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C56BE3C1-97A0-4845-974A-5755D2651F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29" y="5582180"/>
            <a:ext cx="1922379" cy="1124218"/>
          </a:xfrm>
          <a:prstGeom prst="rect">
            <a:avLst/>
          </a:prstGeom>
        </p:spPr>
      </p:pic>
      <p:sp>
        <p:nvSpPr>
          <p:cNvPr id="12" name="Forma1">
            <a:extLst>
              <a:ext uri="{FF2B5EF4-FFF2-40B4-BE49-F238E27FC236}">
                <a16:creationId xmlns:a16="http://schemas.microsoft.com/office/drawing/2014/main" id="{BFF272EC-FCC6-6243-BB03-EF872DDF893E}"/>
              </a:ext>
            </a:extLst>
          </p:cNvPr>
          <p:cNvSpPr/>
          <p:nvPr/>
        </p:nvSpPr>
        <p:spPr>
          <a:xfrm>
            <a:off x="1043608" y="6212071"/>
            <a:ext cx="2961917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This presentation is part of the action “NFP4Health”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which has received funding from the European Union’s Health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Programme</a:t>
            </a: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 (2014-2020) under grant agreement No 101035965.</a:t>
            </a: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Raleway" panose="020B0003030101060003" pitchFamily="34" charset="0"/>
              <a:ea typeface="Times New Roman"/>
              <a:cs typeface="Arial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553A13A-AD12-864D-934B-B670814C54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t="24973" r="86779" b="32063"/>
          <a:stretch/>
        </p:blipFill>
        <p:spPr>
          <a:xfrm>
            <a:off x="387783" y="6212070"/>
            <a:ext cx="575578" cy="41441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9499F5D-C1AF-0A44-8437-675592127D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974"/>
            <a:ext cx="9144000" cy="5864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5F3E994-C605-7EEE-7E82-9E6A45CEB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404" y="692697"/>
            <a:ext cx="5771852" cy="583123"/>
          </a:xfrm>
        </p:spPr>
        <p:txBody>
          <a:bodyPr>
            <a:normAutofit/>
          </a:bodyPr>
          <a:lstStyle/>
          <a:p>
            <a:r>
              <a:rPr lang="pl-PL" sz="2400" b="1" dirty="0">
                <a:latin typeface="Lato" panose="020F0502020204030203" pitchFamily="34" charset="-18"/>
              </a:rPr>
              <a:t>Kluczowe narzędzia: Szkolenia stacjonarne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04F6B2C-5C74-70CE-86F8-EF08D6C9D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727616"/>
            <a:ext cx="6858000" cy="3854564"/>
          </a:xfrm>
        </p:spPr>
        <p:txBody>
          <a:bodyPr>
            <a:normAutofit lnSpcReduction="10000"/>
          </a:bodyPr>
          <a:lstStyle/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b="0" i="0" u="none" strike="noStrike" baseline="0" dirty="0">
                <a:latin typeface="Lato" panose="020F0502020204030203" pitchFamily="34" charset="-18"/>
              </a:rPr>
              <a:t>Wdrażane poprzez dwa moduły – po pięć wyjazdowych edycji</a:t>
            </a:r>
            <a:br>
              <a:rPr lang="pl-PL" b="0" i="0" u="none" strike="noStrike" baseline="0" dirty="0">
                <a:latin typeface="Lato" panose="020F0502020204030203" pitchFamily="34" charset="-18"/>
              </a:rPr>
            </a:br>
            <a:r>
              <a:rPr lang="pl-PL" b="0" i="0" u="none" strike="noStrike" baseline="0" dirty="0">
                <a:latin typeface="Lato" panose="020F0502020204030203" pitchFamily="34" charset="-18"/>
              </a:rPr>
              <a:t>(po 5/6 p. cz. i państw stowarzyszonych) dla każdego modułu</a:t>
            </a: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b="0" i="0" u="none" strike="noStrike" baseline="0" dirty="0">
                <a:latin typeface="Lato" panose="020F0502020204030203" pitchFamily="34" charset="-18"/>
              </a:rPr>
              <a:t>każde szkolenie trwa półtora dnia</a:t>
            </a: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b="1" i="0" u="none" strike="noStrike" baseline="0" dirty="0">
                <a:latin typeface="Lato" panose="020F0502020204030203" pitchFamily="34" charset="-18"/>
              </a:rPr>
              <a:t>Moduł I </a:t>
            </a:r>
            <a:r>
              <a:rPr lang="pl-PL" dirty="0">
                <a:latin typeface="Lato" panose="020F0502020204030203" pitchFamily="34" charset="-18"/>
              </a:rPr>
              <a:t>S</a:t>
            </a:r>
            <a:r>
              <a:rPr lang="pl-PL" b="0" i="0" u="none" strike="noStrike" baseline="0" dirty="0">
                <a:latin typeface="Lato" panose="020F0502020204030203" pitchFamily="34" charset="-18"/>
              </a:rPr>
              <a:t>zkolenie z zakresu Program UE dla Zdrowia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l-PL" b="0" i="0" u="none" strike="noStrike" baseline="0" dirty="0">
                <a:latin typeface="Lato" panose="020F0502020204030203" pitchFamily="34" charset="-18"/>
              </a:rPr>
              <a:t>    	       (umiejętności techniczne i miękkie)</a:t>
            </a: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l-PL" b="1" i="0" u="none" strike="noStrike" baseline="0" dirty="0">
                <a:latin typeface="Lato" panose="020F0502020204030203" pitchFamily="34" charset="-18"/>
              </a:rPr>
              <a:t>Moduł II </a:t>
            </a:r>
            <a:r>
              <a:rPr lang="pl-PL" i="0" u="none" strike="noStrike" baseline="0" dirty="0">
                <a:latin typeface="Lato" panose="020F0502020204030203" pitchFamily="34" charset="-18"/>
              </a:rPr>
              <a:t>Szkolenie z zakresu udzielania pomocy w składaniu 	         wniosków </a:t>
            </a:r>
            <a:r>
              <a:rPr lang="pl-PL" b="0" i="0" u="none" strike="noStrike" baseline="0" dirty="0">
                <a:latin typeface="Lato" panose="020F0502020204030203" pitchFamily="34" charset="-18"/>
              </a:rPr>
              <a:t>(umiejętności techniczne i miękkie)</a:t>
            </a: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500" b="0" i="0" u="none" strike="noStrike" baseline="0" dirty="0">
                <a:latin typeface="Lato" panose="020F0502020204030203" pitchFamily="34" charset="-18"/>
              </a:rPr>
              <a:t>1 edycja, Moduł  I, Rzym, 10-11 października 2022 r.</a:t>
            </a:r>
            <a:endParaRPr lang="en-US" sz="1500" b="0" i="0" u="none" strike="noStrike" baseline="0" dirty="0">
              <a:latin typeface="Lato" panose="020F0502020204030203" pitchFamily="34" charset="-18"/>
            </a:endParaRP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500" b="0" i="0" u="none" strike="noStrike" baseline="0" dirty="0">
                <a:latin typeface="Lato" panose="020F0502020204030203" pitchFamily="34" charset="-18"/>
              </a:rPr>
              <a:t>2 edycja, Moduł I, Wiedeń, 21-22 listopada 2022 r. </a:t>
            </a:r>
            <a:r>
              <a:rPr lang="pl-PL" sz="1500" dirty="0">
                <a:latin typeface="Lato" panose="020F0502020204030203" pitchFamily="34" charset="-18"/>
              </a:rPr>
              <a:t>(</a:t>
            </a:r>
            <a:r>
              <a:rPr lang="pl-PL" sz="1500" dirty="0">
                <a:solidFill>
                  <a:srgbClr val="FF0000"/>
                </a:solidFill>
                <a:latin typeface="Lato" panose="020F0502020204030203" pitchFamily="34" charset="-18"/>
              </a:rPr>
              <a:t>PL</a:t>
            </a:r>
            <a:r>
              <a:rPr lang="pl-PL" sz="1500" dirty="0">
                <a:latin typeface="Lato" panose="020F0502020204030203" pitchFamily="34" charset="-18"/>
              </a:rPr>
              <a:t>,</a:t>
            </a:r>
            <a:r>
              <a:rPr lang="pl-PL" sz="1500" b="0" i="0" u="none" strike="noStrike" baseline="0" dirty="0">
                <a:latin typeface="Lato" panose="020F0502020204030203" pitchFamily="34" charset="-18"/>
              </a:rPr>
              <a:t> AT, ES, RS)</a:t>
            </a:r>
            <a:endParaRPr lang="en-US" sz="1500" b="0" i="0" u="none" strike="noStrike" baseline="0" dirty="0">
              <a:latin typeface="Lato" panose="020F0502020204030203" pitchFamily="34" charset="-18"/>
            </a:endParaRP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1500" b="0" i="0" u="none" strike="noStrike" baseline="0" dirty="0">
                <a:latin typeface="Lato" panose="020F0502020204030203" pitchFamily="34" charset="-18"/>
              </a:rPr>
              <a:t>3 edycja, Moduł I, Bruksela, 2</a:t>
            </a:r>
            <a:r>
              <a:rPr lang="en-US" sz="1500" b="0" i="0" u="none" strike="noStrike" baseline="0" dirty="0">
                <a:latin typeface="Lato" panose="020F0502020204030203" pitchFamily="34" charset="-18"/>
              </a:rPr>
              <a:t>6</a:t>
            </a:r>
            <a:r>
              <a:rPr lang="pl-PL" sz="1500" b="0" i="0" u="none" strike="noStrike" baseline="0" dirty="0">
                <a:latin typeface="Lato" panose="020F0502020204030203" pitchFamily="34" charset="-18"/>
              </a:rPr>
              <a:t>-</a:t>
            </a:r>
            <a:r>
              <a:rPr lang="en-US" sz="1500" b="0" i="0" u="none" strike="noStrike" baseline="0" dirty="0">
                <a:latin typeface="Lato" panose="020F0502020204030203" pitchFamily="34" charset="-18"/>
              </a:rPr>
              <a:t>27 </a:t>
            </a:r>
            <a:r>
              <a:rPr lang="pl-PL" sz="1500" b="0" i="0" u="none" strike="noStrike" baseline="0" dirty="0">
                <a:latin typeface="Lato" panose="020F0502020204030203" pitchFamily="34" charset="-18"/>
              </a:rPr>
              <a:t>stycznia</a:t>
            </a:r>
            <a:r>
              <a:rPr lang="en-US" sz="1500" b="0" i="0" u="none" strike="noStrike" baseline="0" dirty="0">
                <a:latin typeface="Lato" panose="020F0502020204030203" pitchFamily="34" charset="-18"/>
              </a:rPr>
              <a:t> 2023</a:t>
            </a:r>
            <a:r>
              <a:rPr lang="pl-PL" sz="1500" b="0" i="0" u="none" strike="noStrike" baseline="0" dirty="0">
                <a:latin typeface="Lato" panose="020F0502020204030203" pitchFamily="34" charset="-18"/>
              </a:rPr>
              <a:t> r.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34981C5-DB4C-513A-C693-CF8B5AD144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0520" y="538485"/>
            <a:ext cx="2493480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24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C56BE3C1-97A0-4845-974A-5755D2651F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29" y="5582180"/>
            <a:ext cx="1922379" cy="1124218"/>
          </a:xfrm>
          <a:prstGeom prst="rect">
            <a:avLst/>
          </a:prstGeom>
        </p:spPr>
      </p:pic>
      <p:sp>
        <p:nvSpPr>
          <p:cNvPr id="12" name="Forma1">
            <a:extLst>
              <a:ext uri="{FF2B5EF4-FFF2-40B4-BE49-F238E27FC236}">
                <a16:creationId xmlns:a16="http://schemas.microsoft.com/office/drawing/2014/main" id="{BFF272EC-FCC6-6243-BB03-EF872DDF893E}"/>
              </a:ext>
            </a:extLst>
          </p:cNvPr>
          <p:cNvSpPr/>
          <p:nvPr/>
        </p:nvSpPr>
        <p:spPr>
          <a:xfrm>
            <a:off x="1043608" y="6212071"/>
            <a:ext cx="2961917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This presentation is part of the action “NFP4Health”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which has received funding from the European Union’s Health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Programme</a:t>
            </a: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 (2014-2020) under grant agreement No 101035965.</a:t>
            </a: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Raleway" panose="020B0003030101060003" pitchFamily="34" charset="0"/>
              <a:ea typeface="Times New Roman"/>
              <a:cs typeface="Arial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553A13A-AD12-864D-934B-B670814C54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t="24973" r="86779" b="32063"/>
          <a:stretch/>
        </p:blipFill>
        <p:spPr>
          <a:xfrm>
            <a:off x="387783" y="6212070"/>
            <a:ext cx="575578" cy="41441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9499F5D-C1AF-0A44-8437-675592127D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974"/>
            <a:ext cx="9144000" cy="5864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5F3E994-C605-7EEE-7E82-9E6A45CEB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405" y="637607"/>
            <a:ext cx="5681824" cy="106689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2600" b="1" dirty="0">
                <a:latin typeface="Lato" panose="020F0502020204030203" pitchFamily="34" charset="-18"/>
              </a:rPr>
              <a:t>Strona internetowa JA NFP4Health</a:t>
            </a:r>
            <a:br>
              <a:rPr lang="pl-PL" sz="2600" b="1" dirty="0">
                <a:latin typeface="Lato" panose="020F0502020204030203" pitchFamily="34" charset="-18"/>
              </a:rPr>
            </a:br>
            <a:r>
              <a:rPr lang="pl-PL" sz="2600" b="1" dirty="0">
                <a:latin typeface="Lato" panose="020F0502020204030203" pitchFamily="34" charset="-18"/>
              </a:rPr>
              <a:t>  </a:t>
            </a:r>
            <a:r>
              <a:rPr lang="pl-PL" sz="2600" b="1" dirty="0">
                <a:latin typeface="Lato" panose="020F0502020204030203" pitchFamily="34" charset="-18"/>
                <a:hlinkClick r:id="rId6"/>
              </a:rPr>
              <a:t>https://www.nfp4health.eu/</a:t>
            </a:r>
            <a:r>
              <a:rPr lang="pl-PL" sz="2600" b="1" dirty="0">
                <a:latin typeface="Lato" panose="020F0502020204030203" pitchFamily="34" charset="-18"/>
              </a:rPr>
              <a:t>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04F6B2C-5C74-70CE-86F8-EF08D6C9D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727616"/>
            <a:ext cx="6858000" cy="3854564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34981C5-DB4C-513A-C693-CF8B5AD144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0520" y="538485"/>
            <a:ext cx="2493480" cy="106689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129C6F8-764C-6C9D-0805-DA7A7C2C0E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37" y="1704499"/>
            <a:ext cx="8472923" cy="39578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4507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C56BE3C1-97A0-4845-974A-5755D2651F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29" y="5582180"/>
            <a:ext cx="1922379" cy="1124218"/>
          </a:xfrm>
          <a:prstGeom prst="rect">
            <a:avLst/>
          </a:prstGeom>
        </p:spPr>
      </p:pic>
      <p:sp>
        <p:nvSpPr>
          <p:cNvPr id="12" name="Forma1">
            <a:extLst>
              <a:ext uri="{FF2B5EF4-FFF2-40B4-BE49-F238E27FC236}">
                <a16:creationId xmlns:a16="http://schemas.microsoft.com/office/drawing/2014/main" id="{BFF272EC-FCC6-6243-BB03-EF872DDF893E}"/>
              </a:ext>
            </a:extLst>
          </p:cNvPr>
          <p:cNvSpPr/>
          <p:nvPr/>
        </p:nvSpPr>
        <p:spPr>
          <a:xfrm>
            <a:off x="1043608" y="6212071"/>
            <a:ext cx="2961917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This presentation is part of the action “NFP4Health”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which has received funding from the European Union’s Health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Programme</a:t>
            </a: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 (2014-2020) under grant agreement No 101035965.</a:t>
            </a: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Raleway" panose="020B0003030101060003" pitchFamily="34" charset="0"/>
              <a:ea typeface="Times New Roman"/>
              <a:cs typeface="Arial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553A13A-AD12-864D-934B-B670814C54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t="24973" r="86779" b="32063"/>
          <a:stretch/>
        </p:blipFill>
        <p:spPr>
          <a:xfrm>
            <a:off x="387783" y="6212070"/>
            <a:ext cx="575578" cy="41441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9499F5D-C1AF-0A44-8437-675592127D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974"/>
            <a:ext cx="9144000" cy="5864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5F3E994-C605-7EEE-7E82-9E6A45CEB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405" y="692697"/>
            <a:ext cx="5681824" cy="824991"/>
          </a:xfrm>
        </p:spPr>
        <p:txBody>
          <a:bodyPr>
            <a:normAutofit/>
          </a:bodyPr>
          <a:lstStyle/>
          <a:p>
            <a:pPr algn="l"/>
            <a:r>
              <a:rPr lang="pl-PL" sz="2400" b="1" dirty="0">
                <a:latin typeface="Lato" panose="020F0502020204030203" pitchFamily="34" charset="-18"/>
              </a:rPr>
              <a:t>Kluczowe narzędzia:</a:t>
            </a:r>
            <a:br>
              <a:rPr lang="pl-PL" sz="2400" b="1" dirty="0">
                <a:latin typeface="Lato" panose="020F0502020204030203" pitchFamily="34" charset="-18"/>
              </a:rPr>
            </a:br>
            <a:r>
              <a:rPr lang="pl-PL" sz="2400" b="1" dirty="0">
                <a:latin typeface="Lato" panose="020F0502020204030203" pitchFamily="34" charset="-18"/>
              </a:rPr>
              <a:t>Strona internetowa JA NFP4Health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04F6B2C-5C74-70CE-86F8-EF08D6C9D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727616"/>
            <a:ext cx="4264742" cy="3854564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34981C5-DB4C-513A-C693-CF8B5AD144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0520" y="538485"/>
            <a:ext cx="2493480" cy="106689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CB555C0-8937-FF09-01ED-7BAB37D38D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1412776"/>
            <a:ext cx="7222617" cy="463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98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C56BE3C1-97A0-4845-974A-5755D2651F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29" y="5582180"/>
            <a:ext cx="1922379" cy="1124218"/>
          </a:xfrm>
          <a:prstGeom prst="rect">
            <a:avLst/>
          </a:prstGeom>
        </p:spPr>
      </p:pic>
      <p:sp>
        <p:nvSpPr>
          <p:cNvPr id="12" name="Forma1">
            <a:extLst>
              <a:ext uri="{FF2B5EF4-FFF2-40B4-BE49-F238E27FC236}">
                <a16:creationId xmlns:a16="http://schemas.microsoft.com/office/drawing/2014/main" id="{BFF272EC-FCC6-6243-BB03-EF872DDF893E}"/>
              </a:ext>
            </a:extLst>
          </p:cNvPr>
          <p:cNvSpPr/>
          <p:nvPr/>
        </p:nvSpPr>
        <p:spPr>
          <a:xfrm>
            <a:off x="1043608" y="6212071"/>
            <a:ext cx="2961917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This presentation is part of the action “NFP4Health”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which has received funding from the European Union’s Health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Programme</a:t>
            </a: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 (2014-2020) under grant agreement No 101035965.</a:t>
            </a: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Raleway" panose="020B0003030101060003" pitchFamily="34" charset="0"/>
              <a:ea typeface="Times New Roman"/>
              <a:cs typeface="Arial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553A13A-AD12-864D-934B-B670814C54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t="24973" r="86779" b="32063"/>
          <a:stretch/>
        </p:blipFill>
        <p:spPr>
          <a:xfrm>
            <a:off x="387783" y="6212070"/>
            <a:ext cx="575578" cy="41441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9499F5D-C1AF-0A44-8437-675592127D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974"/>
            <a:ext cx="9144000" cy="5864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5F3E994-C605-7EEE-7E82-9E6A45CEB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405" y="692697"/>
            <a:ext cx="5681824" cy="583123"/>
          </a:xfrm>
        </p:spPr>
        <p:txBody>
          <a:bodyPr>
            <a:normAutofit/>
          </a:bodyPr>
          <a:lstStyle/>
          <a:p>
            <a:r>
              <a:rPr lang="pl-PL" sz="2600" b="1" dirty="0">
                <a:latin typeface="Lato" panose="020F0502020204030203" pitchFamily="34" charset="-18"/>
              </a:rPr>
              <a:t>Nasz udział w JA NFP4Health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04F6B2C-5C74-70CE-86F8-EF08D6C9D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2999" y="1484785"/>
            <a:ext cx="6858000" cy="4186442"/>
          </a:xfrm>
        </p:spPr>
        <p:txBody>
          <a:bodyPr>
            <a:normAutofit/>
          </a:bodyPr>
          <a:lstStyle/>
          <a:p>
            <a:r>
              <a:rPr lang="pl-PL" sz="1600" dirty="0">
                <a:latin typeface="Lato" panose="020F0502020204030203" pitchFamily="34" charset="-18"/>
              </a:rPr>
              <a:t>można porównać do wypłynięcia na szeroką wodę. Ale na początku było tak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34981C5-DB4C-513A-C693-CF8B5AD144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0520" y="538485"/>
            <a:ext cx="2493480" cy="106689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6CB2EB4-623A-F86F-8386-1D1544A4EC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9712" y="1967619"/>
            <a:ext cx="4942390" cy="370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80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C56BE3C1-97A0-4845-974A-5755D2651F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29" y="5582180"/>
            <a:ext cx="1922379" cy="1124218"/>
          </a:xfrm>
          <a:prstGeom prst="rect">
            <a:avLst/>
          </a:prstGeom>
        </p:spPr>
      </p:pic>
      <p:sp>
        <p:nvSpPr>
          <p:cNvPr id="12" name="Forma1">
            <a:extLst>
              <a:ext uri="{FF2B5EF4-FFF2-40B4-BE49-F238E27FC236}">
                <a16:creationId xmlns:a16="http://schemas.microsoft.com/office/drawing/2014/main" id="{BFF272EC-FCC6-6243-BB03-EF872DDF893E}"/>
              </a:ext>
            </a:extLst>
          </p:cNvPr>
          <p:cNvSpPr/>
          <p:nvPr/>
        </p:nvSpPr>
        <p:spPr>
          <a:xfrm>
            <a:off x="1043608" y="6212071"/>
            <a:ext cx="2961917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This presentation is part of the action “NFP4Health”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which has received funding from the European Union’s Health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Programme</a:t>
            </a: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 (2014-2020) under grant agreement No 101035965.</a:t>
            </a: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Raleway" panose="020B0003030101060003" pitchFamily="34" charset="0"/>
              <a:ea typeface="Times New Roman"/>
              <a:cs typeface="Arial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553A13A-AD12-864D-934B-B670814C54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t="24973" r="86779" b="32063"/>
          <a:stretch/>
        </p:blipFill>
        <p:spPr>
          <a:xfrm>
            <a:off x="387783" y="6212070"/>
            <a:ext cx="575578" cy="41441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9499F5D-C1AF-0A44-8437-675592127D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974"/>
            <a:ext cx="9144000" cy="5864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5F3E994-C605-7EEE-7E82-9E6A45CEB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999" y="692697"/>
            <a:ext cx="5643229" cy="583123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sz="3600" b="1" dirty="0">
                <a:latin typeface="Lato" panose="020F0502020204030203" pitchFamily="34" charset="-18"/>
              </a:rPr>
              <a:t>Kilka rad dla początkujących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04F6B2C-5C74-70CE-86F8-EF08D6C9D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484784"/>
            <a:ext cx="6858000" cy="4320480"/>
          </a:xfrm>
        </p:spPr>
        <p:txBody>
          <a:bodyPr>
            <a:normAutofit lnSpcReduction="10000"/>
          </a:bodyPr>
          <a:lstStyle/>
          <a:p>
            <a:pPr marL="285750" indent="-285750" algn="l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1600" dirty="0">
                <a:latin typeface="Lato" panose="020F0502020204030203" pitchFamily="34" charset="-18"/>
              </a:rPr>
              <a:t>Nie bać się ryzyka!</a:t>
            </a:r>
          </a:p>
          <a:p>
            <a:pPr marL="285750" indent="-285750" algn="l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1600" dirty="0">
                <a:latin typeface="Lato" panose="020F0502020204030203" pitchFamily="34" charset="-18"/>
              </a:rPr>
              <a:t>Bardzo dobra znajomość języka angielskiego pomaga.</a:t>
            </a:r>
          </a:p>
          <a:p>
            <a:pPr marL="285750" indent="-285750" algn="l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1600" dirty="0">
                <a:latin typeface="Lato" panose="020F0502020204030203" pitchFamily="34" charset="-18"/>
              </a:rPr>
              <a:t>Zadać sobie pytanie: czy sprostamy wyzwaniu? Jeśli tak - bierzmy udział.</a:t>
            </a:r>
          </a:p>
          <a:p>
            <a:pPr marL="285750" indent="-285750" algn="l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1600" dirty="0">
                <a:latin typeface="Lato" panose="020F0502020204030203" pitchFamily="34" charset="-18"/>
              </a:rPr>
              <a:t>Sprawdzić czy spełniamy wszystkie wymagania.</a:t>
            </a:r>
          </a:p>
          <a:p>
            <a:pPr marL="285750" indent="-285750" algn="l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1600" dirty="0">
                <a:latin typeface="Lato" panose="020F0502020204030203" pitchFamily="34" charset="-18"/>
              </a:rPr>
              <a:t>Uczestniczyć w INFO DAY dedykowanemu Państwa działaniu.</a:t>
            </a:r>
          </a:p>
          <a:p>
            <a:pPr marL="285750" indent="-285750" algn="l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1600" b="1" dirty="0">
                <a:latin typeface="Lato" panose="020F0502020204030203" pitchFamily="34" charset="-18"/>
              </a:rPr>
              <a:t>Składać wnioski bardzo dobrej jakości – to gwarantuje sukces.</a:t>
            </a:r>
          </a:p>
          <a:p>
            <a:pPr marL="285750" indent="-285750" algn="l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1600" b="1" dirty="0">
                <a:latin typeface="Lato" panose="020F0502020204030203" pitchFamily="34" charset="-18"/>
              </a:rPr>
              <a:t>Dokładnie przeczytać umowę grantu (</a:t>
            </a:r>
            <a:r>
              <a:rPr lang="pl-PL" sz="1600" b="1" i="0" u="none" strike="noStrike" baseline="0" dirty="0">
                <a:latin typeface="Lato" panose="020F0502020204030203" pitchFamily="34" charset="-18"/>
              </a:rPr>
              <a:t>GRANT AGREEMENT</a:t>
            </a:r>
            <a:r>
              <a:rPr lang="pl-PL" sz="1600" b="1" dirty="0">
                <a:latin typeface="Lato" panose="020F0502020204030203" pitchFamily="34" charset="-18"/>
              </a:rPr>
              <a:t>).</a:t>
            </a:r>
          </a:p>
          <a:p>
            <a:pPr marL="285750" indent="-285750" algn="l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1600" dirty="0">
                <a:latin typeface="Lato" panose="020F0502020204030203" pitchFamily="34" charset="-18"/>
              </a:rPr>
              <a:t>Kluczowe informacje dostępne są </a:t>
            </a:r>
            <a:r>
              <a:rPr lang="en-US" sz="1600" b="1" dirty="0">
                <a:latin typeface="Lato" panose="020F0502020204030203" pitchFamily="34" charset="-18"/>
              </a:rPr>
              <a:t>Annotated Model Grant Agreement</a:t>
            </a:r>
            <a:endParaRPr lang="pl-PL" sz="1600" b="1" dirty="0">
              <a:latin typeface="Lato" panose="020F0502020204030203" pitchFamily="34" charset="-18"/>
            </a:endParaRPr>
          </a:p>
          <a:p>
            <a:pPr marL="0" marR="0" lvl="0" indent="0" defTabSz="6858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  <a:hlinkClick r:id="rId6"/>
              </a:rPr>
              <a:t>https://ec.europa.eu/info/funding-tenders/opportunities/docs/2021-2027/common/guidance/aga_en.pdf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rPr>
              <a:t> </a:t>
            </a:r>
          </a:p>
          <a:p>
            <a:pPr marL="285750" indent="-285750" algn="l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1600" dirty="0">
                <a:latin typeface="Lato" panose="020F0502020204030203" pitchFamily="34" charset="-18"/>
              </a:rPr>
              <a:t>Więcej informacji można znaleźć w </a:t>
            </a:r>
            <a:r>
              <a:rPr lang="pl-PL" sz="1600" b="1" dirty="0">
                <a:latin typeface="Lato" panose="020F0502020204030203" pitchFamily="34" charset="-18"/>
              </a:rPr>
              <a:t>online manual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sz="1100" dirty="0">
                <a:latin typeface="Lato" panose="020F0502020204030203" pitchFamily="34" charset="-18"/>
                <a:hlinkClick r:id="rId7"/>
              </a:rPr>
              <a:t>https://webgate.ec.europa.eu/funding-tenders-opportunities/display/OM/Online+Manual</a:t>
            </a:r>
            <a:r>
              <a:rPr lang="pl-PL" sz="1100" dirty="0">
                <a:latin typeface="Lato" panose="020F0502020204030203" pitchFamily="34" charset="-18"/>
              </a:rPr>
              <a:t> </a:t>
            </a:r>
          </a:p>
          <a:p>
            <a:pPr marL="285750" indent="-285750" algn="l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pl-PL" sz="1600" dirty="0">
              <a:latin typeface="Lato" panose="020F0502020204030203" pitchFamily="34" charset="-18"/>
            </a:endParaRPr>
          </a:p>
          <a:p>
            <a:pPr marL="285750" indent="-285750" algn="l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pl-PL" sz="1600" dirty="0">
              <a:latin typeface="Lato" panose="020F0502020204030203" pitchFamily="34" charset="-18"/>
            </a:endParaRPr>
          </a:p>
          <a:p>
            <a:pPr marL="285750" indent="-285750" algn="l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pl-PL" sz="1600" dirty="0">
              <a:latin typeface="Lato" panose="020F0502020204030203" pitchFamily="34" charset="-18"/>
            </a:endParaRPr>
          </a:p>
          <a:p>
            <a:pPr algn="l">
              <a:lnSpc>
                <a:spcPct val="170000"/>
              </a:lnSpc>
              <a:spcBef>
                <a:spcPts val="0"/>
              </a:spcBef>
            </a:pPr>
            <a:endParaRPr lang="pl-PL" sz="2300" dirty="0">
              <a:latin typeface="Lato" panose="020F0502020204030203" pitchFamily="34" charset="-18"/>
            </a:endParaRPr>
          </a:p>
          <a:p>
            <a:pPr marL="285750" indent="-285750" algn="l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pl-PL" sz="2300" dirty="0">
              <a:latin typeface="Lato" panose="020F0502020204030203" pitchFamily="34" charset="-18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pl-PL" sz="1600" dirty="0">
              <a:latin typeface="Lato" panose="020F0502020204030203" pitchFamily="34" charset="-18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34981C5-DB4C-513A-C693-CF8B5AD144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0520" y="538485"/>
            <a:ext cx="2493480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82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C56BE3C1-97A0-4845-974A-5755D2651F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29" y="5582180"/>
            <a:ext cx="1922379" cy="1124218"/>
          </a:xfrm>
          <a:prstGeom prst="rect">
            <a:avLst/>
          </a:prstGeom>
        </p:spPr>
      </p:pic>
      <p:sp>
        <p:nvSpPr>
          <p:cNvPr id="12" name="Forma1">
            <a:extLst>
              <a:ext uri="{FF2B5EF4-FFF2-40B4-BE49-F238E27FC236}">
                <a16:creationId xmlns:a16="http://schemas.microsoft.com/office/drawing/2014/main" id="{BFF272EC-FCC6-6243-BB03-EF872DDF893E}"/>
              </a:ext>
            </a:extLst>
          </p:cNvPr>
          <p:cNvSpPr/>
          <p:nvPr/>
        </p:nvSpPr>
        <p:spPr>
          <a:xfrm>
            <a:off x="1043608" y="6212071"/>
            <a:ext cx="2961917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This presentation is part of the action “NFP4Health”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which has received funding from the European Union’s Health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Programme</a:t>
            </a: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 (2014-2020) under grant agreement No 101035965.</a:t>
            </a: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Raleway" panose="020B0003030101060003" pitchFamily="34" charset="0"/>
              <a:ea typeface="Times New Roman"/>
              <a:cs typeface="Arial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553A13A-AD12-864D-934B-B670814C54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t="24973" r="86779" b="32063"/>
          <a:stretch/>
        </p:blipFill>
        <p:spPr>
          <a:xfrm>
            <a:off x="387783" y="6212070"/>
            <a:ext cx="575578" cy="41441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9499F5D-C1AF-0A44-8437-675592127D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974"/>
            <a:ext cx="9144000" cy="5864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5F3E994-C605-7EEE-7E82-9E6A45CEB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999" y="692697"/>
            <a:ext cx="5643229" cy="583123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sz="3600" b="1" dirty="0">
                <a:latin typeface="Lato" panose="020F0502020204030203" pitchFamily="34" charset="-18"/>
              </a:rPr>
              <a:t>Kilka rad dla początkujących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04F6B2C-5C74-70CE-86F8-EF08D6C9D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484785"/>
            <a:ext cx="6858000" cy="4320479"/>
          </a:xfrm>
        </p:spPr>
        <p:txBody>
          <a:bodyPr>
            <a:normAutofit fontScale="85000" lnSpcReduction="10000"/>
          </a:bodyPr>
          <a:lstStyle/>
          <a:p>
            <a:pPr marL="285750" indent="-285750" algn="l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1900" dirty="0">
                <a:latin typeface="Lato" panose="020F0502020204030203" pitchFamily="34" charset="-18"/>
              </a:rPr>
              <a:t>Dokumenty pomocnicze: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sz="1300" dirty="0">
                <a:latin typeface="Lato" panose="020F0502020204030203" pitchFamily="34" charset="-18"/>
                <a:hlinkClick r:id="rId6"/>
              </a:rPr>
              <a:t>https://ec.europa.eu/info/funding-tenders/opportunities/portal/screen/how-to-participate/reference-documents;programCode=EU4H</a:t>
            </a:r>
            <a:r>
              <a:rPr lang="pl-PL" sz="1300" dirty="0">
                <a:latin typeface="Lato" panose="020F0502020204030203" pitchFamily="34" charset="-18"/>
              </a:rPr>
              <a:t> </a:t>
            </a:r>
          </a:p>
          <a:p>
            <a:pPr marL="285750" indent="-285750" algn="l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1900" dirty="0">
                <a:latin typeface="Lato" panose="020F0502020204030203" pitchFamily="34" charset="-18"/>
              </a:rPr>
              <a:t>Wsparcie techniczne IT (w przypadku problemów technicznych)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sz="1300" dirty="0">
                <a:latin typeface="Lato" panose="020F0502020204030203" pitchFamily="34" charset="-18"/>
                <a:hlinkClick r:id="rId7"/>
              </a:rPr>
              <a:t>https://ec.europa.eu/info/funding-tenders/opportunities/portal/screen/support/helpdesks/contact-form</a:t>
            </a:r>
            <a:r>
              <a:rPr lang="pl-PL" sz="1300" dirty="0">
                <a:latin typeface="Lato" panose="020F0502020204030203" pitchFamily="34" charset="-18"/>
              </a:rPr>
              <a:t> </a:t>
            </a:r>
          </a:p>
          <a:p>
            <a:pPr marL="285750" indent="-285750" algn="l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1900" dirty="0">
                <a:latin typeface="Lato" panose="020F0502020204030203" pitchFamily="34" charset="-18"/>
              </a:rPr>
              <a:t>Na pewno musicie Państwo zaangażować Dział Księgowości i Kadry.</a:t>
            </a:r>
          </a:p>
          <a:p>
            <a:pPr marL="285750" indent="-285750" algn="l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1900" dirty="0">
                <a:latin typeface="Lato" panose="020F0502020204030203" pitchFamily="34" charset="-18"/>
              </a:rPr>
              <a:t>Proszę zbierać dokumenty uzupełniające od pierwszego dnia.</a:t>
            </a:r>
          </a:p>
          <a:p>
            <a:pPr marL="285750" indent="-285750" algn="l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1900" dirty="0">
                <a:latin typeface="Lato" panose="020F0502020204030203" pitchFamily="34" charset="-18"/>
              </a:rPr>
              <a:t>Jeśli dotyczy, sporządzić umowę konsorcjum</a:t>
            </a: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1900" dirty="0">
                <a:latin typeface="Lato" panose="020F0502020204030203" pitchFamily="34" charset="-18"/>
              </a:rPr>
              <a:t>W przypadku wątpliwości – proszę o kontakt z Project Officer/</a:t>
            </a:r>
            <a:r>
              <a:rPr lang="pl-PL" sz="1900" dirty="0" err="1">
                <a:latin typeface="Lato" panose="020F0502020204030203" pitchFamily="34" charset="-18"/>
              </a:rPr>
              <a:t>Adviser</a:t>
            </a:r>
            <a:r>
              <a:rPr lang="pl-PL" sz="1900" dirty="0">
                <a:latin typeface="Lato" panose="020F0502020204030203" pitchFamily="34" charset="-18"/>
              </a:rPr>
              <a:t> w </a:t>
            </a:r>
            <a:r>
              <a:rPr lang="pl-PL" sz="1900" dirty="0" err="1">
                <a:latin typeface="Lato" panose="020F0502020204030203" pitchFamily="34" charset="-18"/>
              </a:rPr>
              <a:t>HaDEA</a:t>
            </a:r>
            <a:r>
              <a:rPr lang="pl-PL" sz="1900" dirty="0">
                <a:latin typeface="Lato" panose="020F0502020204030203" pitchFamily="34" charset="-18"/>
              </a:rPr>
              <a:t> za pośrednictwem Państwa koordynatora projektu.</a:t>
            </a:r>
          </a:p>
          <a:p>
            <a:pPr marL="285750" indent="-2857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1900" dirty="0">
                <a:latin typeface="Lato" panose="020F0502020204030203" pitchFamily="34" charset="-18"/>
              </a:rPr>
              <a:t>Zawsze można też kontaktować się z KPK Programu UE dla Zdrowia (Ministerstwo Zdrowia) – na pewno pomożemy.</a:t>
            </a:r>
          </a:p>
          <a:p>
            <a:pPr marL="285750" indent="-285750" algn="l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pl-PL" sz="1900" b="1" dirty="0">
                <a:latin typeface="Lato" panose="020F0502020204030203" pitchFamily="34" charset="-18"/>
              </a:rPr>
              <a:t>Komunikacja!</a:t>
            </a:r>
          </a:p>
          <a:p>
            <a:pPr algn="l">
              <a:lnSpc>
                <a:spcPct val="170000"/>
              </a:lnSpc>
              <a:spcBef>
                <a:spcPts val="0"/>
              </a:spcBef>
            </a:pPr>
            <a:endParaRPr lang="pl-PL" sz="2300" dirty="0">
              <a:latin typeface="Lato" panose="020F0502020204030203" pitchFamily="34" charset="-18"/>
            </a:endParaRPr>
          </a:p>
          <a:p>
            <a:pPr marL="285750" indent="-285750" algn="l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pl-PL" sz="2300" dirty="0">
              <a:latin typeface="Lato" panose="020F0502020204030203" pitchFamily="34" charset="-18"/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pl-PL" sz="1600" dirty="0">
              <a:latin typeface="Lato" panose="020F0502020204030203" pitchFamily="34" charset="-18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34981C5-DB4C-513A-C693-CF8B5AD144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0520" y="538485"/>
            <a:ext cx="2493480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64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C56BE3C1-97A0-4845-974A-5755D2651F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29" y="5582180"/>
            <a:ext cx="1922379" cy="1124218"/>
          </a:xfrm>
          <a:prstGeom prst="rect">
            <a:avLst/>
          </a:prstGeom>
        </p:spPr>
      </p:pic>
      <p:sp>
        <p:nvSpPr>
          <p:cNvPr id="12" name="Forma1">
            <a:extLst>
              <a:ext uri="{FF2B5EF4-FFF2-40B4-BE49-F238E27FC236}">
                <a16:creationId xmlns:a16="http://schemas.microsoft.com/office/drawing/2014/main" id="{BFF272EC-FCC6-6243-BB03-EF872DDF893E}"/>
              </a:ext>
            </a:extLst>
          </p:cNvPr>
          <p:cNvSpPr/>
          <p:nvPr/>
        </p:nvSpPr>
        <p:spPr>
          <a:xfrm>
            <a:off x="1043608" y="6212071"/>
            <a:ext cx="2961917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This presentation is part of the action “NFP4Health”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which has received funding from the European Union’s Health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Programme</a:t>
            </a: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 (2014-2020) under grant agreement No 101035965.</a:t>
            </a: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Raleway" panose="020B0003030101060003" pitchFamily="34" charset="0"/>
              <a:ea typeface="Times New Roman"/>
              <a:cs typeface="Arial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553A13A-AD12-864D-934B-B670814C54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t="24973" r="86779" b="32063"/>
          <a:stretch/>
        </p:blipFill>
        <p:spPr>
          <a:xfrm>
            <a:off x="387783" y="6212070"/>
            <a:ext cx="575578" cy="41441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9499F5D-C1AF-0A44-8437-675592127D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974"/>
            <a:ext cx="9144000" cy="5864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5F3E994-C605-7EEE-7E82-9E6A45CEB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626821"/>
            <a:ext cx="5507520" cy="978556"/>
          </a:xfrm>
        </p:spPr>
        <p:txBody>
          <a:bodyPr>
            <a:noAutofit/>
          </a:bodyPr>
          <a:lstStyle/>
          <a:p>
            <a:pPr algn="l"/>
            <a:r>
              <a:rPr lang="pl-PL" sz="2000" b="1" dirty="0">
                <a:latin typeface="Lato" panose="020F0502020204030203" pitchFamily="34" charset="-18"/>
              </a:rPr>
              <a:t>JA NFP4Health – </a:t>
            </a:r>
            <a:r>
              <a:rPr lang="pl-PL" sz="2000" b="1" i="1" dirty="0">
                <a:latin typeface="Lato" panose="020F0502020204030203" pitchFamily="34" charset="-18"/>
              </a:rPr>
              <a:t>Wspólne działanie na rzecz zwiększenia potencjału Krajowych Punktów Kontaktowych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04F6B2C-5C74-70CE-86F8-EF08D6C9D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9712" y="2591195"/>
            <a:ext cx="4670808" cy="3300794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34981C5-DB4C-513A-C693-CF8B5AD144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0520" y="538485"/>
            <a:ext cx="2493480" cy="106689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2F6D3FE-F60B-6999-DC12-83DB24FCBD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392" y="1614510"/>
            <a:ext cx="6772579" cy="442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9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C56BE3C1-97A0-4845-974A-5755D2651F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29" y="5582180"/>
            <a:ext cx="1922379" cy="1124218"/>
          </a:xfrm>
          <a:prstGeom prst="rect">
            <a:avLst/>
          </a:prstGeom>
        </p:spPr>
      </p:pic>
      <p:sp>
        <p:nvSpPr>
          <p:cNvPr id="12" name="Forma1">
            <a:extLst>
              <a:ext uri="{FF2B5EF4-FFF2-40B4-BE49-F238E27FC236}">
                <a16:creationId xmlns:a16="http://schemas.microsoft.com/office/drawing/2014/main" id="{BFF272EC-FCC6-6243-BB03-EF872DDF893E}"/>
              </a:ext>
            </a:extLst>
          </p:cNvPr>
          <p:cNvSpPr/>
          <p:nvPr/>
        </p:nvSpPr>
        <p:spPr>
          <a:xfrm>
            <a:off x="1043608" y="6212071"/>
            <a:ext cx="2961917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This presentation is part of the action “NFP4Health”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which has received funding from the European Union’s Health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Programme</a:t>
            </a: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 (2014-2020) under grant agreement No 101035965.</a:t>
            </a: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Raleway" panose="020B0003030101060003" pitchFamily="34" charset="0"/>
              <a:ea typeface="Times New Roman"/>
              <a:cs typeface="Arial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553A13A-AD12-864D-934B-B670814C54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t="24973" r="86779" b="32063"/>
          <a:stretch/>
        </p:blipFill>
        <p:spPr>
          <a:xfrm>
            <a:off x="387783" y="6212070"/>
            <a:ext cx="575578" cy="41441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9499F5D-C1AF-0A44-8437-675592127D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974"/>
            <a:ext cx="9144000" cy="5864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5F3E994-C605-7EEE-7E82-9E6A45CEB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88840"/>
            <a:ext cx="6858000" cy="1066892"/>
          </a:xfrm>
        </p:spPr>
        <p:txBody>
          <a:bodyPr>
            <a:normAutofit/>
          </a:bodyPr>
          <a:lstStyle/>
          <a:p>
            <a:r>
              <a:rPr lang="pl-PL" sz="4000" b="1" dirty="0">
                <a:latin typeface="Lato" panose="020F0502020204030203" pitchFamily="34" charset="-18"/>
              </a:rPr>
              <a:t>Dziękujemy za uwagę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04F6B2C-5C74-70CE-86F8-EF08D6C9D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439195"/>
            <a:ext cx="6858000" cy="1314971"/>
          </a:xfrm>
        </p:spPr>
        <p:txBody>
          <a:bodyPr/>
          <a:lstStyle/>
          <a:p>
            <a:endParaRPr lang="pl-PL" dirty="0"/>
          </a:p>
          <a:p>
            <a:r>
              <a:rPr lang="pl-PL" sz="4000" dirty="0">
                <a:latin typeface="Lato" panose="020F0502020204030203" pitchFamily="34" charset="-18"/>
                <a:hlinkClick r:id="rId6"/>
              </a:rPr>
              <a:t>https://www.nfp4health.eu/</a:t>
            </a:r>
            <a:r>
              <a:rPr lang="pl-PL" sz="4000" dirty="0">
                <a:latin typeface="Lato" panose="020F0502020204030203" pitchFamily="34" charset="-18"/>
              </a:rPr>
              <a:t>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34981C5-DB4C-513A-C693-CF8B5AD144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0520" y="538485"/>
            <a:ext cx="2493480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05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C56BE3C1-97A0-4845-974A-5755D2651F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29" y="5582180"/>
            <a:ext cx="1922379" cy="1124218"/>
          </a:xfrm>
          <a:prstGeom prst="rect">
            <a:avLst/>
          </a:prstGeom>
        </p:spPr>
      </p:pic>
      <p:sp>
        <p:nvSpPr>
          <p:cNvPr id="12" name="Forma1">
            <a:extLst>
              <a:ext uri="{FF2B5EF4-FFF2-40B4-BE49-F238E27FC236}">
                <a16:creationId xmlns:a16="http://schemas.microsoft.com/office/drawing/2014/main" id="{BFF272EC-FCC6-6243-BB03-EF872DDF893E}"/>
              </a:ext>
            </a:extLst>
          </p:cNvPr>
          <p:cNvSpPr/>
          <p:nvPr/>
        </p:nvSpPr>
        <p:spPr>
          <a:xfrm>
            <a:off x="1043608" y="6212071"/>
            <a:ext cx="2961917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This presentation is part of the action “NFP4Health”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which has received funding from the European Union’s Health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Programme</a:t>
            </a: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 (2014-2020) under grant agreement No 101035965.</a:t>
            </a: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Raleway" panose="020B0003030101060003" pitchFamily="34" charset="0"/>
              <a:ea typeface="Times New Roman"/>
              <a:cs typeface="Arial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553A13A-AD12-864D-934B-B670814C54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t="24973" r="86779" b="32063"/>
          <a:stretch/>
        </p:blipFill>
        <p:spPr>
          <a:xfrm>
            <a:off x="387783" y="6212070"/>
            <a:ext cx="575578" cy="41441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9499F5D-C1AF-0A44-8437-675592127D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974"/>
            <a:ext cx="9144000" cy="5864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5F3E994-C605-7EEE-7E82-9E6A45CEB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692697"/>
            <a:ext cx="5643229" cy="792087"/>
          </a:xfrm>
        </p:spPr>
        <p:txBody>
          <a:bodyPr>
            <a:normAutofit fontScale="90000"/>
          </a:bodyPr>
          <a:lstStyle/>
          <a:p>
            <a:pPr algn="l"/>
            <a:br>
              <a:rPr lang="pl-PL" sz="2000" dirty="0">
                <a:latin typeface="Lato" panose="020F0502020204030203" pitchFamily="34" charset="-18"/>
              </a:rPr>
            </a:br>
            <a:r>
              <a:rPr lang="pl-PL" sz="2700" b="1" dirty="0">
                <a:latin typeface="Lato" panose="020F0502020204030203" pitchFamily="34" charset="-18"/>
              </a:rPr>
              <a:t>Rola Krajowych Punktów Kontaktowych</a:t>
            </a:r>
            <a:br>
              <a:rPr lang="pl-PL" sz="2000" dirty="0">
                <a:latin typeface="Lato" panose="020F0502020204030203" pitchFamily="34" charset="-18"/>
              </a:rPr>
            </a:br>
            <a:endParaRPr lang="pl-PL" sz="2000" dirty="0">
              <a:latin typeface="Lato" panose="020F0502020204030203" pitchFamily="34" charset="-18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04F6B2C-5C74-70CE-86F8-EF08D6C9D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605377"/>
            <a:ext cx="6858000" cy="3976803"/>
          </a:xfrm>
        </p:spPr>
        <p:txBody>
          <a:bodyPr>
            <a:normAutofit/>
          </a:bodyPr>
          <a:lstStyle/>
          <a:p>
            <a:pPr algn="l"/>
            <a:endParaRPr lang="pl-PL" dirty="0">
              <a:latin typeface="Lato" panose="020F0502020204030203" pitchFamily="34" charset="-18"/>
            </a:endParaRPr>
          </a:p>
          <a:p>
            <a:pPr algn="l"/>
            <a:r>
              <a:rPr lang="pl-PL" dirty="0">
                <a:latin typeface="Lato" panose="020F0502020204030203" pitchFamily="34" charset="-18"/>
              </a:rPr>
              <a:t>Od KPK oczekuje się:</a:t>
            </a:r>
          </a:p>
          <a:p>
            <a:pPr algn="l"/>
            <a:endParaRPr lang="pl-PL" dirty="0">
              <a:latin typeface="Lato" panose="020F0502020204030203" pitchFamily="34" charset="-18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pl-PL" dirty="0">
                <a:latin typeface="Lato" panose="020F0502020204030203" pitchFamily="34" charset="-18"/>
              </a:rPr>
              <a:t>wspierania realizacji Programu EU4Health na poziomie</a:t>
            </a:r>
            <a:br>
              <a:rPr lang="pl-PL" dirty="0">
                <a:latin typeface="Lato" panose="020F0502020204030203" pitchFamily="34" charset="-18"/>
              </a:rPr>
            </a:br>
            <a:r>
              <a:rPr lang="pl-PL" dirty="0">
                <a:latin typeface="Lato" panose="020F0502020204030203" pitchFamily="34" charset="-18"/>
              </a:rPr>
              <a:t>krajowym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pl-PL" dirty="0">
              <a:latin typeface="Lato" panose="020F0502020204030203" pitchFamily="34" charset="-18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pl-PL" dirty="0">
                <a:latin typeface="Lato" panose="020F0502020204030203" pitchFamily="34" charset="-18"/>
              </a:rPr>
              <a:t> wspierania rozpowszechniania informacji na temat rezultatów</a:t>
            </a:r>
            <a:br>
              <a:rPr lang="pl-PL" dirty="0">
                <a:latin typeface="Lato" panose="020F0502020204030203" pitchFamily="34" charset="-18"/>
              </a:rPr>
            </a:br>
            <a:r>
              <a:rPr lang="pl-PL" dirty="0">
                <a:latin typeface="Lato" panose="020F0502020204030203" pitchFamily="34" charset="-18"/>
              </a:rPr>
              <a:t> Programu EU4Health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pl-PL" dirty="0">
              <a:latin typeface="Lato" panose="020F0502020204030203" pitchFamily="34" charset="-18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pl-PL" dirty="0">
                <a:latin typeface="Lato" panose="020F0502020204030203" pitchFamily="34" charset="-18"/>
              </a:rPr>
              <a:t> dostarczanie informacji na temat oddziaływania Programu</a:t>
            </a:r>
            <a:br>
              <a:rPr lang="pl-PL" dirty="0">
                <a:latin typeface="Lato" panose="020F0502020204030203" pitchFamily="34" charset="-18"/>
              </a:rPr>
            </a:br>
            <a:r>
              <a:rPr lang="pl-PL" dirty="0">
                <a:latin typeface="Lato" panose="020F0502020204030203" pitchFamily="34" charset="-18"/>
              </a:rPr>
              <a:t> EU4Health w poszczególnych państwach.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pl-PL" dirty="0">
              <a:latin typeface="Lato" panose="020F0502020204030203" pitchFamily="34" charset="-18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34981C5-DB4C-513A-C693-CF8B5AD144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0520" y="538485"/>
            <a:ext cx="2493480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80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C56BE3C1-97A0-4845-974A-5755D2651F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29" y="5582180"/>
            <a:ext cx="1922379" cy="1124218"/>
          </a:xfrm>
          <a:prstGeom prst="rect">
            <a:avLst/>
          </a:prstGeom>
        </p:spPr>
      </p:pic>
      <p:sp>
        <p:nvSpPr>
          <p:cNvPr id="12" name="Forma1">
            <a:extLst>
              <a:ext uri="{FF2B5EF4-FFF2-40B4-BE49-F238E27FC236}">
                <a16:creationId xmlns:a16="http://schemas.microsoft.com/office/drawing/2014/main" id="{BFF272EC-FCC6-6243-BB03-EF872DDF893E}"/>
              </a:ext>
            </a:extLst>
          </p:cNvPr>
          <p:cNvSpPr/>
          <p:nvPr/>
        </p:nvSpPr>
        <p:spPr>
          <a:xfrm>
            <a:off x="1043608" y="6212071"/>
            <a:ext cx="2961917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This presentation is part of the action “NFP4Health”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which has received funding from the European Union’s Health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Programme</a:t>
            </a: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 (2014-2020) under grant agreement No 101035965.</a:t>
            </a: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Raleway" panose="020B0003030101060003" pitchFamily="34" charset="0"/>
              <a:ea typeface="Times New Roman"/>
              <a:cs typeface="Arial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553A13A-AD12-864D-934B-B670814C54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t="24973" r="86779" b="32063"/>
          <a:stretch/>
        </p:blipFill>
        <p:spPr>
          <a:xfrm>
            <a:off x="387783" y="6212070"/>
            <a:ext cx="575578" cy="41441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9499F5D-C1AF-0A44-8437-675592127D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974"/>
            <a:ext cx="9144000" cy="5864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5F3E994-C605-7EEE-7E82-9E6A45CEB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36712"/>
            <a:ext cx="5643229" cy="936103"/>
          </a:xfrm>
        </p:spPr>
        <p:txBody>
          <a:bodyPr>
            <a:normAutofit fontScale="90000"/>
          </a:bodyPr>
          <a:lstStyle/>
          <a:p>
            <a:pPr algn="l"/>
            <a:br>
              <a:rPr lang="pl-PL" sz="2000" dirty="0">
                <a:latin typeface="Lato" panose="020F0502020204030203" pitchFamily="34" charset="-18"/>
              </a:rPr>
            </a:br>
            <a:br>
              <a:rPr lang="pl-PL" sz="2000" dirty="0">
                <a:latin typeface="Lato" panose="020F0502020204030203" pitchFamily="34" charset="-18"/>
              </a:rPr>
            </a:br>
            <a:br>
              <a:rPr lang="pl-PL" sz="2000" dirty="0">
                <a:latin typeface="Lato" panose="020F0502020204030203" pitchFamily="34" charset="-18"/>
              </a:rPr>
            </a:br>
            <a:br>
              <a:rPr lang="pl-PL" sz="2000" dirty="0">
                <a:latin typeface="Lato" panose="020F0502020204030203" pitchFamily="34" charset="-18"/>
              </a:rPr>
            </a:br>
            <a:br>
              <a:rPr lang="pl-PL" sz="2000" dirty="0">
                <a:latin typeface="Lato" panose="020F0502020204030203" pitchFamily="34" charset="-18"/>
              </a:rPr>
            </a:br>
            <a:r>
              <a:rPr lang="pl-PL" sz="4000" b="1" dirty="0">
                <a:latin typeface="Lato" panose="020F0502020204030203" pitchFamily="34" charset="-18"/>
              </a:rPr>
              <a:t>Cel ogólny</a:t>
            </a:r>
            <a:br>
              <a:rPr lang="pl-PL" sz="2000" dirty="0">
                <a:latin typeface="Lato" panose="020F0502020204030203" pitchFamily="34" charset="-18"/>
              </a:rPr>
            </a:br>
            <a:endParaRPr lang="pl-PL" sz="2000" dirty="0">
              <a:latin typeface="Lato" panose="020F0502020204030203" pitchFamily="34" charset="-18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04F6B2C-5C74-70CE-86F8-EF08D6C9D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88840"/>
            <a:ext cx="5507520" cy="3168352"/>
          </a:xfrm>
        </p:spPr>
        <p:txBody>
          <a:bodyPr>
            <a:normAutofit/>
          </a:bodyPr>
          <a:lstStyle/>
          <a:p>
            <a:pPr algn="l"/>
            <a:r>
              <a:rPr lang="pl-PL" sz="2800" dirty="0">
                <a:latin typeface="Lato" panose="020F0502020204030203" pitchFamily="34" charset="-18"/>
              </a:rPr>
              <a:t>Wspólne działanie NFP4Health ma na celu stworzenie</a:t>
            </a:r>
            <a:br>
              <a:rPr lang="pl-PL" sz="2800" dirty="0">
                <a:latin typeface="Lato" panose="020F0502020204030203" pitchFamily="34" charset="-18"/>
              </a:rPr>
            </a:br>
            <a:r>
              <a:rPr lang="pl-PL" sz="2800" dirty="0">
                <a:latin typeface="Lato" panose="020F0502020204030203" pitchFamily="34" charset="-18"/>
              </a:rPr>
              <a:t>i utrzymanie innowacyjnego ekosystemu uławiającego</a:t>
            </a:r>
            <a:br>
              <a:rPr lang="pl-PL" sz="2800" dirty="0">
                <a:latin typeface="Lato" panose="020F0502020204030203" pitchFamily="34" charset="-18"/>
              </a:rPr>
            </a:br>
            <a:r>
              <a:rPr lang="pl-PL" sz="2800" dirty="0">
                <a:latin typeface="Lato" panose="020F0502020204030203" pitchFamily="34" charset="-18"/>
              </a:rPr>
              <a:t>i wspierającego kraje europejskie w realizacji priorytetów celów zdrowotnych wyznaczonych</a:t>
            </a:r>
            <a:br>
              <a:rPr lang="pl-PL" sz="2800" dirty="0">
                <a:latin typeface="Lato" panose="020F0502020204030203" pitchFamily="34" charset="-18"/>
              </a:rPr>
            </a:br>
            <a:r>
              <a:rPr lang="pl-PL" sz="2800" dirty="0">
                <a:latin typeface="Lato" panose="020F0502020204030203" pitchFamily="34" charset="-18"/>
              </a:rPr>
              <a:t>na lata 2021-2027.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34981C5-DB4C-513A-C693-CF8B5AD144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0520" y="538485"/>
            <a:ext cx="2493480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55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C56BE3C1-97A0-4845-974A-5755D2651F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29" y="5582180"/>
            <a:ext cx="1922379" cy="1124218"/>
          </a:xfrm>
          <a:prstGeom prst="rect">
            <a:avLst/>
          </a:prstGeom>
        </p:spPr>
      </p:pic>
      <p:sp>
        <p:nvSpPr>
          <p:cNvPr id="12" name="Forma1">
            <a:extLst>
              <a:ext uri="{FF2B5EF4-FFF2-40B4-BE49-F238E27FC236}">
                <a16:creationId xmlns:a16="http://schemas.microsoft.com/office/drawing/2014/main" id="{BFF272EC-FCC6-6243-BB03-EF872DDF893E}"/>
              </a:ext>
            </a:extLst>
          </p:cNvPr>
          <p:cNvSpPr/>
          <p:nvPr/>
        </p:nvSpPr>
        <p:spPr>
          <a:xfrm>
            <a:off x="1043608" y="6212071"/>
            <a:ext cx="2961917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This presentation is part of the action “NFP4Health”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which has received funding from the European Union’s Health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Programme</a:t>
            </a: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 (2014-2020) under grant agreement No 101035965.</a:t>
            </a: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Raleway" panose="020B0003030101060003" pitchFamily="34" charset="0"/>
              <a:ea typeface="Times New Roman"/>
              <a:cs typeface="Arial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553A13A-AD12-864D-934B-B670814C54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t="24973" r="86779" b="32063"/>
          <a:stretch/>
        </p:blipFill>
        <p:spPr>
          <a:xfrm>
            <a:off x="387783" y="6212070"/>
            <a:ext cx="575578" cy="41441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9499F5D-C1AF-0A44-8437-675592127D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974"/>
            <a:ext cx="9144000" cy="5864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5F3E994-C605-7EEE-7E82-9E6A45CEB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692697"/>
            <a:ext cx="5643229" cy="792087"/>
          </a:xfrm>
        </p:spPr>
        <p:txBody>
          <a:bodyPr>
            <a:normAutofit fontScale="90000"/>
          </a:bodyPr>
          <a:lstStyle/>
          <a:p>
            <a:pPr algn="l"/>
            <a:br>
              <a:rPr lang="pl-PL" sz="2000" dirty="0">
                <a:latin typeface="Lato" panose="020F0502020204030203" pitchFamily="34" charset="-18"/>
              </a:rPr>
            </a:br>
            <a:r>
              <a:rPr lang="pl-PL" sz="3100" b="1" dirty="0">
                <a:latin typeface="Lato" panose="020F0502020204030203" pitchFamily="34" charset="-18"/>
              </a:rPr>
              <a:t>Cele szczegółowe</a:t>
            </a:r>
            <a:br>
              <a:rPr lang="pl-PL" sz="2000" dirty="0">
                <a:latin typeface="Lato" panose="020F0502020204030203" pitchFamily="34" charset="-18"/>
              </a:rPr>
            </a:br>
            <a:endParaRPr lang="pl-PL" sz="2000" dirty="0">
              <a:latin typeface="Lato" panose="020F0502020204030203" pitchFamily="34" charset="-18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04F6B2C-5C74-70CE-86F8-EF08D6C9D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484784"/>
            <a:ext cx="6858000" cy="4248472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pl-PL" dirty="0">
                <a:latin typeface="Lato" panose="020F0502020204030203" pitchFamily="34" charset="-18"/>
              </a:rPr>
              <a:t>Dostarczanie informacji w celu wsparcia realizacji</a:t>
            </a:r>
            <a:br>
              <a:rPr lang="pl-PL" dirty="0">
                <a:latin typeface="Lato" panose="020F0502020204030203" pitchFamily="34" charset="-18"/>
              </a:rPr>
            </a:br>
            <a:r>
              <a:rPr lang="pl-PL" dirty="0">
                <a:latin typeface="Lato" panose="020F0502020204030203" pitchFamily="34" charset="-18"/>
              </a:rPr>
              <a:t>Programu UE dla Zdrowia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pl-PL" dirty="0">
                <a:latin typeface="Lato" panose="020F0502020204030203" pitchFamily="34" charset="-18"/>
              </a:rPr>
              <a:t>Ukierunkowanie właściwych organów na programy europejskie, które dotyczą zdrowia oraz wspieranie ich w podejściu wieloprogramowym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pl-PL" dirty="0">
                <a:latin typeface="Lato" panose="020F0502020204030203" pitchFamily="34" charset="-18"/>
              </a:rPr>
              <a:t>Wspieranie właściwych organów w podejściu wieloprogramowym w ramach finansowania zarządzanego</a:t>
            </a:r>
            <a:br>
              <a:rPr lang="pl-PL" dirty="0">
                <a:latin typeface="Lato" panose="020F0502020204030203" pitchFamily="34" charset="-18"/>
              </a:rPr>
            </a:br>
            <a:r>
              <a:rPr lang="pl-PL" dirty="0">
                <a:latin typeface="Lato" panose="020F0502020204030203" pitchFamily="34" charset="-18"/>
              </a:rPr>
              <a:t>na poziomie krajowym/regionalnym/lokalnym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pl-PL" dirty="0">
                <a:latin typeface="Lato" panose="020F0502020204030203" pitchFamily="34" charset="-18"/>
              </a:rPr>
              <a:t>Zwiększanie potencjału Krajowych Punktów Kontaktowych</a:t>
            </a:r>
            <a:br>
              <a:rPr lang="pl-PL" dirty="0">
                <a:latin typeface="Lato" panose="020F0502020204030203" pitchFamily="34" charset="-18"/>
              </a:rPr>
            </a:br>
            <a:r>
              <a:rPr lang="pl-PL" dirty="0">
                <a:latin typeface="Lato" panose="020F0502020204030203" pitchFamily="34" charset="-18"/>
              </a:rPr>
              <a:t>w zakresie wdrażania nowego Programu UE dla Zdrowia</a:t>
            </a:r>
            <a:br>
              <a:rPr lang="pl-PL" dirty="0">
                <a:latin typeface="Lato" panose="020F0502020204030203" pitchFamily="34" charset="-18"/>
              </a:rPr>
            </a:br>
            <a:r>
              <a:rPr lang="pl-PL" dirty="0">
                <a:latin typeface="Lato" panose="020F0502020204030203" pitchFamily="34" charset="-18"/>
              </a:rPr>
              <a:t>i innych instrumentów związanych ze zdrowiem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pl-PL" dirty="0">
                <a:latin typeface="Lato" panose="020F0502020204030203" pitchFamily="34" charset="-18"/>
              </a:rPr>
              <a:t>Przyczynianie się do zwiększania wykorzystywania funduszy UE i instrumentów KE na poziomie krajowym i regionalnym w celu wsparcia polityki zdrowia publicznego poprzez specjalne</a:t>
            </a:r>
            <a:br>
              <a:rPr lang="pl-PL" dirty="0">
                <a:latin typeface="Lato" panose="020F0502020204030203" pitchFamily="34" charset="-18"/>
              </a:rPr>
            </a:br>
            <a:r>
              <a:rPr lang="pl-PL" dirty="0">
                <a:latin typeface="Lato" panose="020F0502020204030203" pitchFamily="34" charset="-18"/>
              </a:rPr>
              <a:t>i trwałe usługi w ramach Wieloletnich Ram Finansowym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pl-PL" dirty="0">
              <a:latin typeface="Lato" panose="020F0502020204030203" pitchFamily="34" charset="-18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34981C5-DB4C-513A-C693-CF8B5AD144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0520" y="538485"/>
            <a:ext cx="2493480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95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C56BE3C1-97A0-4845-974A-5755D2651F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29" y="5582180"/>
            <a:ext cx="1922379" cy="1124218"/>
          </a:xfrm>
          <a:prstGeom prst="rect">
            <a:avLst/>
          </a:prstGeom>
        </p:spPr>
      </p:pic>
      <p:sp>
        <p:nvSpPr>
          <p:cNvPr id="12" name="Forma1">
            <a:extLst>
              <a:ext uri="{FF2B5EF4-FFF2-40B4-BE49-F238E27FC236}">
                <a16:creationId xmlns:a16="http://schemas.microsoft.com/office/drawing/2014/main" id="{BFF272EC-FCC6-6243-BB03-EF872DDF893E}"/>
              </a:ext>
            </a:extLst>
          </p:cNvPr>
          <p:cNvSpPr/>
          <p:nvPr/>
        </p:nvSpPr>
        <p:spPr>
          <a:xfrm>
            <a:off x="1043608" y="6212071"/>
            <a:ext cx="2961917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This presentation is part of the action “NFP4Health”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which has received funding from the European Union’s Health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Programme</a:t>
            </a: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 (2014-2020) under grant agreement No 101035965.</a:t>
            </a: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Raleway" panose="020B0003030101060003" pitchFamily="34" charset="0"/>
              <a:ea typeface="Times New Roman"/>
              <a:cs typeface="Arial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553A13A-AD12-864D-934B-B670814C54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t="24973" r="86779" b="32063"/>
          <a:stretch/>
        </p:blipFill>
        <p:spPr>
          <a:xfrm>
            <a:off x="387783" y="6212070"/>
            <a:ext cx="575578" cy="41441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9499F5D-C1AF-0A44-8437-675592127D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974"/>
            <a:ext cx="9144000" cy="5864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5F3E994-C605-7EEE-7E82-9E6A45CEB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692697"/>
            <a:ext cx="5643229" cy="1124218"/>
          </a:xfrm>
        </p:spPr>
        <p:txBody>
          <a:bodyPr>
            <a:normAutofit/>
          </a:bodyPr>
          <a:lstStyle/>
          <a:p>
            <a:pPr algn="l"/>
            <a:br>
              <a:rPr lang="pl-PL" sz="2000" dirty="0">
                <a:latin typeface="Lato" panose="020F0502020204030203" pitchFamily="34" charset="-18"/>
              </a:rPr>
            </a:br>
            <a:r>
              <a:rPr lang="pl-PL" sz="3100" b="1" dirty="0">
                <a:latin typeface="Lato" panose="020F0502020204030203" pitchFamily="34" charset="-18"/>
              </a:rPr>
              <a:t>Oczekiwane rezultaty</a:t>
            </a:r>
            <a:br>
              <a:rPr lang="pl-PL" sz="2000" dirty="0">
                <a:latin typeface="Lato" panose="020F0502020204030203" pitchFamily="34" charset="-18"/>
              </a:rPr>
            </a:br>
            <a:endParaRPr lang="pl-PL" sz="2000" dirty="0">
              <a:latin typeface="Lato" panose="020F0502020204030203" pitchFamily="34" charset="-18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04F6B2C-5C74-70CE-86F8-EF08D6C9D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727616"/>
            <a:ext cx="6858000" cy="3854564"/>
          </a:xfrm>
        </p:spPr>
        <p:txBody>
          <a:bodyPr>
            <a:normAutofit/>
          </a:bodyPr>
          <a:lstStyle/>
          <a:p>
            <a:pPr algn="l"/>
            <a:endParaRPr lang="pl-PL" sz="2000" dirty="0">
              <a:latin typeface="Lato" panose="020F0502020204030203" pitchFamily="34" charset="-18"/>
            </a:endParaRPr>
          </a:p>
          <a:p>
            <a:pPr algn="l"/>
            <a:endParaRPr lang="pl-PL" sz="2000" dirty="0">
              <a:latin typeface="Lato" panose="020F0502020204030203" pitchFamily="34" charset="-18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pl-PL" sz="2000" dirty="0">
                <a:latin typeface="Lato" panose="020F0502020204030203" pitchFamily="34" charset="-18"/>
              </a:rPr>
              <a:t>Innowacyjna, trwała i spójna sieć Krajowych Punktów Kontaktowych, która zwiększy potencjał państw członkowskich UE do projektowania i tworzenia zrównoważonych działań w zakresie wdrażania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pl-PL" sz="2000" dirty="0">
              <a:latin typeface="Lato" panose="020F0502020204030203" pitchFamily="34" charset="-18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pl-PL" sz="2000" dirty="0">
                <a:latin typeface="Lato" panose="020F0502020204030203" pitchFamily="34" charset="-18"/>
              </a:rPr>
              <a:t>Zapewnienie komplementarności i synergii z innymi regionalnymi, krajowymi i unijnymi politykami, funduszami i programami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34981C5-DB4C-513A-C693-CF8B5AD144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0520" y="538485"/>
            <a:ext cx="2493480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38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C56BE3C1-97A0-4845-974A-5755D2651F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29" y="5582180"/>
            <a:ext cx="1922379" cy="1124218"/>
          </a:xfrm>
          <a:prstGeom prst="rect">
            <a:avLst/>
          </a:prstGeom>
        </p:spPr>
      </p:pic>
      <p:sp>
        <p:nvSpPr>
          <p:cNvPr id="12" name="Forma1">
            <a:extLst>
              <a:ext uri="{FF2B5EF4-FFF2-40B4-BE49-F238E27FC236}">
                <a16:creationId xmlns:a16="http://schemas.microsoft.com/office/drawing/2014/main" id="{BFF272EC-FCC6-6243-BB03-EF872DDF893E}"/>
              </a:ext>
            </a:extLst>
          </p:cNvPr>
          <p:cNvSpPr/>
          <p:nvPr/>
        </p:nvSpPr>
        <p:spPr>
          <a:xfrm>
            <a:off x="1043608" y="6212071"/>
            <a:ext cx="2961917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This presentation is part of the action “NFP4Health”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which has received funding from the European Union’s Health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Programme</a:t>
            </a: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 (2014-2020) under grant agreement No 101035965.</a:t>
            </a: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Raleway" panose="020B0003030101060003" pitchFamily="34" charset="0"/>
              <a:ea typeface="Times New Roman"/>
              <a:cs typeface="Arial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553A13A-AD12-864D-934B-B670814C54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t="24973" r="86779" b="32063"/>
          <a:stretch/>
        </p:blipFill>
        <p:spPr>
          <a:xfrm>
            <a:off x="387783" y="6212070"/>
            <a:ext cx="575578" cy="41441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9499F5D-C1AF-0A44-8437-675592127D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974"/>
            <a:ext cx="9144000" cy="5864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5F3E994-C605-7EEE-7E82-9E6A45CEB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692697"/>
            <a:ext cx="5643229" cy="912680"/>
          </a:xfrm>
        </p:spPr>
        <p:txBody>
          <a:bodyPr>
            <a:noAutofit/>
          </a:bodyPr>
          <a:lstStyle/>
          <a:p>
            <a:pPr algn="l"/>
            <a:r>
              <a:rPr lang="pl-PL" sz="2000" b="1" dirty="0">
                <a:latin typeface="Lato" panose="020F0502020204030203" pitchFamily="34" charset="-18"/>
              </a:rPr>
              <a:t>JA NFP4Health – </a:t>
            </a:r>
            <a:r>
              <a:rPr lang="pl-PL" sz="2000" b="1" i="1" dirty="0">
                <a:latin typeface="Lato" panose="020F0502020204030203" pitchFamily="34" charset="-18"/>
              </a:rPr>
              <a:t>Wspólne działanie na rzecz zwiększenia potencjału Krajowych Punktów Kontaktowych </a:t>
            </a:r>
            <a:r>
              <a:rPr lang="pl-PL" sz="2000" b="1" dirty="0">
                <a:latin typeface="Lato" panose="020F0502020204030203" pitchFamily="34" charset="-18"/>
              </a:rPr>
              <a:t>– w skrócie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04F6B2C-5C74-70CE-86F8-EF08D6C9D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2999" y="1727616"/>
            <a:ext cx="6944047" cy="3854564"/>
          </a:xfrm>
        </p:spPr>
        <p:txBody>
          <a:bodyPr>
            <a:normAutofit/>
          </a:bodyPr>
          <a:lstStyle/>
          <a:p>
            <a:pPr algn="l"/>
            <a:r>
              <a:rPr lang="pl-PL" sz="1600" dirty="0">
                <a:latin typeface="Lato" panose="020F0502020204030203" pitchFamily="34" charset="-18"/>
              </a:rPr>
              <a:t>Czas  trwania: 40 miesięcy (początkowo 36 miesięcy)</a:t>
            </a:r>
          </a:p>
          <a:p>
            <a:pPr algn="l"/>
            <a:r>
              <a:rPr lang="pl-PL" sz="1600" dirty="0">
                <a:latin typeface="Lato" panose="020F0502020204030203" pitchFamily="34" charset="-18"/>
              </a:rPr>
              <a:t>Budżet </a:t>
            </a:r>
            <a:r>
              <a:rPr lang="pl-PL" sz="1600" dirty="0">
                <a:latin typeface="Lato" panose="020F0502020204030203" pitchFamily="34" charset="-18"/>
                <a:sym typeface="Symbol" panose="05050102010706020507" pitchFamily="18" charset="2"/>
              </a:rPr>
              <a:t> Całkowity koszt: 2,5 mln Euro  Wkład UE: 2 mln Euro</a:t>
            </a:r>
          </a:p>
          <a:p>
            <a:pPr algn="l"/>
            <a:r>
              <a:rPr lang="pl-PL" sz="1600" dirty="0">
                <a:latin typeface="Lato" panose="020F0502020204030203" pitchFamily="34" charset="-18"/>
                <a:sym typeface="Symbol" panose="05050102010706020507" pitchFamily="18" charset="2"/>
              </a:rPr>
              <a:t>27 uczestniczących krajów  21 Beneficjentów (</a:t>
            </a:r>
            <a:r>
              <a:rPr lang="pl-PL" sz="1600" dirty="0" err="1">
                <a:latin typeface="Lato" panose="020F0502020204030203" pitchFamily="34" charset="-18"/>
                <a:sym typeface="Symbol" panose="05050102010706020507" pitchFamily="18" charset="2"/>
              </a:rPr>
              <a:t>Competent</a:t>
            </a:r>
            <a:r>
              <a:rPr lang="pl-PL" sz="1600" dirty="0">
                <a:latin typeface="Lato" panose="020F0502020204030203" pitchFamily="34" charset="-18"/>
                <a:sym typeface="Symbol" panose="05050102010706020507" pitchFamily="18" charset="2"/>
              </a:rPr>
              <a:t> </a:t>
            </a:r>
            <a:r>
              <a:rPr lang="pl-PL" sz="1600" dirty="0" err="1">
                <a:latin typeface="Lato" panose="020F0502020204030203" pitchFamily="34" charset="-18"/>
                <a:sym typeface="Symbol" panose="05050102010706020507" pitchFamily="18" charset="2"/>
              </a:rPr>
              <a:t>Authorities</a:t>
            </a:r>
            <a:r>
              <a:rPr lang="pl-PL" sz="1600" dirty="0">
                <a:latin typeface="Lato" panose="020F0502020204030203" pitchFamily="34" charset="-18"/>
                <a:sym typeface="Symbol" panose="05050102010706020507" pitchFamily="18" charset="2"/>
              </a:rPr>
              <a:t>)</a:t>
            </a:r>
          </a:p>
          <a:p>
            <a:pPr marL="285750" indent="-285750" algn="l">
              <a:buFont typeface="Symbol" panose="05050102010706020507" pitchFamily="18" charset="2"/>
              <a:buChar char="Þ"/>
            </a:pPr>
            <a:r>
              <a:rPr lang="pl-PL" sz="1600" dirty="0">
                <a:latin typeface="Lato" panose="020F0502020204030203" pitchFamily="34" charset="-18"/>
                <a:sym typeface="Symbol" panose="05050102010706020507" pitchFamily="18" charset="2"/>
              </a:rPr>
              <a:t>6 Partnerów współpracujących 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34981C5-DB4C-513A-C693-CF8B5AD144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0520" y="538485"/>
            <a:ext cx="2493480" cy="106689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8F16DB84-818C-8055-2814-4E52A22E64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584" y="2994471"/>
            <a:ext cx="6654665" cy="286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01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C56BE3C1-97A0-4845-974A-5755D2651F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29" y="5582180"/>
            <a:ext cx="1922379" cy="1124218"/>
          </a:xfrm>
          <a:prstGeom prst="rect">
            <a:avLst/>
          </a:prstGeom>
        </p:spPr>
      </p:pic>
      <p:sp>
        <p:nvSpPr>
          <p:cNvPr id="12" name="Forma1">
            <a:extLst>
              <a:ext uri="{FF2B5EF4-FFF2-40B4-BE49-F238E27FC236}">
                <a16:creationId xmlns:a16="http://schemas.microsoft.com/office/drawing/2014/main" id="{BFF272EC-FCC6-6243-BB03-EF872DDF893E}"/>
              </a:ext>
            </a:extLst>
          </p:cNvPr>
          <p:cNvSpPr/>
          <p:nvPr/>
        </p:nvSpPr>
        <p:spPr>
          <a:xfrm>
            <a:off x="1043608" y="6212071"/>
            <a:ext cx="2961917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This presentation is part of the action “NFP4Health”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which has received funding from the European Union’s Health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Programme</a:t>
            </a: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 (2014-2020) under grant agreement No 101035965.</a:t>
            </a: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Raleway" panose="020B0003030101060003" pitchFamily="34" charset="0"/>
              <a:ea typeface="Times New Roman"/>
              <a:cs typeface="Arial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553A13A-AD12-864D-934B-B670814C54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t="24973" r="86779" b="32063"/>
          <a:stretch/>
        </p:blipFill>
        <p:spPr>
          <a:xfrm>
            <a:off x="387783" y="6212070"/>
            <a:ext cx="575578" cy="41441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9499F5D-C1AF-0A44-8437-675592127D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974"/>
            <a:ext cx="9144000" cy="5864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5F3E994-C605-7EEE-7E82-9E6A45CEB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692697"/>
            <a:ext cx="5643229" cy="720079"/>
          </a:xfrm>
        </p:spPr>
        <p:txBody>
          <a:bodyPr>
            <a:noAutofit/>
          </a:bodyPr>
          <a:lstStyle/>
          <a:p>
            <a:pPr algn="l"/>
            <a:r>
              <a:rPr lang="pl-PL" sz="2800" b="1" dirty="0">
                <a:latin typeface="Lato" panose="020F0502020204030203" pitchFamily="34" charset="-18"/>
              </a:rPr>
              <a:t>Aspekt finansowy JA NFP4Health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04F6B2C-5C74-70CE-86F8-EF08D6C9D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2999" y="1535015"/>
            <a:ext cx="6944047" cy="4155497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pl-PL" sz="1400" dirty="0">
                <a:latin typeface="Lato" panose="020F0502020204030203" pitchFamily="34" charset="-18"/>
                <a:sym typeface="Symbol" panose="05050102010706020507" pitchFamily="18" charset="2"/>
              </a:rPr>
              <a:t>Finansowanie: Trzeci Program działań Unii w dziedzinie  Zdrowia (2014-2020).</a:t>
            </a:r>
          </a:p>
          <a:p>
            <a:pPr algn="l">
              <a:lnSpc>
                <a:spcPct val="150000"/>
              </a:lnSpc>
            </a:pPr>
            <a:r>
              <a:rPr lang="pl-PL" sz="1400" dirty="0">
                <a:latin typeface="Lato" panose="020F0502020204030203" pitchFamily="34" charset="-18"/>
                <a:sym typeface="Symbol" panose="05050102010706020507" pitchFamily="18" charset="2"/>
              </a:rPr>
              <a:t>Kwota dla Ministerstwa Zdrowia: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l-PL" sz="1400" dirty="0">
                <a:latin typeface="Lato" panose="020F0502020204030203" pitchFamily="34" charset="-18"/>
                <a:sym typeface="Symbol" panose="05050102010706020507" pitchFamily="18" charset="2"/>
              </a:rPr>
              <a:t>Szacunkowe koszty kwalifikowane (dla każdej kategorii):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l-PL" sz="1400" dirty="0">
                <a:latin typeface="Lato" panose="020F0502020204030203" pitchFamily="34" charset="-18"/>
                <a:sym typeface="Symbol" panose="05050102010706020507" pitchFamily="18" charset="2"/>
              </a:rPr>
              <a:t>A. Bezpośrednie koszty osobowe - 13 050,00 euro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l-PL" sz="1400" dirty="0">
                <a:latin typeface="Lato" panose="020F0502020204030203" pitchFamily="34" charset="-18"/>
                <a:sym typeface="Symbol" panose="05050102010706020507" pitchFamily="18" charset="2"/>
              </a:rPr>
              <a:t>B. Inne koszty bezpośrednie (podróże, sprzęt, inne towary i usługi) - 13 500,00 euro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l-PL" sz="1400" dirty="0">
                <a:latin typeface="Lato" panose="020F0502020204030203" pitchFamily="34" charset="-18"/>
                <a:sym typeface="Symbol" panose="05050102010706020507" pitchFamily="18" charset="2"/>
              </a:rPr>
              <a:t>C. Koszty pośrednie (</a:t>
            </a:r>
            <a:r>
              <a:rPr lang="pl-PL" sz="1400" dirty="0">
                <a:effectLst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7% sumy kosztów bezpośrednich)</a:t>
            </a:r>
            <a:r>
              <a:rPr lang="pl-PL" sz="1400" dirty="0">
                <a:latin typeface="Lato" panose="020F0502020204030203" pitchFamily="34" charset="-18"/>
                <a:sym typeface="Symbol" panose="05050102010706020507" pitchFamily="18" charset="2"/>
              </a:rPr>
              <a:t> - 1 858,50 euro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pl-PL" sz="1400" dirty="0">
                <a:latin typeface="Lato" panose="020F0502020204030203" pitchFamily="34" charset="-18"/>
                <a:sym typeface="Symbol" panose="05050102010706020507" pitchFamily="18" charset="2"/>
              </a:rPr>
              <a:t>Razem: 28 408,50 euro</a:t>
            </a:r>
          </a:p>
          <a:p>
            <a:pPr algn="l">
              <a:lnSpc>
                <a:spcPct val="150000"/>
              </a:lnSpc>
            </a:pPr>
            <a:r>
              <a:rPr lang="pl-PL" sz="1400" dirty="0">
                <a:latin typeface="Lato" panose="020F0502020204030203" pitchFamily="34" charset="-18"/>
                <a:sym typeface="Symbol" panose="05050102010706020507" pitchFamily="18" charset="2"/>
              </a:rPr>
              <a:t>Wkład UE – maksymalne kwoty dotacji - 22 726,80 euro.</a:t>
            </a:r>
          </a:p>
          <a:p>
            <a:pPr algn="l">
              <a:lnSpc>
                <a:spcPct val="100000"/>
              </a:lnSpc>
            </a:pPr>
            <a:r>
              <a:rPr lang="pl-PL" sz="1400" dirty="0">
                <a:latin typeface="Lato" panose="020F0502020204030203" pitchFamily="34" charset="-18"/>
                <a:sym typeface="Symbol" panose="05050102010706020507" pitchFamily="18" charset="2"/>
              </a:rPr>
              <a:t>Biuro Współpracy Międzynarodowej w MZ, jako przedstawiciel PL, uczestniczy</a:t>
            </a:r>
            <a:br>
              <a:rPr lang="pl-PL" sz="1400" dirty="0">
                <a:latin typeface="Lato" panose="020F0502020204030203" pitchFamily="34" charset="-18"/>
                <a:sym typeface="Symbol" panose="05050102010706020507" pitchFamily="18" charset="2"/>
              </a:rPr>
            </a:br>
            <a:r>
              <a:rPr lang="pl-PL" sz="1400" dirty="0">
                <a:latin typeface="Lato" panose="020F0502020204030203" pitchFamily="34" charset="-18"/>
                <a:sym typeface="Symbol" panose="05050102010706020507" pitchFamily="18" charset="2"/>
              </a:rPr>
              <a:t>we wszystkich 6 pakietach projektu.</a:t>
            </a:r>
          </a:p>
          <a:p>
            <a:pPr algn="l">
              <a:lnSpc>
                <a:spcPct val="150000"/>
              </a:lnSpc>
            </a:pPr>
            <a:r>
              <a:rPr lang="pl-PL" sz="1400" dirty="0">
                <a:latin typeface="Lato" panose="020F0502020204030203" pitchFamily="34" charset="-18"/>
                <a:sym typeface="Symbol" panose="05050102010706020507" pitchFamily="18" charset="2"/>
              </a:rPr>
              <a:t>Podsumowanie wysiłku włożonego w projekt wyrażone w osobo-miesiącach:</a:t>
            </a:r>
          </a:p>
          <a:p>
            <a:pPr algn="l"/>
            <a:endParaRPr lang="pl-PL" sz="2000" dirty="0">
              <a:latin typeface="Lato" panose="020F0502020204030203" pitchFamily="34" charset="-18"/>
              <a:sym typeface="Symbol" panose="05050102010706020507" pitchFamily="18" charset="2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34981C5-DB4C-513A-C693-CF8B5AD144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0520" y="538485"/>
            <a:ext cx="2493480" cy="106689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88B114F-11D2-60F5-42C7-4290E6D543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68" y="4946240"/>
            <a:ext cx="9065061" cy="63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32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C56BE3C1-97A0-4845-974A-5755D2651F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29" y="5582180"/>
            <a:ext cx="1922379" cy="1124218"/>
          </a:xfrm>
          <a:prstGeom prst="rect">
            <a:avLst/>
          </a:prstGeom>
        </p:spPr>
      </p:pic>
      <p:sp>
        <p:nvSpPr>
          <p:cNvPr id="12" name="Forma1">
            <a:extLst>
              <a:ext uri="{FF2B5EF4-FFF2-40B4-BE49-F238E27FC236}">
                <a16:creationId xmlns:a16="http://schemas.microsoft.com/office/drawing/2014/main" id="{BFF272EC-FCC6-6243-BB03-EF872DDF893E}"/>
              </a:ext>
            </a:extLst>
          </p:cNvPr>
          <p:cNvSpPr/>
          <p:nvPr/>
        </p:nvSpPr>
        <p:spPr>
          <a:xfrm>
            <a:off x="1043608" y="6212071"/>
            <a:ext cx="2961917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This presentation is part of the action “NFP4Health”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which has received funding from the European Union’s Health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Programme</a:t>
            </a: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 (2014-2020) under grant agreement No 101035965.</a:t>
            </a: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Raleway" panose="020B0003030101060003" pitchFamily="34" charset="0"/>
              <a:ea typeface="Times New Roman"/>
              <a:cs typeface="Arial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553A13A-AD12-864D-934B-B670814C54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t="24973" r="86779" b="32063"/>
          <a:stretch/>
        </p:blipFill>
        <p:spPr>
          <a:xfrm>
            <a:off x="387783" y="6212070"/>
            <a:ext cx="575578" cy="41441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9499F5D-C1AF-0A44-8437-675592127D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974"/>
            <a:ext cx="9144000" cy="5864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5F3E994-C605-7EEE-7E82-9E6A45CEB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620689"/>
            <a:ext cx="5643229" cy="655131"/>
          </a:xfrm>
        </p:spPr>
        <p:txBody>
          <a:bodyPr>
            <a:normAutofit/>
          </a:bodyPr>
          <a:lstStyle/>
          <a:p>
            <a:pPr algn="l"/>
            <a:r>
              <a:rPr lang="pl-PL" sz="2800" b="1" dirty="0">
                <a:latin typeface="Lato" panose="020F0502020204030203" pitchFamily="34" charset="-18"/>
              </a:rPr>
              <a:t>Sprawozdania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04F6B2C-5C74-70CE-86F8-EF08D6C9D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484784"/>
            <a:ext cx="7029400" cy="4248472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pl-PL" sz="1400" b="0" i="0" u="none" strike="noStrike" baseline="0" dirty="0">
                <a:latin typeface="Lato" panose="020F0502020204030203" pitchFamily="34" charset="-18"/>
              </a:rPr>
              <a:t>Przyjęto dwa okresy sprawozdawcze, za które należy Komisji Europejskiej przedstawić sprawozdania techniczne i finansowe. 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pl-PL" sz="1400" dirty="0">
                <a:solidFill>
                  <a:srgbClr val="000000"/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</a:rPr>
              <a:t>Pierwszy okres sprawozdawczy obejmuje pierwsze 20-cia miesięcy,</a:t>
            </a:r>
            <a:br>
              <a:rPr lang="pl-PL" sz="1400" dirty="0">
                <a:solidFill>
                  <a:srgbClr val="000000"/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</a:rPr>
            </a:br>
            <a:r>
              <a:rPr lang="pl-PL" sz="1400" dirty="0">
                <a:solidFill>
                  <a:srgbClr val="000000"/>
                </a:solidFill>
                <a:latin typeface="Lato" panose="020F0502020204030203" pitchFamily="34" charset="-18"/>
                <a:ea typeface="Times New Roman" panose="02020603050405020304" pitchFamily="18" charset="0"/>
              </a:rPr>
              <a:t>(</a:t>
            </a:r>
            <a:r>
              <a:rPr lang="pl-PL" sz="1400" dirty="0">
                <a:solidFill>
                  <a:srgbClr val="000000"/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</a:rPr>
              <a:t>od 1 października 2021 r. do 31 maja 2023 r.).  Drugi okres sprawozdawczy obejmuje ostatnie 20-cia miesięcy,  </a:t>
            </a:r>
            <a:r>
              <a:rPr lang="pl-PL" sz="1400" dirty="0">
                <a:solidFill>
                  <a:srgbClr val="000000"/>
                </a:solidFill>
                <a:latin typeface="Lato" panose="020F0502020204030203" pitchFamily="34" charset="-18"/>
                <a:ea typeface="Times New Roman" panose="02020603050405020304" pitchFamily="18" charset="0"/>
              </a:rPr>
              <a:t>(</a:t>
            </a:r>
            <a:r>
              <a:rPr lang="pl-PL" sz="1400" dirty="0">
                <a:solidFill>
                  <a:srgbClr val="000000"/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</a:rPr>
              <a:t>od 1 czerwca 2023 r. do 31 stycznia 2025 r.). 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pl-PL" sz="1400" b="0" i="0" u="none" strike="noStrike" baseline="0" dirty="0">
                <a:latin typeface="Lato" panose="020F0502020204030203" pitchFamily="34" charset="-18"/>
              </a:rPr>
              <a:t>Za każdy okres sprawozdawczy, partnerzy (i ich podmioty stowarzyszone) muszą przekazać koordynatorowi projektu (MDSAL) następujące informacje: sprawozdanie techniczne i sprawozdanie finansowe. 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pl-PL" sz="1400" dirty="0">
                <a:solidFill>
                  <a:srgbClr val="000000"/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</a:rPr>
              <a:t>W sprawozdaniu finansowym należy podać koszty kwalifikowalne wraz z krótkim opisem poniesionego kosztu. 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pl-PL" sz="1400" dirty="0">
                <a:solidFill>
                  <a:srgbClr val="000000"/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</a:rPr>
              <a:t>Sprawozdanie techniczne obejmuje opis pracy wykonanej przez każdego</a:t>
            </a:r>
            <a:br>
              <a:rPr lang="pl-PL" sz="1400" dirty="0">
                <a:solidFill>
                  <a:srgbClr val="000000"/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</a:rPr>
            </a:br>
            <a:r>
              <a:rPr lang="pl-PL" sz="1400" dirty="0">
                <a:solidFill>
                  <a:srgbClr val="000000"/>
                </a:solidFill>
                <a:effectLst/>
                <a:latin typeface="Lato" panose="020F0502020204030203" pitchFamily="34" charset="-18"/>
                <a:ea typeface="Times New Roman" panose="02020603050405020304" pitchFamily="18" charset="0"/>
              </a:rPr>
              <a:t>z partnerów w przyjętym okresie oraz wysiłek (wyrażony w osobo-miesiącach) podjęty przez beneficjanta i wyjaśnienie ewentualnego odchylenia. </a:t>
            </a:r>
            <a:endParaRPr lang="pl-PL" sz="1400" b="0" i="0" u="none" strike="noStrike" baseline="0" dirty="0">
              <a:latin typeface="Lato" panose="020F0502020204030203" pitchFamily="34" charset="-18"/>
            </a:endParaRPr>
          </a:p>
          <a:p>
            <a:pPr algn="l"/>
            <a:endParaRPr lang="pl-PL" sz="1600" b="0" i="0" u="none" strike="noStrike" baseline="0" dirty="0">
              <a:latin typeface="Lato" panose="020F0502020204030203" pitchFamily="34" charset="-18"/>
            </a:endParaRPr>
          </a:p>
          <a:p>
            <a:pPr algn="l"/>
            <a:endParaRPr lang="pl-PL" sz="1600" b="0" i="0" u="none" strike="noStrike" baseline="0" dirty="0">
              <a:latin typeface="Lato" panose="020F0502020204030203" pitchFamily="34" charset="-18"/>
            </a:endParaRPr>
          </a:p>
          <a:p>
            <a:pPr algn="l"/>
            <a:endParaRPr lang="pl-PL" sz="1600" b="0" i="0" u="none" strike="noStrike" baseline="0" dirty="0">
              <a:latin typeface="Lato" panose="020F0502020204030203" pitchFamily="34" charset="-18"/>
            </a:endParaRPr>
          </a:p>
          <a:p>
            <a:pPr algn="l"/>
            <a:endParaRPr lang="pl-PL" sz="1600" dirty="0">
              <a:latin typeface="Lato" panose="020F0502020204030203" pitchFamily="34" charset="-18"/>
            </a:endParaRPr>
          </a:p>
          <a:p>
            <a:pPr algn="l"/>
            <a:endParaRPr lang="pl-PL" sz="1600" b="0" i="0" u="none" strike="noStrike" baseline="0" dirty="0">
              <a:latin typeface="Lato" panose="020F0502020204030203" pitchFamily="34" charset="-18"/>
            </a:endParaRPr>
          </a:p>
          <a:p>
            <a:pPr algn="l"/>
            <a:endParaRPr lang="pl-PL" sz="1600" dirty="0">
              <a:latin typeface="Lato" panose="020F0502020204030203" pitchFamily="34" charset="-18"/>
            </a:endParaRPr>
          </a:p>
          <a:p>
            <a:pPr algn="l"/>
            <a:endParaRPr lang="pl-PL" sz="1600" b="0" i="0" u="none" strike="noStrike" baseline="0" dirty="0">
              <a:latin typeface="Lato" panose="020F0502020204030203" pitchFamily="34" charset="-18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34981C5-DB4C-513A-C693-CF8B5AD144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0520" y="538485"/>
            <a:ext cx="2493480" cy="106689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7410174-E1B6-C403-7636-8F51F9FE5E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290" y="4439336"/>
            <a:ext cx="8500447" cy="118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76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C56BE3C1-97A0-4845-974A-5755D2651F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29" y="5582180"/>
            <a:ext cx="1922379" cy="1124218"/>
          </a:xfrm>
          <a:prstGeom prst="rect">
            <a:avLst/>
          </a:prstGeom>
        </p:spPr>
      </p:pic>
      <p:sp>
        <p:nvSpPr>
          <p:cNvPr id="12" name="Forma1">
            <a:extLst>
              <a:ext uri="{FF2B5EF4-FFF2-40B4-BE49-F238E27FC236}">
                <a16:creationId xmlns:a16="http://schemas.microsoft.com/office/drawing/2014/main" id="{BFF272EC-FCC6-6243-BB03-EF872DDF893E}"/>
              </a:ext>
            </a:extLst>
          </p:cNvPr>
          <p:cNvSpPr/>
          <p:nvPr/>
        </p:nvSpPr>
        <p:spPr>
          <a:xfrm>
            <a:off x="1043608" y="6212071"/>
            <a:ext cx="2961917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This presentation is part of the action “NFP4Health”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which has received funding from the European Union’s Health </a:t>
            </a:r>
            <a:b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</a:br>
            <a:r>
              <a:rPr lang="en-US" sz="800" kern="1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Programme</a:t>
            </a:r>
            <a:r>
              <a:rPr lang="en-US" sz="8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aleway" panose="020B0003030101060003" pitchFamily="34" charset="0"/>
                <a:ea typeface="Calibri"/>
                <a:cs typeface="Arial"/>
              </a:rPr>
              <a:t> (2014-2020) under grant agreement No 101035965.</a:t>
            </a:r>
            <a:endParaRPr lang="es-ES" sz="8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Raleway" panose="020B0003030101060003" pitchFamily="34" charset="0"/>
              <a:ea typeface="Times New Roman"/>
              <a:cs typeface="Arial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553A13A-AD12-864D-934B-B670814C54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t="24973" r="86779" b="32063"/>
          <a:stretch/>
        </p:blipFill>
        <p:spPr>
          <a:xfrm>
            <a:off x="387783" y="6212070"/>
            <a:ext cx="575578" cy="41441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9499F5D-C1AF-0A44-8437-675592127D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974"/>
            <a:ext cx="9144000" cy="58643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5F3E994-C605-7EEE-7E82-9E6A45CEB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620689"/>
            <a:ext cx="5643229" cy="984688"/>
          </a:xfrm>
        </p:spPr>
        <p:txBody>
          <a:bodyPr>
            <a:normAutofit/>
          </a:bodyPr>
          <a:lstStyle/>
          <a:p>
            <a:pPr algn="l"/>
            <a:r>
              <a:rPr lang="pl-PL" sz="2000" b="1" dirty="0">
                <a:latin typeface="Lato" panose="020F0502020204030203" pitchFamily="34" charset="-18"/>
              </a:rPr>
              <a:t>JA NFP4Health – </a:t>
            </a:r>
            <a:r>
              <a:rPr lang="pl-PL" sz="2000" b="1" i="1" dirty="0">
                <a:latin typeface="Lato" panose="020F0502020204030203" pitchFamily="34" charset="-18"/>
              </a:rPr>
              <a:t>Wspólne działanie na rzecz zwiększenia potencjału Krajowych Punktów Kontaktowych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04F6B2C-5C74-70CE-86F8-EF08D6C9D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772816"/>
            <a:ext cx="7029400" cy="380936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l-PL" sz="1600" dirty="0">
                <a:latin typeface="Lato" panose="020F0502020204030203" pitchFamily="34" charset="-18"/>
              </a:rPr>
              <a:t>Projekt rozpoczął się 1 października 2021 r. i zakończy się 31 stycznia 2025 r. (40 miesięcy). Wspólne działanie składa się z 6 pakietów roboczych: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l-PL" sz="1600" dirty="0">
                <a:latin typeface="Lato" panose="020F0502020204030203" pitchFamily="34" charset="-18"/>
              </a:rPr>
              <a:t>Pakiet roboczy nr 1 – Koordynacja Projektu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l-PL" sz="1600" dirty="0">
                <a:latin typeface="Lato" panose="020F0502020204030203" pitchFamily="34" charset="-18"/>
              </a:rPr>
              <a:t>Pakiet roboczy nr 2 – Rozpowszechnianie i komunikacja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l-PL" sz="1600" dirty="0">
                <a:latin typeface="Lato" panose="020F0502020204030203" pitchFamily="34" charset="-18"/>
              </a:rPr>
              <a:t>Pakiet roboczy nr 3 – Ewaluacja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l-PL" sz="1600" dirty="0">
                <a:latin typeface="Lato" panose="020F0502020204030203" pitchFamily="34" charset="-18"/>
              </a:rPr>
              <a:t>Pakiet roboczy nr 4 – Ciągłość i włączenie do krajowych polityk publicznych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l-PL" sz="1600" dirty="0">
                <a:latin typeface="Lato" panose="020F0502020204030203" pitchFamily="34" charset="-18"/>
              </a:rPr>
              <a:t>Pakiet roboczy nr 5 – Wspieranie współdziałania z innymi</a:t>
            </a:r>
            <a:br>
              <a:rPr lang="pl-PL" sz="1600" dirty="0">
                <a:latin typeface="Lato" panose="020F0502020204030203" pitchFamily="34" charset="-18"/>
              </a:rPr>
            </a:br>
            <a:r>
              <a:rPr lang="pl-PL" sz="1600" dirty="0">
                <a:latin typeface="Lato" panose="020F0502020204030203" pitchFamily="34" charset="-18"/>
              </a:rPr>
              <a:t>		              funduszami/programami UE związanymi ze zdrowiem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pl-PL" sz="1600" dirty="0">
                <a:latin typeface="Lato" panose="020F0502020204030203" pitchFamily="34" charset="-18"/>
              </a:rPr>
              <a:t>Pakiet roboczy nr 6 – Budowanie potencjału Krajowych Punktów 			              Kontaktowych.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34981C5-DB4C-513A-C693-CF8B5AD144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0520" y="538485"/>
            <a:ext cx="2493480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943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2306</TotalTime>
  <Words>1856</Words>
  <Application>Microsoft Office PowerPoint</Application>
  <PresentationFormat>Pokaz na ekranie (4:3)</PresentationFormat>
  <Paragraphs>167</Paragraphs>
  <Slides>19</Slides>
  <Notes>19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Lato</vt:lpstr>
      <vt:lpstr>Raleway</vt:lpstr>
      <vt:lpstr>Symbol</vt:lpstr>
      <vt:lpstr>Wingdings</vt:lpstr>
      <vt:lpstr>Tema di Office</vt:lpstr>
      <vt:lpstr>Prezentacja programu PowerPoint</vt:lpstr>
      <vt:lpstr> Rola Krajowych Punktów Kontaktowych </vt:lpstr>
      <vt:lpstr>     Cel ogólny </vt:lpstr>
      <vt:lpstr> Cele szczegółowe </vt:lpstr>
      <vt:lpstr> Oczekiwane rezultaty </vt:lpstr>
      <vt:lpstr>JA NFP4Health – Wspólne działanie na rzecz zwiększenia potencjału Krajowych Punktów Kontaktowych – w skrócie</vt:lpstr>
      <vt:lpstr>Aspekt finansowy JA NFP4Health</vt:lpstr>
      <vt:lpstr>Sprawozdania</vt:lpstr>
      <vt:lpstr>JA NFP4Health – Wspólne działanie na rzecz zwiększenia potencjału Krajowych Punktów Kontaktowych</vt:lpstr>
      <vt:lpstr>Kluczowe narzędzia: Program szkoleń</vt:lpstr>
      <vt:lpstr>Kluczowe narzędzia: Szkolenia online</vt:lpstr>
      <vt:lpstr>Kluczowe narzędzia: Szkolenia stacjonarne</vt:lpstr>
      <vt:lpstr>Strona internetowa JA NFP4Health   https://www.nfp4health.eu/ </vt:lpstr>
      <vt:lpstr>Kluczowe narzędzia: Strona internetowa JA NFP4Health</vt:lpstr>
      <vt:lpstr>Nasz udział w JA NFP4Health</vt:lpstr>
      <vt:lpstr> Kilka rad dla początkujących</vt:lpstr>
      <vt:lpstr> Kilka rad dla początkujących</vt:lpstr>
      <vt:lpstr>JA NFP4Health – Wspólne działanie na rzecz zwiększenia potencjału Krajowych Punktów Kontaktowych </vt:lpstr>
      <vt:lpstr>Dziękujemy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Iwanek Artur</cp:lastModifiedBy>
  <cp:revision>21</cp:revision>
  <dcterms:created xsi:type="dcterms:W3CDTF">2022-05-12T13:57:03Z</dcterms:created>
  <dcterms:modified xsi:type="dcterms:W3CDTF">2023-02-21T14:33:24Z</dcterms:modified>
</cp:coreProperties>
</file>