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48" r:id="rId1"/>
  </p:sldMasterIdLst>
  <p:notesMasterIdLst>
    <p:notesMasterId r:id="rId7"/>
  </p:notesMasterIdLst>
  <p:sldIdLst>
    <p:sldId id="256" r:id="rId2"/>
    <p:sldId id="272" r:id="rId3"/>
    <p:sldId id="273" r:id="rId4"/>
    <p:sldId id="274" r:id="rId5"/>
    <p:sldId id="275" r:id="rId6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47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1D7D"/>
    <a:srgbClr val="03BD83"/>
    <a:srgbClr val="07B9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Styl jasny 3 — Ak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Styl jasny 2 — Ak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Styl jasny 1 — Ak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51" autoAdjust="0"/>
    <p:restoredTop sz="94660"/>
  </p:normalViewPr>
  <p:slideViewPr>
    <p:cSldViewPr>
      <p:cViewPr varScale="1">
        <p:scale>
          <a:sx n="110" d="100"/>
          <a:sy n="110" d="100"/>
        </p:scale>
        <p:origin x="1872" y="108"/>
      </p:cViewPr>
      <p:guideLst>
        <p:guide orient="horz" pos="2160"/>
        <p:guide pos="147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414EDB-AA3B-459C-B0C6-AAAA08619697}" type="datetimeFigureOut">
              <a:rPr lang="pl-PL" smtClean="0"/>
              <a:t>22.05.2019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805396-CDA6-44A7-8DBF-C7B902CD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30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221C-92EB-4A90-B3F5-6BB71D799148}" type="datetime1">
              <a:rPr lang="pl-PL" smtClean="0"/>
              <a:t>22.05.2019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49774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36492-9B3C-439B-B520-B23332D81885}" type="datetime1">
              <a:rPr lang="pl-PL" smtClean="0"/>
              <a:t>22.05.2019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6698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31D0B-3683-4EAD-95BE-D65C1A923AEE}" type="datetime1">
              <a:rPr lang="pl-PL" smtClean="0"/>
              <a:t>22.05.2019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6892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4B11-5202-46C0-AE34-CF98D30CFCFB}" type="datetime1">
              <a:rPr lang="pl-PL" smtClean="0"/>
              <a:t>22.05.2019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5670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62979-6210-4E2B-BFC6-26AF6214CB7A}" type="datetime1">
              <a:rPr lang="pl-PL" smtClean="0"/>
              <a:t>22.05.2019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6265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25AE-94D0-4B34-9F51-0D597FB8B39F}" type="datetime1">
              <a:rPr lang="pl-PL" smtClean="0"/>
              <a:t>22.05.2019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6249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56344-3ABA-4C5F-B581-F50F24F7726F}" type="datetime1">
              <a:rPr lang="pl-PL" smtClean="0"/>
              <a:t>22.05.2019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60741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D061-F7E9-467D-8F3E-036FD6E7587B}" type="datetime1">
              <a:rPr lang="pl-PL" smtClean="0"/>
              <a:t>22.05.2019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61705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8779-5DA1-4FB1-9D3B-A9733A3C4E93}" type="datetime1">
              <a:rPr lang="pl-PL" smtClean="0"/>
              <a:t>22.05.2019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6599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63404-4897-40A8-B3C0-B5171F81D481}" type="datetime1">
              <a:rPr lang="pl-PL" smtClean="0"/>
              <a:t>22.05.2019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7128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78B7C-5EE2-45E2-A1E5-39309B7BFA70}" type="datetime1">
              <a:rPr lang="pl-PL" smtClean="0"/>
              <a:t>22.05.2019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1149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23B8D-EC39-477D-9B51-5625BC5145C7}" type="datetime1">
              <a:rPr lang="pl-PL" smtClean="0"/>
              <a:t>22.05.2019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5266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33375" y="240804"/>
            <a:ext cx="8266609" cy="864096"/>
          </a:xfrm>
        </p:spPr>
        <p:txBody>
          <a:bodyPr>
            <a:noAutofit/>
          </a:bodyPr>
          <a:lstStyle/>
          <a:p>
            <a:endParaRPr lang="pl-PL" sz="2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51519" y="1484784"/>
            <a:ext cx="8509677" cy="4464495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 fontScale="25000" lnSpcReduction="20000"/>
          </a:bodyPr>
          <a:lstStyle/>
          <a:p>
            <a:pPr>
              <a:spcAft>
                <a:spcPts val="1200"/>
              </a:spcAft>
            </a:pPr>
            <a:r>
              <a:rPr lang="pl-PL" sz="12800" b="1" i="1" dirty="0">
                <a:solidFill>
                  <a:srgbClr val="002060"/>
                </a:solidFill>
                <a:latin typeface="+mj-lt"/>
                <a:cs typeface="Times New Roman" pitchFamily="18" charset="0"/>
              </a:rPr>
              <a:t>e-Krew – informatyzacja publicznej służby krwi oraz rozwój nadzoru nad krwiolecznictwem</a:t>
            </a:r>
          </a:p>
          <a:p>
            <a:pPr>
              <a:spcBef>
                <a:spcPts val="800"/>
              </a:spcBef>
            </a:pPr>
            <a:r>
              <a:rPr lang="pl-PL" sz="9600" b="1" i="1" dirty="0">
                <a:solidFill>
                  <a:schemeClr val="tx2">
                    <a:lumMod val="75000"/>
                  </a:schemeClr>
                </a:solidFill>
              </a:rPr>
              <a:t>Zmiany w projekcie</a:t>
            </a:r>
          </a:p>
          <a:p>
            <a:pPr>
              <a:spcBef>
                <a:spcPts val="800"/>
              </a:spcBef>
            </a:pPr>
            <a:endParaRPr lang="pl-PL" sz="80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80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Umowa o dofinansowanie: </a:t>
            </a:r>
            <a:r>
              <a:rPr lang="pl-PL" sz="80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podpisana w dniu z 29.06.2018 r. nr umowy POPC.02.01.00-00-0082/17-00</a:t>
            </a: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80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Wnioskodawca: </a:t>
            </a:r>
            <a:r>
              <a:rPr lang="pl-PL" sz="80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Minister Zdrowia</a:t>
            </a: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80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Beneficjent: </a:t>
            </a:r>
            <a:r>
              <a:rPr lang="pl-PL" sz="80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Centrum Systemów Informacyjnych Ochrony Zdrowia</a:t>
            </a: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80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Partnerzy: </a:t>
            </a:r>
            <a:r>
              <a:rPr lang="pl-PL" sz="80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NCK, IHIT, WCKiK, CKiK MSWiA, RCKiK (21)</a:t>
            </a: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80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Źródło finansowania: </a:t>
            </a:r>
            <a:r>
              <a:rPr lang="pl-PL" sz="80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Budżet Państwa i EFRR</a:t>
            </a: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80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Całkowity koszt projektu: </a:t>
            </a:r>
            <a:r>
              <a:rPr lang="pl-PL" sz="80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37 142 228,77 PLN </a:t>
            </a: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80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Planowany okres realizacji projektu: </a:t>
            </a:r>
            <a:r>
              <a:rPr lang="pl-PL" sz="80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01/06/2018 – 31/05/2021</a:t>
            </a: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pl-PL" sz="8000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333375" y="60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l-PL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l-PL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1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692" y="157971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4202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33375" y="240804"/>
            <a:ext cx="8266609" cy="864096"/>
          </a:xfrm>
        </p:spPr>
        <p:txBody>
          <a:bodyPr>
            <a:noAutofit/>
          </a:bodyPr>
          <a:lstStyle/>
          <a:p>
            <a:endParaRPr lang="pl-PL" sz="2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51519" y="1484784"/>
            <a:ext cx="8509677" cy="5256584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CEL PROJEKTU  </a:t>
            </a:r>
            <a:endParaRPr lang="pl-PL" sz="4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r>
              <a:rPr lang="pl-PL" dirty="0"/>
              <a:t> 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333375" y="60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l-PL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l-PL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2</a:t>
            </a:fld>
            <a:endParaRPr lang="pl-PL"/>
          </a:p>
        </p:txBody>
      </p:sp>
      <p:sp>
        <p:nvSpPr>
          <p:cNvPr id="4" name="Prostokąt 3"/>
          <p:cNvSpPr/>
          <p:nvPr/>
        </p:nvSpPr>
        <p:spPr>
          <a:xfrm>
            <a:off x="292447" y="2348880"/>
            <a:ext cx="8509677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i="1" dirty="0">
                <a:solidFill>
                  <a:srgbClr val="0070C0"/>
                </a:solidFill>
                <a:ea typeface="Times New Roman" panose="02020603050405020304" pitchFamily="18" charset="0"/>
              </a:rPr>
              <a:t>Cel projektu: </a:t>
            </a:r>
            <a:r>
              <a:rPr lang="pl-PL" b="1" i="1" dirty="0">
                <a:solidFill>
                  <a:srgbClr val="0070C0"/>
                </a:solidFill>
                <a:ea typeface="Times New Roman" panose="02020603050405020304" pitchFamily="18" charset="0"/>
              </a:rPr>
              <a:t>Wsparcie publicznej służby krwi oraz nadzoru nad krwiolecznictwem w optymalnym wykorzystaniu zasobów krwi i jej składników poprzez zastosowanie nowoczesnych narzędzi teleinformatycznych</a:t>
            </a:r>
          </a:p>
          <a:p>
            <a:endParaRPr lang="pl-PL" i="1" dirty="0">
              <a:solidFill>
                <a:schemeClr val="tx2">
                  <a:lumMod val="75000"/>
                </a:schemeClr>
              </a:solidFill>
              <a:ea typeface="Times New Roman" panose="02020603050405020304" pitchFamily="18" charset="0"/>
            </a:endParaRPr>
          </a:p>
          <a:p>
            <a:r>
              <a:rPr lang="pl-PL" i="1" u="sng" dirty="0">
                <a:solidFill>
                  <a:schemeClr val="tx2">
                    <a:lumMod val="75000"/>
                  </a:schemeClr>
                </a:solidFill>
                <a:ea typeface="Times New Roman" panose="02020603050405020304" pitchFamily="18" charset="0"/>
              </a:rPr>
              <a:t>będzie realizowany poprzez cele pośrednie: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tx2">
                    <a:lumMod val="75000"/>
                  </a:schemeClr>
                </a:solidFill>
              </a:rPr>
              <a:t>Wzrost liczby dawców i donacji krwi spowodowany ograniczeniem uciążliwości czynności administracyjnych związanych z oddawaniem krwi oraz dostosowanie liczby </a:t>
            </a:r>
            <a:br>
              <a:rPr lang="pl-PL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pl-PL" dirty="0">
                <a:solidFill>
                  <a:schemeClr val="tx2">
                    <a:lumMod val="75000"/>
                  </a:schemeClr>
                </a:solidFill>
              </a:rPr>
              <a:t>i rodzajów donacji do prognozowanego zapotrzebowania na krew i jej składniki;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tx2">
                    <a:lumMod val="75000"/>
                  </a:schemeClr>
                </a:solidFill>
              </a:rPr>
              <a:t>Optymalizacja gospodarowania zapasami krwi dzięki unifikacji systemu zamawiania i wydawania krwi oraz systemu informowania o niepożądanych zdarzeniach i reakcjach;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tx2">
                    <a:lumMod val="75000"/>
                  </a:schemeClr>
                </a:solidFill>
              </a:rPr>
              <a:t>Stabilny rozwój publicznej służby krwi dzięki podejmowaniu decyzji opartych o rzetelne, dokładne i aktualne dane;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tx2">
                    <a:lumMod val="75000"/>
                  </a:schemeClr>
                </a:solidFill>
              </a:rPr>
              <a:t>Zapewnienie łatwego i szybkiego dostępu do  informacji o dawcach w celu optymalizacji zarządzania gospodarką krwi.</a:t>
            </a:r>
            <a:endParaRPr lang="pl-PL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xmlns="" id="{6F592BE9-F3E6-411E-B50B-53ECD3ADFC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692" y="157971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1518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3</a:t>
            </a:fld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xmlns="" id="{82EEE69E-64AB-4ACD-9EF8-FC1927214A37}"/>
              </a:ext>
            </a:extLst>
          </p:cNvPr>
          <p:cNvSpPr/>
          <p:nvPr/>
        </p:nvSpPr>
        <p:spPr>
          <a:xfrm>
            <a:off x="5419883" y="2381603"/>
            <a:ext cx="33660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600" dirty="0"/>
              <a:t>Komponenty systemu, które muszą być utworzone</a:t>
            </a:r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xmlns="" id="{1DD416E1-A9EC-46A5-AB60-1D0D4309DB3A}"/>
              </a:ext>
            </a:extLst>
          </p:cNvPr>
          <p:cNvSpPr/>
          <p:nvPr/>
        </p:nvSpPr>
        <p:spPr>
          <a:xfrm>
            <a:off x="5419883" y="3534107"/>
            <a:ext cx="33660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600" dirty="0"/>
              <a:t>Komponenty systemu, które istnieją i muszą być zastąpione nowymi rozwiązaniami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xmlns="" id="{BAB353F6-623C-4CB5-BC66-42D984D0DF24}"/>
              </a:ext>
            </a:extLst>
          </p:cNvPr>
          <p:cNvSpPr/>
          <p:nvPr/>
        </p:nvSpPr>
        <p:spPr>
          <a:xfrm>
            <a:off x="5508104" y="2132856"/>
            <a:ext cx="1152128" cy="288032"/>
          </a:xfrm>
          <a:prstGeom prst="rect">
            <a:avLst/>
          </a:prstGeom>
          <a:solidFill>
            <a:srgbClr val="92D050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Prostokąt 13">
            <a:extLst>
              <a:ext uri="{FF2B5EF4-FFF2-40B4-BE49-F238E27FC236}">
                <a16:creationId xmlns:a16="http://schemas.microsoft.com/office/drawing/2014/main" xmlns="" id="{7E3D33FC-B5EC-4E7D-867F-6178E1D6EDAF}"/>
              </a:ext>
            </a:extLst>
          </p:cNvPr>
          <p:cNvSpPr/>
          <p:nvPr/>
        </p:nvSpPr>
        <p:spPr>
          <a:xfrm>
            <a:off x="5511755" y="3281004"/>
            <a:ext cx="1152128" cy="288032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Podtytuł 2">
            <a:extLst>
              <a:ext uri="{FF2B5EF4-FFF2-40B4-BE49-F238E27FC236}">
                <a16:creationId xmlns:a16="http://schemas.microsoft.com/office/drawing/2014/main" xmlns="" id="{1AB3F289-9150-4C99-9815-EE167E229426}"/>
              </a:ext>
            </a:extLst>
          </p:cNvPr>
          <p:cNvSpPr txBox="1">
            <a:spLocks/>
          </p:cNvSpPr>
          <p:nvPr/>
        </p:nvSpPr>
        <p:spPr>
          <a:xfrm>
            <a:off x="5419883" y="1358602"/>
            <a:ext cx="3600401" cy="504056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200"/>
              </a:spcAft>
              <a:buNone/>
            </a:pPr>
            <a:r>
              <a:rPr lang="pl-PL" sz="16000" b="1" dirty="0">
                <a:solidFill>
                  <a:srgbClr val="002060"/>
                </a:solidFill>
                <a:cs typeface="Times New Roman" pitchFamily="18" charset="0"/>
              </a:rPr>
              <a:t>ARCHITEKTURA</a:t>
            </a:r>
            <a:r>
              <a:rPr lang="pl-PL" dirty="0"/>
              <a:t> 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pic>
        <p:nvPicPr>
          <p:cNvPr id="16" name="Picture 2">
            <a:extLst>
              <a:ext uri="{FF2B5EF4-FFF2-40B4-BE49-F238E27FC236}">
                <a16:creationId xmlns:a16="http://schemas.microsoft.com/office/drawing/2014/main" xmlns="" id="{247BBF8B-26A8-40C5-9EB8-FD94C8E1EB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692" y="157971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" name="Grupa 2">
            <a:extLst>
              <a:ext uri="{FF2B5EF4-FFF2-40B4-BE49-F238E27FC236}">
                <a16:creationId xmlns:a16="http://schemas.microsoft.com/office/drawing/2014/main" xmlns="" id="{F8F1E4AE-4A5E-462F-BA53-C63AB17EB826}"/>
              </a:ext>
            </a:extLst>
          </p:cNvPr>
          <p:cNvGrpSpPr/>
          <p:nvPr/>
        </p:nvGrpSpPr>
        <p:grpSpPr>
          <a:xfrm>
            <a:off x="358089" y="1358602"/>
            <a:ext cx="5061794" cy="5094734"/>
            <a:chOff x="358089" y="1358602"/>
            <a:chExt cx="5061794" cy="5094734"/>
          </a:xfrm>
        </p:grpSpPr>
        <p:pic>
          <p:nvPicPr>
            <p:cNvPr id="7" name="Obraz 6">
              <a:extLst>
                <a:ext uri="{FF2B5EF4-FFF2-40B4-BE49-F238E27FC236}">
                  <a16:creationId xmlns:a16="http://schemas.microsoft.com/office/drawing/2014/main" xmlns="" id="{8E329278-DB66-4C20-AC02-5DF6B787DD95}"/>
                </a:ext>
              </a:extLst>
            </p:cNvPr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8089" y="1358602"/>
              <a:ext cx="5061794" cy="509473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" name="Prostokąt 1">
              <a:extLst>
                <a:ext uri="{FF2B5EF4-FFF2-40B4-BE49-F238E27FC236}">
                  <a16:creationId xmlns:a16="http://schemas.microsoft.com/office/drawing/2014/main" xmlns="" id="{EB81D75B-82E7-4DC6-BA0C-CEB3BE3331DF}"/>
                </a:ext>
              </a:extLst>
            </p:cNvPr>
            <p:cNvSpPr/>
            <p:nvPr/>
          </p:nvSpPr>
          <p:spPr>
            <a:xfrm>
              <a:off x="395536" y="1391394"/>
              <a:ext cx="4968552" cy="1981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</p:spTree>
    <p:extLst>
      <p:ext uri="{BB962C8B-B14F-4D97-AF65-F5344CB8AC3E}">
        <p14:creationId xmlns:p14="http://schemas.microsoft.com/office/powerpoint/2010/main" val="2438751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4</a:t>
            </a:fld>
            <a:endParaRPr lang="pl-PL"/>
          </a:p>
        </p:txBody>
      </p:sp>
      <p:sp>
        <p:nvSpPr>
          <p:cNvPr id="15" name="Podtytuł 2">
            <a:extLst>
              <a:ext uri="{FF2B5EF4-FFF2-40B4-BE49-F238E27FC236}">
                <a16:creationId xmlns:a16="http://schemas.microsoft.com/office/drawing/2014/main" xmlns="" id="{1AB3F289-9150-4C99-9815-EE167E229426}"/>
              </a:ext>
            </a:extLst>
          </p:cNvPr>
          <p:cNvSpPr txBox="1">
            <a:spLocks/>
          </p:cNvSpPr>
          <p:nvPr/>
        </p:nvSpPr>
        <p:spPr>
          <a:xfrm>
            <a:off x="5419883" y="1358602"/>
            <a:ext cx="3600401" cy="504056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200"/>
              </a:spcAft>
              <a:buNone/>
            </a:pPr>
            <a:r>
              <a:rPr lang="pl-PL" sz="16000" b="1" dirty="0">
                <a:solidFill>
                  <a:srgbClr val="002060"/>
                </a:solidFill>
                <a:cs typeface="Times New Roman" pitchFamily="18" charset="0"/>
              </a:rPr>
              <a:t>ARCHITEKTURA</a:t>
            </a:r>
            <a:endParaRPr lang="pl-PL" dirty="0"/>
          </a:p>
          <a:p>
            <a:endParaRPr lang="pl-PL" dirty="0"/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sp>
        <p:nvSpPr>
          <p:cNvPr id="16" name="Prostokąt 15">
            <a:extLst>
              <a:ext uri="{FF2B5EF4-FFF2-40B4-BE49-F238E27FC236}">
                <a16:creationId xmlns:a16="http://schemas.microsoft.com/office/drawing/2014/main" xmlns="" id="{75CB76FE-DA5E-480F-AC48-B583B7C4F338}"/>
              </a:ext>
            </a:extLst>
          </p:cNvPr>
          <p:cNvSpPr/>
          <p:nvPr/>
        </p:nvSpPr>
        <p:spPr>
          <a:xfrm>
            <a:off x="292447" y="2348880"/>
            <a:ext cx="8509677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Najważniejsze zmiany: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pl-PL" dirty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pl-PL" dirty="0">
                <a:solidFill>
                  <a:schemeClr val="tx2">
                    <a:lumMod val="75000"/>
                  </a:schemeClr>
                </a:solidFill>
              </a:rPr>
              <a:t>Rezygnacja z dalszego użytkowania lokalnych systemów CKiK w części medycznej </a:t>
            </a:r>
            <a:br>
              <a:rPr lang="pl-PL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pl-PL" dirty="0">
                <a:solidFill>
                  <a:schemeClr val="tx2">
                    <a:lumMod val="75000"/>
                  </a:schemeClr>
                </a:solidFill>
              </a:rPr>
              <a:t>na rzecz </a:t>
            </a:r>
            <a:r>
              <a:rPr lang="pl-PL" b="1" dirty="0">
                <a:solidFill>
                  <a:schemeClr val="tx2">
                    <a:lumMod val="75000"/>
                  </a:schemeClr>
                </a:solidFill>
              </a:rPr>
              <a:t>jednej, centralnej i ogólnopolskiej platformy e-Krew </a:t>
            </a:r>
            <a:r>
              <a:rPr lang="pl-PL" dirty="0">
                <a:solidFill>
                  <a:schemeClr val="tx2">
                    <a:lumMod val="75000"/>
                  </a:schemeClr>
                </a:solidFill>
              </a:rPr>
              <a:t>dla wszystkich procesów wewnętrznych związanych krwiodawstwem i krwiolecznictwem;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pl-PL" b="1" dirty="0">
                <a:solidFill>
                  <a:schemeClr val="tx2">
                    <a:lumMod val="75000"/>
                  </a:schemeClr>
                </a:solidFill>
              </a:rPr>
              <a:t>Integracja tylko</a:t>
            </a:r>
            <a:r>
              <a:rPr lang="pl-PL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l-PL" b="1" dirty="0">
                <a:solidFill>
                  <a:schemeClr val="tx2">
                    <a:lumMod val="75000"/>
                  </a:schemeClr>
                </a:solidFill>
              </a:rPr>
              <a:t>w zakresie „części szarej” </a:t>
            </a:r>
            <a:r>
              <a:rPr lang="pl-PL" dirty="0">
                <a:solidFill>
                  <a:schemeClr val="tx2">
                    <a:lumMod val="75000"/>
                  </a:schemeClr>
                </a:solidFill>
              </a:rPr>
              <a:t>systemów lokalnych CKiK z systemem </a:t>
            </a:r>
            <a:br>
              <a:rPr lang="pl-PL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pl-PL" dirty="0">
                <a:solidFill>
                  <a:schemeClr val="tx2">
                    <a:lumMod val="75000"/>
                  </a:schemeClr>
                </a:solidFill>
              </a:rPr>
              <a:t>e-Krew (głównie z systemami finansowo-księgowymi w celu ułatwienia rozliczeń pomiędzy PWDL a CKiK);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pl-PL" dirty="0">
                <a:solidFill>
                  <a:schemeClr val="tx2">
                    <a:lumMod val="75000"/>
                  </a:schemeClr>
                </a:solidFill>
              </a:rPr>
              <a:t>Rezygnacja z zakupu sprzętu na potrzeby środowiska produkcyjnego, testowego i rozwojowego na rzecz rozwiązania </a:t>
            </a:r>
            <a:r>
              <a:rPr lang="pl-PL" b="1" dirty="0">
                <a:solidFill>
                  <a:schemeClr val="tx2">
                    <a:lumMod val="75000"/>
                  </a:schemeClr>
                </a:solidFill>
              </a:rPr>
              <a:t>w oparciu o chmurę obliczeniową w modelu PaaS</a:t>
            </a:r>
            <a:r>
              <a:rPr lang="pl-PL" dirty="0">
                <a:solidFill>
                  <a:schemeClr val="tx2">
                    <a:lumMod val="75000"/>
                  </a:schemeClr>
                </a:solidFill>
              </a:rPr>
              <a:t>;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pl-PL" spc="-30" dirty="0">
                <a:solidFill>
                  <a:schemeClr val="tx2">
                    <a:lumMod val="75000"/>
                  </a:schemeClr>
                </a:solidFill>
              </a:rPr>
              <a:t>Przeprowadzenie </a:t>
            </a:r>
            <a:r>
              <a:rPr lang="pl-PL" b="1" spc="-30" dirty="0">
                <a:solidFill>
                  <a:schemeClr val="tx2">
                    <a:lumMod val="75000"/>
                  </a:schemeClr>
                </a:solidFill>
              </a:rPr>
              <a:t>pełnej migracji danych </a:t>
            </a:r>
            <a:r>
              <a:rPr lang="pl-PL" spc="-30" dirty="0">
                <a:solidFill>
                  <a:schemeClr val="tx2">
                    <a:lumMod val="75000"/>
                  </a:schemeClr>
                </a:solidFill>
              </a:rPr>
              <a:t>z systemów lokalnych CKiK do systemu e-Krew;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pl-PL" b="1" dirty="0">
                <a:solidFill>
                  <a:schemeClr val="tx2">
                    <a:lumMod val="75000"/>
                  </a:schemeClr>
                </a:solidFill>
              </a:rPr>
              <a:t>Rezygnacja z wykonawcy zewnętrznego </a:t>
            </a:r>
            <a:r>
              <a:rPr lang="pl-PL" dirty="0">
                <a:solidFill>
                  <a:schemeClr val="tx2">
                    <a:lumMod val="75000"/>
                  </a:schemeClr>
                </a:solidFill>
              </a:rPr>
              <a:t>i zewnętrznych ekspertów na rzecz sił własnych lub „body leasing”</a:t>
            </a:r>
            <a:r>
              <a:rPr lang="pl-PL" spc="-30" dirty="0">
                <a:solidFill>
                  <a:schemeClr val="tx2">
                    <a:lumMod val="75000"/>
                  </a:schemeClr>
                </a:solidFill>
              </a:rPr>
              <a:t>;</a:t>
            </a:r>
            <a:endParaRPr lang="pl-PL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xmlns="" id="{93FDDD5E-0B46-4E08-A65B-DB108E4158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692" y="157971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60449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5</a:t>
            </a:fld>
            <a:endParaRPr lang="pl-PL"/>
          </a:p>
        </p:txBody>
      </p:sp>
      <p:sp>
        <p:nvSpPr>
          <p:cNvPr id="15" name="Podtytuł 2">
            <a:extLst>
              <a:ext uri="{FF2B5EF4-FFF2-40B4-BE49-F238E27FC236}">
                <a16:creationId xmlns:a16="http://schemas.microsoft.com/office/drawing/2014/main" xmlns="" id="{1AB3F289-9150-4C99-9815-EE167E229426}"/>
              </a:ext>
            </a:extLst>
          </p:cNvPr>
          <p:cNvSpPr txBox="1">
            <a:spLocks/>
          </p:cNvSpPr>
          <p:nvPr/>
        </p:nvSpPr>
        <p:spPr>
          <a:xfrm>
            <a:off x="5419883" y="1358602"/>
            <a:ext cx="3600401" cy="504056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200"/>
              </a:spcAft>
              <a:buNone/>
            </a:pPr>
            <a:r>
              <a:rPr lang="pl-PL" sz="16000" b="1" dirty="0">
                <a:solidFill>
                  <a:srgbClr val="002060"/>
                </a:solidFill>
                <a:cs typeface="Times New Roman" pitchFamily="18" charset="0"/>
              </a:rPr>
              <a:t>ARCHITEKTURA</a:t>
            </a:r>
            <a:endParaRPr lang="pl-PL" dirty="0"/>
          </a:p>
          <a:p>
            <a:endParaRPr lang="pl-PL" dirty="0"/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sp>
        <p:nvSpPr>
          <p:cNvPr id="16" name="Prostokąt 15">
            <a:extLst>
              <a:ext uri="{FF2B5EF4-FFF2-40B4-BE49-F238E27FC236}">
                <a16:creationId xmlns:a16="http://schemas.microsoft.com/office/drawing/2014/main" xmlns="" id="{75CB76FE-DA5E-480F-AC48-B583B7C4F338}"/>
              </a:ext>
            </a:extLst>
          </p:cNvPr>
          <p:cNvSpPr/>
          <p:nvPr/>
        </p:nvSpPr>
        <p:spPr>
          <a:xfrm>
            <a:off x="292447" y="2348880"/>
            <a:ext cx="8509677" cy="24776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Najważniejsze zmiany: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pl-PL" dirty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pl-PL" dirty="0">
                <a:solidFill>
                  <a:schemeClr val="tx2">
                    <a:lumMod val="75000"/>
                  </a:schemeClr>
                </a:solidFill>
              </a:rPr>
              <a:t>Utworzenie nowych komponentów oprogramowania (</a:t>
            </a:r>
            <a:r>
              <a:rPr lang="pl-PL" b="1" dirty="0">
                <a:solidFill>
                  <a:schemeClr val="tx2">
                    <a:lumMod val="75000"/>
                  </a:schemeClr>
                </a:solidFill>
              </a:rPr>
              <a:t>Centralne repozytorium danych platformy e-Krew, Zintegrowany system CKiK, System wspomagający IHiT</a:t>
            </a:r>
            <a:r>
              <a:rPr lang="pl-PL" dirty="0">
                <a:solidFill>
                  <a:schemeClr val="tx2">
                    <a:lumMod val="75000"/>
                  </a:schemeClr>
                </a:solidFill>
              </a:rPr>
              <a:t>) </a:t>
            </a:r>
            <a:br>
              <a:rPr lang="pl-PL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pl-PL" dirty="0">
                <a:solidFill>
                  <a:schemeClr val="tx2">
                    <a:lumMod val="75000"/>
                  </a:schemeClr>
                </a:solidFill>
              </a:rPr>
              <a:t>zamiast rozszerzania bazy KRDK i modyfikacji systemów istniejących;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pl-PL" spc="-30" dirty="0">
                <a:solidFill>
                  <a:schemeClr val="tx2">
                    <a:lumMod val="75000"/>
                  </a:schemeClr>
                </a:solidFill>
              </a:rPr>
              <a:t>Takie komponenty jak: </a:t>
            </a:r>
            <a:r>
              <a:rPr lang="pl-PL" b="1" spc="-30" dirty="0">
                <a:solidFill>
                  <a:schemeClr val="tx2">
                    <a:lumMod val="75000"/>
                  </a:schemeClr>
                </a:solidFill>
              </a:rPr>
              <a:t>Portal dawcy, Portal jednostek PSK, Portal PWDL, Moduł wsparcia procesów biznesowych</a:t>
            </a:r>
            <a:r>
              <a:rPr lang="pl-PL" spc="-30" dirty="0">
                <a:solidFill>
                  <a:schemeClr val="tx2">
                    <a:lumMod val="75000"/>
                  </a:schemeClr>
                </a:solidFill>
              </a:rPr>
              <a:t> istniały w pierwotnej koncepcji projektu jak również istnieją w obecnej architekturze systemu.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xmlns="" id="{C44385B1-FE60-4966-86B2-F0EA1915BB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692" y="157971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822137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1447</TotalTime>
  <Words>191</Words>
  <Application>Microsoft Office PowerPoint</Application>
  <PresentationFormat>Pokaz na ekranie (4:3)</PresentationFormat>
  <Paragraphs>105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10" baseType="lpstr">
      <vt:lpstr>Arial</vt:lpstr>
      <vt:lpstr>Calibri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USYTUOWANIE  KOMITETU RADY MINISTRÓW DO SPRAW CYFRYZACJI  W RZĄDOWYM PROCESIE LEGISLACYJNYM</dc:title>
  <dc:creator>Stępniewska Aneta</dc:creator>
  <cp:lastModifiedBy>Perzyńska Ewa</cp:lastModifiedBy>
  <cp:revision>168</cp:revision>
  <cp:lastPrinted>2014-01-14T19:52:29Z</cp:lastPrinted>
  <dcterms:created xsi:type="dcterms:W3CDTF">2014-01-14T15:20:07Z</dcterms:created>
  <dcterms:modified xsi:type="dcterms:W3CDTF">2019-05-22T07:58:05Z</dcterms:modified>
</cp:coreProperties>
</file>