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424" r:id="rId2"/>
    <p:sldId id="466" r:id="rId3"/>
    <p:sldId id="467" r:id="rId4"/>
    <p:sldId id="434" r:id="rId5"/>
    <p:sldId id="436" r:id="rId6"/>
    <p:sldId id="438" r:id="rId7"/>
    <p:sldId id="463" r:id="rId8"/>
    <p:sldId id="464" r:id="rId9"/>
    <p:sldId id="442" r:id="rId10"/>
    <p:sldId id="443" r:id="rId11"/>
    <p:sldId id="444" r:id="rId12"/>
    <p:sldId id="468" r:id="rId13"/>
    <p:sldId id="469" r:id="rId14"/>
    <p:sldId id="448" r:id="rId15"/>
    <p:sldId id="450" r:id="rId16"/>
    <p:sldId id="465" r:id="rId17"/>
    <p:sldId id="452" r:id="rId18"/>
    <p:sldId id="454" r:id="rId19"/>
    <p:sldId id="456" r:id="rId20"/>
    <p:sldId id="457" r:id="rId21"/>
    <p:sldId id="459" r:id="rId22"/>
    <p:sldId id="460" r:id="rId23"/>
    <p:sldId id="461" r:id="rId24"/>
    <p:sldId id="462" r:id="rId25"/>
  </p:sldIdLst>
  <p:sldSz cx="12192000" cy="6858000"/>
  <p:notesSz cx="7104063" cy="102346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1" name="Autor" initials="A" lastIdx="0" clrIdx="1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30613"/>
    <a:srgbClr val="000000"/>
    <a:srgbClr val="464646"/>
    <a:srgbClr val="FFFFFF"/>
    <a:srgbClr val="E31937"/>
    <a:srgbClr val="E31837"/>
    <a:srgbClr val="FF9999"/>
    <a:srgbClr val="FFCCCC"/>
    <a:srgbClr val="FC3A71"/>
    <a:srgbClr val="EE0A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Styl pośredni 3 — Ak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Styl jasny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" autoAdjust="0"/>
    <p:restoredTop sz="96163" autoAdjust="0"/>
  </p:normalViewPr>
  <p:slideViewPr>
    <p:cSldViewPr snapToGrid="0">
      <p:cViewPr varScale="1">
        <p:scale>
          <a:sx n="104" d="100"/>
          <a:sy n="104" d="100"/>
        </p:scale>
        <p:origin x="750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9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BD3DA873-049C-4C86-B3EC-A0952648090D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4302C86-8BBF-49F3-A9D8-561FB39531EC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0707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1368C14F-17CF-4EED-9925-161C232F1C14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354D32D7-EE9A-40D2-81A8-955F576128E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1935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D32D7-EE9A-40D2-81A8-955F576128E8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66984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56258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64877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0" dirty="0">
              <a:solidFill>
                <a:srgbClr val="C70936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7015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0" dirty="0">
              <a:solidFill>
                <a:srgbClr val="C70936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4200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30630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21803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70405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95989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32793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7068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59085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42068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8759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aseline="0" dirty="0"/>
          </a:p>
        </p:txBody>
      </p:sp>
    </p:spTree>
    <p:extLst>
      <p:ext uri="{BB962C8B-B14F-4D97-AF65-F5344CB8AC3E}">
        <p14:creationId xmlns:p14="http://schemas.microsoft.com/office/powerpoint/2010/main" val="26597274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0551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0796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19408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4204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900" dirty="0"/>
          </a:p>
        </p:txBody>
      </p:sp>
    </p:spTree>
    <p:extLst>
      <p:ext uri="{BB962C8B-B14F-4D97-AF65-F5344CB8AC3E}">
        <p14:creationId xmlns:p14="http://schemas.microsoft.com/office/powerpoint/2010/main" val="1666916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3113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23295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60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8994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3188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7339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454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5863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8604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2408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549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2752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7842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8842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4566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F797F-2657-4E2A-8199-D384C63DA398}" type="datetimeFigureOut">
              <a:rPr lang="pl-PL" smtClean="0"/>
              <a:t>21.02.2024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76B3B-75D1-4215-8B3A-FCB5BA66BFB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552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zasady zarządzania portfelem"/>
          <p:cNvSpPr txBox="1"/>
          <p:nvPr/>
        </p:nvSpPr>
        <p:spPr>
          <a:xfrm>
            <a:off x="2598126" y="2525169"/>
            <a:ext cx="7055747" cy="17132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defTabSz="457200">
              <a:defRPr sz="7700">
                <a:solidFill>
                  <a:srgbClr val="FFFFFF"/>
                </a:solidFill>
              </a:defRPr>
            </a:lvl1pPr>
          </a:lstStyle>
          <a:p>
            <a:pPr algn="ctr"/>
            <a:r>
              <a:rPr lang="pl-PL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Kierunki działania i rozwoju </a:t>
            </a:r>
          </a:p>
          <a:p>
            <a:pPr algn="ctr"/>
            <a:r>
              <a:rPr lang="pl-PL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Ministerstwa Finansów </a:t>
            </a:r>
          </a:p>
          <a:p>
            <a:pPr algn="ctr"/>
            <a:r>
              <a:rPr lang="pl-PL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na lata </a:t>
            </a:r>
            <a:r>
              <a:rPr lang="pl-PL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2021-2024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9271428" y="134349"/>
            <a:ext cx="28299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latin typeface="Corbel" panose="020B0503020204020204" pitchFamily="34" charset="0"/>
              </a:rPr>
              <a:t>Załącznik do zarządzenia</a:t>
            </a:r>
          </a:p>
          <a:p>
            <a:r>
              <a:rPr lang="pl-PL" sz="1000" dirty="0">
                <a:latin typeface="Corbel" panose="020B0503020204020204" pitchFamily="34" charset="0"/>
              </a:rPr>
              <a:t>Ministra Finansów </a:t>
            </a:r>
          </a:p>
          <a:p>
            <a:r>
              <a:rPr lang="pl-PL" sz="1000" dirty="0">
                <a:latin typeface="Corbel" panose="020B0503020204020204" pitchFamily="34" charset="0"/>
              </a:rPr>
              <a:t>z dnia 23 grudnia 2022 r. (Dz. Urz. Min. Fin. poz. 123) </a:t>
            </a:r>
          </a:p>
        </p:txBody>
      </p:sp>
      <p:pic>
        <p:nvPicPr>
          <p:cNvPr id="19" name="Obraz 18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6453"/>
            <a:ext cx="1556866" cy="694800"/>
          </a:xfrm>
          <a:prstGeom prst="rect">
            <a:avLst/>
          </a:prstGeom>
        </p:spPr>
      </p:pic>
      <p:cxnSp>
        <p:nvCxnSpPr>
          <p:cNvPr id="20" name="Łącznik prosty 19"/>
          <p:cNvCxnSpPr/>
          <p:nvPr/>
        </p:nvCxnSpPr>
        <p:spPr>
          <a:xfrm>
            <a:off x="0" y="4383150"/>
            <a:ext cx="12220145" cy="0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20"/>
          <p:cNvCxnSpPr/>
          <p:nvPr/>
        </p:nvCxnSpPr>
        <p:spPr>
          <a:xfrm>
            <a:off x="0" y="2370899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825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1 – ZAPEWNIENIE STABILNYCH FINANSÓW PUBLICZNYCH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latin typeface="Corbel" panose="020B0503020204020204" pitchFamily="34" charset="0"/>
              </a:rPr>
              <a:t>Cel 1.4. Zapewnienie korzystnych warunków dla rozwoju Polski na forum międzynarodowym </a:t>
            </a:r>
          </a:p>
        </p:txBody>
      </p:sp>
      <p:sp>
        <p:nvSpPr>
          <p:cNvPr id="26" name="Prostokąt 25"/>
          <p:cNvSpPr/>
          <p:nvPr/>
        </p:nvSpPr>
        <p:spPr>
          <a:xfrm>
            <a:off x="4476288" y="1932975"/>
            <a:ext cx="1188000" cy="1205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solidFill>
                  <a:srgbClr val="000000"/>
                </a:solidFill>
                <a:latin typeface="Corbel" panose="020B0503020204020204" pitchFamily="34" charset="0"/>
              </a:rPr>
              <a:t>&gt; 0</a:t>
            </a:r>
            <a:endParaRPr lang="pl-PL" sz="1400" b="1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(2019)</a:t>
            </a:r>
          </a:p>
        </p:txBody>
      </p:sp>
      <p:sp>
        <p:nvSpPr>
          <p:cNvPr id="27" name="Prostokąt 26"/>
          <p:cNvSpPr/>
          <p:nvPr/>
        </p:nvSpPr>
        <p:spPr>
          <a:xfrm>
            <a:off x="7785225" y="1932975"/>
            <a:ext cx="972000" cy="120599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srgbClr val="000000"/>
                </a:solidFill>
                <a:latin typeface="Corbel" panose="020B0503020204020204" pitchFamily="34" charset="0"/>
              </a:rPr>
              <a:t> &gt; 0</a:t>
            </a:r>
            <a:endParaRPr lang="pl-PL" sz="1400" b="1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28" name="Prostokąt 27"/>
          <p:cNvSpPr/>
          <p:nvPr/>
        </p:nvSpPr>
        <p:spPr>
          <a:xfrm>
            <a:off x="8816204" y="1932975"/>
            <a:ext cx="1188000" cy="1205997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lvl="0" algn="ctr"/>
            <a:r>
              <a:rPr lang="pl-PL" sz="1400" b="1" dirty="0">
                <a:solidFill>
                  <a:srgbClr val="000000"/>
                </a:solidFill>
                <a:latin typeface="Corbel" panose="020B0503020204020204" pitchFamily="34" charset="0"/>
              </a:rPr>
              <a:t> &gt; 0</a:t>
            </a:r>
            <a:endParaRPr lang="pl-PL" sz="1400" b="1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29" name="Prostokąt 28"/>
          <p:cNvSpPr/>
          <p:nvPr/>
        </p:nvSpPr>
        <p:spPr>
          <a:xfrm>
            <a:off x="6754246" y="1932975"/>
            <a:ext cx="972000" cy="120599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srgbClr val="000000"/>
                </a:solidFill>
                <a:latin typeface="Corbel" panose="020B0503020204020204" pitchFamily="34" charset="0"/>
              </a:rPr>
              <a:t>&gt; 0</a:t>
            </a:r>
            <a:endParaRPr lang="pl-PL" sz="1400" b="1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31" name="Prostokąt 30"/>
          <p:cNvSpPr/>
          <p:nvPr/>
        </p:nvSpPr>
        <p:spPr>
          <a:xfrm>
            <a:off x="5723267" y="1932975"/>
            <a:ext cx="972000" cy="120599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srgbClr val="000000"/>
                </a:solidFill>
                <a:latin typeface="Corbel" panose="020B0503020204020204" pitchFamily="34" charset="0"/>
              </a:rPr>
              <a:t> &gt; 0</a:t>
            </a:r>
            <a:endParaRPr lang="pl-PL" sz="1400" b="1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35" name="Prostokąt 34"/>
          <p:cNvSpPr/>
          <p:nvPr/>
        </p:nvSpPr>
        <p:spPr>
          <a:xfrm>
            <a:off x="10063185" y="1932975"/>
            <a:ext cx="2001615" cy="120599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negocjacji budżetu UE,</a:t>
            </a:r>
          </a:p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na podstawie  publikowanych przez MF, po zakończeniu każdego miesiąca informacji na temat wykonania kasowego przepływów finansowych</a:t>
            </a:r>
          </a:p>
        </p:txBody>
      </p:sp>
      <p:grpSp>
        <p:nvGrpSpPr>
          <p:cNvPr id="39" name="Grupa 38"/>
          <p:cNvGrpSpPr/>
          <p:nvPr/>
        </p:nvGrpSpPr>
        <p:grpSpPr>
          <a:xfrm>
            <a:off x="194553" y="1932976"/>
            <a:ext cx="4222756" cy="1205998"/>
            <a:chOff x="194553" y="3550017"/>
            <a:chExt cx="4222756" cy="1061597"/>
          </a:xfrm>
        </p:grpSpPr>
        <p:sp>
          <p:nvSpPr>
            <p:cNvPr id="43" name="Prostokąt 42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1.4.1.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44" name="Prostokąt 43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Pozycja beneficjenta netto Polski </a:t>
              </a:r>
              <a:b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 przepływach finansowych z UE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Różnica kwoty transferów do Polski z UE oraz składki wpłaconej do budżetu UE w danym roku (w EUR)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45" name="Prostokąt 44"/>
          <p:cNvSpPr/>
          <p:nvPr/>
        </p:nvSpPr>
        <p:spPr>
          <a:xfrm>
            <a:off x="4476288" y="3189002"/>
            <a:ext cx="1188000" cy="1205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dirty="0">
                <a:latin typeface="Corbel" panose="020B0503020204020204" pitchFamily="34" charset="0"/>
              </a:rPr>
              <a:t> </a:t>
            </a:r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25%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47" name="Prostokąt 46"/>
          <p:cNvSpPr/>
          <p:nvPr/>
        </p:nvSpPr>
        <p:spPr>
          <a:xfrm>
            <a:off x="8816204" y="3189002"/>
            <a:ext cx="1188000" cy="1205997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75%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48" name="Prostokąt 47"/>
          <p:cNvSpPr/>
          <p:nvPr/>
        </p:nvSpPr>
        <p:spPr>
          <a:xfrm>
            <a:off x="6754246" y="3189002"/>
            <a:ext cx="972000" cy="120599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&gt; 25%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49" name="Prostokąt 48"/>
          <p:cNvSpPr/>
          <p:nvPr/>
        </p:nvSpPr>
        <p:spPr>
          <a:xfrm>
            <a:off x="5723267" y="3189002"/>
            <a:ext cx="972000" cy="120599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25%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50" name="Prostokąt 49"/>
          <p:cNvSpPr/>
          <p:nvPr/>
        </p:nvSpPr>
        <p:spPr>
          <a:xfrm>
            <a:off x="10063185" y="3189002"/>
            <a:ext cx="2001615" cy="120599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koordynująca procesy związane z Semestrem Europejskim</a:t>
            </a:r>
          </a:p>
        </p:txBody>
      </p:sp>
      <p:grpSp>
        <p:nvGrpSpPr>
          <p:cNvPr id="51" name="Grupa 50"/>
          <p:cNvGrpSpPr/>
          <p:nvPr/>
        </p:nvGrpSpPr>
        <p:grpSpPr>
          <a:xfrm>
            <a:off x="194553" y="3189003"/>
            <a:ext cx="4222756" cy="1205998"/>
            <a:chOff x="194553" y="3550017"/>
            <a:chExt cx="4222756" cy="1061597"/>
          </a:xfrm>
        </p:grpSpPr>
        <p:sp>
          <p:nvSpPr>
            <p:cNvPr id="52" name="Prostokąt 51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1.4.2.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3" name="Prostokąt 52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Zalecenia dla Polski w związku z udziałem  w Semestrze Europejskim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Stopień realizacji zaleceń UE dla Polski odpowiadających priorytetom MF w stosunku do liczby zaleceń, przedstawionych </a:t>
              </a:r>
              <a:b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z zakresu MF - narastająco</a:t>
              </a:r>
            </a:p>
          </p:txBody>
        </p:sp>
      </p:grpSp>
      <p:sp>
        <p:nvSpPr>
          <p:cNvPr id="54" name="Prostokąt 53"/>
          <p:cNvSpPr/>
          <p:nvPr/>
        </p:nvSpPr>
        <p:spPr>
          <a:xfrm>
            <a:off x="7785225" y="3173191"/>
            <a:ext cx="972000" cy="120599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50%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55" name="Prostokąt 54"/>
          <p:cNvSpPr/>
          <p:nvPr/>
        </p:nvSpPr>
        <p:spPr>
          <a:xfrm>
            <a:off x="194554" y="1530747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56" name="Prostokąt 55"/>
          <p:cNvSpPr/>
          <p:nvPr/>
        </p:nvSpPr>
        <p:spPr>
          <a:xfrm>
            <a:off x="4478105" y="1530747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57" name="Prostokąt 56"/>
          <p:cNvSpPr/>
          <p:nvPr/>
        </p:nvSpPr>
        <p:spPr>
          <a:xfrm>
            <a:off x="7792493" y="1530747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58" name="Prostokąt 57"/>
          <p:cNvSpPr/>
          <p:nvPr/>
        </p:nvSpPr>
        <p:spPr>
          <a:xfrm>
            <a:off x="8825289" y="1530747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59" name="Prostokąt 58"/>
          <p:cNvSpPr/>
          <p:nvPr/>
        </p:nvSpPr>
        <p:spPr>
          <a:xfrm>
            <a:off x="6759697" y="1530747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60" name="Prostokąt 59"/>
          <p:cNvSpPr/>
          <p:nvPr/>
        </p:nvSpPr>
        <p:spPr>
          <a:xfrm>
            <a:off x="5726901" y="1530747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63" name="Prostokąt 62"/>
          <p:cNvSpPr/>
          <p:nvPr/>
        </p:nvSpPr>
        <p:spPr>
          <a:xfrm>
            <a:off x="10074083" y="1530747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pic>
        <p:nvPicPr>
          <p:cNvPr id="34" name="Obraz 33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cxnSp>
        <p:nvCxnSpPr>
          <p:cNvPr id="33" name="Łącznik prosty 32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5" y="14701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</p:spTree>
    <p:extLst>
      <p:ext uri="{BB962C8B-B14F-4D97-AF65-F5344CB8AC3E}">
        <p14:creationId xmlns:p14="http://schemas.microsoft.com/office/powerpoint/2010/main" val="2000395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latin typeface="Corbel" panose="020B0503020204020204" pitchFamily="34" charset="0"/>
              </a:rPr>
              <a:t>Cel 2.1. Prosty i przyjazny system podatkowy </a:t>
            </a:r>
          </a:p>
        </p:txBody>
      </p:sp>
      <p:sp>
        <p:nvSpPr>
          <p:cNvPr id="24" name="Prostokąt 23"/>
          <p:cNvSpPr/>
          <p:nvPr/>
        </p:nvSpPr>
        <p:spPr>
          <a:xfrm>
            <a:off x="194555" y="1480419"/>
            <a:ext cx="11829122" cy="2768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21" name="Prostokąt 20"/>
          <p:cNvSpPr/>
          <p:nvPr/>
        </p:nvSpPr>
        <p:spPr>
          <a:xfrm>
            <a:off x="194555" y="1819788"/>
            <a:ext cx="11829122" cy="23564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Działania w zakresie odbiurokratyzowania systemu podatkowego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Ujednolicanie interpretacji przepisów prawa podatkowego</a:t>
            </a:r>
            <a:endParaRPr lang="pl-PL" sz="1400" i="1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Wsparcie podatnika w wykonywaniu obowiązków podatkowych</a:t>
            </a: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Wprowadzenie krajowego systemu e-Faktur (zmniejszenie obciążeń podatników)</a:t>
            </a:r>
            <a:endParaRPr lang="pl-PL" sz="1400" b="1" dirty="0">
              <a:solidFill>
                <a:srgbClr val="C70936"/>
              </a:solidFill>
              <a:latin typeface="Corbel" panose="020B0503020204020204" pitchFamily="34" charset="0"/>
            </a:endParaRPr>
          </a:p>
        </p:txBody>
      </p:sp>
      <p:sp>
        <p:nvSpPr>
          <p:cNvPr id="54" name="Prostokąt 53"/>
          <p:cNvSpPr/>
          <p:nvPr/>
        </p:nvSpPr>
        <p:spPr>
          <a:xfrm>
            <a:off x="194554" y="4287609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55" name="Prostokąt 54"/>
          <p:cNvSpPr/>
          <p:nvPr/>
        </p:nvSpPr>
        <p:spPr>
          <a:xfrm>
            <a:off x="4478105" y="4287609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56" name="Prostokąt 55"/>
          <p:cNvSpPr/>
          <p:nvPr/>
        </p:nvSpPr>
        <p:spPr>
          <a:xfrm>
            <a:off x="7792493" y="4287609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57" name="Prostokąt 56"/>
          <p:cNvSpPr/>
          <p:nvPr/>
        </p:nvSpPr>
        <p:spPr>
          <a:xfrm>
            <a:off x="8825289" y="4287609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58" name="Prostokąt 57"/>
          <p:cNvSpPr/>
          <p:nvPr/>
        </p:nvSpPr>
        <p:spPr>
          <a:xfrm>
            <a:off x="6759697" y="4287609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59" name="Prostokąt 58"/>
          <p:cNvSpPr/>
          <p:nvPr/>
        </p:nvSpPr>
        <p:spPr>
          <a:xfrm>
            <a:off x="5726901" y="4287609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60" name="Prostokąt 59"/>
          <p:cNvSpPr/>
          <p:nvPr/>
        </p:nvSpPr>
        <p:spPr>
          <a:xfrm>
            <a:off x="10074083" y="4287609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sp>
        <p:nvSpPr>
          <p:cNvPr id="63" name="Prostokąt 62"/>
          <p:cNvSpPr/>
          <p:nvPr/>
        </p:nvSpPr>
        <p:spPr>
          <a:xfrm>
            <a:off x="4476288" y="4704828"/>
            <a:ext cx="1188000" cy="1769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13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  <a:endParaRPr lang="pl-PL" sz="1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65" name="Prostokąt 64"/>
          <p:cNvSpPr/>
          <p:nvPr/>
        </p:nvSpPr>
        <p:spPr>
          <a:xfrm>
            <a:off x="8816204" y="4704828"/>
            <a:ext cx="1188000" cy="1769714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≥ 25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66" name="Prostokąt 65"/>
          <p:cNvSpPr/>
          <p:nvPr/>
        </p:nvSpPr>
        <p:spPr>
          <a:xfrm>
            <a:off x="6754246" y="4704828"/>
            <a:ext cx="972000" cy="176971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≥ 15</a:t>
            </a:r>
            <a:endParaRPr lang="pl-PL" sz="1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67" name="Prostokąt 66"/>
          <p:cNvSpPr/>
          <p:nvPr/>
        </p:nvSpPr>
        <p:spPr>
          <a:xfrm>
            <a:off x="5723267" y="4704828"/>
            <a:ext cx="972000" cy="176971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≥ 10</a:t>
            </a:r>
            <a:endParaRPr lang="pl-PL" sz="1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68" name="Prostokąt 67"/>
          <p:cNvSpPr/>
          <p:nvPr/>
        </p:nvSpPr>
        <p:spPr>
          <a:xfrm>
            <a:off x="10063185" y="4704828"/>
            <a:ext cx="2001615" cy="176971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komórki właściwe merytorycznie </a:t>
            </a:r>
            <a:b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</a:b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w zakresie przedmiotu przygotowanych usprawnień </a:t>
            </a:r>
            <a:b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</a:b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i uproszczeń w systemie podatkowym</a:t>
            </a:r>
          </a:p>
        </p:txBody>
      </p:sp>
      <p:grpSp>
        <p:nvGrpSpPr>
          <p:cNvPr id="69" name="Grupa 68"/>
          <p:cNvGrpSpPr/>
          <p:nvPr/>
        </p:nvGrpSpPr>
        <p:grpSpPr>
          <a:xfrm>
            <a:off x="194553" y="4704828"/>
            <a:ext cx="4222756" cy="1769716"/>
            <a:chOff x="194553" y="3550017"/>
            <a:chExt cx="4222756" cy="1061597"/>
          </a:xfrm>
        </p:grpSpPr>
        <p:sp>
          <p:nvSpPr>
            <p:cNvPr id="70" name="Prostokąt 69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2.1.1.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71" name="Prostokąt 70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Usprawnienia i uproszczenia systemu podatkowego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usprawnień i uproszczeń w systemie podatkowym, w tym </a:t>
              </a:r>
              <a:b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w poborze należności - narastająco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72" name="Prostokąt 71"/>
          <p:cNvSpPr/>
          <p:nvPr/>
        </p:nvSpPr>
        <p:spPr>
          <a:xfrm>
            <a:off x="7798871" y="4711598"/>
            <a:ext cx="972000" cy="176971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≥ 20</a:t>
            </a:r>
            <a:endParaRPr lang="pl-PL" sz="1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25" name="Prostokąt 24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2 - KLIENTOCENTRYCZNOŚĆ </a:t>
            </a:r>
          </a:p>
        </p:txBody>
      </p:sp>
      <p:pic>
        <p:nvPicPr>
          <p:cNvPr id="26" name="Obraz 25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cxnSp>
        <p:nvCxnSpPr>
          <p:cNvPr id="27" name="Łącznik prosty 26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5" y="14701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</p:spTree>
    <p:extLst>
      <p:ext uri="{BB962C8B-B14F-4D97-AF65-F5344CB8AC3E}">
        <p14:creationId xmlns:p14="http://schemas.microsoft.com/office/powerpoint/2010/main" val="2481152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5" y="14701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2 - KLIENTOCENTRYCZNOŚĆ 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latin typeface="Corbel" panose="020B0503020204020204" pitchFamily="34" charset="0"/>
              </a:rPr>
              <a:t>Cel 2.2. Automatyzacja i digitalizacja usług</a:t>
            </a:r>
          </a:p>
        </p:txBody>
      </p:sp>
      <p:sp>
        <p:nvSpPr>
          <p:cNvPr id="24" name="Prostokąt 23"/>
          <p:cNvSpPr/>
          <p:nvPr/>
        </p:nvSpPr>
        <p:spPr>
          <a:xfrm>
            <a:off x="194555" y="1480419"/>
            <a:ext cx="11829122" cy="2768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21" name="Prostokąt 20"/>
          <p:cNvSpPr/>
          <p:nvPr/>
        </p:nvSpPr>
        <p:spPr>
          <a:xfrm>
            <a:off x="194555" y="1819788"/>
            <a:ext cx="11829122" cy="29120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Tworzenie przyjaznych i prostych cyfrowych usług dla klientów</a:t>
            </a:r>
            <a:endParaRPr lang="pl-PL" sz="1400" b="1" dirty="0">
              <a:solidFill>
                <a:srgbClr val="C70936"/>
              </a:solidFill>
              <a:latin typeface="Corbel" panose="020B0503020204020204" pitchFamily="34" charset="0"/>
            </a:endParaRP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Zwiększenie wykorzystania kanałów elektronicznych w kontakcie z podatnikiem</a:t>
            </a:r>
            <a:endParaRPr lang="pl-PL" sz="1400" b="1" dirty="0">
              <a:solidFill>
                <a:srgbClr val="C70936"/>
              </a:solidFill>
              <a:latin typeface="Corbel" panose="020B0503020204020204" pitchFamily="34" charset="0"/>
            </a:endParaRP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Zapewnienie obywatelom i przedsiębiorcom wykorzystania najnowszych technologii podczas korzystania z oferowanych usług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cxnSp>
        <p:nvCxnSpPr>
          <p:cNvPr id="11" name="Łącznik prosty 10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4167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4" y="14701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2 - KLIENTOCENTRYCZNOŚĆ 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latin typeface="Corbel" panose="020B0503020204020204" pitchFamily="34" charset="0"/>
              </a:rPr>
              <a:t>Cel 2.2. Automatyzacja i digitalizacja usług</a:t>
            </a:r>
          </a:p>
        </p:txBody>
      </p:sp>
      <p:sp>
        <p:nvSpPr>
          <p:cNvPr id="9" name="Prostokąt 8"/>
          <p:cNvSpPr/>
          <p:nvPr/>
        </p:nvSpPr>
        <p:spPr>
          <a:xfrm>
            <a:off x="4476289" y="1959614"/>
            <a:ext cx="1188000" cy="1205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2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  <a:endParaRPr lang="pl-PL" sz="1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7785226" y="1959614"/>
            <a:ext cx="972000" cy="120599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≥ 6</a:t>
            </a:r>
            <a:endParaRPr lang="pl-PL" sz="1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8816205" y="1959614"/>
            <a:ext cx="1188000" cy="1205997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≥ 10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  <a:endParaRPr lang="pl-PL" sz="1100" b="1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6754247" y="1959614"/>
            <a:ext cx="972000" cy="120599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≥ 5</a:t>
            </a:r>
            <a:endParaRPr lang="pl-PL" sz="1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5723268" y="1959614"/>
            <a:ext cx="972000" cy="120599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≥ 4</a:t>
            </a:r>
            <a:endParaRPr lang="pl-PL" sz="1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10063186" y="1959614"/>
            <a:ext cx="2001615" cy="120599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komórki właściwe merytorycznie </a:t>
            </a:r>
            <a:b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</a:b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w zakresie przygotowanych </a:t>
            </a:r>
            <a:b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</a:b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e-usług / formularzy / deklaracji   </a:t>
            </a:r>
          </a:p>
        </p:txBody>
      </p:sp>
      <p:grpSp>
        <p:nvGrpSpPr>
          <p:cNvPr id="17" name="Grupa 16"/>
          <p:cNvGrpSpPr/>
          <p:nvPr/>
        </p:nvGrpSpPr>
        <p:grpSpPr>
          <a:xfrm>
            <a:off x="194554" y="1959613"/>
            <a:ext cx="4222756" cy="1205999"/>
            <a:chOff x="194553" y="3550016"/>
            <a:chExt cx="4222756" cy="1061598"/>
          </a:xfrm>
        </p:grpSpPr>
        <p:sp>
          <p:nvSpPr>
            <p:cNvPr id="18" name="Prostokąt 17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2.2.1.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9" name="Prostokąt 18"/>
            <p:cNvSpPr/>
            <p:nvPr/>
          </p:nvSpPr>
          <p:spPr>
            <a:xfrm>
              <a:off x="527211" y="3550016"/>
              <a:ext cx="3890098" cy="106159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e-Usługi publiczne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przygotowanych e-usług / formularzy / deklaracji w zakresie MF - narastająco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20" name="Prostokąt 19"/>
          <p:cNvSpPr/>
          <p:nvPr/>
        </p:nvSpPr>
        <p:spPr>
          <a:xfrm>
            <a:off x="4476289" y="3215641"/>
            <a:ext cx="1188000" cy="1205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latin typeface="Corbel" panose="020B0503020204020204" pitchFamily="34" charset="0"/>
              </a:rPr>
              <a:t>46</a:t>
            </a:r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%</a:t>
            </a:r>
          </a:p>
          <a:p>
            <a:pPr algn="ctr"/>
            <a:r>
              <a:rPr lang="pl-PL" sz="105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  <a:endParaRPr lang="pl-PL" sz="105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endParaRPr lang="pl-PL" sz="1050" strike="sngStrike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22" name="Prostokąt 21"/>
          <p:cNvSpPr/>
          <p:nvPr/>
        </p:nvSpPr>
        <p:spPr>
          <a:xfrm>
            <a:off x="8816205" y="3215641"/>
            <a:ext cx="1188000" cy="1205997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endParaRPr lang="pl-PL" sz="1400" b="1" dirty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100%</a:t>
            </a:r>
          </a:p>
          <a:p>
            <a:pPr algn="ctr"/>
            <a:r>
              <a:rPr lang="pl-PL" sz="1100" b="1" dirty="0">
                <a:solidFill>
                  <a:schemeClr val="tx1"/>
                </a:solidFill>
                <a:latin typeface="Corbel" panose="020B0503020204020204" pitchFamily="34" charset="0"/>
              </a:rPr>
              <a:t>(2021)</a:t>
            </a:r>
          </a:p>
          <a:p>
            <a:pPr algn="ctr"/>
            <a:endParaRPr lang="pl-PL" sz="1100" b="1" dirty="0">
              <a:solidFill>
                <a:srgbClr val="FF0000"/>
              </a:solidFill>
              <a:latin typeface="Corbel" panose="020B0503020204020204" pitchFamily="34" charset="0"/>
            </a:endParaRPr>
          </a:p>
          <a:p>
            <a:pPr algn="ctr"/>
            <a:endParaRPr lang="pl-PL" sz="1100" b="1" strike="sngStrike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23" name="Prostokąt 22"/>
          <p:cNvSpPr/>
          <p:nvPr/>
        </p:nvSpPr>
        <p:spPr>
          <a:xfrm>
            <a:off x="6754247" y="3215641"/>
            <a:ext cx="972000" cy="120599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-</a:t>
            </a:r>
          </a:p>
          <a:p>
            <a:pPr algn="ctr"/>
            <a:endParaRPr lang="pl-PL" sz="1400" b="1" dirty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25" name="Prostokąt 24"/>
          <p:cNvSpPr/>
          <p:nvPr/>
        </p:nvSpPr>
        <p:spPr>
          <a:xfrm>
            <a:off x="5723268" y="3215641"/>
            <a:ext cx="972000" cy="120599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100%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26" name="Prostokąt 25"/>
          <p:cNvSpPr/>
          <p:nvPr/>
        </p:nvSpPr>
        <p:spPr>
          <a:xfrm>
            <a:off x="10063186" y="3215641"/>
            <a:ext cx="2001615" cy="120599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podatku akcyzowego</a:t>
            </a:r>
          </a:p>
        </p:txBody>
      </p:sp>
      <p:grpSp>
        <p:nvGrpSpPr>
          <p:cNvPr id="27" name="Grupa 26"/>
          <p:cNvGrpSpPr/>
          <p:nvPr/>
        </p:nvGrpSpPr>
        <p:grpSpPr>
          <a:xfrm>
            <a:off x="194554" y="3215639"/>
            <a:ext cx="4222756" cy="1206004"/>
            <a:chOff x="194553" y="3550013"/>
            <a:chExt cx="4222756" cy="1061602"/>
          </a:xfrm>
        </p:grpSpPr>
        <p:sp>
          <p:nvSpPr>
            <p:cNvPr id="28" name="Prostokąt 27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2.2.2.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29" name="Prostokąt 28"/>
            <p:cNvSpPr/>
            <p:nvPr/>
          </p:nvSpPr>
          <p:spPr>
            <a:xfrm>
              <a:off x="527211" y="3550013"/>
              <a:ext cx="3890098" cy="106160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Deklaracje w akcyzie złożone za pomocą komunikacji elektronicznej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deklaracji w akcyzie złożonych elektronicznie w stosunku do liczby  deklaracji w akcyzie, które mogą być złożone elektronicznie - narastająco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30" name="Prostokąt 29"/>
          <p:cNvSpPr/>
          <p:nvPr/>
        </p:nvSpPr>
        <p:spPr>
          <a:xfrm>
            <a:off x="7785226" y="3199830"/>
            <a:ext cx="972000" cy="122180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-</a:t>
            </a:r>
          </a:p>
          <a:p>
            <a:pPr algn="ctr"/>
            <a:endParaRPr lang="pl-PL" sz="1400" b="1" dirty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1" name="Prostokąt 30"/>
          <p:cNvSpPr/>
          <p:nvPr/>
        </p:nvSpPr>
        <p:spPr>
          <a:xfrm>
            <a:off x="194555" y="1557386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32" name="Prostokąt 31"/>
          <p:cNvSpPr/>
          <p:nvPr/>
        </p:nvSpPr>
        <p:spPr>
          <a:xfrm>
            <a:off x="4478106" y="1557386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33" name="Prostokąt 32"/>
          <p:cNvSpPr/>
          <p:nvPr/>
        </p:nvSpPr>
        <p:spPr>
          <a:xfrm>
            <a:off x="7792494" y="1557386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34" name="Prostokąt 33"/>
          <p:cNvSpPr/>
          <p:nvPr/>
        </p:nvSpPr>
        <p:spPr>
          <a:xfrm>
            <a:off x="8825290" y="1557386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35" name="Prostokąt 34"/>
          <p:cNvSpPr/>
          <p:nvPr/>
        </p:nvSpPr>
        <p:spPr>
          <a:xfrm>
            <a:off x="6759698" y="1557386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36" name="Prostokąt 35"/>
          <p:cNvSpPr/>
          <p:nvPr/>
        </p:nvSpPr>
        <p:spPr>
          <a:xfrm>
            <a:off x="5726902" y="1557386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37" name="Prostokąt 36"/>
          <p:cNvSpPr/>
          <p:nvPr/>
        </p:nvSpPr>
        <p:spPr>
          <a:xfrm>
            <a:off x="10074084" y="1557386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sp>
        <p:nvSpPr>
          <p:cNvPr id="38" name="Prostokąt 37"/>
          <p:cNvSpPr/>
          <p:nvPr/>
        </p:nvSpPr>
        <p:spPr>
          <a:xfrm>
            <a:off x="4476289" y="4471666"/>
            <a:ext cx="1188000" cy="20768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29,3%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(2021)</a:t>
            </a:r>
          </a:p>
          <a:p>
            <a:pPr algn="ctr"/>
            <a:endParaRPr lang="pl-PL" sz="1050" strike="sngStrike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40" name="Prostokąt 39"/>
          <p:cNvSpPr/>
          <p:nvPr/>
        </p:nvSpPr>
        <p:spPr>
          <a:xfrm>
            <a:off x="8816205" y="4471666"/>
            <a:ext cx="1188000" cy="2076807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endParaRPr lang="pl-PL" sz="1400" b="1" strike="sngStrike" dirty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lvl="0"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40%</a:t>
            </a:r>
          </a:p>
          <a:p>
            <a:pPr lvl="0" algn="ctr"/>
            <a:r>
              <a:rPr lang="pl-PL" sz="140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rgbClr val="FF0000"/>
              </a:solidFill>
              <a:latin typeface="Corbel" panose="020B0503020204020204" pitchFamily="34" charset="0"/>
            </a:endParaRPr>
          </a:p>
          <a:p>
            <a:pPr algn="ctr"/>
            <a:endParaRPr lang="pl-PL" sz="1100" b="1" strike="sngStrike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41" name="Prostokąt 40"/>
          <p:cNvSpPr/>
          <p:nvPr/>
        </p:nvSpPr>
        <p:spPr>
          <a:xfrm>
            <a:off x="6754247" y="4471666"/>
            <a:ext cx="972000" cy="207680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33,6%</a:t>
            </a:r>
          </a:p>
          <a:p>
            <a:pPr algn="ctr"/>
            <a:endParaRPr lang="pl-PL" sz="1400" b="1" dirty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42" name="Prostokąt 41"/>
          <p:cNvSpPr/>
          <p:nvPr/>
        </p:nvSpPr>
        <p:spPr>
          <a:xfrm>
            <a:off x="5723268" y="4471666"/>
            <a:ext cx="972000" cy="207680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strike="sngStrike" dirty="0">
                <a:solidFill>
                  <a:schemeClr val="tx1"/>
                </a:solidFill>
                <a:latin typeface="Corbel" panose="020B0503020204020204" pitchFamily="34" charset="0"/>
              </a:rPr>
              <a:t>-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grpSp>
        <p:nvGrpSpPr>
          <p:cNvPr id="43" name="Grupa 42"/>
          <p:cNvGrpSpPr/>
          <p:nvPr/>
        </p:nvGrpSpPr>
        <p:grpSpPr>
          <a:xfrm>
            <a:off x="194554" y="4471664"/>
            <a:ext cx="4222756" cy="2076810"/>
            <a:chOff x="194553" y="3550016"/>
            <a:chExt cx="4281734" cy="2265842"/>
          </a:xfrm>
        </p:grpSpPr>
        <p:sp>
          <p:nvSpPr>
            <p:cNvPr id="44" name="Prostokąt 43"/>
            <p:cNvSpPr/>
            <p:nvPr/>
          </p:nvSpPr>
          <p:spPr>
            <a:xfrm>
              <a:off x="194553" y="3550016"/>
              <a:ext cx="332657" cy="2265842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2.2.3.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45" name="Prostokąt 44"/>
            <p:cNvSpPr/>
            <p:nvPr/>
          </p:nvSpPr>
          <p:spPr>
            <a:xfrm>
              <a:off x="527210" y="3550016"/>
              <a:ext cx="3949077" cy="226584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r>
                <a:rPr lang="pl-PL" sz="14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Deklaracje uproszczone w sprawie podatku akcyzowego od samochodów osobowych złożone za pomocą komunikacji elektronicznej przez podatników nieprowadzących działalności gospodarczej</a:t>
              </a:r>
            </a:p>
            <a:p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deklaracji uproszczonych w sprawie podatku akcyzowego od samochodów osobowych (AKC-US) złożonych elektronicznie przez podatników nieprowadzących działalności gospodarczej (w deklaracji jako identyfikator podatkowy wskazano nr PESEL) w stosunku do liczby wszystkich deklaracji AKC-US złożonych elektronicznie lub papierowo przez tych podatników w danym roku</a:t>
              </a:r>
            </a:p>
          </p:txBody>
        </p:sp>
      </p:grpSp>
      <p:sp>
        <p:nvSpPr>
          <p:cNvPr id="46" name="Prostokąt 45"/>
          <p:cNvSpPr/>
          <p:nvPr/>
        </p:nvSpPr>
        <p:spPr>
          <a:xfrm>
            <a:off x="7785226" y="4455854"/>
            <a:ext cx="972000" cy="209261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36,9%</a:t>
            </a:r>
          </a:p>
          <a:p>
            <a:pPr algn="ctr"/>
            <a:endParaRPr lang="pl-PL" sz="1400" b="1" dirty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47" name="Prostokąt 46"/>
          <p:cNvSpPr/>
          <p:nvPr/>
        </p:nvSpPr>
        <p:spPr>
          <a:xfrm>
            <a:off x="10093356" y="4471665"/>
            <a:ext cx="1971446" cy="207680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podatku akcyzowego</a:t>
            </a:r>
          </a:p>
        </p:txBody>
      </p:sp>
      <p:pic>
        <p:nvPicPr>
          <p:cNvPr id="48" name="Obraz 47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cxnSp>
        <p:nvCxnSpPr>
          <p:cNvPr id="49" name="Łącznik prosty 48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82048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3" y="159258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latin typeface="Corbel" panose="020B0503020204020204" pitchFamily="34" charset="0"/>
              </a:rPr>
              <a:t>Cel 2.3 Podnoszenie świadomości oraz wiedzy obywateli i przedsiębiorców w zakresie finansów i podatków</a:t>
            </a:r>
          </a:p>
        </p:txBody>
      </p:sp>
      <p:sp>
        <p:nvSpPr>
          <p:cNvPr id="24" name="Prostokąt 23"/>
          <p:cNvSpPr/>
          <p:nvPr/>
        </p:nvSpPr>
        <p:spPr>
          <a:xfrm>
            <a:off x="194555" y="1480419"/>
            <a:ext cx="11829122" cy="2768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21" name="Prostokąt 20"/>
          <p:cNvSpPr/>
          <p:nvPr/>
        </p:nvSpPr>
        <p:spPr>
          <a:xfrm>
            <a:off x="194555" y="1819788"/>
            <a:ext cx="11829122" cy="13055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Prowadzenie kampanii, akcji oraz programów edukacyjnych, informacyjnych i promocyjnych związanych z działalnością resortu finansów</a:t>
            </a: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Rozpowszechnianie informacji i wiedzy z zakresu finansów i podatków </a:t>
            </a:r>
            <a:endParaRPr lang="pl-PL" sz="1400" b="1" dirty="0">
              <a:solidFill>
                <a:srgbClr val="C70936"/>
              </a:solidFill>
              <a:latin typeface="Corbel" panose="020B0503020204020204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94554" y="3182127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4478105" y="3182127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7792493" y="3182127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8825289" y="3182127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6759697" y="3182127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16" name="Prostokąt 15"/>
          <p:cNvSpPr/>
          <p:nvPr/>
        </p:nvSpPr>
        <p:spPr>
          <a:xfrm>
            <a:off x="5726901" y="3182127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10074083" y="3182127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sp>
        <p:nvSpPr>
          <p:cNvPr id="18" name="Prostokąt 17"/>
          <p:cNvSpPr/>
          <p:nvPr/>
        </p:nvSpPr>
        <p:spPr>
          <a:xfrm>
            <a:off x="4476288" y="3599346"/>
            <a:ext cx="1188000" cy="8741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dirty="0">
                <a:latin typeface="Corbel" panose="020B0503020204020204" pitchFamily="34" charset="0"/>
              </a:rPr>
              <a:t> </a:t>
            </a:r>
            <a:r>
              <a:rPr lang="pl-PL" sz="1400" b="1" dirty="0">
                <a:latin typeface="Corbel" panose="020B0503020204020204" pitchFamily="34" charset="0"/>
              </a:rPr>
              <a:t>6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7785225" y="3599346"/>
            <a:ext cx="972000" cy="87413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7</a:t>
            </a:r>
          </a:p>
        </p:txBody>
      </p:sp>
      <p:sp>
        <p:nvSpPr>
          <p:cNvPr id="20" name="Prostokąt 19"/>
          <p:cNvSpPr/>
          <p:nvPr/>
        </p:nvSpPr>
        <p:spPr>
          <a:xfrm>
            <a:off x="8816204" y="3599346"/>
            <a:ext cx="1188000" cy="874136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</a:t>
            </a:r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7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22" name="Prostokąt 21"/>
          <p:cNvSpPr/>
          <p:nvPr/>
        </p:nvSpPr>
        <p:spPr>
          <a:xfrm>
            <a:off x="6754246" y="3599346"/>
            <a:ext cx="972000" cy="87413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7</a:t>
            </a:r>
          </a:p>
        </p:txBody>
      </p:sp>
      <p:sp>
        <p:nvSpPr>
          <p:cNvPr id="23" name="Prostokąt 22"/>
          <p:cNvSpPr/>
          <p:nvPr/>
        </p:nvSpPr>
        <p:spPr>
          <a:xfrm>
            <a:off x="5723267" y="3599346"/>
            <a:ext cx="972000" cy="87413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7</a:t>
            </a:r>
          </a:p>
        </p:txBody>
      </p:sp>
      <p:sp>
        <p:nvSpPr>
          <p:cNvPr id="25" name="Prostokąt 24"/>
          <p:cNvSpPr/>
          <p:nvPr/>
        </p:nvSpPr>
        <p:spPr>
          <a:xfrm>
            <a:off x="10063185" y="3599346"/>
            <a:ext cx="2001615" cy="87413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komunikacji</a:t>
            </a:r>
            <a:b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</a:b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i promocji</a:t>
            </a:r>
          </a:p>
        </p:txBody>
      </p:sp>
      <p:grpSp>
        <p:nvGrpSpPr>
          <p:cNvPr id="26" name="Grupa 25"/>
          <p:cNvGrpSpPr/>
          <p:nvPr/>
        </p:nvGrpSpPr>
        <p:grpSpPr>
          <a:xfrm>
            <a:off x="194553" y="3599346"/>
            <a:ext cx="4222756" cy="874137"/>
            <a:chOff x="194553" y="3550017"/>
            <a:chExt cx="4222756" cy="1061597"/>
          </a:xfrm>
        </p:grpSpPr>
        <p:sp>
          <p:nvSpPr>
            <p:cNvPr id="27" name="Prostokąt 26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2.3.1.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28" name="Prostokąt 27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Kanały informacyjne z zakresu działalności resortu finansów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kanałów wykorzystywanych do informowania </a:t>
              </a:r>
              <a:b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o działalności resortu finansów w danym roku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29" name="Prostokąt 28"/>
          <p:cNvSpPr/>
          <p:nvPr/>
        </p:nvSpPr>
        <p:spPr>
          <a:xfrm>
            <a:off x="4476288" y="4533550"/>
            <a:ext cx="1188000" cy="13076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dirty="0">
                <a:latin typeface="Corbel" panose="020B0503020204020204" pitchFamily="34" charset="0"/>
              </a:rPr>
              <a:t> </a:t>
            </a:r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80%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30" name="Prostokąt 29"/>
          <p:cNvSpPr/>
          <p:nvPr/>
        </p:nvSpPr>
        <p:spPr>
          <a:xfrm>
            <a:off x="7785225" y="4533550"/>
            <a:ext cx="972000" cy="130768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80%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1" name="Prostokąt 30"/>
          <p:cNvSpPr/>
          <p:nvPr/>
        </p:nvSpPr>
        <p:spPr>
          <a:xfrm>
            <a:off x="8816204" y="4533550"/>
            <a:ext cx="1188000" cy="1307688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80%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32" name="Prostokąt 31"/>
          <p:cNvSpPr/>
          <p:nvPr/>
        </p:nvSpPr>
        <p:spPr>
          <a:xfrm>
            <a:off x="6754246" y="4533550"/>
            <a:ext cx="972000" cy="130768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80%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3" name="Prostokąt 32"/>
          <p:cNvSpPr/>
          <p:nvPr/>
        </p:nvSpPr>
        <p:spPr>
          <a:xfrm>
            <a:off x="5723267" y="4533550"/>
            <a:ext cx="972000" cy="130768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80%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4" name="Prostokąt 33"/>
          <p:cNvSpPr/>
          <p:nvPr/>
        </p:nvSpPr>
        <p:spPr>
          <a:xfrm>
            <a:off x="10063185" y="4533550"/>
            <a:ext cx="2001615" cy="130768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komunikacji</a:t>
            </a:r>
            <a:b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</a:b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 i promocji</a:t>
            </a:r>
          </a:p>
        </p:txBody>
      </p:sp>
      <p:grpSp>
        <p:nvGrpSpPr>
          <p:cNvPr id="35" name="Grupa 34"/>
          <p:cNvGrpSpPr/>
          <p:nvPr/>
        </p:nvGrpSpPr>
        <p:grpSpPr>
          <a:xfrm>
            <a:off x="194553" y="4533550"/>
            <a:ext cx="4222756" cy="1307689"/>
            <a:chOff x="194553" y="3550017"/>
            <a:chExt cx="4222756" cy="1061597"/>
          </a:xfrm>
        </p:grpSpPr>
        <p:sp>
          <p:nvSpPr>
            <p:cNvPr id="36" name="Prostokąt 35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2.3.2.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37" name="Prostokąt 36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Dostępność informacji dostosowanej do różnych grup podatników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materiałów publikowanych na www i w mediach społecznościowych zgodnie z </a:t>
              </a:r>
              <a:r>
                <a:rPr lang="en-US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Web Content Accessibility Guidelines (WCAG) 2.1</a:t>
              </a:r>
              <a:r>
                <a:rPr lang="en-US" sz="1100" i="1" dirty="0">
                  <a:solidFill>
                    <a:schemeClr val="accent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i zasadami prostego języka w stosunku do liczby wszystkich tych materiałów publikowanych w danym roku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56" name="Prostokąt 55"/>
          <p:cNvSpPr/>
          <p:nvPr/>
        </p:nvSpPr>
        <p:spPr>
          <a:xfrm>
            <a:off x="4478560" y="5880798"/>
            <a:ext cx="1188000" cy="8741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dirty="0">
                <a:latin typeface="Corbel" panose="020B0503020204020204" pitchFamily="34" charset="0"/>
              </a:rPr>
              <a:t> </a:t>
            </a:r>
            <a:r>
              <a:rPr lang="pl-PL" sz="1400" b="1" dirty="0">
                <a:latin typeface="Corbel" panose="020B0503020204020204" pitchFamily="34" charset="0"/>
              </a:rPr>
              <a:t>5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57" name="Prostokąt 56"/>
          <p:cNvSpPr/>
          <p:nvPr/>
        </p:nvSpPr>
        <p:spPr>
          <a:xfrm>
            <a:off x="7787497" y="5880798"/>
            <a:ext cx="972000" cy="87413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5</a:t>
            </a:r>
          </a:p>
        </p:txBody>
      </p:sp>
      <p:sp>
        <p:nvSpPr>
          <p:cNvPr id="58" name="Prostokąt 57"/>
          <p:cNvSpPr/>
          <p:nvPr/>
        </p:nvSpPr>
        <p:spPr>
          <a:xfrm>
            <a:off x="8818476" y="5880798"/>
            <a:ext cx="1188000" cy="874136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5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59" name="Prostokąt 58"/>
          <p:cNvSpPr/>
          <p:nvPr/>
        </p:nvSpPr>
        <p:spPr>
          <a:xfrm>
            <a:off x="6756518" y="5880798"/>
            <a:ext cx="972000" cy="87413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5</a:t>
            </a:r>
          </a:p>
        </p:txBody>
      </p:sp>
      <p:sp>
        <p:nvSpPr>
          <p:cNvPr id="60" name="Prostokąt 59"/>
          <p:cNvSpPr/>
          <p:nvPr/>
        </p:nvSpPr>
        <p:spPr>
          <a:xfrm>
            <a:off x="5725539" y="5880798"/>
            <a:ext cx="972000" cy="87413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5</a:t>
            </a:r>
          </a:p>
        </p:txBody>
      </p:sp>
      <p:sp>
        <p:nvSpPr>
          <p:cNvPr id="63" name="Prostokąt 62"/>
          <p:cNvSpPr/>
          <p:nvPr/>
        </p:nvSpPr>
        <p:spPr>
          <a:xfrm>
            <a:off x="10065457" y="5880798"/>
            <a:ext cx="2001615" cy="87413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komunikacji </a:t>
            </a:r>
            <a:b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</a:b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i promocji</a:t>
            </a:r>
          </a:p>
        </p:txBody>
      </p:sp>
      <p:grpSp>
        <p:nvGrpSpPr>
          <p:cNvPr id="64" name="Grupa 63"/>
          <p:cNvGrpSpPr/>
          <p:nvPr/>
        </p:nvGrpSpPr>
        <p:grpSpPr>
          <a:xfrm>
            <a:off x="196825" y="5880798"/>
            <a:ext cx="4222756" cy="874137"/>
            <a:chOff x="194553" y="3550017"/>
            <a:chExt cx="4222756" cy="1061597"/>
          </a:xfrm>
        </p:grpSpPr>
        <p:sp>
          <p:nvSpPr>
            <p:cNvPr id="65" name="Prostokąt 64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2.3.3.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6" name="Prostokąt 65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Realizacja akcji i kampanii o charakterze promocyjnym oraz działań edukacyjnych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akcji/kampanii/działań dla dorosłych, uczniów i młodzieży zrealizowanych w danym roku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43" name="Prostokąt 42"/>
          <p:cNvSpPr/>
          <p:nvPr/>
        </p:nvSpPr>
        <p:spPr>
          <a:xfrm>
            <a:off x="8546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2 - KLIENTOCENTRYCZNOŚĆ </a:t>
            </a:r>
          </a:p>
        </p:txBody>
      </p:sp>
      <p:pic>
        <p:nvPicPr>
          <p:cNvPr id="44" name="Obraz 43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cxnSp>
        <p:nvCxnSpPr>
          <p:cNvPr id="45" name="Łącznik prosty 44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1061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3" y="15748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3 – WSPIERANIE ROZWOJU KRAJOWEGO SYSTEMU FINANSOWEGO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latin typeface="Corbel" panose="020B0503020204020204" pitchFamily="34" charset="0"/>
              </a:rPr>
              <a:t>Cel 3.1. Budowa przewag konkurencyjnych  polskiego  sektora finansowego</a:t>
            </a:r>
          </a:p>
        </p:txBody>
      </p:sp>
      <p:sp>
        <p:nvSpPr>
          <p:cNvPr id="24" name="Prostokąt 23"/>
          <p:cNvSpPr/>
          <p:nvPr/>
        </p:nvSpPr>
        <p:spPr>
          <a:xfrm>
            <a:off x="194555" y="1480419"/>
            <a:ext cx="11829122" cy="2768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21" name="Prostokąt 20"/>
          <p:cNvSpPr/>
          <p:nvPr/>
        </p:nvSpPr>
        <p:spPr>
          <a:xfrm>
            <a:off x="194555" y="1819787"/>
            <a:ext cx="11829122" cy="21790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Upowszechnianie obrotu bezgotówkowego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Identyfikacja i likwidacja barier dla rozwoju innowacji finansowych w Polsce</a:t>
            </a:r>
            <a:endParaRPr lang="pl-PL" sz="1400" i="1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Rozwój rynku kapitałowego i finansowego </a:t>
            </a: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Wzmocnienie i zwiększenie efektywności krajowego rynku finansowego </a:t>
            </a:r>
          </a:p>
        </p:txBody>
      </p:sp>
      <p:sp>
        <p:nvSpPr>
          <p:cNvPr id="38" name="Prostokąt 37"/>
          <p:cNvSpPr/>
          <p:nvPr/>
        </p:nvSpPr>
        <p:spPr>
          <a:xfrm>
            <a:off x="4476288" y="4485123"/>
            <a:ext cx="1188000" cy="15471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latin typeface="Corbel" panose="020B0503020204020204" pitchFamily="34" charset="0"/>
              </a:rPr>
              <a:t>10%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39" name="Prostokąt 38"/>
          <p:cNvSpPr/>
          <p:nvPr/>
        </p:nvSpPr>
        <p:spPr>
          <a:xfrm>
            <a:off x="7785225" y="4485123"/>
            <a:ext cx="972000" cy="154718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40%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40" name="Prostokąt 39"/>
          <p:cNvSpPr/>
          <p:nvPr/>
        </p:nvSpPr>
        <p:spPr>
          <a:xfrm>
            <a:off x="8816204" y="4485123"/>
            <a:ext cx="1188000" cy="1547187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50%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41" name="Prostokąt 40"/>
          <p:cNvSpPr/>
          <p:nvPr/>
        </p:nvSpPr>
        <p:spPr>
          <a:xfrm>
            <a:off x="6754246" y="4485123"/>
            <a:ext cx="972000" cy="154718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30%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42" name="Prostokąt 41"/>
          <p:cNvSpPr/>
          <p:nvPr/>
        </p:nvSpPr>
        <p:spPr>
          <a:xfrm>
            <a:off x="5723267" y="4485123"/>
            <a:ext cx="972000" cy="154718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20%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43" name="Prostokąt 42"/>
          <p:cNvSpPr/>
          <p:nvPr/>
        </p:nvSpPr>
        <p:spPr>
          <a:xfrm>
            <a:off x="10063185" y="4485123"/>
            <a:ext cx="2001615" cy="154718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Pełnomocnik Ministra Finansów </a:t>
            </a:r>
            <a:b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</a:b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ds. SRRK</a:t>
            </a:r>
          </a:p>
        </p:txBody>
      </p:sp>
      <p:grpSp>
        <p:nvGrpSpPr>
          <p:cNvPr id="44" name="Grupa 43"/>
          <p:cNvGrpSpPr/>
          <p:nvPr/>
        </p:nvGrpSpPr>
        <p:grpSpPr>
          <a:xfrm>
            <a:off x="194553" y="4485124"/>
            <a:ext cx="4222756" cy="1547188"/>
            <a:chOff x="194553" y="3550017"/>
            <a:chExt cx="4222756" cy="1061597"/>
          </a:xfrm>
        </p:grpSpPr>
        <p:sp>
          <p:nvSpPr>
            <p:cNvPr id="45" name="Prostokąt 44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3.1.1.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46" name="Prostokąt 45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Stopień likwidacji barier regulacyjnych zidentyfikowanych w Strategii Rozwoju Rynku Kapitałowego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zlikwidowanych barier lub zrealizowanych rekomendacji </a:t>
              </a:r>
              <a:b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w stosunku do liczby barier zidentyfikowanych w ramach projektów - narastająco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47" name="Prostokąt 46"/>
          <p:cNvSpPr/>
          <p:nvPr/>
        </p:nvSpPr>
        <p:spPr>
          <a:xfrm>
            <a:off x="194554" y="4082895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48" name="Prostokąt 47"/>
          <p:cNvSpPr/>
          <p:nvPr/>
        </p:nvSpPr>
        <p:spPr>
          <a:xfrm>
            <a:off x="4478105" y="4082895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49" name="Prostokąt 48"/>
          <p:cNvSpPr/>
          <p:nvPr/>
        </p:nvSpPr>
        <p:spPr>
          <a:xfrm>
            <a:off x="7792493" y="4082895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50" name="Prostokąt 49"/>
          <p:cNvSpPr/>
          <p:nvPr/>
        </p:nvSpPr>
        <p:spPr>
          <a:xfrm>
            <a:off x="8825289" y="4082895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51" name="Prostokąt 50"/>
          <p:cNvSpPr/>
          <p:nvPr/>
        </p:nvSpPr>
        <p:spPr>
          <a:xfrm>
            <a:off x="6759697" y="4082895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52" name="Prostokąt 51"/>
          <p:cNvSpPr/>
          <p:nvPr/>
        </p:nvSpPr>
        <p:spPr>
          <a:xfrm>
            <a:off x="5726901" y="4082895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53" name="Prostokąt 52"/>
          <p:cNvSpPr/>
          <p:nvPr/>
        </p:nvSpPr>
        <p:spPr>
          <a:xfrm>
            <a:off x="10074083" y="4082895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pic>
        <p:nvPicPr>
          <p:cNvPr id="27" name="Obraz 26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cxnSp>
        <p:nvCxnSpPr>
          <p:cNvPr id="26" name="Łącznik prosty 25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8115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3 – WSPIERANIE ROZWOJU KRAJOWEGO SYSTEMU FINANSOWEGO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latin typeface="Corbel" panose="020B0503020204020204" pitchFamily="34" charset="0"/>
              </a:rPr>
              <a:t>Cel 3.1. Budowa przewag konkurencyjnych polskiego sektora finansowego</a:t>
            </a:r>
          </a:p>
        </p:txBody>
      </p:sp>
      <p:sp>
        <p:nvSpPr>
          <p:cNvPr id="38" name="Prostokąt 37"/>
          <p:cNvSpPr/>
          <p:nvPr/>
        </p:nvSpPr>
        <p:spPr>
          <a:xfrm>
            <a:off x="4476288" y="1919345"/>
            <a:ext cx="1188000" cy="15471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latin typeface="Corbel" panose="020B0503020204020204" pitchFamily="34" charset="0"/>
              </a:rPr>
              <a:t>0%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39" name="Prostokąt 38"/>
          <p:cNvSpPr/>
          <p:nvPr/>
        </p:nvSpPr>
        <p:spPr>
          <a:xfrm>
            <a:off x="7785225" y="1919345"/>
            <a:ext cx="972000" cy="154718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0%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40" name="Prostokąt 39"/>
          <p:cNvSpPr/>
          <p:nvPr/>
        </p:nvSpPr>
        <p:spPr>
          <a:xfrm>
            <a:off x="8816204" y="1919345"/>
            <a:ext cx="1188000" cy="1547187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50%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41" name="Prostokąt 40"/>
          <p:cNvSpPr/>
          <p:nvPr/>
        </p:nvSpPr>
        <p:spPr>
          <a:xfrm>
            <a:off x="6754246" y="1919345"/>
            <a:ext cx="972000" cy="154718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0%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42" name="Prostokąt 41"/>
          <p:cNvSpPr/>
          <p:nvPr/>
        </p:nvSpPr>
        <p:spPr>
          <a:xfrm>
            <a:off x="5723267" y="1919345"/>
            <a:ext cx="972000" cy="154718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0%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43" name="Prostokąt 42"/>
          <p:cNvSpPr/>
          <p:nvPr/>
        </p:nvSpPr>
        <p:spPr>
          <a:xfrm>
            <a:off x="10063185" y="1905695"/>
            <a:ext cx="2001615" cy="154718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rynku finansowego</a:t>
            </a:r>
          </a:p>
        </p:txBody>
      </p:sp>
      <p:grpSp>
        <p:nvGrpSpPr>
          <p:cNvPr id="44" name="Grupa 43"/>
          <p:cNvGrpSpPr/>
          <p:nvPr/>
        </p:nvGrpSpPr>
        <p:grpSpPr>
          <a:xfrm>
            <a:off x="194553" y="1919346"/>
            <a:ext cx="4222756" cy="1547188"/>
            <a:chOff x="194553" y="3550017"/>
            <a:chExt cx="4222756" cy="1061597"/>
          </a:xfrm>
        </p:grpSpPr>
        <p:sp>
          <p:nvSpPr>
            <p:cNvPr id="45" name="Prostokąt 44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3.1.2.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46" name="Prostokąt 45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Stopień likwidacji barier regulacyjnych zidentyfikowanych w ramach projektu </a:t>
              </a:r>
              <a:r>
                <a:rPr lang="pl-PL" sz="1600" b="1" dirty="0" err="1">
                  <a:solidFill>
                    <a:schemeClr val="tx1"/>
                  </a:solidFill>
                  <a:latin typeface="Corbel" panose="020B0503020204020204" pitchFamily="34" charset="0"/>
                </a:rPr>
                <a:t>FinTech</a:t>
              </a:r>
              <a:endParaRPr lang="pl-PL" sz="16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zlikwidowanych barier regulacyjnych, w odniesieniu do których przygotowany zostanie projekt stosownych zmian prawnych, w stosunku do liczby barier ujętych w ramach realizacji projektu </a:t>
              </a:r>
              <a:r>
                <a:rPr lang="pl-PL" sz="1100" i="1" dirty="0" err="1">
                  <a:solidFill>
                    <a:schemeClr val="tx1"/>
                  </a:solidFill>
                  <a:latin typeface="Corbel" panose="020B0503020204020204" pitchFamily="34" charset="0"/>
                </a:rPr>
                <a:t>FinTech</a:t>
              </a: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 - narastająco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47" name="Prostokąt 46"/>
          <p:cNvSpPr/>
          <p:nvPr/>
        </p:nvSpPr>
        <p:spPr>
          <a:xfrm>
            <a:off x="194554" y="1517117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48" name="Prostokąt 47"/>
          <p:cNvSpPr/>
          <p:nvPr/>
        </p:nvSpPr>
        <p:spPr>
          <a:xfrm>
            <a:off x="4478105" y="1517117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49" name="Prostokąt 48"/>
          <p:cNvSpPr/>
          <p:nvPr/>
        </p:nvSpPr>
        <p:spPr>
          <a:xfrm>
            <a:off x="7792493" y="1517117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50" name="Prostokąt 49"/>
          <p:cNvSpPr/>
          <p:nvPr/>
        </p:nvSpPr>
        <p:spPr>
          <a:xfrm>
            <a:off x="8825289" y="1517117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51" name="Prostokąt 50"/>
          <p:cNvSpPr/>
          <p:nvPr/>
        </p:nvSpPr>
        <p:spPr>
          <a:xfrm>
            <a:off x="6759697" y="1517117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52" name="Prostokąt 51"/>
          <p:cNvSpPr/>
          <p:nvPr/>
        </p:nvSpPr>
        <p:spPr>
          <a:xfrm>
            <a:off x="5726901" y="1517117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53" name="Prostokąt 52"/>
          <p:cNvSpPr/>
          <p:nvPr/>
        </p:nvSpPr>
        <p:spPr>
          <a:xfrm>
            <a:off x="10074083" y="1517117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grpSp>
        <p:nvGrpSpPr>
          <p:cNvPr id="56" name="Grupa 55"/>
          <p:cNvGrpSpPr/>
          <p:nvPr/>
        </p:nvGrpSpPr>
        <p:grpSpPr>
          <a:xfrm>
            <a:off x="210473" y="3524586"/>
            <a:ext cx="4222756" cy="1369783"/>
            <a:chOff x="194553" y="3550017"/>
            <a:chExt cx="4222756" cy="1061597"/>
          </a:xfrm>
        </p:grpSpPr>
        <p:sp>
          <p:nvSpPr>
            <p:cNvPr id="57" name="Prostokąt 56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3.1.3.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8" name="Prostokąt 57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Kapitalizacja notowanych spółek krajowych w stosunku do PKB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Wzrost wskaźnika kapitalizacji notowanych spółek krajowych </a:t>
              </a:r>
              <a:b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w stosunku do PKB w danym roku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59" name="Prostokąt 58"/>
          <p:cNvSpPr/>
          <p:nvPr/>
        </p:nvSpPr>
        <p:spPr>
          <a:xfrm>
            <a:off x="4492208" y="3522309"/>
            <a:ext cx="1188000" cy="13720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latin typeface="Corbel" panose="020B0503020204020204" pitchFamily="34" charset="0"/>
              </a:rPr>
              <a:t>35%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60" name="Prostokąt 59"/>
          <p:cNvSpPr/>
          <p:nvPr/>
        </p:nvSpPr>
        <p:spPr>
          <a:xfrm>
            <a:off x="7801145" y="3522309"/>
            <a:ext cx="972000" cy="137205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45%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63" name="Prostokąt 62"/>
          <p:cNvSpPr/>
          <p:nvPr/>
        </p:nvSpPr>
        <p:spPr>
          <a:xfrm>
            <a:off x="8832124" y="3522309"/>
            <a:ext cx="1188000" cy="1372059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50%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6770166" y="3522309"/>
            <a:ext cx="972000" cy="137205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40%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65" name="Prostokąt 64"/>
          <p:cNvSpPr/>
          <p:nvPr/>
        </p:nvSpPr>
        <p:spPr>
          <a:xfrm>
            <a:off x="5739187" y="3522309"/>
            <a:ext cx="972000" cy="137205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35%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66" name="Prostokąt 65"/>
          <p:cNvSpPr/>
          <p:nvPr/>
        </p:nvSpPr>
        <p:spPr>
          <a:xfrm>
            <a:off x="10079105" y="3508659"/>
            <a:ext cx="2001615" cy="137205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Pełnomocnik Ministra Finansów </a:t>
            </a:r>
            <a:b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</a:b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ds. SRRK</a:t>
            </a:r>
          </a:p>
        </p:txBody>
      </p:sp>
      <p:pic>
        <p:nvPicPr>
          <p:cNvPr id="34" name="Obraz 33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sp>
        <p:nvSpPr>
          <p:cNvPr id="36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3" y="15748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  <p:cxnSp>
        <p:nvCxnSpPr>
          <p:cNvPr id="37" name="Łącznik prosty 36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418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3 – WSPIERANIE ROZWOJU KRAJOWEGO SYSTEMU FINANSOWEGO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latin typeface="Corbel" panose="020B0503020204020204" pitchFamily="34" charset="0"/>
              </a:rPr>
              <a:t>Cel 3.2. Wspieranie bezpieczeństwa obrotu gospodarczego</a:t>
            </a:r>
          </a:p>
        </p:txBody>
      </p:sp>
      <p:sp>
        <p:nvSpPr>
          <p:cNvPr id="24" name="Prostokąt 23"/>
          <p:cNvSpPr/>
          <p:nvPr/>
        </p:nvSpPr>
        <p:spPr>
          <a:xfrm>
            <a:off x="194555" y="1480419"/>
            <a:ext cx="11829122" cy="2768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21" name="Prostokąt 20"/>
          <p:cNvSpPr/>
          <p:nvPr/>
        </p:nvSpPr>
        <p:spPr>
          <a:xfrm>
            <a:off x="194555" y="1819788"/>
            <a:ext cx="11829122" cy="9097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Poprawa jakości sprawozdań finansowych </a:t>
            </a: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Poprawa warunków do rozwoju rynku zawodów finansowych 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94554" y="2813631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4478105" y="2813631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7792493" y="2813631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8825289" y="2813631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6759697" y="2813631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16" name="Prostokąt 15"/>
          <p:cNvSpPr/>
          <p:nvPr/>
        </p:nvSpPr>
        <p:spPr>
          <a:xfrm>
            <a:off x="5726901" y="2813631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10074083" y="2813631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sp>
        <p:nvSpPr>
          <p:cNvPr id="47" name="Prostokąt 46"/>
          <p:cNvSpPr/>
          <p:nvPr/>
        </p:nvSpPr>
        <p:spPr>
          <a:xfrm>
            <a:off x="4476288" y="3229531"/>
            <a:ext cx="1188000" cy="8987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latin typeface="Corbel" panose="020B0503020204020204" pitchFamily="34" charset="0"/>
              </a:rPr>
              <a:t>0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48" name="Prostokąt 47"/>
          <p:cNvSpPr/>
          <p:nvPr/>
        </p:nvSpPr>
        <p:spPr>
          <a:xfrm>
            <a:off x="7785225" y="3229531"/>
            <a:ext cx="972000" cy="89877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3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49" name="Prostokąt 48"/>
          <p:cNvSpPr/>
          <p:nvPr/>
        </p:nvSpPr>
        <p:spPr>
          <a:xfrm>
            <a:off x="8816204" y="3229531"/>
            <a:ext cx="1188000" cy="898771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3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(2023)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50" name="Prostokąt 49"/>
          <p:cNvSpPr/>
          <p:nvPr/>
        </p:nvSpPr>
        <p:spPr>
          <a:xfrm>
            <a:off x="6754246" y="3229531"/>
            <a:ext cx="972000" cy="89877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0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51" name="Prostokąt 50"/>
          <p:cNvSpPr/>
          <p:nvPr/>
        </p:nvSpPr>
        <p:spPr>
          <a:xfrm>
            <a:off x="5723267" y="3229531"/>
            <a:ext cx="972000" cy="89877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0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52" name="Prostokąt 51"/>
          <p:cNvSpPr/>
          <p:nvPr/>
        </p:nvSpPr>
        <p:spPr>
          <a:xfrm>
            <a:off x="10063185" y="3229531"/>
            <a:ext cx="2001615" cy="89877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rachunkowości jednostek sektora prywatnego</a:t>
            </a:r>
          </a:p>
        </p:txBody>
      </p:sp>
      <p:grpSp>
        <p:nvGrpSpPr>
          <p:cNvPr id="53" name="Grupa 52"/>
          <p:cNvGrpSpPr/>
          <p:nvPr/>
        </p:nvGrpSpPr>
        <p:grpSpPr>
          <a:xfrm>
            <a:off x="194553" y="3229532"/>
            <a:ext cx="4222756" cy="898771"/>
            <a:chOff x="194553" y="3550017"/>
            <a:chExt cx="4222756" cy="1061597"/>
          </a:xfrm>
        </p:grpSpPr>
        <p:sp>
          <p:nvSpPr>
            <p:cNvPr id="54" name="Prostokąt 53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3.2.1.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5" name="Prostokąt 54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Nowelizacja ustawy o rachunkowości</a:t>
              </a:r>
              <a:endParaRPr lang="pl-PL" sz="1600" b="1" strike="sngStrike" dirty="0">
                <a:solidFill>
                  <a:srgbClr val="FF0000"/>
                </a:solidFill>
                <a:latin typeface="Corbel" panose="020B0503020204020204" pitchFamily="34" charset="0"/>
              </a:endParaRP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przygotowanych  nowych rozwiązań prowadzących </a:t>
              </a:r>
              <a:b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do  zmiany ustawy o rachunkowości - narastająco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56" name="Prostokąt 55"/>
          <p:cNvSpPr/>
          <p:nvPr/>
        </p:nvSpPr>
        <p:spPr>
          <a:xfrm>
            <a:off x="4476288" y="4204088"/>
            <a:ext cx="1188000" cy="12365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dirty="0">
                <a:latin typeface="Corbel" panose="020B0503020204020204" pitchFamily="34" charset="0"/>
              </a:rPr>
              <a:t> </a:t>
            </a:r>
            <a:r>
              <a:rPr lang="pl-PL" sz="1400" b="1" dirty="0">
                <a:latin typeface="Corbel" panose="020B0503020204020204" pitchFamily="34" charset="0"/>
              </a:rPr>
              <a:t>0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57" name="Prostokąt 56"/>
          <p:cNvSpPr/>
          <p:nvPr/>
        </p:nvSpPr>
        <p:spPr>
          <a:xfrm>
            <a:off x="7785225" y="4204088"/>
            <a:ext cx="972000" cy="123656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0</a:t>
            </a:r>
          </a:p>
        </p:txBody>
      </p:sp>
      <p:sp>
        <p:nvSpPr>
          <p:cNvPr id="58" name="Prostokąt 57"/>
          <p:cNvSpPr/>
          <p:nvPr/>
        </p:nvSpPr>
        <p:spPr>
          <a:xfrm>
            <a:off x="8816204" y="4204088"/>
            <a:ext cx="1188000" cy="1236566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</a:t>
            </a:r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2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59" name="Prostokąt 58"/>
          <p:cNvSpPr/>
          <p:nvPr/>
        </p:nvSpPr>
        <p:spPr>
          <a:xfrm>
            <a:off x="6754246" y="4204088"/>
            <a:ext cx="972000" cy="123656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0</a:t>
            </a:r>
          </a:p>
        </p:txBody>
      </p:sp>
      <p:sp>
        <p:nvSpPr>
          <p:cNvPr id="60" name="Prostokąt 59"/>
          <p:cNvSpPr/>
          <p:nvPr/>
        </p:nvSpPr>
        <p:spPr>
          <a:xfrm>
            <a:off x="5723267" y="4204088"/>
            <a:ext cx="972000" cy="123656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0</a:t>
            </a:r>
          </a:p>
        </p:txBody>
      </p:sp>
      <p:sp>
        <p:nvSpPr>
          <p:cNvPr id="63" name="Prostokąt 62"/>
          <p:cNvSpPr/>
          <p:nvPr/>
        </p:nvSpPr>
        <p:spPr>
          <a:xfrm>
            <a:off x="10063185" y="4204088"/>
            <a:ext cx="2001615" cy="123656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regulacji rewizji finansowej i zawodów księgowych</a:t>
            </a:r>
          </a:p>
        </p:txBody>
      </p:sp>
      <p:grpSp>
        <p:nvGrpSpPr>
          <p:cNvPr id="64" name="Grupa 63"/>
          <p:cNvGrpSpPr/>
          <p:nvPr/>
        </p:nvGrpSpPr>
        <p:grpSpPr>
          <a:xfrm>
            <a:off x="194553" y="4201843"/>
            <a:ext cx="4222756" cy="1238814"/>
            <a:chOff x="194553" y="3547724"/>
            <a:chExt cx="4222756" cy="1263465"/>
          </a:xfrm>
        </p:grpSpPr>
        <p:sp>
          <p:nvSpPr>
            <p:cNvPr id="65" name="Prostokąt 64"/>
            <p:cNvSpPr/>
            <p:nvPr/>
          </p:nvSpPr>
          <p:spPr>
            <a:xfrm>
              <a:off x="194553" y="3547724"/>
              <a:ext cx="332657" cy="1259371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3.2.2.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6" name="Prostokąt 65"/>
            <p:cNvSpPr/>
            <p:nvPr/>
          </p:nvSpPr>
          <p:spPr>
            <a:xfrm>
              <a:off x="527211" y="3552358"/>
              <a:ext cx="3890098" cy="1258831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Dostępność do zawodu biegłego rewidenta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przygotowanych rozwiązań ukierunkowanych </a:t>
              </a:r>
              <a:b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na rozszerzenie dostępności do zawodu biegłego rewidenta - narastająco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pic>
        <p:nvPicPr>
          <p:cNvPr id="36" name="Obraz 35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sp>
        <p:nvSpPr>
          <p:cNvPr id="35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3" y="15748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  <p:cxnSp>
        <p:nvCxnSpPr>
          <p:cNvPr id="37" name="Łącznik prosty 36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52818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4 – WZMOCNIENIE ZDOLNOŚCI ORGANIZACJI DO SKUTECZNEJ REALIZACJI ZADAŃ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latin typeface="Corbel" panose="020B0503020204020204" pitchFamily="34" charset="0"/>
              </a:rPr>
              <a:t>Cel 4.1. Poprawa skuteczności i efektywności działania resortu finansów </a:t>
            </a:r>
          </a:p>
        </p:txBody>
      </p:sp>
      <p:sp>
        <p:nvSpPr>
          <p:cNvPr id="24" name="Prostokąt 23"/>
          <p:cNvSpPr/>
          <p:nvPr/>
        </p:nvSpPr>
        <p:spPr>
          <a:xfrm>
            <a:off x="194555" y="1480419"/>
            <a:ext cx="11829122" cy="2768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21" name="Prostokąt 20"/>
          <p:cNvSpPr/>
          <p:nvPr/>
        </p:nvSpPr>
        <p:spPr>
          <a:xfrm>
            <a:off x="194555" y="1819788"/>
            <a:ext cx="11829122" cy="12993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latin typeface="Corbel" panose="020B0503020204020204" pitchFamily="34" charset="0"/>
              </a:rPr>
              <a:t>Budowa i rozwijanie relacji na arenie międzynarodowej, w tym UE, oraz zapewnienie realizacji priorytetów Polski na forum międzynarodowym </a:t>
            </a:r>
            <a:endParaRPr lang="pl-PL" sz="1400" b="1" dirty="0">
              <a:solidFill>
                <a:srgbClr val="C70936"/>
              </a:solidFill>
              <a:latin typeface="Corbel" panose="020B0503020204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latin typeface="Corbel" panose="020B0503020204020204" pitchFamily="34" charset="0"/>
              </a:rPr>
              <a:t>Automatyzacja procesów budżetowych z wykorzystaniem nowych technologii</a:t>
            </a:r>
            <a:endParaRPr lang="pl-PL" sz="1400" b="1" dirty="0">
              <a:solidFill>
                <a:srgbClr val="C70936"/>
              </a:solidFill>
              <a:latin typeface="Corbel" panose="020B0503020204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latin typeface="Corbel" panose="020B0503020204020204" pitchFamily="34" charset="0"/>
              </a:rPr>
              <a:t>Działania na rzecz zielonego wzrostu (Green </a:t>
            </a:r>
            <a:r>
              <a:rPr lang="pl-PL" sz="1400" i="1" dirty="0" err="1">
                <a:latin typeface="Corbel" panose="020B0503020204020204" pitchFamily="34" charset="0"/>
              </a:rPr>
              <a:t>Growth</a:t>
            </a:r>
            <a:r>
              <a:rPr lang="pl-PL" sz="1400" i="1" dirty="0">
                <a:latin typeface="Corbel" panose="020B0503020204020204" pitchFamily="34" charset="0"/>
              </a:rPr>
              <a:t>), ze szczególnym uwzględnieniem polityki energetyczno-klimatycznej </a:t>
            </a:r>
            <a:endParaRPr lang="pl-PL" sz="1400" b="1" dirty="0">
              <a:solidFill>
                <a:srgbClr val="C70936"/>
              </a:solidFill>
              <a:latin typeface="Corbel" panose="020B0503020204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Optymalizacja i poprawa jakości audytu wewnętrznego</a:t>
            </a:r>
            <a:endParaRPr lang="pl-PL" sz="1400" b="1" dirty="0">
              <a:solidFill>
                <a:schemeClr val="accent1">
                  <a:lumMod val="60000"/>
                  <a:lumOff val="4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94554" y="3182127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4478105" y="3182127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7792493" y="3182127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8825289" y="3182127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6759697" y="3182127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16" name="Prostokąt 15"/>
          <p:cNvSpPr/>
          <p:nvPr/>
        </p:nvSpPr>
        <p:spPr>
          <a:xfrm>
            <a:off x="5726901" y="3182127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10074083" y="3182127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sp>
        <p:nvSpPr>
          <p:cNvPr id="18" name="Prostokąt 17"/>
          <p:cNvSpPr/>
          <p:nvPr/>
        </p:nvSpPr>
        <p:spPr>
          <a:xfrm>
            <a:off x="4476288" y="3599345"/>
            <a:ext cx="1188000" cy="10818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dirty="0">
                <a:latin typeface="Corbel" panose="020B0503020204020204" pitchFamily="34" charset="0"/>
              </a:rPr>
              <a:t> </a:t>
            </a:r>
            <a:r>
              <a:rPr lang="pl-PL" sz="1400" b="1" dirty="0">
                <a:latin typeface="Corbel" panose="020B0503020204020204" pitchFamily="34" charset="0"/>
              </a:rPr>
              <a:t>3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7785225" y="3599345"/>
            <a:ext cx="972000" cy="108183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9</a:t>
            </a:r>
          </a:p>
        </p:txBody>
      </p:sp>
      <p:sp>
        <p:nvSpPr>
          <p:cNvPr id="20" name="Prostokąt 19"/>
          <p:cNvSpPr/>
          <p:nvPr/>
        </p:nvSpPr>
        <p:spPr>
          <a:xfrm>
            <a:off x="8816204" y="3599345"/>
            <a:ext cx="1188000" cy="1081837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9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22" name="Prostokąt 21"/>
          <p:cNvSpPr/>
          <p:nvPr/>
        </p:nvSpPr>
        <p:spPr>
          <a:xfrm>
            <a:off x="6754246" y="3599345"/>
            <a:ext cx="972000" cy="108183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7</a:t>
            </a:r>
          </a:p>
        </p:txBody>
      </p:sp>
      <p:sp>
        <p:nvSpPr>
          <p:cNvPr id="23" name="Prostokąt 22"/>
          <p:cNvSpPr/>
          <p:nvPr/>
        </p:nvSpPr>
        <p:spPr>
          <a:xfrm>
            <a:off x="5723267" y="3599345"/>
            <a:ext cx="972000" cy="108183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5</a:t>
            </a:r>
          </a:p>
        </p:txBody>
      </p:sp>
      <p:sp>
        <p:nvSpPr>
          <p:cNvPr id="25" name="Prostokąt 24"/>
          <p:cNvSpPr/>
          <p:nvPr/>
        </p:nvSpPr>
        <p:spPr>
          <a:xfrm>
            <a:off x="10063185" y="3599345"/>
            <a:ext cx="2001615" cy="10818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współpracy </a:t>
            </a:r>
            <a:b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</a:b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z międzynarodowymi instytucjami finansowymi oraz organizacjami </a:t>
            </a:r>
            <a:b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</a:b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i inicjatywami międzynarodowymi </a:t>
            </a:r>
          </a:p>
        </p:txBody>
      </p:sp>
      <p:grpSp>
        <p:nvGrpSpPr>
          <p:cNvPr id="26" name="Grupa 25"/>
          <p:cNvGrpSpPr/>
          <p:nvPr/>
        </p:nvGrpSpPr>
        <p:grpSpPr>
          <a:xfrm>
            <a:off x="194553" y="3599346"/>
            <a:ext cx="4222756" cy="1081838"/>
            <a:chOff x="194553" y="3550017"/>
            <a:chExt cx="4222756" cy="1061597"/>
          </a:xfrm>
        </p:grpSpPr>
        <p:sp>
          <p:nvSpPr>
            <p:cNvPr id="27" name="Prostokąt 26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4.1.1.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28" name="Prostokąt 27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Wzrost liczby przedstawicieli MF </a:t>
              </a:r>
              <a:b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 instytucjach unijnych i organizacjach międzynarodowych 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ekspertów narodowych delegowanych do instytucji unijnych i organizacji międzynarodowych - narastająco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29" name="Prostokąt 28"/>
          <p:cNvSpPr/>
          <p:nvPr/>
        </p:nvSpPr>
        <p:spPr>
          <a:xfrm>
            <a:off x="4476288" y="4731213"/>
            <a:ext cx="1188000" cy="9690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latin typeface="Corbel" panose="020B0503020204020204" pitchFamily="34" charset="0"/>
              </a:rPr>
              <a:t>17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30" name="Prostokąt 29"/>
          <p:cNvSpPr/>
          <p:nvPr/>
        </p:nvSpPr>
        <p:spPr>
          <a:xfrm>
            <a:off x="7785225" y="4731213"/>
            <a:ext cx="972000" cy="96906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20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1" name="Prostokąt 30"/>
          <p:cNvSpPr/>
          <p:nvPr/>
        </p:nvSpPr>
        <p:spPr>
          <a:xfrm>
            <a:off x="8816204" y="4731213"/>
            <a:ext cx="1188000" cy="969068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22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32" name="Prostokąt 31"/>
          <p:cNvSpPr/>
          <p:nvPr/>
        </p:nvSpPr>
        <p:spPr>
          <a:xfrm>
            <a:off x="6754246" y="4731213"/>
            <a:ext cx="972000" cy="96906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18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3" name="Prostokąt 32"/>
          <p:cNvSpPr/>
          <p:nvPr/>
        </p:nvSpPr>
        <p:spPr>
          <a:xfrm>
            <a:off x="5723267" y="4731213"/>
            <a:ext cx="972000" cy="96906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17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4" name="Prostokąt 33"/>
          <p:cNvSpPr/>
          <p:nvPr/>
        </p:nvSpPr>
        <p:spPr>
          <a:xfrm>
            <a:off x="10063185" y="4731213"/>
            <a:ext cx="2001615" cy="96906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budżetu państwa</a:t>
            </a:r>
          </a:p>
        </p:txBody>
      </p:sp>
      <p:grpSp>
        <p:nvGrpSpPr>
          <p:cNvPr id="35" name="Grupa 34"/>
          <p:cNvGrpSpPr/>
          <p:nvPr/>
        </p:nvGrpSpPr>
        <p:grpSpPr>
          <a:xfrm>
            <a:off x="194553" y="4731213"/>
            <a:ext cx="4222756" cy="969069"/>
            <a:chOff x="194553" y="3550017"/>
            <a:chExt cx="4222756" cy="1061597"/>
          </a:xfrm>
        </p:grpSpPr>
        <p:sp>
          <p:nvSpPr>
            <p:cNvPr id="36" name="Prostokąt 35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4.1.2.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37" name="Prostokąt 36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Automatyzacja procesów budżetowych 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zautomatyzowanych procesów budżetowych realizowanych z wykorzystaniem informatycznego systemu obsługi budżetu państwa - narastająco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38" name="Prostokąt 37"/>
          <p:cNvSpPr/>
          <p:nvPr/>
        </p:nvSpPr>
        <p:spPr>
          <a:xfrm>
            <a:off x="4478560" y="5750312"/>
            <a:ext cx="1188000" cy="1054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100" b="1" dirty="0">
                <a:latin typeface="Corbel" panose="020B0503020204020204" pitchFamily="34" charset="0"/>
              </a:rPr>
              <a:t>b.d.</a:t>
            </a:r>
          </a:p>
        </p:txBody>
      </p:sp>
      <p:sp>
        <p:nvSpPr>
          <p:cNvPr id="39" name="Prostokąt 38"/>
          <p:cNvSpPr/>
          <p:nvPr/>
        </p:nvSpPr>
        <p:spPr>
          <a:xfrm>
            <a:off x="7787497" y="5750312"/>
            <a:ext cx="972000" cy="105465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200" dirty="0">
                <a:solidFill>
                  <a:prstClr val="black"/>
                </a:solidFill>
                <a:latin typeface="Corbel" panose="020B0503020204020204" pitchFamily="34" charset="0"/>
              </a:rPr>
              <a:t>tendencja rosnąca</a:t>
            </a:r>
          </a:p>
        </p:txBody>
      </p:sp>
      <p:sp>
        <p:nvSpPr>
          <p:cNvPr id="40" name="Prostokąt 39"/>
          <p:cNvSpPr/>
          <p:nvPr/>
        </p:nvSpPr>
        <p:spPr>
          <a:xfrm>
            <a:off x="8818476" y="5750312"/>
            <a:ext cx="1188000" cy="1054652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60%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41" name="Prostokąt 40"/>
          <p:cNvSpPr/>
          <p:nvPr/>
        </p:nvSpPr>
        <p:spPr>
          <a:xfrm>
            <a:off x="6756518" y="5750312"/>
            <a:ext cx="972000" cy="105465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endParaRPr lang="pl-PL" sz="1200" dirty="0">
              <a:solidFill>
                <a:srgbClr val="000000"/>
              </a:solidFill>
              <a:latin typeface="Corbel" panose="020B0503020204020204" pitchFamily="34" charset="0"/>
            </a:endParaRPr>
          </a:p>
          <a:p>
            <a:pPr lvl="0" algn="ctr"/>
            <a:r>
              <a:rPr lang="pl-PL" sz="1200" dirty="0">
                <a:solidFill>
                  <a:srgbClr val="000000"/>
                </a:solidFill>
                <a:latin typeface="Corbel" panose="020B0503020204020204" pitchFamily="34" charset="0"/>
              </a:rPr>
              <a:t>I wartość będzie ustalona </a:t>
            </a:r>
            <a:br>
              <a:rPr lang="pl-PL" sz="1200" dirty="0">
                <a:solidFill>
                  <a:srgbClr val="000000"/>
                </a:solidFill>
                <a:latin typeface="Corbel" panose="020B0503020204020204" pitchFamily="34" charset="0"/>
              </a:rPr>
            </a:br>
            <a:r>
              <a:rPr lang="pl-PL" sz="1200" dirty="0">
                <a:solidFill>
                  <a:srgbClr val="000000"/>
                </a:solidFill>
                <a:latin typeface="Corbel" panose="020B0503020204020204" pitchFamily="34" charset="0"/>
              </a:rPr>
              <a:t>w 2022 r. </a:t>
            </a:r>
          </a:p>
          <a:p>
            <a:pPr lvl="0" algn="ctr"/>
            <a:endParaRPr lang="pl-PL" sz="1200" strike="sngStrike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42" name="Prostokąt 41"/>
          <p:cNvSpPr/>
          <p:nvPr/>
        </p:nvSpPr>
        <p:spPr>
          <a:xfrm>
            <a:off x="5725539" y="5750311"/>
            <a:ext cx="972000" cy="105465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100" b="1" dirty="0">
                <a:solidFill>
                  <a:srgbClr val="000000"/>
                </a:solidFill>
                <a:latin typeface="Corbel" panose="020B0503020204020204" pitchFamily="34" charset="0"/>
              </a:rPr>
              <a:t>b.d.</a:t>
            </a:r>
          </a:p>
        </p:txBody>
      </p:sp>
      <p:sp>
        <p:nvSpPr>
          <p:cNvPr id="43" name="Prostokąt 42"/>
          <p:cNvSpPr/>
          <p:nvPr/>
        </p:nvSpPr>
        <p:spPr>
          <a:xfrm>
            <a:off x="10065457" y="5750312"/>
            <a:ext cx="2001615" cy="105465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prowadzenia audytu wewnętrznego</a:t>
            </a:r>
          </a:p>
        </p:txBody>
      </p:sp>
      <p:grpSp>
        <p:nvGrpSpPr>
          <p:cNvPr id="44" name="Grupa 43"/>
          <p:cNvGrpSpPr/>
          <p:nvPr/>
        </p:nvGrpSpPr>
        <p:grpSpPr>
          <a:xfrm>
            <a:off x="196825" y="5750313"/>
            <a:ext cx="4222756" cy="1054652"/>
            <a:chOff x="194553" y="3550017"/>
            <a:chExt cx="4222756" cy="1114463"/>
          </a:xfrm>
        </p:grpSpPr>
        <p:sp>
          <p:nvSpPr>
            <p:cNvPr id="45" name="Prostokąt 44"/>
            <p:cNvSpPr/>
            <p:nvPr/>
          </p:nvSpPr>
          <p:spPr>
            <a:xfrm>
              <a:off x="194553" y="3550017"/>
              <a:ext cx="332657" cy="1114463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4.1.3.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46" name="Prostokąt 45"/>
            <p:cNvSpPr/>
            <p:nvPr/>
          </p:nvSpPr>
          <p:spPr>
            <a:xfrm>
              <a:off x="527211" y="3552357"/>
              <a:ext cx="3890098" cy="1112123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Jakość pracy audytu wewnętrznego </a:t>
              </a:r>
              <a:b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 resorcie finansów</a:t>
              </a:r>
            </a:p>
            <a:p>
              <a:pPr>
                <a:spcBef>
                  <a:spcPts val="600"/>
                </a:spcBef>
              </a:pPr>
              <a:r>
                <a:rPr lang="pl-PL" sz="105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mierników, dla których jednostki resortu finansów osiągnęły wartości referencyjne, w stosunku do liczby wszystkich mierników, </a:t>
              </a:r>
              <a:br>
                <a:rPr lang="pl-PL" sz="1050" i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05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dla których wyznaczono wartości referencyjne w danym roku</a:t>
              </a:r>
              <a:endParaRPr lang="pl-PL" sz="11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pic>
        <p:nvPicPr>
          <p:cNvPr id="47" name="Obraz 46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sp>
        <p:nvSpPr>
          <p:cNvPr id="48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3" y="15748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  <p:cxnSp>
        <p:nvCxnSpPr>
          <p:cNvPr id="49" name="Łącznik prosty 48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5106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4 – WZMOCNIENIE ZDOLNOŚCI ORGANIZACJI DO SKUTECZNEJ REALIZACJI ZADAŃ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latin typeface="Corbel" panose="020B0503020204020204" pitchFamily="34" charset="0"/>
              </a:rPr>
              <a:t>Cel 4.2. Digitalizacja resortu finansów</a:t>
            </a:r>
          </a:p>
        </p:txBody>
      </p:sp>
      <p:sp>
        <p:nvSpPr>
          <p:cNvPr id="24" name="Prostokąt 23"/>
          <p:cNvSpPr/>
          <p:nvPr/>
        </p:nvSpPr>
        <p:spPr>
          <a:xfrm>
            <a:off x="194555" y="1480419"/>
            <a:ext cx="11829122" cy="2768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21" name="Prostokąt 20"/>
          <p:cNvSpPr/>
          <p:nvPr/>
        </p:nvSpPr>
        <p:spPr>
          <a:xfrm>
            <a:off x="194555" y="1758244"/>
            <a:ext cx="11829122" cy="14978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200000"/>
              </a:lnSpc>
              <a:spcAft>
                <a:spcPts val="600"/>
              </a:spcAft>
            </a:pPr>
            <a:endParaRPr lang="pl-PL" sz="1400" i="1" dirty="0">
              <a:solidFill>
                <a:prstClr val="black"/>
              </a:solidFill>
              <a:latin typeface="Corbel" panose="020B050302020402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Centralizacja rozwiązań i usług IT </a:t>
            </a:r>
          </a:p>
          <a:p>
            <a:pPr marL="285750" lvl="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Rozbudowa ośrodka przetwarzania danych dla resortu finansów</a:t>
            </a:r>
            <a:endParaRPr lang="pl-PL" sz="1400" i="1" dirty="0">
              <a:solidFill>
                <a:srgbClr val="FF0000"/>
              </a:solidFill>
              <a:latin typeface="Corbel" panose="020B050302020402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Zapewnienie szybkiego dostępu do danych zewnętrznych</a:t>
            </a:r>
          </a:p>
          <a:p>
            <a:pPr marL="285750" indent="-2857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rgbClr val="000000"/>
                </a:solidFill>
                <a:latin typeface="Corbel" panose="020B0503020204020204" pitchFamily="34" charset="0"/>
              </a:rPr>
              <a:t>Automatyzacja i robotyzacja procesów</a:t>
            </a:r>
          </a:p>
          <a:p>
            <a:pPr marL="285750" indent="-28575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1400" i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94553" y="3391697"/>
            <a:ext cx="4222755" cy="375985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4473993" y="3391697"/>
            <a:ext cx="1188000" cy="375985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7792493" y="3400495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8825289" y="3400495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6759697" y="3400495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16" name="Prostokąt 15"/>
          <p:cNvSpPr/>
          <p:nvPr/>
        </p:nvSpPr>
        <p:spPr>
          <a:xfrm>
            <a:off x="5726901" y="3400495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10074083" y="3400495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sp>
        <p:nvSpPr>
          <p:cNvPr id="18" name="Prostokąt 17"/>
          <p:cNvSpPr/>
          <p:nvPr/>
        </p:nvSpPr>
        <p:spPr>
          <a:xfrm>
            <a:off x="4471222" y="3830782"/>
            <a:ext cx="1188000" cy="10687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latin typeface="Corbel" panose="020B0503020204020204" pitchFamily="34" charset="0"/>
              </a:rPr>
              <a:t>0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7785225" y="3817713"/>
            <a:ext cx="972000" cy="108183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≥ 15</a:t>
            </a:r>
          </a:p>
        </p:txBody>
      </p:sp>
      <p:sp>
        <p:nvSpPr>
          <p:cNvPr id="20" name="Prostokąt 19"/>
          <p:cNvSpPr/>
          <p:nvPr/>
        </p:nvSpPr>
        <p:spPr>
          <a:xfrm>
            <a:off x="8816204" y="3817713"/>
            <a:ext cx="1188000" cy="1081837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20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22" name="Prostokąt 21"/>
          <p:cNvSpPr/>
          <p:nvPr/>
        </p:nvSpPr>
        <p:spPr>
          <a:xfrm>
            <a:off x="6754246" y="3817713"/>
            <a:ext cx="972000" cy="108183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10</a:t>
            </a:r>
          </a:p>
        </p:txBody>
      </p:sp>
      <p:sp>
        <p:nvSpPr>
          <p:cNvPr id="23" name="Prostokąt 22"/>
          <p:cNvSpPr/>
          <p:nvPr/>
        </p:nvSpPr>
        <p:spPr>
          <a:xfrm>
            <a:off x="5723267" y="3817713"/>
            <a:ext cx="972000" cy="108183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5</a:t>
            </a:r>
          </a:p>
        </p:txBody>
      </p:sp>
      <p:sp>
        <p:nvSpPr>
          <p:cNvPr id="25" name="Prostokąt 24"/>
          <p:cNvSpPr/>
          <p:nvPr/>
        </p:nvSpPr>
        <p:spPr>
          <a:xfrm>
            <a:off x="10063185" y="3817713"/>
            <a:ext cx="2001615" cy="10818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zarządzania zasobami ludzkimi</a:t>
            </a:r>
          </a:p>
        </p:txBody>
      </p:sp>
      <p:grpSp>
        <p:nvGrpSpPr>
          <p:cNvPr id="26" name="Grupa 25"/>
          <p:cNvGrpSpPr/>
          <p:nvPr/>
        </p:nvGrpSpPr>
        <p:grpSpPr>
          <a:xfrm>
            <a:off x="194553" y="3821777"/>
            <a:ext cx="4222756" cy="1077771"/>
            <a:chOff x="194553" y="3712389"/>
            <a:chExt cx="4222756" cy="974031"/>
          </a:xfrm>
        </p:grpSpPr>
        <p:sp>
          <p:nvSpPr>
            <p:cNvPr id="27" name="Prostokąt 26"/>
            <p:cNvSpPr/>
            <p:nvPr/>
          </p:nvSpPr>
          <p:spPr>
            <a:xfrm>
              <a:off x="194553" y="3712389"/>
              <a:ext cx="332657" cy="974031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4.2.1.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28" name="Prostokąt 27"/>
            <p:cNvSpPr/>
            <p:nvPr/>
          </p:nvSpPr>
          <p:spPr>
            <a:xfrm>
              <a:off x="527211" y="3712390"/>
              <a:ext cx="3890098" cy="97403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rgbClr val="000000"/>
                  </a:solidFill>
                  <a:latin typeface="Corbel" panose="020B0503020204020204" pitchFamily="34" charset="0"/>
                </a:rPr>
                <a:t>Automatyzacja i robotyzacja procesów </a:t>
              </a: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zautomatyzowanych i zrobotyzowanych procesów - narastająco</a:t>
              </a:r>
            </a:p>
          </p:txBody>
        </p:sp>
      </p:grpSp>
      <p:sp>
        <p:nvSpPr>
          <p:cNvPr id="29" name="Prostokąt 28"/>
          <p:cNvSpPr/>
          <p:nvPr/>
        </p:nvSpPr>
        <p:spPr>
          <a:xfrm>
            <a:off x="4470215" y="4949578"/>
            <a:ext cx="1188000" cy="9690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latin typeface="Corbel" panose="020B0503020204020204" pitchFamily="34" charset="0"/>
              </a:rPr>
              <a:t>20%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30" name="Prostokąt 29"/>
          <p:cNvSpPr/>
          <p:nvPr/>
        </p:nvSpPr>
        <p:spPr>
          <a:xfrm>
            <a:off x="7785225" y="4949581"/>
            <a:ext cx="972000" cy="96906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>
                <a:solidFill>
                  <a:prstClr val="black"/>
                </a:solidFill>
                <a:latin typeface="Corbel" panose="020B0503020204020204" pitchFamily="34" charset="0"/>
              </a:rPr>
              <a:t> </a:t>
            </a:r>
            <a:r>
              <a:rPr lang="pl-PL" sz="1400" b="1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90%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1" name="Prostokąt 30"/>
          <p:cNvSpPr/>
          <p:nvPr/>
        </p:nvSpPr>
        <p:spPr>
          <a:xfrm>
            <a:off x="8816204" y="4949581"/>
            <a:ext cx="1188000" cy="969068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100%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32" name="Prostokąt 31"/>
          <p:cNvSpPr/>
          <p:nvPr/>
        </p:nvSpPr>
        <p:spPr>
          <a:xfrm>
            <a:off x="6754246" y="4949581"/>
            <a:ext cx="972000" cy="96906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70%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3" name="Prostokąt 32"/>
          <p:cNvSpPr/>
          <p:nvPr/>
        </p:nvSpPr>
        <p:spPr>
          <a:xfrm>
            <a:off x="5723267" y="4949581"/>
            <a:ext cx="972000" cy="96906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 50%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4" name="Prostokąt 33"/>
          <p:cNvSpPr/>
          <p:nvPr/>
        </p:nvSpPr>
        <p:spPr>
          <a:xfrm>
            <a:off x="10063185" y="4949581"/>
            <a:ext cx="2001615" cy="96906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zarządzania obiegiem i archiwizacją dokumentów </a:t>
            </a:r>
          </a:p>
        </p:txBody>
      </p:sp>
      <p:grpSp>
        <p:nvGrpSpPr>
          <p:cNvPr id="35" name="Grupa 34"/>
          <p:cNvGrpSpPr/>
          <p:nvPr/>
        </p:nvGrpSpPr>
        <p:grpSpPr>
          <a:xfrm>
            <a:off x="188480" y="4949578"/>
            <a:ext cx="4222756" cy="969071"/>
            <a:chOff x="194553" y="3927251"/>
            <a:chExt cx="4222756" cy="684363"/>
          </a:xfrm>
        </p:grpSpPr>
        <p:sp>
          <p:nvSpPr>
            <p:cNvPr id="36" name="Prostokąt 35"/>
            <p:cNvSpPr/>
            <p:nvPr/>
          </p:nvSpPr>
          <p:spPr>
            <a:xfrm>
              <a:off x="194553" y="3927251"/>
              <a:ext cx="332657" cy="684361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4.2.2.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37" name="Prostokąt 36"/>
            <p:cNvSpPr/>
            <p:nvPr/>
          </p:nvSpPr>
          <p:spPr>
            <a:xfrm>
              <a:off x="527211" y="3927251"/>
              <a:ext cx="3890098" cy="684363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Cyfryzacja archiwum zakładowego MF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zrealizowanych etapów cyfryzacji archiwum zakładowego MF w stosunku do liczby etapów zaplanowanych </a:t>
              </a:r>
              <a:b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w harmonogramie  - narastająco</a:t>
              </a:r>
            </a:p>
          </p:txBody>
        </p:sp>
      </p:grpSp>
      <p:pic>
        <p:nvPicPr>
          <p:cNvPr id="38" name="Obraz 37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sp>
        <p:nvSpPr>
          <p:cNvPr id="39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3" y="15748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  <p:cxnSp>
        <p:nvCxnSpPr>
          <p:cNvPr id="40" name="Łącznik prosty 39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2712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194555" y="810191"/>
            <a:ext cx="1171023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i="1" dirty="0">
              <a:latin typeface="Corbel" panose="020B0503020204020204" pitchFamily="34" charset="0"/>
            </a:endParaRPr>
          </a:p>
          <a:p>
            <a:endParaRPr lang="pl-PL" u="sng" dirty="0">
              <a:solidFill>
                <a:srgbClr val="FE005B"/>
              </a:solidFill>
              <a:latin typeface="Corbel" panose="020B0503020204020204" pitchFamily="34" charset="0"/>
            </a:endParaRPr>
          </a:p>
          <a:p>
            <a:endParaRPr lang="pl-PL" u="sng" dirty="0">
              <a:solidFill>
                <a:srgbClr val="FE005B"/>
              </a:solidFill>
              <a:latin typeface="Corbel" panose="020B0503020204020204" pitchFamily="34" charset="0"/>
            </a:endParaRPr>
          </a:p>
          <a:p>
            <a:pPr algn="ctr">
              <a:lnSpc>
                <a:spcPct val="150000"/>
              </a:lnSpc>
            </a:pPr>
            <a:endParaRPr lang="pl-PL" sz="2000" b="1" dirty="0">
              <a:latin typeface="Corbel" panose="020B0503020204020204" pitchFamily="34" charset="0"/>
            </a:endParaRPr>
          </a:p>
          <a:p>
            <a:pPr algn="ctr">
              <a:lnSpc>
                <a:spcPct val="150000"/>
              </a:lnSpc>
            </a:pPr>
            <a:endParaRPr lang="pl-PL" sz="2000" b="1" dirty="0">
              <a:latin typeface="Corbel" panose="020B0503020204020204" pitchFamily="34" charset="0"/>
            </a:endParaRPr>
          </a:p>
          <a:p>
            <a:pPr algn="ctr">
              <a:lnSpc>
                <a:spcPct val="150000"/>
              </a:lnSpc>
            </a:pPr>
            <a:endParaRPr lang="pl-PL" sz="2000" b="1" dirty="0">
              <a:latin typeface="Corbel" panose="020B0503020204020204" pitchFamily="34" charset="0"/>
            </a:endParaRPr>
          </a:p>
          <a:p>
            <a:pPr algn="ctr">
              <a:lnSpc>
                <a:spcPct val="150000"/>
              </a:lnSpc>
            </a:pPr>
            <a:endParaRPr lang="pl-PL" sz="2000" b="1" dirty="0">
              <a:latin typeface="Corbel" panose="020B0503020204020204" pitchFamily="34" charset="0"/>
            </a:endParaRPr>
          </a:p>
          <a:p>
            <a:pPr algn="ctr">
              <a:lnSpc>
                <a:spcPct val="150000"/>
              </a:lnSpc>
            </a:pPr>
            <a:endParaRPr lang="pl-PL" sz="2000" b="1" dirty="0">
              <a:latin typeface="Corbel" panose="020B0503020204020204" pitchFamily="34" charset="0"/>
            </a:endParaRPr>
          </a:p>
          <a:p>
            <a:pPr algn="ctr">
              <a:lnSpc>
                <a:spcPct val="150000"/>
              </a:lnSpc>
            </a:pPr>
            <a:endParaRPr lang="pl-PL" sz="2000" b="1" dirty="0">
              <a:latin typeface="Corbel" panose="020B0503020204020204" pitchFamily="34" charset="0"/>
            </a:endParaRPr>
          </a:p>
          <a:p>
            <a:pPr algn="ctr">
              <a:lnSpc>
                <a:spcPct val="150000"/>
              </a:lnSpc>
            </a:pPr>
            <a:endParaRPr lang="pl-PL" sz="2000" b="1" dirty="0">
              <a:latin typeface="Corbel" panose="020B0503020204020204" pitchFamily="34" charset="0"/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529139" y="4206679"/>
            <a:ext cx="11160000" cy="396000"/>
          </a:xfrm>
          <a:prstGeom prst="roundRect">
            <a:avLst>
              <a:gd name="adj" fmla="val 1273"/>
            </a:avLst>
          </a:prstGeom>
          <a:solidFill>
            <a:schemeClr val="bg1">
              <a:lumMod val="65000"/>
              <a:alpha val="54000"/>
            </a:schemeClr>
          </a:solidFill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WARTOŚCI</a:t>
            </a:r>
          </a:p>
        </p:txBody>
      </p:sp>
      <p:sp>
        <p:nvSpPr>
          <p:cNvPr id="16" name="Prostokąt 15"/>
          <p:cNvSpPr/>
          <p:nvPr/>
        </p:nvSpPr>
        <p:spPr>
          <a:xfrm>
            <a:off x="529139" y="4647944"/>
            <a:ext cx="11160000" cy="1754662"/>
          </a:xfrm>
          <a:prstGeom prst="rect">
            <a:avLst/>
          </a:prstGeom>
          <a:solidFill>
            <a:schemeClr val="tx1">
              <a:lumMod val="50000"/>
              <a:lumOff val="50000"/>
              <a:alpha val="14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2" rtlCol="0" anchor="ctr"/>
          <a:lstStyle/>
          <a:p>
            <a:r>
              <a:rPr lang="pl-PL" b="1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Pracownicy i funkcjonariusze: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są nastawieni na dialog i otwartość (podejście </a:t>
            </a:r>
            <a:r>
              <a:rPr lang="pl-PL" dirty="0" err="1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klientocentryczne</a:t>
            </a:r>
            <a:r>
              <a:rPr lang="pl-PL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są odpowiedzialni za powierzone obowiązki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wykazują się inicjatywą i profesjonalizmem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postępują zgodnie z wartościami etycznymi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dirty="0">
              <a:solidFill>
                <a:schemeClr val="tx1"/>
              </a:solidFill>
              <a:latin typeface="Corbel" panose="020B05030202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dzielą się wiedzą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podnoszą skuteczność i efektywność działań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stosują zasady prostego języka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przestrzegają zasad równego traktowania kobiet </a:t>
            </a:r>
            <a:br>
              <a:rPr lang="pl-PL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 mężczyzn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529978" y="1130187"/>
            <a:ext cx="11160000" cy="858130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i="1" dirty="0"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Zapewnienie stabilnych i efektywnych finansów publicznych oraz wysokiej jakości świadczonych usług</a:t>
            </a:r>
          </a:p>
        </p:txBody>
      </p:sp>
      <p:grpSp>
        <p:nvGrpSpPr>
          <p:cNvPr id="18" name="Grupa 17"/>
          <p:cNvGrpSpPr/>
          <p:nvPr/>
        </p:nvGrpSpPr>
        <p:grpSpPr>
          <a:xfrm>
            <a:off x="240655" y="723219"/>
            <a:ext cx="11706158" cy="686951"/>
            <a:chOff x="240655" y="958603"/>
            <a:chExt cx="11706158" cy="686951"/>
          </a:xfrm>
        </p:grpSpPr>
        <p:sp>
          <p:nvSpPr>
            <p:cNvPr id="19" name="Prostokąt zaokrąglony 18"/>
            <p:cNvSpPr/>
            <p:nvPr/>
          </p:nvSpPr>
          <p:spPr>
            <a:xfrm>
              <a:off x="240655" y="958603"/>
              <a:ext cx="11700000" cy="396000"/>
            </a:xfrm>
            <a:prstGeom prst="roundRect">
              <a:avLst>
                <a:gd name="adj" fmla="val 1273"/>
              </a:avLst>
            </a:prstGeom>
            <a:solidFill>
              <a:srgbClr val="E30613"/>
            </a:solidFill>
            <a:ln w="9525">
              <a:solidFill>
                <a:srgbClr val="EE0A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2400" dirty="0">
                  <a:solidFill>
                    <a:schemeClr val="bg1">
                      <a:lumMod val="95000"/>
                    </a:schemeClr>
                  </a:solidFill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MISJA MINISTERSTWA FINANSÓW</a:t>
              </a:r>
            </a:p>
          </p:txBody>
        </p:sp>
        <p:sp>
          <p:nvSpPr>
            <p:cNvPr id="20" name="Trójkąt prostokątny 19">
              <a:extLst>
                <a:ext uri="{FF2B5EF4-FFF2-40B4-BE49-F238E27FC236}">
                  <a16:creationId xmlns:a16="http://schemas.microsoft.com/office/drawing/2014/main" id="{F8C8D6A1-2F29-4BDE-85CF-D862A1AF70F3}"/>
                </a:ext>
              </a:extLst>
            </p:cNvPr>
            <p:cNvSpPr/>
            <p:nvPr/>
          </p:nvSpPr>
          <p:spPr>
            <a:xfrm rot="10800000">
              <a:off x="241979" y="1353870"/>
              <a:ext cx="288000" cy="252000"/>
            </a:xfrm>
            <a:prstGeom prst="rtTriangle">
              <a:avLst/>
            </a:prstGeom>
            <a:solidFill>
              <a:srgbClr val="E31937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orbel" panose="020B0503020204020204" pitchFamily="34" charset="0"/>
                <a:sym typeface="Helvetica Neue Medium"/>
              </a:endParaRPr>
            </a:p>
          </p:txBody>
        </p:sp>
        <p:sp>
          <p:nvSpPr>
            <p:cNvPr id="21" name="Trójkąt prostokątny 20">
              <a:extLst>
                <a:ext uri="{FF2B5EF4-FFF2-40B4-BE49-F238E27FC236}">
                  <a16:creationId xmlns:a16="http://schemas.microsoft.com/office/drawing/2014/main" id="{13FD2626-4DD1-4301-B512-02375A0D3DF3}"/>
                </a:ext>
              </a:extLst>
            </p:cNvPr>
            <p:cNvSpPr/>
            <p:nvPr/>
          </p:nvSpPr>
          <p:spPr>
            <a:xfrm rot="5400000">
              <a:off x="11676813" y="1375554"/>
              <a:ext cx="288000" cy="252000"/>
            </a:xfrm>
            <a:prstGeom prst="rtTriangle">
              <a:avLst/>
            </a:prstGeom>
            <a:solidFill>
              <a:srgbClr val="E31937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orbel" panose="020B0503020204020204" pitchFamily="34" charset="0"/>
                <a:sym typeface="Helvetica Neue Medium"/>
              </a:endParaRPr>
            </a:p>
          </p:txBody>
        </p:sp>
      </p:grpSp>
      <p:sp>
        <p:nvSpPr>
          <p:cNvPr id="22" name="Prostokąt 21"/>
          <p:cNvSpPr/>
          <p:nvPr/>
        </p:nvSpPr>
        <p:spPr>
          <a:xfrm>
            <a:off x="529139" y="2540643"/>
            <a:ext cx="11160000" cy="1501562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i="1" dirty="0"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Administracja przyjazna oraz wspierająca uczciwych podatników i przedsiębiorców, skoncentrowana </a:t>
            </a:r>
            <a:br>
              <a:rPr lang="pl-PL" i="1" dirty="0"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i="1" dirty="0"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ich potrzebach, wykorzystująca nowoczesne technologie, zapewniająca bezpieczeństwo finansów publicznych, będąca atrakcyjnym miejscem pracy i służby</a:t>
            </a:r>
          </a:p>
        </p:txBody>
      </p:sp>
      <p:grpSp>
        <p:nvGrpSpPr>
          <p:cNvPr id="23" name="Grupa 22"/>
          <p:cNvGrpSpPr/>
          <p:nvPr/>
        </p:nvGrpSpPr>
        <p:grpSpPr>
          <a:xfrm>
            <a:off x="239816" y="2159455"/>
            <a:ext cx="11706158" cy="686951"/>
            <a:chOff x="240655" y="958603"/>
            <a:chExt cx="11706158" cy="68695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4" name="Prostokąt zaokrąglony 23"/>
            <p:cNvSpPr/>
            <p:nvPr/>
          </p:nvSpPr>
          <p:spPr>
            <a:xfrm>
              <a:off x="240655" y="958603"/>
              <a:ext cx="11700000" cy="396000"/>
            </a:xfrm>
            <a:prstGeom prst="roundRect">
              <a:avLst>
                <a:gd name="adj" fmla="val 1273"/>
              </a:avLst>
            </a:prstGeom>
            <a:grp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2400" dirty="0">
                  <a:solidFill>
                    <a:schemeClr val="bg1">
                      <a:lumMod val="95000"/>
                    </a:schemeClr>
                  </a:solidFill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WIZJA MINISTERSTWA FINANSÓW</a:t>
              </a:r>
            </a:p>
          </p:txBody>
        </p:sp>
        <p:sp>
          <p:nvSpPr>
            <p:cNvPr id="25" name="Trójkąt prostokątny 24">
              <a:extLst>
                <a:ext uri="{FF2B5EF4-FFF2-40B4-BE49-F238E27FC236}">
                  <a16:creationId xmlns:a16="http://schemas.microsoft.com/office/drawing/2014/main" id="{F8C8D6A1-2F29-4BDE-85CF-D862A1AF70F3}"/>
                </a:ext>
              </a:extLst>
            </p:cNvPr>
            <p:cNvSpPr/>
            <p:nvPr/>
          </p:nvSpPr>
          <p:spPr>
            <a:xfrm rot="10800000">
              <a:off x="241979" y="1353870"/>
              <a:ext cx="288000" cy="252000"/>
            </a:xfrm>
            <a:prstGeom prst="rtTriangle">
              <a:avLst/>
            </a:prstGeom>
            <a:grpFill/>
            <a:ln w="12700" cap="flat">
              <a:solidFill>
                <a:schemeClr val="tx1">
                  <a:lumMod val="65000"/>
                  <a:lumOff val="3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orbel" panose="020B0503020204020204" pitchFamily="34" charset="0"/>
                <a:sym typeface="Helvetica Neue Medium"/>
              </a:endParaRPr>
            </a:p>
          </p:txBody>
        </p:sp>
        <p:sp>
          <p:nvSpPr>
            <p:cNvPr id="26" name="Trójkąt prostokątny 25">
              <a:extLst>
                <a:ext uri="{FF2B5EF4-FFF2-40B4-BE49-F238E27FC236}">
                  <a16:creationId xmlns:a16="http://schemas.microsoft.com/office/drawing/2014/main" id="{13FD2626-4DD1-4301-B512-02375A0D3DF3}"/>
                </a:ext>
              </a:extLst>
            </p:cNvPr>
            <p:cNvSpPr/>
            <p:nvPr/>
          </p:nvSpPr>
          <p:spPr>
            <a:xfrm rot="5400000">
              <a:off x="11676813" y="1375554"/>
              <a:ext cx="288000" cy="252000"/>
            </a:xfrm>
            <a:prstGeom prst="rtTriangle">
              <a:avLst/>
            </a:prstGeom>
            <a:grpFill/>
            <a:ln w="12700" cap="flat">
              <a:solidFill>
                <a:schemeClr val="tx1">
                  <a:lumMod val="65000"/>
                  <a:lumOff val="3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noAutofit/>
            </a:bodyPr>
            <a:lstStyle/>
            <a:p>
              <a:pPr marL="0" marR="0" indent="0" algn="ctr" defTabSz="8255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Corbel" panose="020B0503020204020204" pitchFamily="34" charset="0"/>
                <a:sym typeface="Helvetica Neue Medium"/>
              </a:endParaRPr>
            </a:p>
          </p:txBody>
        </p:sp>
      </p:grpSp>
      <p:pic>
        <p:nvPicPr>
          <p:cNvPr id="28" name="Obraz 27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sp>
        <p:nvSpPr>
          <p:cNvPr id="31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3" y="15748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Misja, wizja i wartości</a:t>
            </a:r>
          </a:p>
        </p:txBody>
      </p:sp>
      <p:cxnSp>
        <p:nvCxnSpPr>
          <p:cNvPr id="32" name="Łącznik prosty 31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992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pl-PL" sz="2000" b="1" dirty="0">
                <a:solidFill>
                  <a:prstClr val="white">
                    <a:lumMod val="95000"/>
                  </a:prstClr>
                </a:solidFill>
                <a:latin typeface="Corbel" panose="020B0503020204020204" pitchFamily="34" charset="0"/>
              </a:rPr>
              <a:t>KIERUNEK 4 – WZMOCNIENIE ZDOLNOŚCI ORGANIZACJI DO SKUTECZNEJ REALIZACJI ZADAŃ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pl-PL" b="1" dirty="0">
                <a:solidFill>
                  <a:prstClr val="black"/>
                </a:solidFill>
                <a:latin typeface="Corbel" panose="020B0503020204020204" pitchFamily="34" charset="0"/>
              </a:rPr>
              <a:t>Cel 4.2. Digitalizacja resortu finansów</a:t>
            </a:r>
          </a:p>
        </p:txBody>
      </p:sp>
      <p:sp>
        <p:nvSpPr>
          <p:cNvPr id="52" name="Prostokąt 51"/>
          <p:cNvSpPr/>
          <p:nvPr/>
        </p:nvSpPr>
        <p:spPr>
          <a:xfrm>
            <a:off x="194554" y="1517093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53" name="Prostokąt 52"/>
          <p:cNvSpPr/>
          <p:nvPr/>
        </p:nvSpPr>
        <p:spPr>
          <a:xfrm>
            <a:off x="4478105" y="1517093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54" name="Prostokąt 53"/>
          <p:cNvSpPr/>
          <p:nvPr/>
        </p:nvSpPr>
        <p:spPr>
          <a:xfrm>
            <a:off x="7792493" y="1517093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55" name="Prostokąt 54"/>
          <p:cNvSpPr/>
          <p:nvPr/>
        </p:nvSpPr>
        <p:spPr>
          <a:xfrm>
            <a:off x="8825289" y="1517093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56" name="Prostokąt 55"/>
          <p:cNvSpPr/>
          <p:nvPr/>
        </p:nvSpPr>
        <p:spPr>
          <a:xfrm>
            <a:off x="6759697" y="1517093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57" name="Prostokąt 56"/>
          <p:cNvSpPr/>
          <p:nvPr/>
        </p:nvSpPr>
        <p:spPr>
          <a:xfrm>
            <a:off x="5726901" y="1517093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58" name="Prostokąt 57"/>
          <p:cNvSpPr/>
          <p:nvPr/>
        </p:nvSpPr>
        <p:spPr>
          <a:xfrm>
            <a:off x="10074083" y="1517093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sp>
        <p:nvSpPr>
          <p:cNvPr id="59" name="Prostokąt 58"/>
          <p:cNvSpPr/>
          <p:nvPr/>
        </p:nvSpPr>
        <p:spPr>
          <a:xfrm>
            <a:off x="4476288" y="1934311"/>
            <a:ext cx="1188000" cy="11500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latin typeface="Corbel" panose="020B0503020204020204" pitchFamily="34" charset="0"/>
              </a:rPr>
              <a:t>20%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60" name="Prostokąt 59"/>
          <p:cNvSpPr/>
          <p:nvPr/>
        </p:nvSpPr>
        <p:spPr>
          <a:xfrm>
            <a:off x="7785225" y="1934311"/>
            <a:ext cx="972000" cy="115008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srgbClr val="000000"/>
                </a:solidFill>
                <a:latin typeface="Corbel" panose="020B0503020204020204" pitchFamily="34" charset="0"/>
              </a:rPr>
              <a:t>50%</a:t>
            </a:r>
          </a:p>
        </p:txBody>
      </p:sp>
      <p:sp>
        <p:nvSpPr>
          <p:cNvPr id="63" name="Prostokąt 62"/>
          <p:cNvSpPr/>
          <p:nvPr/>
        </p:nvSpPr>
        <p:spPr>
          <a:xfrm>
            <a:off x="8816204" y="1934311"/>
            <a:ext cx="1188000" cy="1150083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lvl="0" algn="ctr"/>
            <a:br>
              <a:rPr lang="pl-PL" sz="1400" b="1" dirty="0">
                <a:solidFill>
                  <a:srgbClr val="FF0000"/>
                </a:solidFill>
                <a:latin typeface="Corbel" panose="020B0503020204020204" pitchFamily="34" charset="0"/>
              </a:rPr>
            </a:br>
            <a:r>
              <a:rPr lang="pl-PL" sz="1400" b="1" dirty="0">
                <a:solidFill>
                  <a:srgbClr val="000000"/>
                </a:solidFill>
                <a:latin typeface="Corbel" panose="020B0503020204020204" pitchFamily="34" charset="0"/>
              </a:rPr>
              <a:t>50%</a:t>
            </a:r>
          </a:p>
          <a:p>
            <a:pPr lvl="0" algn="ctr"/>
            <a:r>
              <a:rPr lang="pl-PL" sz="1050" dirty="0">
                <a:solidFill>
                  <a:srgbClr val="000000"/>
                </a:solidFill>
                <a:latin typeface="Corbel" panose="020B0503020204020204" pitchFamily="34" charset="0"/>
              </a:rPr>
              <a:t>(2023)</a:t>
            </a:r>
          </a:p>
          <a:p>
            <a:pPr algn="ctr"/>
            <a:endParaRPr lang="pl-PL" sz="1050" strike="sngStrike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6754246" y="1934311"/>
            <a:ext cx="972000" cy="115008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srgbClr val="000000"/>
                </a:solidFill>
                <a:latin typeface="Corbel" panose="020B0503020204020204" pitchFamily="34" charset="0"/>
              </a:rPr>
              <a:t>40%</a:t>
            </a:r>
          </a:p>
        </p:txBody>
      </p:sp>
      <p:sp>
        <p:nvSpPr>
          <p:cNvPr id="65" name="Prostokąt 64"/>
          <p:cNvSpPr/>
          <p:nvPr/>
        </p:nvSpPr>
        <p:spPr>
          <a:xfrm>
            <a:off x="5723267" y="1934311"/>
            <a:ext cx="972000" cy="115008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srgbClr val="000000"/>
                </a:solidFill>
                <a:latin typeface="Corbel" panose="020B0503020204020204" pitchFamily="34" charset="0"/>
              </a:rPr>
              <a:t>30%</a:t>
            </a:r>
          </a:p>
        </p:txBody>
      </p:sp>
      <p:sp>
        <p:nvSpPr>
          <p:cNvPr id="66" name="Prostokąt 65"/>
          <p:cNvSpPr/>
          <p:nvPr/>
        </p:nvSpPr>
        <p:spPr>
          <a:xfrm>
            <a:off x="10063185" y="1934311"/>
            <a:ext cx="2001615" cy="115008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zarządzania obiegiem i archiwizacją dokumentów </a:t>
            </a:r>
          </a:p>
        </p:txBody>
      </p:sp>
      <p:grpSp>
        <p:nvGrpSpPr>
          <p:cNvPr id="67" name="Grupa 66"/>
          <p:cNvGrpSpPr/>
          <p:nvPr/>
        </p:nvGrpSpPr>
        <p:grpSpPr>
          <a:xfrm>
            <a:off x="194553" y="1934312"/>
            <a:ext cx="4222756" cy="1150084"/>
            <a:chOff x="194553" y="3550017"/>
            <a:chExt cx="4222756" cy="1061597"/>
          </a:xfrm>
        </p:grpSpPr>
        <p:sp>
          <p:nvSpPr>
            <p:cNvPr id="68" name="Prostokąt 67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4.2.3.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69" name="Prostokąt 68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Automatyzacja procesów kancelaryjnych w MF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automatycznie dekretowanej korespondencji </a:t>
              </a:r>
              <a:b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oraz automatycznie uzupełnionych metadanych w stosunku </a:t>
              </a:r>
              <a:b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do ogólnej liczby korespondencji wpływającej do MF - narastająco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70" name="Prostokąt 69"/>
          <p:cNvSpPr/>
          <p:nvPr/>
        </p:nvSpPr>
        <p:spPr>
          <a:xfrm>
            <a:off x="4476288" y="3134425"/>
            <a:ext cx="1188000" cy="11646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latin typeface="Corbel" panose="020B0503020204020204" pitchFamily="34" charset="0"/>
              </a:rPr>
              <a:t>2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71" name="Prostokąt 70"/>
          <p:cNvSpPr/>
          <p:nvPr/>
        </p:nvSpPr>
        <p:spPr>
          <a:xfrm>
            <a:off x="7785225" y="3134425"/>
            <a:ext cx="972000" cy="11646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1,6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72" name="Prostokąt 71"/>
          <p:cNvSpPr/>
          <p:nvPr/>
        </p:nvSpPr>
        <p:spPr>
          <a:xfrm>
            <a:off x="8816204" y="3134425"/>
            <a:ext cx="1188000" cy="1164620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1,6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(2023)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73" name="Prostokąt 72"/>
          <p:cNvSpPr/>
          <p:nvPr/>
        </p:nvSpPr>
        <p:spPr>
          <a:xfrm>
            <a:off x="6754246" y="3134425"/>
            <a:ext cx="972000" cy="11646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2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74" name="Prostokąt 73"/>
          <p:cNvSpPr/>
          <p:nvPr/>
        </p:nvSpPr>
        <p:spPr>
          <a:xfrm>
            <a:off x="5723267" y="3134425"/>
            <a:ext cx="972000" cy="116462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srgbClr val="000000"/>
                </a:solidFill>
                <a:latin typeface="Corbel" panose="020B0503020204020204" pitchFamily="34" charset="0"/>
              </a:rPr>
              <a:t>2</a:t>
            </a:r>
            <a:endParaRPr lang="pl-PL" sz="1100" b="1" dirty="0">
              <a:solidFill>
                <a:srgbClr val="000000"/>
              </a:solidFill>
              <a:latin typeface="Corbel" panose="020B0503020204020204" pitchFamily="34" charset="0"/>
            </a:endParaRPr>
          </a:p>
        </p:txBody>
      </p:sp>
      <p:sp>
        <p:nvSpPr>
          <p:cNvPr id="75" name="Prostokąt 74"/>
          <p:cNvSpPr/>
          <p:nvPr/>
        </p:nvSpPr>
        <p:spPr>
          <a:xfrm>
            <a:off x="10063185" y="3134425"/>
            <a:ext cx="2001615" cy="11646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Centrum Informatyki Resortu Finansów</a:t>
            </a:r>
          </a:p>
        </p:txBody>
      </p:sp>
      <p:grpSp>
        <p:nvGrpSpPr>
          <p:cNvPr id="76" name="Grupa 75"/>
          <p:cNvGrpSpPr/>
          <p:nvPr/>
        </p:nvGrpSpPr>
        <p:grpSpPr>
          <a:xfrm>
            <a:off x="194553" y="3134425"/>
            <a:ext cx="4222756" cy="1164621"/>
            <a:chOff x="194553" y="3550017"/>
            <a:chExt cx="4222756" cy="1061597"/>
          </a:xfrm>
        </p:grpSpPr>
        <p:sp>
          <p:nvSpPr>
            <p:cNvPr id="77" name="Prostokąt 76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4.2.4.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78" name="Prostokąt 77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PUE (Power </a:t>
              </a:r>
              <a:r>
                <a:rPr lang="pl-PL" sz="1600" b="1" dirty="0" err="1">
                  <a:solidFill>
                    <a:schemeClr val="tx1"/>
                  </a:solidFill>
                  <a:latin typeface="Corbel" panose="020B0503020204020204" pitchFamily="34" charset="0"/>
                </a:rPr>
                <a:t>Usage</a:t>
              </a: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600" b="1" dirty="0" err="1">
                  <a:solidFill>
                    <a:schemeClr val="tx1"/>
                  </a:solidFill>
                  <a:latin typeface="Corbel" panose="020B0503020204020204" pitchFamily="34" charset="0"/>
                </a:rPr>
                <a:t>Effectiveness</a:t>
              </a: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)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Wskaźnik efektywności użycia mocy elektrycznej (całkowita moc  zużyta/ moc zużyta przez infrastrukturę IT) (Power </a:t>
              </a:r>
              <a:r>
                <a:rPr lang="pl-PL" sz="1100" i="1" dirty="0" err="1">
                  <a:solidFill>
                    <a:schemeClr val="tx1"/>
                  </a:solidFill>
                  <a:latin typeface="Corbel" panose="020B0503020204020204" pitchFamily="34" charset="0"/>
                </a:rPr>
                <a:t>Usage</a:t>
              </a: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 </a:t>
              </a:r>
              <a:r>
                <a:rPr lang="pl-PL" sz="1100" i="1" dirty="0" err="1">
                  <a:solidFill>
                    <a:schemeClr val="tx1"/>
                  </a:solidFill>
                  <a:latin typeface="Corbel" panose="020B0503020204020204" pitchFamily="34" charset="0"/>
                </a:rPr>
                <a:t>Effectiveness</a:t>
              </a: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 zgodnie z normą EN 50600-4-2:2016) w danym roku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79" name="Prostokąt 78"/>
          <p:cNvSpPr/>
          <p:nvPr/>
        </p:nvSpPr>
        <p:spPr>
          <a:xfrm>
            <a:off x="4478560" y="4351357"/>
            <a:ext cx="1188000" cy="13943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latin typeface="Corbel" panose="020B0503020204020204" pitchFamily="34" charset="0"/>
              </a:rPr>
              <a:t>80%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80" name="Prostokąt 79"/>
          <p:cNvSpPr/>
          <p:nvPr/>
        </p:nvSpPr>
        <p:spPr>
          <a:xfrm>
            <a:off x="7787497" y="4351357"/>
            <a:ext cx="972000" cy="139434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50%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81" name="Prostokąt 80"/>
          <p:cNvSpPr/>
          <p:nvPr/>
        </p:nvSpPr>
        <p:spPr>
          <a:xfrm>
            <a:off x="8818476" y="4351357"/>
            <a:ext cx="1188000" cy="1394349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50%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(2023)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82" name="Prostokąt 81"/>
          <p:cNvSpPr/>
          <p:nvPr/>
        </p:nvSpPr>
        <p:spPr>
          <a:xfrm>
            <a:off x="6756518" y="4351357"/>
            <a:ext cx="972000" cy="139434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85%</a:t>
            </a:r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83" name="Prostokąt 82"/>
          <p:cNvSpPr/>
          <p:nvPr/>
        </p:nvSpPr>
        <p:spPr>
          <a:xfrm>
            <a:off x="5725539" y="4351357"/>
            <a:ext cx="972000" cy="139434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srgbClr val="000000"/>
                </a:solidFill>
                <a:latin typeface="Corbel" panose="020B0503020204020204" pitchFamily="34" charset="0"/>
              </a:rPr>
              <a:t>85%</a:t>
            </a:r>
            <a:endParaRPr lang="pl-PL" sz="1100" b="1" dirty="0">
              <a:solidFill>
                <a:srgbClr val="000000"/>
              </a:solidFill>
              <a:latin typeface="Corbel" panose="020B0503020204020204" pitchFamily="34" charset="0"/>
            </a:endParaRPr>
          </a:p>
        </p:txBody>
      </p:sp>
      <p:sp>
        <p:nvSpPr>
          <p:cNvPr id="84" name="Prostokąt 83"/>
          <p:cNvSpPr/>
          <p:nvPr/>
        </p:nvSpPr>
        <p:spPr>
          <a:xfrm>
            <a:off x="10065457" y="4351357"/>
            <a:ext cx="2001615" cy="139434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Centrum Informatyki Resortu Finansów</a:t>
            </a:r>
          </a:p>
        </p:txBody>
      </p:sp>
      <p:grpSp>
        <p:nvGrpSpPr>
          <p:cNvPr id="85" name="Grupa 84"/>
          <p:cNvGrpSpPr/>
          <p:nvPr/>
        </p:nvGrpSpPr>
        <p:grpSpPr>
          <a:xfrm>
            <a:off x="196825" y="4351358"/>
            <a:ext cx="4222756" cy="1394350"/>
            <a:chOff x="194553" y="3550017"/>
            <a:chExt cx="4222756" cy="1061597"/>
          </a:xfrm>
        </p:grpSpPr>
        <p:sp>
          <p:nvSpPr>
            <p:cNvPr id="86" name="Prostokąt 85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4.2.5.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87" name="Prostokąt 86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Wykorzystanie powierzchni obiektu na eksploatowaną infrastrukturę IT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Procentowe wypełnienie powierzchni obiektu przetwarzania eksploatowaną infrastrukturą teleinformatyczną </a:t>
              </a:r>
              <a:b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(liczba m2 zajętych przez infrastrukturę w stosunku do całkowitej liczby m2 na potrzeby lokowania infrastruktury) w danym roku</a:t>
              </a:r>
            </a:p>
          </p:txBody>
        </p:sp>
      </p:grpSp>
      <p:pic>
        <p:nvPicPr>
          <p:cNvPr id="43" name="Obraz 42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sp>
        <p:nvSpPr>
          <p:cNvPr id="42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3" y="15748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  <p:cxnSp>
        <p:nvCxnSpPr>
          <p:cNvPr id="44" name="Łącznik prosty 43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788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4 – WZMOCNIENIE ZDOLNOŚCI ORGANIZACJI DO SKUTECZNEJ REALIZACJI ZADAŃ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latin typeface="Corbel" panose="020B0503020204020204" pitchFamily="34" charset="0"/>
              </a:rPr>
              <a:t>Cel 4.3. Wzmocnienie kompetencji analitycznych</a:t>
            </a:r>
          </a:p>
        </p:txBody>
      </p:sp>
      <p:sp>
        <p:nvSpPr>
          <p:cNvPr id="24" name="Prostokąt 23"/>
          <p:cNvSpPr/>
          <p:nvPr/>
        </p:nvSpPr>
        <p:spPr>
          <a:xfrm>
            <a:off x="194555" y="1480419"/>
            <a:ext cx="11829122" cy="2768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21" name="Prostokąt 20"/>
          <p:cNvSpPr/>
          <p:nvPr/>
        </p:nvSpPr>
        <p:spPr>
          <a:xfrm>
            <a:off x="194555" y="1819788"/>
            <a:ext cx="11829122" cy="31207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Automatyzacja i integracja rozwiązań, narzędzi i procesów pod kątem zwiększenia potencjału analitycznego </a:t>
            </a:r>
          </a:p>
          <a:p>
            <a:pPr marL="285750" indent="-28575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Zwiększenie wykorzystania analizy stopnia wywiązywania się podatników z obowiązujących przepisów prawa podatkowego (analityka ex post i </a:t>
            </a:r>
            <a:r>
              <a:rPr lang="pl-PL" sz="1400" i="1" dirty="0" err="1">
                <a:solidFill>
                  <a:schemeClr val="tx1"/>
                </a:solidFill>
                <a:latin typeface="Corbel" panose="020B0503020204020204" pitchFamily="34" charset="0"/>
              </a:rPr>
              <a:t>benchmarking</a:t>
            </a: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 podatkowy)</a:t>
            </a:r>
            <a:endParaRPr lang="pl-PL" sz="1400" b="1" dirty="0">
              <a:solidFill>
                <a:srgbClr val="C70936"/>
              </a:solidFill>
              <a:latin typeface="Corbel" panose="020B0503020204020204" pitchFamily="34" charset="0"/>
            </a:endParaRPr>
          </a:p>
          <a:p>
            <a:pPr marL="285750" indent="-28575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Analityka w zakresie nadużyć podatkowych</a:t>
            </a:r>
          </a:p>
          <a:p>
            <a:pPr marL="285750" indent="-28575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Rozwój kompetencji analitycznych</a:t>
            </a:r>
          </a:p>
          <a:p>
            <a:pPr marL="285750" indent="-28575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Wykorzystanie zaawansowanej analityki danych (BIGDATA, uczenie maszynowe, sztuczna inteligencja)</a:t>
            </a:r>
          </a:p>
          <a:p>
            <a:pPr marL="285750" indent="-28575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sz="1400" i="1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sp>
        <p:nvSpPr>
          <p:cNvPr id="10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3" y="15748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  <p:cxnSp>
        <p:nvCxnSpPr>
          <p:cNvPr id="12" name="Łącznik prosty 11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3625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pl-PL" sz="2000" b="1" dirty="0">
                <a:solidFill>
                  <a:prstClr val="white">
                    <a:lumMod val="95000"/>
                  </a:prstClr>
                </a:solidFill>
                <a:latin typeface="Corbel" panose="020B0503020204020204" pitchFamily="34" charset="0"/>
              </a:rPr>
              <a:t>KIERUNEK 4 – WZMOCNIENIE ZDOLNOŚCI ORGANIZACJI DO SKUTECZNEJ REALIZACJI ZADAŃ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pl-PL" b="1" dirty="0">
                <a:solidFill>
                  <a:prstClr val="black"/>
                </a:solidFill>
                <a:latin typeface="Corbel" panose="020B0503020204020204" pitchFamily="34" charset="0"/>
              </a:rPr>
              <a:t>Cel 4.3. Wzmocnienie kompetencji analitycznych</a:t>
            </a:r>
          </a:p>
        </p:txBody>
      </p:sp>
      <p:sp>
        <p:nvSpPr>
          <p:cNvPr id="69" name="Prostokąt 68"/>
          <p:cNvSpPr/>
          <p:nvPr/>
        </p:nvSpPr>
        <p:spPr>
          <a:xfrm>
            <a:off x="194554" y="1517093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70" name="Prostokąt 69"/>
          <p:cNvSpPr/>
          <p:nvPr/>
        </p:nvSpPr>
        <p:spPr>
          <a:xfrm>
            <a:off x="4478105" y="1517093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71" name="Prostokąt 70"/>
          <p:cNvSpPr/>
          <p:nvPr/>
        </p:nvSpPr>
        <p:spPr>
          <a:xfrm>
            <a:off x="7792493" y="1517093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72" name="Prostokąt 71"/>
          <p:cNvSpPr/>
          <p:nvPr/>
        </p:nvSpPr>
        <p:spPr>
          <a:xfrm>
            <a:off x="8825289" y="1517093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73" name="Prostokąt 72"/>
          <p:cNvSpPr/>
          <p:nvPr/>
        </p:nvSpPr>
        <p:spPr>
          <a:xfrm>
            <a:off x="6759697" y="1517093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74" name="Prostokąt 73"/>
          <p:cNvSpPr/>
          <p:nvPr/>
        </p:nvSpPr>
        <p:spPr>
          <a:xfrm>
            <a:off x="5726901" y="1517093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75" name="Prostokąt 74"/>
          <p:cNvSpPr/>
          <p:nvPr/>
        </p:nvSpPr>
        <p:spPr>
          <a:xfrm>
            <a:off x="10074083" y="1517093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sp>
        <p:nvSpPr>
          <p:cNvPr id="76" name="Prostokąt 75"/>
          <p:cNvSpPr/>
          <p:nvPr/>
        </p:nvSpPr>
        <p:spPr>
          <a:xfrm>
            <a:off x="4476288" y="1934312"/>
            <a:ext cx="1188000" cy="9726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latin typeface="Corbel" panose="020B0503020204020204" pitchFamily="34" charset="0"/>
              </a:rPr>
              <a:t>0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77" name="Prostokąt 76"/>
          <p:cNvSpPr/>
          <p:nvPr/>
        </p:nvSpPr>
        <p:spPr>
          <a:xfrm>
            <a:off x="7785225" y="1934312"/>
            <a:ext cx="972000" cy="97266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2</a:t>
            </a:r>
          </a:p>
        </p:txBody>
      </p:sp>
      <p:sp>
        <p:nvSpPr>
          <p:cNvPr id="78" name="Prostokąt 77"/>
          <p:cNvSpPr/>
          <p:nvPr/>
        </p:nvSpPr>
        <p:spPr>
          <a:xfrm>
            <a:off x="8816204" y="1934312"/>
            <a:ext cx="1188000" cy="972662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4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79" name="Prostokąt 78"/>
          <p:cNvSpPr/>
          <p:nvPr/>
        </p:nvSpPr>
        <p:spPr>
          <a:xfrm>
            <a:off x="6754246" y="1934312"/>
            <a:ext cx="972000" cy="97266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1</a:t>
            </a:r>
          </a:p>
        </p:txBody>
      </p:sp>
      <p:sp>
        <p:nvSpPr>
          <p:cNvPr id="80" name="Prostokąt 79"/>
          <p:cNvSpPr/>
          <p:nvPr/>
        </p:nvSpPr>
        <p:spPr>
          <a:xfrm>
            <a:off x="5723267" y="1934312"/>
            <a:ext cx="972000" cy="97266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1</a:t>
            </a:r>
          </a:p>
        </p:txBody>
      </p:sp>
      <p:sp>
        <p:nvSpPr>
          <p:cNvPr id="81" name="Prostokąt 80"/>
          <p:cNvSpPr/>
          <p:nvPr/>
        </p:nvSpPr>
        <p:spPr>
          <a:xfrm>
            <a:off x="10063185" y="1934312"/>
            <a:ext cx="2001615" cy="97266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analiz systemu podatkowego</a:t>
            </a:r>
          </a:p>
        </p:txBody>
      </p:sp>
      <p:grpSp>
        <p:nvGrpSpPr>
          <p:cNvPr id="82" name="Grupa 81"/>
          <p:cNvGrpSpPr/>
          <p:nvPr/>
        </p:nvGrpSpPr>
        <p:grpSpPr>
          <a:xfrm>
            <a:off x="194553" y="1934312"/>
            <a:ext cx="4222756" cy="972663"/>
            <a:chOff x="194553" y="3550017"/>
            <a:chExt cx="4222756" cy="1061597"/>
          </a:xfrm>
        </p:grpSpPr>
        <p:sp>
          <p:nvSpPr>
            <p:cNvPr id="83" name="Prostokąt 82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4.3.1.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84" name="Prostokąt 83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 err="1">
                  <a:solidFill>
                    <a:schemeClr val="tx1"/>
                  </a:solidFill>
                  <a:latin typeface="Corbel" panose="020B0503020204020204" pitchFamily="34" charset="0"/>
                </a:rPr>
                <a:t>Benchmarking</a:t>
              </a: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 podatkowy 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opracowanych benchmarków podatkowych  w danym roku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85" name="Prostokąt 84"/>
          <p:cNvSpPr/>
          <p:nvPr/>
        </p:nvSpPr>
        <p:spPr>
          <a:xfrm>
            <a:off x="4476288" y="2957000"/>
            <a:ext cx="1188000" cy="14013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latin typeface="Corbel" panose="020B0503020204020204" pitchFamily="34" charset="0"/>
              </a:rPr>
              <a:t>7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86" name="Prostokąt 85"/>
          <p:cNvSpPr/>
          <p:nvPr/>
        </p:nvSpPr>
        <p:spPr>
          <a:xfrm>
            <a:off x="7785225" y="2957001"/>
            <a:ext cx="972000" cy="140135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45</a:t>
            </a:r>
          </a:p>
        </p:txBody>
      </p:sp>
      <p:sp>
        <p:nvSpPr>
          <p:cNvPr id="87" name="Prostokąt 86"/>
          <p:cNvSpPr/>
          <p:nvPr/>
        </p:nvSpPr>
        <p:spPr>
          <a:xfrm>
            <a:off x="8816204" y="2957001"/>
            <a:ext cx="1188000" cy="1401352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50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88" name="Prostokąt 87"/>
          <p:cNvSpPr/>
          <p:nvPr/>
        </p:nvSpPr>
        <p:spPr>
          <a:xfrm>
            <a:off x="6754246" y="2957001"/>
            <a:ext cx="972000" cy="140135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30</a:t>
            </a:r>
          </a:p>
        </p:txBody>
      </p:sp>
      <p:sp>
        <p:nvSpPr>
          <p:cNvPr id="89" name="Prostokąt 88"/>
          <p:cNvSpPr/>
          <p:nvPr/>
        </p:nvSpPr>
        <p:spPr>
          <a:xfrm>
            <a:off x="5723267" y="2957000"/>
            <a:ext cx="972000" cy="140135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15</a:t>
            </a:r>
            <a:endParaRPr lang="pl-PL" sz="1050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90" name="Prostokąt 89"/>
          <p:cNvSpPr/>
          <p:nvPr/>
        </p:nvSpPr>
        <p:spPr>
          <a:xfrm>
            <a:off x="10063185" y="2957001"/>
            <a:ext cx="2001615" cy="140135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endParaRPr lang="pl-PL" sz="900" dirty="0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analiz systemu podatkowego</a:t>
            </a:r>
          </a:p>
          <a:p>
            <a:pPr algn="ctr">
              <a:spcAft>
                <a:spcPts val="600"/>
              </a:spcAft>
            </a:pPr>
            <a:endParaRPr lang="pl-PL" sz="900" dirty="0">
              <a:solidFill>
                <a:schemeClr val="bg1">
                  <a:lumMod val="50000"/>
                </a:schemeClr>
              </a:solidFill>
              <a:latin typeface="Corbel" panose="020B0503020204020204" pitchFamily="34" charset="0"/>
            </a:endParaRPr>
          </a:p>
        </p:txBody>
      </p:sp>
      <p:grpSp>
        <p:nvGrpSpPr>
          <p:cNvPr id="91" name="Grupa 90"/>
          <p:cNvGrpSpPr/>
          <p:nvPr/>
        </p:nvGrpSpPr>
        <p:grpSpPr>
          <a:xfrm>
            <a:off x="194553" y="2957001"/>
            <a:ext cx="4222756" cy="1401354"/>
            <a:chOff x="194553" y="3550017"/>
            <a:chExt cx="4222756" cy="1061597"/>
          </a:xfrm>
        </p:grpSpPr>
        <p:sp>
          <p:nvSpPr>
            <p:cNvPr id="92" name="Prostokąt 91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4.3.2.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93" name="Prostokąt 92"/>
            <p:cNvSpPr/>
            <p:nvPr/>
          </p:nvSpPr>
          <p:spPr>
            <a:xfrm>
              <a:off x="527211" y="3552359"/>
              <a:ext cx="3890098" cy="105925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Analiza opinii Szefa KAS wydawanych pod kątem występowania struktur optymalizacji podatkowej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przeanalizowanych opinii Szefa KAS na podstawie art. 14b § 5c w związku z art. 14b § 5b Ordynacji podatkowej pod kątem występowania struktur optymalizacji podatkowej  - narastająco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94" name="Prostokąt 93"/>
          <p:cNvSpPr/>
          <p:nvPr/>
        </p:nvSpPr>
        <p:spPr>
          <a:xfrm>
            <a:off x="4481432" y="4403793"/>
            <a:ext cx="1188000" cy="11623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latin typeface="Corbel" panose="020B0503020204020204" pitchFamily="34" charset="0"/>
              </a:rPr>
              <a:t>b.d.</a:t>
            </a:r>
            <a:endParaRPr lang="pl-PL" sz="105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endParaRPr lang="pl-PL" sz="105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95" name="Prostokąt 94"/>
          <p:cNvSpPr/>
          <p:nvPr/>
        </p:nvSpPr>
        <p:spPr>
          <a:xfrm>
            <a:off x="7785225" y="4403793"/>
            <a:ext cx="972000" cy="116234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≥ 15</a:t>
            </a:r>
          </a:p>
        </p:txBody>
      </p:sp>
      <p:sp>
        <p:nvSpPr>
          <p:cNvPr id="96" name="Prostokąt 95"/>
          <p:cNvSpPr/>
          <p:nvPr/>
        </p:nvSpPr>
        <p:spPr>
          <a:xfrm>
            <a:off x="8821654" y="4403793"/>
            <a:ext cx="1188000" cy="1162342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18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97" name="Prostokąt 96"/>
          <p:cNvSpPr/>
          <p:nvPr/>
        </p:nvSpPr>
        <p:spPr>
          <a:xfrm>
            <a:off x="6759697" y="4403793"/>
            <a:ext cx="972000" cy="116234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12</a:t>
            </a:r>
          </a:p>
        </p:txBody>
      </p:sp>
      <p:sp>
        <p:nvSpPr>
          <p:cNvPr id="98" name="Prostokąt 97"/>
          <p:cNvSpPr/>
          <p:nvPr/>
        </p:nvSpPr>
        <p:spPr>
          <a:xfrm>
            <a:off x="5730226" y="4403793"/>
            <a:ext cx="972000" cy="116234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9</a:t>
            </a:r>
          </a:p>
        </p:txBody>
      </p:sp>
      <p:sp>
        <p:nvSpPr>
          <p:cNvPr id="99" name="Prostokąt 98"/>
          <p:cNvSpPr/>
          <p:nvPr/>
        </p:nvSpPr>
        <p:spPr>
          <a:xfrm>
            <a:off x="10074083" y="4403793"/>
            <a:ext cx="2001615" cy="116234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analiz i prognoz niezbędnych w celu określania </a:t>
            </a:r>
            <a:b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</a:b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i realizacji polityki makroekonomicznej</a:t>
            </a:r>
          </a:p>
        </p:txBody>
      </p:sp>
      <p:grpSp>
        <p:nvGrpSpPr>
          <p:cNvPr id="100" name="Grupa 99"/>
          <p:cNvGrpSpPr/>
          <p:nvPr/>
        </p:nvGrpSpPr>
        <p:grpSpPr>
          <a:xfrm>
            <a:off x="194247" y="4403793"/>
            <a:ext cx="4222756" cy="1162343"/>
            <a:chOff x="194553" y="3550017"/>
            <a:chExt cx="4222756" cy="1061599"/>
          </a:xfrm>
        </p:grpSpPr>
        <p:sp>
          <p:nvSpPr>
            <p:cNvPr id="101" name="Prostokąt 100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4.3.3.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102" name="Prostokąt 101"/>
            <p:cNvSpPr/>
            <p:nvPr/>
          </p:nvSpPr>
          <p:spPr>
            <a:xfrm>
              <a:off x="527211" y="3552359"/>
              <a:ext cx="3890098" cy="105925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Wysoki potencjał analityczny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wdrożonych rozwiązań zwiększających potencjał analityczny - narastająco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pic>
        <p:nvPicPr>
          <p:cNvPr id="43" name="Obraz 42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sp>
        <p:nvSpPr>
          <p:cNvPr id="42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3" y="15748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  <p:cxnSp>
        <p:nvCxnSpPr>
          <p:cNvPr id="44" name="Łącznik prosty 43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17576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4 – WZMOCNIENIE ZDOLNOŚCI ORGANIZACJI DO SKUTECZNEJ REALIZACJI ZADAŃ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latin typeface="Corbel" panose="020B0503020204020204" pitchFamily="34" charset="0"/>
              </a:rPr>
              <a:t>Cel 4.4 Nowoczesne i przyjazne miejsce pracy</a:t>
            </a:r>
          </a:p>
        </p:txBody>
      </p:sp>
      <p:sp>
        <p:nvSpPr>
          <p:cNvPr id="24" name="Prostokąt 23"/>
          <p:cNvSpPr/>
          <p:nvPr/>
        </p:nvSpPr>
        <p:spPr>
          <a:xfrm>
            <a:off x="194555" y="1480419"/>
            <a:ext cx="11829122" cy="2768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21" name="Prostokąt 20"/>
          <p:cNvSpPr/>
          <p:nvPr/>
        </p:nvSpPr>
        <p:spPr>
          <a:xfrm>
            <a:off x="194555" y="1819788"/>
            <a:ext cx="11829122" cy="38024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Tworzenie angażującego środowiska pracy i budowa marki atrakcyjnego pracodawcy</a:t>
            </a:r>
            <a:endParaRPr lang="pl-PL" sz="1400" i="1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Uproszczenie komunikacji i propagowanie idei prostego języka</a:t>
            </a:r>
            <a:endParaRPr lang="pl-PL" sz="1400" b="1" dirty="0">
              <a:solidFill>
                <a:srgbClr val="C70936"/>
              </a:solidFill>
              <a:latin typeface="Corbel" panose="020B0503020204020204" pitchFamily="34" charset="0"/>
            </a:endParaRP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Promowanie zasad etycznych </a:t>
            </a: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w</a:t>
            </a:r>
            <a:r>
              <a:rPr lang="pl-PL" sz="1400" i="1" dirty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MF</a:t>
            </a:r>
            <a:endParaRPr lang="pl-PL" sz="1400" b="1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Popularyzacja dzielenia się wiedzą i doświadczeniem</a:t>
            </a:r>
            <a:endParaRPr lang="pl-PL" sz="1400" b="1" dirty="0">
              <a:solidFill>
                <a:srgbClr val="C70936"/>
              </a:solidFill>
              <a:latin typeface="Corbel" panose="020B0503020204020204" pitchFamily="34" charset="0"/>
            </a:endParaRP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Rozwój współpracy ze środowiskiem naukowym i uczelniami wyższymi </a:t>
            </a:r>
            <a:endParaRPr lang="pl-PL" sz="1400" b="1" dirty="0">
              <a:solidFill>
                <a:srgbClr val="C70936"/>
              </a:solidFill>
              <a:latin typeface="Corbel" panose="020B0503020204020204" pitchFamily="34" charset="0"/>
            </a:endParaRP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Tworzenie warunków sprzyjających rozwojowi umiejętności zawodowych, poszerzaniu wiedzy i nabywaniu nowych kompetencji - nowoczesne metody szkoleniowe </a:t>
            </a:r>
            <a:endParaRPr lang="pl-PL" sz="1400" b="1" dirty="0">
              <a:solidFill>
                <a:srgbClr val="C70936"/>
              </a:solidFill>
              <a:latin typeface="Corbel" panose="020B0503020204020204" pitchFamily="34" charset="0"/>
            </a:endParaRP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Wdrożenie nowoczesnych metod obsługi klienta wewnętrznego</a:t>
            </a:r>
            <a:endParaRPr lang="pl-PL" sz="1400" b="1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sp>
        <p:nvSpPr>
          <p:cNvPr id="10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3" y="15748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  <p:cxnSp>
        <p:nvCxnSpPr>
          <p:cNvPr id="12" name="Łącznik prosty 11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6052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pl-PL" sz="2000" b="1" dirty="0">
                <a:solidFill>
                  <a:prstClr val="white">
                    <a:lumMod val="95000"/>
                  </a:prstClr>
                </a:solidFill>
                <a:latin typeface="Corbel" panose="020B0503020204020204" pitchFamily="34" charset="0"/>
              </a:rPr>
              <a:t>KIERUNEK 4 – WZMOCNIENIE ZDOLNOŚCI ORGANIZACJI DO SKUTECZNEJ REALIZACJI ZADAŃ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pl-PL" b="1" dirty="0">
                <a:solidFill>
                  <a:prstClr val="black"/>
                </a:solidFill>
                <a:latin typeface="Corbel" panose="020B0503020204020204" pitchFamily="34" charset="0"/>
              </a:rPr>
              <a:t>Cel 4.4 Nowoczesne i przyjazne miejsce pracy</a:t>
            </a:r>
          </a:p>
        </p:txBody>
      </p:sp>
      <p:sp>
        <p:nvSpPr>
          <p:cNvPr id="28" name="Prostokąt 27"/>
          <p:cNvSpPr/>
          <p:nvPr/>
        </p:nvSpPr>
        <p:spPr>
          <a:xfrm>
            <a:off x="194554" y="1517093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29" name="Prostokąt 28"/>
          <p:cNvSpPr/>
          <p:nvPr/>
        </p:nvSpPr>
        <p:spPr>
          <a:xfrm>
            <a:off x="4478105" y="1517093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30" name="Prostokąt 29"/>
          <p:cNvSpPr/>
          <p:nvPr/>
        </p:nvSpPr>
        <p:spPr>
          <a:xfrm>
            <a:off x="7792493" y="1517093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31" name="Prostokąt 30"/>
          <p:cNvSpPr/>
          <p:nvPr/>
        </p:nvSpPr>
        <p:spPr>
          <a:xfrm>
            <a:off x="8825289" y="1517093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34" name="Prostokąt 33"/>
          <p:cNvSpPr/>
          <p:nvPr/>
        </p:nvSpPr>
        <p:spPr>
          <a:xfrm>
            <a:off x="6759697" y="1517093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35" name="Prostokąt 34"/>
          <p:cNvSpPr/>
          <p:nvPr/>
        </p:nvSpPr>
        <p:spPr>
          <a:xfrm>
            <a:off x="5726901" y="1517093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38" name="Prostokąt 37"/>
          <p:cNvSpPr/>
          <p:nvPr/>
        </p:nvSpPr>
        <p:spPr>
          <a:xfrm>
            <a:off x="10074083" y="1517093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sp>
        <p:nvSpPr>
          <p:cNvPr id="39" name="Prostokąt 38"/>
          <p:cNvSpPr/>
          <p:nvPr/>
        </p:nvSpPr>
        <p:spPr>
          <a:xfrm>
            <a:off x="4476288" y="1934311"/>
            <a:ext cx="1188000" cy="14875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latin typeface="Corbel" panose="020B0503020204020204" pitchFamily="34" charset="0"/>
              </a:rPr>
              <a:t>2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42" name="Prostokąt 41"/>
          <p:cNvSpPr/>
          <p:nvPr/>
        </p:nvSpPr>
        <p:spPr>
          <a:xfrm>
            <a:off x="7785225" y="1934311"/>
            <a:ext cx="972000" cy="148754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2</a:t>
            </a:r>
          </a:p>
        </p:txBody>
      </p:sp>
      <p:sp>
        <p:nvSpPr>
          <p:cNvPr id="43" name="Prostokąt 42"/>
          <p:cNvSpPr/>
          <p:nvPr/>
        </p:nvSpPr>
        <p:spPr>
          <a:xfrm>
            <a:off x="8816204" y="1934311"/>
            <a:ext cx="1188000" cy="1487543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2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44" name="Prostokąt 43"/>
          <p:cNvSpPr/>
          <p:nvPr/>
        </p:nvSpPr>
        <p:spPr>
          <a:xfrm>
            <a:off x="6754246" y="1934311"/>
            <a:ext cx="972000" cy="148754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3</a:t>
            </a:r>
          </a:p>
        </p:txBody>
      </p:sp>
      <p:sp>
        <p:nvSpPr>
          <p:cNvPr id="45" name="Prostokąt 44"/>
          <p:cNvSpPr/>
          <p:nvPr/>
        </p:nvSpPr>
        <p:spPr>
          <a:xfrm>
            <a:off x="5723267" y="1934311"/>
            <a:ext cx="972000" cy="148754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3</a:t>
            </a:r>
          </a:p>
        </p:txBody>
      </p:sp>
      <p:sp>
        <p:nvSpPr>
          <p:cNvPr id="46" name="Prostokąt 45"/>
          <p:cNvSpPr/>
          <p:nvPr/>
        </p:nvSpPr>
        <p:spPr>
          <a:xfrm>
            <a:off x="10063185" y="1934311"/>
            <a:ext cx="2001615" cy="1487543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zarządzania zasobami ludzkimi</a:t>
            </a:r>
          </a:p>
        </p:txBody>
      </p:sp>
      <p:grpSp>
        <p:nvGrpSpPr>
          <p:cNvPr id="47" name="Grupa 2"/>
          <p:cNvGrpSpPr/>
          <p:nvPr/>
        </p:nvGrpSpPr>
        <p:grpSpPr>
          <a:xfrm>
            <a:off x="194553" y="1934312"/>
            <a:ext cx="4222756" cy="1487545"/>
            <a:chOff x="194553" y="3550017"/>
            <a:chExt cx="4222756" cy="1061597"/>
          </a:xfrm>
        </p:grpSpPr>
        <p:sp>
          <p:nvSpPr>
            <p:cNvPr id="48" name="Prostokąt 3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4.4.1.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49" name="Prostokąt 4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Badanie satysfakcji pracowników MF (klienta wewnętrznego)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prowadzonych rokrocznie badań satysfakcji oraz zaangażowania pracowników MF (badania w zakresie SIZ oraz Voice of </a:t>
              </a:r>
              <a:r>
                <a:rPr lang="pl-PL" sz="1100" i="1" dirty="0" err="1">
                  <a:solidFill>
                    <a:schemeClr val="tx1"/>
                  </a:solidFill>
                  <a:latin typeface="Corbel" panose="020B0503020204020204" pitchFamily="34" charset="0"/>
                </a:rPr>
                <a:t>customers</a:t>
              </a: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) 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50" name="Prostokąt 49"/>
          <p:cNvSpPr/>
          <p:nvPr/>
        </p:nvSpPr>
        <p:spPr>
          <a:xfrm>
            <a:off x="4476288" y="3475615"/>
            <a:ext cx="1188000" cy="9708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latin typeface="Corbel" panose="020B0503020204020204" pitchFamily="34" charset="0"/>
              </a:rPr>
              <a:t>0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</a:t>
            </a:r>
            <a:r>
              <a:rPr lang="pl-PL" sz="1050">
                <a:solidFill>
                  <a:schemeClr val="tx1"/>
                </a:solidFill>
                <a:latin typeface="Corbel" panose="020B0503020204020204" pitchFamily="34" charset="0"/>
              </a:rPr>
              <a:t>2020) </a:t>
            </a:r>
            <a:endParaRPr lang="pl-PL" sz="105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51" name="Prostokąt 50"/>
          <p:cNvSpPr/>
          <p:nvPr/>
        </p:nvSpPr>
        <p:spPr>
          <a:xfrm>
            <a:off x="7785225" y="3475615"/>
            <a:ext cx="972000" cy="97083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15</a:t>
            </a:r>
          </a:p>
        </p:txBody>
      </p:sp>
      <p:sp>
        <p:nvSpPr>
          <p:cNvPr id="52" name="Prostokąt 51"/>
          <p:cNvSpPr/>
          <p:nvPr/>
        </p:nvSpPr>
        <p:spPr>
          <a:xfrm>
            <a:off x="8816204" y="3475615"/>
            <a:ext cx="1188000" cy="970838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20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53" name="Prostokąt 52"/>
          <p:cNvSpPr/>
          <p:nvPr/>
        </p:nvSpPr>
        <p:spPr>
          <a:xfrm>
            <a:off x="6754246" y="3475615"/>
            <a:ext cx="972000" cy="97083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10</a:t>
            </a:r>
          </a:p>
        </p:txBody>
      </p:sp>
      <p:sp>
        <p:nvSpPr>
          <p:cNvPr id="54" name="Prostokąt 53"/>
          <p:cNvSpPr/>
          <p:nvPr/>
        </p:nvSpPr>
        <p:spPr>
          <a:xfrm>
            <a:off x="5723267" y="3475615"/>
            <a:ext cx="972000" cy="97083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5</a:t>
            </a:r>
          </a:p>
        </p:txBody>
      </p:sp>
      <p:sp>
        <p:nvSpPr>
          <p:cNvPr id="55" name="Prostokąt 54"/>
          <p:cNvSpPr/>
          <p:nvPr/>
        </p:nvSpPr>
        <p:spPr>
          <a:xfrm>
            <a:off x="10063185" y="3475615"/>
            <a:ext cx="2001615" cy="97083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</a:t>
            </a: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właściwa ds. zarządzania zasobami ludzkimi</a:t>
            </a:r>
            <a:endParaRPr lang="pl-PL" sz="900" strike="sngStrike" dirty="0">
              <a:solidFill>
                <a:srgbClr val="00B050"/>
              </a:solidFill>
              <a:latin typeface="Corbel" panose="020B0503020204020204" pitchFamily="34" charset="0"/>
            </a:endParaRPr>
          </a:p>
        </p:txBody>
      </p:sp>
      <p:grpSp>
        <p:nvGrpSpPr>
          <p:cNvPr id="56" name="Grupa 55"/>
          <p:cNvGrpSpPr/>
          <p:nvPr/>
        </p:nvGrpSpPr>
        <p:grpSpPr>
          <a:xfrm>
            <a:off x="194553" y="3475615"/>
            <a:ext cx="4222756" cy="970839"/>
            <a:chOff x="194553" y="3550017"/>
            <a:chExt cx="4222756" cy="1061597"/>
          </a:xfrm>
        </p:grpSpPr>
        <p:sp>
          <p:nvSpPr>
            <p:cNvPr id="57" name="Prostokąt 56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4.4.2.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8" name="Prostokąt 57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Rozwiązania i działania </a:t>
              </a:r>
              <a:r>
                <a:rPr lang="pl-PL" sz="1600" b="1" dirty="0" err="1">
                  <a:solidFill>
                    <a:schemeClr val="tx1"/>
                  </a:solidFill>
                  <a:latin typeface="Corbel" panose="020B0503020204020204" pitchFamily="34" charset="0"/>
                </a:rPr>
                <a:t>propracownicze</a:t>
              </a:r>
              <a:endParaRPr lang="pl-PL" sz="1600" b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wdrożonych rozwiązań lub zrealizowanych działań </a:t>
              </a:r>
              <a:r>
                <a:rPr lang="pl-PL" sz="1100" i="1" dirty="0" err="1">
                  <a:solidFill>
                    <a:schemeClr val="tx1"/>
                  </a:solidFill>
                  <a:latin typeface="Corbel" panose="020B0503020204020204" pitchFamily="34" charset="0"/>
                </a:rPr>
                <a:t>propracowniczych</a:t>
              </a: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 - narastająco</a:t>
              </a:r>
            </a:p>
          </p:txBody>
        </p:sp>
      </p:grpSp>
      <p:pic>
        <p:nvPicPr>
          <p:cNvPr id="36" name="Obraz 35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sp>
        <p:nvSpPr>
          <p:cNvPr id="37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3" y="15748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  <p:cxnSp>
        <p:nvCxnSpPr>
          <p:cNvPr id="40" name="Łącznik prosty 39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089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upa 35"/>
          <p:cNvGrpSpPr/>
          <p:nvPr/>
        </p:nvGrpSpPr>
        <p:grpSpPr>
          <a:xfrm>
            <a:off x="343040" y="2294847"/>
            <a:ext cx="2649109" cy="1083651"/>
            <a:chOff x="517329" y="3208027"/>
            <a:chExt cx="2760023" cy="1083651"/>
          </a:xfrm>
        </p:grpSpPr>
        <p:sp>
          <p:nvSpPr>
            <p:cNvPr id="38" name="Prostokąt 37">
              <a:extLst>
                <a:ext uri="{FF2B5EF4-FFF2-40B4-BE49-F238E27FC236}">
                  <a16:creationId xmlns:a16="http://schemas.microsoft.com/office/drawing/2014/main" id="{BC2F17F5-DB29-46D7-A849-A73931A22A2C}"/>
                </a:ext>
              </a:extLst>
            </p:cNvPr>
            <p:cNvSpPr/>
            <p:nvPr/>
          </p:nvSpPr>
          <p:spPr>
            <a:xfrm>
              <a:off x="874287" y="3208027"/>
              <a:ext cx="2403065" cy="108365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bg1">
                  <a:lumMod val="6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noAutofit/>
            </a:bodyPr>
            <a:lstStyle/>
            <a:p>
              <a:pPr marL="90488" lvl="0">
                <a:lnSpc>
                  <a:spcPts val="1400"/>
                </a:lnSpc>
              </a:pPr>
              <a:r>
                <a:rPr lang="pl-PL" sz="1200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Ograniczenie deficytu sektora instytucji rządowych </a:t>
              </a:r>
              <a:br>
                <a:rPr lang="pl-PL" sz="1200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pl-PL" sz="1200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 samorządowych oraz utrzymanie długu tego sektora do PKB poniżej wartości referencyjnej określonej w TFUE</a:t>
              </a:r>
            </a:p>
          </p:txBody>
        </p:sp>
        <p:sp>
          <p:nvSpPr>
            <p:cNvPr id="39" name="Prostokąt 38">
              <a:extLst>
                <a:ext uri="{FF2B5EF4-FFF2-40B4-BE49-F238E27FC236}">
                  <a16:creationId xmlns:a16="http://schemas.microsoft.com/office/drawing/2014/main" id="{BC2F17F5-DB29-46D7-A849-A73931A22A2C}"/>
                </a:ext>
              </a:extLst>
            </p:cNvPr>
            <p:cNvSpPr/>
            <p:nvPr/>
          </p:nvSpPr>
          <p:spPr>
            <a:xfrm>
              <a:off x="517329" y="3208028"/>
              <a:ext cx="360000" cy="10836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bg1">
                  <a:lumMod val="6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vert270" wrap="square" lIns="0" tIns="0" rIns="0" bIns="0" numCol="1" spcCol="38100" rtlCol="0" anchor="ctr">
              <a:noAutofit/>
            </a:bodyPr>
            <a:lstStyle/>
            <a:p>
              <a:pPr lvl="0" algn="ctr"/>
              <a:r>
                <a:rPr lang="pl-PL" sz="1400" b="1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Cel 1.1</a:t>
              </a:r>
            </a:p>
          </p:txBody>
        </p:sp>
      </p:grpSp>
      <p:grpSp>
        <p:nvGrpSpPr>
          <p:cNvPr id="10" name="Grupa 9"/>
          <p:cNvGrpSpPr/>
          <p:nvPr/>
        </p:nvGrpSpPr>
        <p:grpSpPr>
          <a:xfrm>
            <a:off x="3259381" y="2277064"/>
            <a:ext cx="2667632" cy="2814599"/>
            <a:chOff x="3367751" y="2295013"/>
            <a:chExt cx="2667632" cy="2814599"/>
          </a:xfrm>
        </p:grpSpPr>
        <p:grpSp>
          <p:nvGrpSpPr>
            <p:cNvPr id="78" name="Grupa 77"/>
            <p:cNvGrpSpPr/>
            <p:nvPr/>
          </p:nvGrpSpPr>
          <p:grpSpPr>
            <a:xfrm>
              <a:off x="3367751" y="3262875"/>
              <a:ext cx="2649109" cy="882630"/>
              <a:chOff x="517329" y="3208028"/>
              <a:chExt cx="2760023" cy="882630"/>
            </a:xfrm>
          </p:grpSpPr>
          <p:sp>
            <p:nvSpPr>
              <p:cNvPr id="80" name="Prostokąt 79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874287" y="3208028"/>
                <a:ext cx="2403065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noAutofit/>
              </a:bodyPr>
              <a:lstStyle/>
              <a:p>
                <a:pPr marL="90488" lvl="0">
                  <a:lnSpc>
                    <a:spcPts val="1400"/>
                  </a:lnSpc>
                </a:pPr>
                <a:r>
                  <a:rPr lang="pl-PL" sz="1200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Automatyzacja i digitalizacja </a:t>
                </a:r>
              </a:p>
              <a:p>
                <a:pPr marL="90488" lvl="0">
                  <a:lnSpc>
                    <a:spcPts val="1400"/>
                  </a:lnSpc>
                </a:pPr>
                <a:r>
                  <a:rPr lang="pl-PL" sz="1200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usług</a:t>
                </a:r>
              </a:p>
            </p:txBody>
          </p:sp>
          <p:sp>
            <p:nvSpPr>
              <p:cNvPr id="81" name="Prostokąt 80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517329" y="3208028"/>
                <a:ext cx="360000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vert270" wrap="square" lIns="0" tIns="0" rIns="0" bIns="0" numCol="1" spcCol="38100" rtlCol="0" anchor="ctr">
                <a:noAutofit/>
              </a:bodyPr>
              <a:lstStyle/>
              <a:p>
                <a:pPr lvl="0" algn="ctr"/>
                <a:r>
                  <a:rPr lang="pl-PL" sz="1400" b="1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Cel 2.2</a:t>
                </a:r>
              </a:p>
            </p:txBody>
          </p:sp>
        </p:grpSp>
        <p:grpSp>
          <p:nvGrpSpPr>
            <p:cNvPr id="86" name="Grupa 85"/>
            <p:cNvGrpSpPr/>
            <p:nvPr/>
          </p:nvGrpSpPr>
          <p:grpSpPr>
            <a:xfrm>
              <a:off x="3367751" y="4226982"/>
              <a:ext cx="2649109" cy="882630"/>
              <a:chOff x="517329" y="3208028"/>
              <a:chExt cx="2760023" cy="882630"/>
            </a:xfrm>
          </p:grpSpPr>
          <p:sp>
            <p:nvSpPr>
              <p:cNvPr id="88" name="Prostokąt 87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874287" y="3208028"/>
                <a:ext cx="2403065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noAutofit/>
              </a:bodyPr>
              <a:lstStyle/>
              <a:p>
                <a:pPr marL="90488" lvl="0">
                  <a:lnSpc>
                    <a:spcPts val="1400"/>
                  </a:lnSpc>
                </a:pPr>
                <a:r>
                  <a:rPr lang="pl-PL" sz="1200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Podnoszenie świadomości oraz wiedzy obywateli i przedsiębiorców  w zakresie finansów i podatków</a:t>
                </a:r>
              </a:p>
            </p:txBody>
          </p:sp>
          <p:sp>
            <p:nvSpPr>
              <p:cNvPr id="89" name="Prostokąt 88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517329" y="3208028"/>
                <a:ext cx="360000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vert270" wrap="square" lIns="0" tIns="0" rIns="0" bIns="0" numCol="1" spcCol="38100" rtlCol="0" anchor="ctr">
                <a:noAutofit/>
              </a:bodyPr>
              <a:lstStyle/>
              <a:p>
                <a:pPr lvl="0" algn="ctr"/>
                <a:r>
                  <a:rPr lang="pl-PL" sz="1400" b="1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Cel 2.3</a:t>
                </a:r>
              </a:p>
            </p:txBody>
          </p:sp>
        </p:grpSp>
        <p:grpSp>
          <p:nvGrpSpPr>
            <p:cNvPr id="94" name="Grupa 93"/>
            <p:cNvGrpSpPr/>
            <p:nvPr/>
          </p:nvGrpSpPr>
          <p:grpSpPr>
            <a:xfrm>
              <a:off x="3386274" y="2295013"/>
              <a:ext cx="2649109" cy="882630"/>
              <a:chOff x="517329" y="3208028"/>
              <a:chExt cx="2760023" cy="882630"/>
            </a:xfrm>
          </p:grpSpPr>
          <p:sp>
            <p:nvSpPr>
              <p:cNvPr id="96" name="Prostokąt 95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874287" y="3208028"/>
                <a:ext cx="2403065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noAutofit/>
              </a:bodyPr>
              <a:lstStyle/>
              <a:p>
                <a:pPr marL="90488" lvl="0">
                  <a:lnSpc>
                    <a:spcPts val="1400"/>
                  </a:lnSpc>
                </a:pPr>
                <a:r>
                  <a:rPr lang="pl-PL" sz="1200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Prosty i przyjazny system podatkowy</a:t>
                </a:r>
              </a:p>
            </p:txBody>
          </p:sp>
          <p:sp>
            <p:nvSpPr>
              <p:cNvPr id="97" name="Prostokąt 96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517329" y="3208028"/>
                <a:ext cx="360000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vert270" wrap="square" lIns="0" tIns="0" rIns="0" bIns="0" numCol="1" spcCol="38100" rtlCol="0" anchor="ctr">
                <a:noAutofit/>
              </a:bodyPr>
              <a:lstStyle/>
              <a:p>
                <a:pPr lvl="0" algn="ctr"/>
                <a:r>
                  <a:rPr lang="pl-PL" sz="1400" b="1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Cel 2.1</a:t>
                </a:r>
              </a:p>
            </p:txBody>
          </p:sp>
        </p:grpSp>
      </p:grpSp>
      <p:grpSp>
        <p:nvGrpSpPr>
          <p:cNvPr id="110" name="Grupa 109"/>
          <p:cNvGrpSpPr/>
          <p:nvPr/>
        </p:nvGrpSpPr>
        <p:grpSpPr>
          <a:xfrm>
            <a:off x="6194214" y="2294848"/>
            <a:ext cx="2649109" cy="882630"/>
            <a:chOff x="517329" y="3208028"/>
            <a:chExt cx="2760023" cy="882630"/>
          </a:xfrm>
        </p:grpSpPr>
        <p:sp>
          <p:nvSpPr>
            <p:cNvPr id="112" name="Prostokąt 111">
              <a:extLst>
                <a:ext uri="{FF2B5EF4-FFF2-40B4-BE49-F238E27FC236}">
                  <a16:creationId xmlns:a16="http://schemas.microsoft.com/office/drawing/2014/main" id="{BC2F17F5-DB29-46D7-A849-A73931A22A2C}"/>
                </a:ext>
              </a:extLst>
            </p:cNvPr>
            <p:cNvSpPr/>
            <p:nvPr/>
          </p:nvSpPr>
          <p:spPr>
            <a:xfrm>
              <a:off x="874287" y="3208028"/>
              <a:ext cx="2403065" cy="8826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bg1">
                  <a:lumMod val="6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noAutofit/>
            </a:bodyPr>
            <a:lstStyle/>
            <a:p>
              <a:pPr marL="90488" lvl="0">
                <a:lnSpc>
                  <a:spcPts val="1400"/>
                </a:lnSpc>
              </a:pPr>
              <a:r>
                <a:rPr lang="pl-PL" sz="1200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Budowa przewag konkurencyjnych  polskiego sektora finansowego </a:t>
              </a:r>
            </a:p>
          </p:txBody>
        </p:sp>
        <p:sp>
          <p:nvSpPr>
            <p:cNvPr id="113" name="Prostokąt 112">
              <a:extLst>
                <a:ext uri="{FF2B5EF4-FFF2-40B4-BE49-F238E27FC236}">
                  <a16:creationId xmlns:a16="http://schemas.microsoft.com/office/drawing/2014/main" id="{BC2F17F5-DB29-46D7-A849-A73931A22A2C}"/>
                </a:ext>
              </a:extLst>
            </p:cNvPr>
            <p:cNvSpPr/>
            <p:nvPr/>
          </p:nvSpPr>
          <p:spPr>
            <a:xfrm>
              <a:off x="517329" y="3208028"/>
              <a:ext cx="360000" cy="8826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bg1">
                  <a:lumMod val="6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vert270" wrap="square" lIns="0" tIns="0" rIns="0" bIns="0" numCol="1" spcCol="38100" rtlCol="0" anchor="ctr">
              <a:noAutofit/>
            </a:bodyPr>
            <a:lstStyle/>
            <a:p>
              <a:pPr lvl="0" algn="ctr"/>
              <a:r>
                <a:rPr lang="pl-PL" sz="1400" b="1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Cel 3.1</a:t>
              </a:r>
            </a:p>
          </p:txBody>
        </p:sp>
      </p:grpSp>
      <p:grpSp>
        <p:nvGrpSpPr>
          <p:cNvPr id="14" name="Grupa 13"/>
          <p:cNvGrpSpPr/>
          <p:nvPr/>
        </p:nvGrpSpPr>
        <p:grpSpPr>
          <a:xfrm>
            <a:off x="9137181" y="2277064"/>
            <a:ext cx="2651385" cy="3792235"/>
            <a:chOff x="9436479" y="2314368"/>
            <a:chExt cx="2651385" cy="3792235"/>
          </a:xfrm>
        </p:grpSpPr>
        <p:grpSp>
          <p:nvGrpSpPr>
            <p:cNvPr id="134" name="Grupa 133"/>
            <p:cNvGrpSpPr/>
            <p:nvPr/>
          </p:nvGrpSpPr>
          <p:grpSpPr>
            <a:xfrm>
              <a:off x="9450084" y="2314368"/>
              <a:ext cx="2637780" cy="882630"/>
              <a:chOff x="517329" y="3208028"/>
              <a:chExt cx="2748220" cy="882630"/>
            </a:xfrm>
          </p:grpSpPr>
          <p:sp>
            <p:nvSpPr>
              <p:cNvPr id="136" name="Prostokąt 135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874287" y="3208028"/>
                <a:ext cx="2391262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noAutofit/>
              </a:bodyPr>
              <a:lstStyle/>
              <a:p>
                <a:pPr marL="90488" lvl="0">
                  <a:lnSpc>
                    <a:spcPts val="1400"/>
                  </a:lnSpc>
                </a:pPr>
                <a:r>
                  <a:rPr lang="pl-PL" sz="1200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Poprawa skuteczności </a:t>
                </a:r>
                <a:br>
                  <a:rPr lang="pl-PL" sz="1200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</a:br>
                <a:r>
                  <a:rPr lang="pl-PL" sz="1200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 efektywności działania resortu finansów </a:t>
                </a:r>
              </a:p>
            </p:txBody>
          </p:sp>
          <p:sp>
            <p:nvSpPr>
              <p:cNvPr id="137" name="Prostokąt 136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517329" y="3208028"/>
                <a:ext cx="360000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vert270" wrap="square" lIns="0" tIns="0" rIns="0" bIns="0" numCol="1" spcCol="38100" rtlCol="0" anchor="ctr">
                <a:noAutofit/>
              </a:bodyPr>
              <a:lstStyle/>
              <a:p>
                <a:pPr lvl="0" algn="ctr"/>
                <a:r>
                  <a:rPr lang="pl-PL" sz="1400" b="1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Cel 4.1</a:t>
                </a:r>
              </a:p>
            </p:txBody>
          </p:sp>
        </p:grpSp>
        <p:grpSp>
          <p:nvGrpSpPr>
            <p:cNvPr id="142" name="Grupa 141"/>
            <p:cNvGrpSpPr/>
            <p:nvPr/>
          </p:nvGrpSpPr>
          <p:grpSpPr>
            <a:xfrm>
              <a:off x="9438755" y="3293289"/>
              <a:ext cx="2649109" cy="882630"/>
              <a:chOff x="517329" y="3208028"/>
              <a:chExt cx="2760023" cy="882630"/>
            </a:xfrm>
          </p:grpSpPr>
          <p:sp>
            <p:nvSpPr>
              <p:cNvPr id="144" name="Prostokąt 143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874287" y="3208028"/>
                <a:ext cx="2403065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noAutofit/>
              </a:bodyPr>
              <a:lstStyle/>
              <a:p>
                <a:pPr marL="90488" lvl="0"/>
                <a:r>
                  <a:rPr lang="pl-PL" sz="1200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Digitalizacja resortu finansów</a:t>
                </a:r>
              </a:p>
            </p:txBody>
          </p:sp>
          <p:sp>
            <p:nvSpPr>
              <p:cNvPr id="145" name="Prostokąt 144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517329" y="3208028"/>
                <a:ext cx="360000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vert270" wrap="square" lIns="0" tIns="0" rIns="0" bIns="0" numCol="1" spcCol="38100" rtlCol="0" anchor="ctr">
                <a:noAutofit/>
              </a:bodyPr>
              <a:lstStyle/>
              <a:p>
                <a:pPr lvl="0" algn="ctr"/>
                <a:r>
                  <a:rPr lang="pl-PL" sz="1400" b="1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Cel 4.2</a:t>
                </a:r>
              </a:p>
            </p:txBody>
          </p:sp>
        </p:grpSp>
        <p:grpSp>
          <p:nvGrpSpPr>
            <p:cNvPr id="150" name="Grupa 149"/>
            <p:cNvGrpSpPr/>
            <p:nvPr/>
          </p:nvGrpSpPr>
          <p:grpSpPr>
            <a:xfrm>
              <a:off x="9438755" y="5223973"/>
              <a:ext cx="2649109" cy="882630"/>
              <a:chOff x="517329" y="3208028"/>
              <a:chExt cx="2760023" cy="882630"/>
            </a:xfrm>
          </p:grpSpPr>
          <p:sp>
            <p:nvSpPr>
              <p:cNvPr id="152" name="Prostokąt 151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874287" y="3208028"/>
                <a:ext cx="2403065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noAutofit/>
              </a:bodyPr>
              <a:lstStyle/>
              <a:p>
                <a:pPr marL="90488" lvl="0">
                  <a:lnSpc>
                    <a:spcPts val="1400"/>
                  </a:lnSpc>
                </a:pPr>
                <a:r>
                  <a:rPr lang="pl-PL" sz="1200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Nowoczesne i przyjazne miejsce pracy</a:t>
                </a:r>
              </a:p>
            </p:txBody>
          </p:sp>
          <p:sp>
            <p:nvSpPr>
              <p:cNvPr id="153" name="Prostokąt 152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517329" y="3208028"/>
                <a:ext cx="360000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vert270" wrap="square" lIns="0" tIns="0" rIns="0" bIns="0" numCol="1" spcCol="38100" rtlCol="0" anchor="ctr">
                <a:noAutofit/>
              </a:bodyPr>
              <a:lstStyle/>
              <a:p>
                <a:pPr lvl="0" algn="ctr"/>
                <a:r>
                  <a:rPr lang="pl-PL" sz="1400" b="1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Cel 4.4</a:t>
                </a:r>
              </a:p>
            </p:txBody>
          </p:sp>
        </p:grpSp>
        <p:grpSp>
          <p:nvGrpSpPr>
            <p:cNvPr id="158" name="Grupa 157"/>
            <p:cNvGrpSpPr/>
            <p:nvPr/>
          </p:nvGrpSpPr>
          <p:grpSpPr>
            <a:xfrm>
              <a:off x="9436479" y="4263157"/>
              <a:ext cx="2649109" cy="882630"/>
              <a:chOff x="517329" y="3208028"/>
              <a:chExt cx="2760023" cy="882630"/>
            </a:xfrm>
          </p:grpSpPr>
          <p:sp>
            <p:nvSpPr>
              <p:cNvPr id="160" name="Prostokąt 159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874287" y="3208028"/>
                <a:ext cx="2403065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anchor="ctr">
                <a:noAutofit/>
              </a:bodyPr>
              <a:lstStyle/>
              <a:p>
                <a:pPr marL="90488" lvl="0">
                  <a:lnSpc>
                    <a:spcPts val="1400"/>
                  </a:lnSpc>
                </a:pPr>
                <a:r>
                  <a:rPr lang="pl-PL" sz="1200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Wzmocnienie kompetencji analitycznych</a:t>
                </a:r>
              </a:p>
            </p:txBody>
          </p:sp>
          <p:sp>
            <p:nvSpPr>
              <p:cNvPr id="161" name="Prostokąt 160">
                <a:extLst>
                  <a:ext uri="{FF2B5EF4-FFF2-40B4-BE49-F238E27FC236}">
                    <a16:creationId xmlns:a16="http://schemas.microsoft.com/office/drawing/2014/main" id="{BC2F17F5-DB29-46D7-A849-A73931A22A2C}"/>
                  </a:ext>
                </a:extLst>
              </p:cNvPr>
              <p:cNvSpPr/>
              <p:nvPr/>
            </p:nvSpPr>
            <p:spPr>
              <a:xfrm>
                <a:off x="517329" y="3208028"/>
                <a:ext cx="360000" cy="88263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bg1">
                    <a:lumMod val="65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vert270" wrap="square" lIns="0" tIns="0" rIns="0" bIns="0" numCol="1" spcCol="38100" rtlCol="0" anchor="ctr">
                <a:noAutofit/>
              </a:bodyPr>
              <a:lstStyle/>
              <a:p>
                <a:pPr lvl="0" algn="ctr"/>
                <a:r>
                  <a:rPr lang="pl-PL" sz="1400" b="1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Cel 4.3</a:t>
                </a:r>
              </a:p>
            </p:txBody>
          </p:sp>
        </p:grpSp>
      </p:grpSp>
      <p:grpSp>
        <p:nvGrpSpPr>
          <p:cNvPr id="9" name="Grupa 8"/>
          <p:cNvGrpSpPr/>
          <p:nvPr/>
        </p:nvGrpSpPr>
        <p:grpSpPr>
          <a:xfrm>
            <a:off x="343040" y="761255"/>
            <a:ext cx="2664937" cy="1426773"/>
            <a:chOff x="343040" y="761255"/>
            <a:chExt cx="2664937" cy="1426773"/>
          </a:xfrm>
        </p:grpSpPr>
        <p:grpSp>
          <p:nvGrpSpPr>
            <p:cNvPr id="11" name="Grupa 10"/>
            <p:cNvGrpSpPr/>
            <p:nvPr/>
          </p:nvGrpSpPr>
          <p:grpSpPr>
            <a:xfrm>
              <a:off x="343040" y="761255"/>
              <a:ext cx="2660438" cy="1248618"/>
              <a:chOff x="466868" y="761255"/>
              <a:chExt cx="2772000" cy="1248618"/>
            </a:xfrm>
          </p:grpSpPr>
          <p:sp>
            <p:nvSpPr>
              <p:cNvPr id="2" name="Prostokąt zaokrąglony 1"/>
              <p:cNvSpPr/>
              <p:nvPr/>
            </p:nvSpPr>
            <p:spPr>
              <a:xfrm>
                <a:off x="466868" y="1067100"/>
                <a:ext cx="2772000" cy="942773"/>
              </a:xfrm>
              <a:prstGeom prst="roundRect">
                <a:avLst>
                  <a:gd name="adj" fmla="val 1650"/>
                </a:avLst>
              </a:prstGeom>
              <a:solidFill>
                <a:srgbClr val="E30613"/>
              </a:solidFill>
              <a:ln>
                <a:solidFill>
                  <a:srgbClr val="FC3A7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pl-PL" sz="1600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Zapewnienie stabilnych finansów publicznych</a:t>
                </a:r>
              </a:p>
            </p:txBody>
          </p:sp>
          <p:sp>
            <p:nvSpPr>
              <p:cNvPr id="5" name="Prostokąt zaokrąglony 4"/>
              <p:cNvSpPr/>
              <p:nvPr/>
            </p:nvSpPr>
            <p:spPr>
              <a:xfrm>
                <a:off x="466868" y="761255"/>
                <a:ext cx="2772000" cy="396000"/>
              </a:xfrm>
              <a:prstGeom prst="roundRect">
                <a:avLst>
                  <a:gd name="adj" fmla="val 1273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sz="2000" dirty="0">
                    <a:solidFill>
                      <a:schemeClr val="bg1">
                        <a:lumMod val="95000"/>
                      </a:schemeClr>
                    </a:solidFill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KIERUNEK 1</a:t>
                </a:r>
              </a:p>
            </p:txBody>
          </p:sp>
        </p:grpSp>
        <p:grpSp>
          <p:nvGrpSpPr>
            <p:cNvPr id="167" name="Grupa 166"/>
            <p:cNvGrpSpPr/>
            <p:nvPr/>
          </p:nvGrpSpPr>
          <p:grpSpPr>
            <a:xfrm rot="5400000">
              <a:off x="1603978" y="784028"/>
              <a:ext cx="144000" cy="2663999"/>
              <a:chOff x="3220964" y="697847"/>
              <a:chExt cx="17090" cy="766356"/>
            </a:xfrm>
            <a:solidFill>
              <a:schemeClr val="bg1">
                <a:lumMod val="50000"/>
              </a:schemeClr>
            </a:solidFill>
          </p:grpSpPr>
          <p:cxnSp>
            <p:nvCxnSpPr>
              <p:cNvPr id="165" name="Łącznik prosty 164">
                <a:extLst>
                  <a:ext uri="{FF2B5EF4-FFF2-40B4-BE49-F238E27FC236}">
                    <a16:creationId xmlns:a16="http://schemas.microsoft.com/office/drawing/2014/main" id="{1FF6344A-017F-499A-82B3-C39B864C2D63}"/>
                  </a:ext>
                </a:extLst>
              </p:cNvPr>
              <p:cNvCxnSpPr/>
              <p:nvPr/>
            </p:nvCxnSpPr>
            <p:spPr>
              <a:xfrm>
                <a:off x="3220964" y="697847"/>
                <a:ext cx="0" cy="766356"/>
              </a:xfrm>
              <a:prstGeom prst="line">
                <a:avLst/>
              </a:prstGeom>
              <a:grpFill/>
              <a:ln w="19050" cap="flat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166" name="Trójkąt równoramienny 165">
                <a:extLst>
                  <a:ext uri="{FF2B5EF4-FFF2-40B4-BE49-F238E27FC236}">
                    <a16:creationId xmlns:a16="http://schemas.microsoft.com/office/drawing/2014/main" id="{53F78E6B-B653-4B67-A450-16A002933AA9}"/>
                  </a:ext>
                </a:extLst>
              </p:cNvPr>
              <p:cNvSpPr/>
              <p:nvPr/>
            </p:nvSpPr>
            <p:spPr>
              <a:xfrm rot="5400000">
                <a:off x="3178157" y="1070103"/>
                <a:ext cx="104015" cy="15779"/>
              </a:xfrm>
              <a:prstGeom prst="triangle">
                <a:avLst/>
              </a:prstGeom>
              <a:grpFill/>
              <a:ln w="12700" cap="flat">
                <a:solidFill>
                  <a:schemeClr val="tx1">
                    <a:lumMod val="50000"/>
                    <a:lumOff val="50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pl-PL" sz="36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Helvetica Neue Medium"/>
                </a:endParaRPr>
              </a:p>
            </p:txBody>
          </p:sp>
        </p:grpSp>
      </p:grpSp>
      <p:grpSp>
        <p:nvGrpSpPr>
          <p:cNvPr id="8" name="Grupa 7"/>
          <p:cNvGrpSpPr/>
          <p:nvPr/>
        </p:nvGrpSpPr>
        <p:grpSpPr>
          <a:xfrm>
            <a:off x="3261615" y="761255"/>
            <a:ext cx="2678961" cy="1435435"/>
            <a:chOff x="3247785" y="761255"/>
            <a:chExt cx="2678961" cy="1435435"/>
          </a:xfrm>
        </p:grpSpPr>
        <p:grpSp>
          <p:nvGrpSpPr>
            <p:cNvPr id="43" name="Grupa 42"/>
            <p:cNvGrpSpPr/>
            <p:nvPr/>
          </p:nvGrpSpPr>
          <p:grpSpPr>
            <a:xfrm>
              <a:off x="3247785" y="761255"/>
              <a:ext cx="2678961" cy="1248618"/>
              <a:chOff x="466868" y="761255"/>
              <a:chExt cx="2772000" cy="1248618"/>
            </a:xfrm>
          </p:grpSpPr>
          <p:sp>
            <p:nvSpPr>
              <p:cNvPr id="44" name="Prostokąt zaokrąglony 43"/>
              <p:cNvSpPr/>
              <p:nvPr/>
            </p:nvSpPr>
            <p:spPr>
              <a:xfrm>
                <a:off x="466868" y="1067100"/>
                <a:ext cx="2772000" cy="942773"/>
              </a:xfrm>
              <a:prstGeom prst="roundRect">
                <a:avLst>
                  <a:gd name="adj" fmla="val 1650"/>
                </a:avLst>
              </a:prstGeom>
              <a:solidFill>
                <a:srgbClr val="E30613"/>
              </a:solidFill>
              <a:ln>
                <a:solidFill>
                  <a:srgbClr val="FC3A7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pl-PL" sz="1600" dirty="0" err="1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Klientocentryczność</a:t>
                </a:r>
                <a:endParaRPr lang="pl-PL" sz="1600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45" name="Prostokąt zaokrąglony 44"/>
              <p:cNvSpPr/>
              <p:nvPr/>
            </p:nvSpPr>
            <p:spPr>
              <a:xfrm>
                <a:off x="466868" y="761255"/>
                <a:ext cx="2772000" cy="396000"/>
              </a:xfrm>
              <a:prstGeom prst="roundRect">
                <a:avLst>
                  <a:gd name="adj" fmla="val 1273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sz="2000" dirty="0">
                    <a:solidFill>
                      <a:schemeClr val="bg1">
                        <a:lumMod val="95000"/>
                      </a:schemeClr>
                    </a:solidFill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KIERUNEK 2</a:t>
                </a:r>
              </a:p>
            </p:txBody>
          </p:sp>
        </p:grpSp>
        <p:grpSp>
          <p:nvGrpSpPr>
            <p:cNvPr id="168" name="Grupa 167"/>
            <p:cNvGrpSpPr/>
            <p:nvPr/>
          </p:nvGrpSpPr>
          <p:grpSpPr>
            <a:xfrm rot="5400000">
              <a:off x="4509183" y="792690"/>
              <a:ext cx="144000" cy="2663999"/>
              <a:chOff x="3220964" y="697847"/>
              <a:chExt cx="17090" cy="766356"/>
            </a:xfrm>
            <a:solidFill>
              <a:schemeClr val="bg1">
                <a:lumMod val="50000"/>
              </a:schemeClr>
            </a:solidFill>
          </p:grpSpPr>
          <p:cxnSp>
            <p:nvCxnSpPr>
              <p:cNvPr id="169" name="Łącznik prosty 168">
                <a:extLst>
                  <a:ext uri="{FF2B5EF4-FFF2-40B4-BE49-F238E27FC236}">
                    <a16:creationId xmlns:a16="http://schemas.microsoft.com/office/drawing/2014/main" id="{1FF6344A-017F-499A-82B3-C39B864C2D63}"/>
                  </a:ext>
                </a:extLst>
              </p:cNvPr>
              <p:cNvCxnSpPr/>
              <p:nvPr/>
            </p:nvCxnSpPr>
            <p:spPr>
              <a:xfrm>
                <a:off x="3220964" y="697847"/>
                <a:ext cx="0" cy="766356"/>
              </a:xfrm>
              <a:prstGeom prst="line">
                <a:avLst/>
              </a:prstGeom>
              <a:grpFill/>
              <a:ln w="19050" cap="flat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170" name="Trójkąt równoramienny 169">
                <a:extLst>
                  <a:ext uri="{FF2B5EF4-FFF2-40B4-BE49-F238E27FC236}">
                    <a16:creationId xmlns:a16="http://schemas.microsoft.com/office/drawing/2014/main" id="{53F78E6B-B653-4B67-A450-16A002933AA9}"/>
                  </a:ext>
                </a:extLst>
              </p:cNvPr>
              <p:cNvSpPr/>
              <p:nvPr/>
            </p:nvSpPr>
            <p:spPr>
              <a:xfrm rot="5400000">
                <a:off x="3178157" y="1070103"/>
                <a:ext cx="104015" cy="15779"/>
              </a:xfrm>
              <a:prstGeom prst="triangle">
                <a:avLst/>
              </a:prstGeom>
              <a:grpFill/>
              <a:ln w="12700" cap="flat">
                <a:solidFill>
                  <a:schemeClr val="tx1">
                    <a:lumMod val="50000"/>
                    <a:lumOff val="50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pl-PL" sz="36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Helvetica Neue Medium"/>
                </a:endParaRPr>
              </a:p>
            </p:txBody>
          </p:sp>
        </p:grpSp>
      </p:grpSp>
      <p:grpSp>
        <p:nvGrpSpPr>
          <p:cNvPr id="3" name="Grupa 2"/>
          <p:cNvGrpSpPr/>
          <p:nvPr/>
        </p:nvGrpSpPr>
        <p:grpSpPr>
          <a:xfrm>
            <a:off x="6194214" y="764238"/>
            <a:ext cx="2671767" cy="1423399"/>
            <a:chOff x="6289161" y="755185"/>
            <a:chExt cx="2671767" cy="1423399"/>
          </a:xfrm>
        </p:grpSpPr>
        <p:grpSp>
          <p:nvGrpSpPr>
            <p:cNvPr id="46" name="Grupa 45"/>
            <p:cNvGrpSpPr/>
            <p:nvPr/>
          </p:nvGrpSpPr>
          <p:grpSpPr>
            <a:xfrm>
              <a:off x="6289161" y="755185"/>
              <a:ext cx="2660438" cy="1248618"/>
              <a:chOff x="466868" y="761255"/>
              <a:chExt cx="2772000" cy="1248618"/>
            </a:xfrm>
          </p:grpSpPr>
          <p:sp>
            <p:nvSpPr>
              <p:cNvPr id="47" name="Prostokąt zaokrąglony 46"/>
              <p:cNvSpPr/>
              <p:nvPr/>
            </p:nvSpPr>
            <p:spPr>
              <a:xfrm>
                <a:off x="466868" y="1067100"/>
                <a:ext cx="2772000" cy="942773"/>
              </a:xfrm>
              <a:prstGeom prst="roundRect">
                <a:avLst>
                  <a:gd name="adj" fmla="val 1650"/>
                </a:avLst>
              </a:prstGeom>
              <a:solidFill>
                <a:srgbClr val="E30613"/>
              </a:solidFill>
              <a:ln>
                <a:solidFill>
                  <a:srgbClr val="FC3A7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pl-PL" sz="1600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Wspieranie rozwoju krajowego systemu finansowego </a:t>
                </a:r>
              </a:p>
            </p:txBody>
          </p:sp>
          <p:sp>
            <p:nvSpPr>
              <p:cNvPr id="48" name="Prostokąt zaokrąglony 47"/>
              <p:cNvSpPr/>
              <p:nvPr/>
            </p:nvSpPr>
            <p:spPr>
              <a:xfrm>
                <a:off x="466868" y="761255"/>
                <a:ext cx="2772000" cy="396000"/>
              </a:xfrm>
              <a:prstGeom prst="roundRect">
                <a:avLst>
                  <a:gd name="adj" fmla="val 1273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sz="2000" dirty="0">
                    <a:solidFill>
                      <a:schemeClr val="bg1">
                        <a:lumMod val="95000"/>
                      </a:schemeClr>
                    </a:solidFill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KIERUNEK 3</a:t>
                </a:r>
              </a:p>
            </p:txBody>
          </p:sp>
        </p:grpSp>
        <p:grpSp>
          <p:nvGrpSpPr>
            <p:cNvPr id="171" name="Grupa 170"/>
            <p:cNvGrpSpPr/>
            <p:nvPr/>
          </p:nvGrpSpPr>
          <p:grpSpPr>
            <a:xfrm rot="5400000">
              <a:off x="7556929" y="774584"/>
              <a:ext cx="144000" cy="2663999"/>
              <a:chOff x="3220964" y="697847"/>
              <a:chExt cx="17090" cy="766356"/>
            </a:xfrm>
            <a:solidFill>
              <a:schemeClr val="bg1">
                <a:lumMod val="50000"/>
              </a:schemeClr>
            </a:solidFill>
          </p:grpSpPr>
          <p:cxnSp>
            <p:nvCxnSpPr>
              <p:cNvPr id="172" name="Łącznik prosty 171">
                <a:extLst>
                  <a:ext uri="{FF2B5EF4-FFF2-40B4-BE49-F238E27FC236}">
                    <a16:creationId xmlns:a16="http://schemas.microsoft.com/office/drawing/2014/main" id="{1FF6344A-017F-499A-82B3-C39B864C2D63}"/>
                  </a:ext>
                </a:extLst>
              </p:cNvPr>
              <p:cNvCxnSpPr/>
              <p:nvPr/>
            </p:nvCxnSpPr>
            <p:spPr>
              <a:xfrm>
                <a:off x="3220964" y="697847"/>
                <a:ext cx="0" cy="766356"/>
              </a:xfrm>
              <a:prstGeom prst="line">
                <a:avLst/>
              </a:prstGeom>
              <a:grpFill/>
              <a:ln w="19050" cap="flat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173" name="Trójkąt równoramienny 172">
                <a:extLst>
                  <a:ext uri="{FF2B5EF4-FFF2-40B4-BE49-F238E27FC236}">
                    <a16:creationId xmlns:a16="http://schemas.microsoft.com/office/drawing/2014/main" id="{53F78E6B-B653-4B67-A450-16A002933AA9}"/>
                  </a:ext>
                </a:extLst>
              </p:cNvPr>
              <p:cNvSpPr/>
              <p:nvPr/>
            </p:nvSpPr>
            <p:spPr>
              <a:xfrm rot="5400000">
                <a:off x="3178157" y="1070103"/>
                <a:ext cx="104015" cy="15779"/>
              </a:xfrm>
              <a:prstGeom prst="triangle">
                <a:avLst/>
              </a:prstGeom>
              <a:grpFill/>
              <a:ln w="12700" cap="flat">
                <a:solidFill>
                  <a:schemeClr val="tx1">
                    <a:lumMod val="50000"/>
                    <a:lumOff val="50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pl-PL" sz="36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Helvetica Neue Medium"/>
                </a:endParaRPr>
              </a:p>
            </p:txBody>
          </p:sp>
        </p:grpSp>
      </p:grpSp>
      <p:grpSp>
        <p:nvGrpSpPr>
          <p:cNvPr id="4" name="Grupa 3"/>
          <p:cNvGrpSpPr/>
          <p:nvPr/>
        </p:nvGrpSpPr>
        <p:grpSpPr>
          <a:xfrm>
            <a:off x="9119618" y="759905"/>
            <a:ext cx="2675255" cy="1432278"/>
            <a:chOff x="9318789" y="759905"/>
            <a:chExt cx="2675255" cy="1432278"/>
          </a:xfrm>
        </p:grpSpPr>
        <p:grpSp>
          <p:nvGrpSpPr>
            <p:cNvPr id="49" name="Grupa 48"/>
            <p:cNvGrpSpPr/>
            <p:nvPr/>
          </p:nvGrpSpPr>
          <p:grpSpPr>
            <a:xfrm>
              <a:off x="9318789" y="759905"/>
              <a:ext cx="2671767" cy="1248618"/>
              <a:chOff x="466868" y="761255"/>
              <a:chExt cx="2772000" cy="1248618"/>
            </a:xfrm>
          </p:grpSpPr>
          <p:sp>
            <p:nvSpPr>
              <p:cNvPr id="50" name="Prostokąt zaokrąglony 49"/>
              <p:cNvSpPr/>
              <p:nvPr/>
            </p:nvSpPr>
            <p:spPr>
              <a:xfrm>
                <a:off x="466868" y="1067100"/>
                <a:ext cx="2772000" cy="942773"/>
              </a:xfrm>
              <a:prstGeom prst="roundRect">
                <a:avLst>
                  <a:gd name="adj" fmla="val 1650"/>
                </a:avLst>
              </a:prstGeom>
              <a:solidFill>
                <a:srgbClr val="E30613"/>
              </a:solidFill>
              <a:ln>
                <a:solidFill>
                  <a:srgbClr val="FC3A7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pl-PL" sz="1600" dirty="0"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Wzmocnienie zdolności organizacji do skutecznej realizacji zadań</a:t>
                </a:r>
              </a:p>
            </p:txBody>
          </p:sp>
          <p:sp>
            <p:nvSpPr>
              <p:cNvPr id="51" name="Prostokąt zaokrąglony 50"/>
              <p:cNvSpPr/>
              <p:nvPr/>
            </p:nvSpPr>
            <p:spPr>
              <a:xfrm>
                <a:off x="466868" y="761255"/>
                <a:ext cx="2772000" cy="396000"/>
              </a:xfrm>
              <a:prstGeom prst="roundRect">
                <a:avLst>
                  <a:gd name="adj" fmla="val 1273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l-PL" sz="2000" dirty="0">
                    <a:solidFill>
                      <a:schemeClr val="bg1">
                        <a:lumMod val="95000"/>
                      </a:schemeClr>
                    </a:solidFill>
                    <a:latin typeface="Corbel" panose="020B05030202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KIERUNEK 4</a:t>
                </a:r>
              </a:p>
            </p:txBody>
          </p:sp>
        </p:grpSp>
        <p:grpSp>
          <p:nvGrpSpPr>
            <p:cNvPr id="174" name="Grupa 173"/>
            <p:cNvGrpSpPr/>
            <p:nvPr/>
          </p:nvGrpSpPr>
          <p:grpSpPr>
            <a:xfrm rot="5400000">
              <a:off x="10590045" y="788183"/>
              <a:ext cx="144000" cy="2663999"/>
              <a:chOff x="3220964" y="697847"/>
              <a:chExt cx="17090" cy="766356"/>
            </a:xfrm>
            <a:solidFill>
              <a:schemeClr val="bg1">
                <a:lumMod val="50000"/>
              </a:schemeClr>
            </a:solidFill>
          </p:grpSpPr>
          <p:cxnSp>
            <p:nvCxnSpPr>
              <p:cNvPr id="175" name="Łącznik prosty 174">
                <a:extLst>
                  <a:ext uri="{FF2B5EF4-FFF2-40B4-BE49-F238E27FC236}">
                    <a16:creationId xmlns:a16="http://schemas.microsoft.com/office/drawing/2014/main" id="{1FF6344A-017F-499A-82B3-C39B864C2D63}"/>
                  </a:ext>
                </a:extLst>
              </p:cNvPr>
              <p:cNvCxnSpPr/>
              <p:nvPr/>
            </p:nvCxnSpPr>
            <p:spPr>
              <a:xfrm>
                <a:off x="3220964" y="697847"/>
                <a:ext cx="0" cy="766356"/>
              </a:xfrm>
              <a:prstGeom prst="line">
                <a:avLst/>
              </a:prstGeom>
              <a:grpFill/>
              <a:ln w="19050" cap="flat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</p:cxnSp>
          <p:sp>
            <p:nvSpPr>
              <p:cNvPr id="176" name="Trójkąt równoramienny 175">
                <a:extLst>
                  <a:ext uri="{FF2B5EF4-FFF2-40B4-BE49-F238E27FC236}">
                    <a16:creationId xmlns:a16="http://schemas.microsoft.com/office/drawing/2014/main" id="{53F78E6B-B653-4B67-A450-16A002933AA9}"/>
                  </a:ext>
                </a:extLst>
              </p:cNvPr>
              <p:cNvSpPr/>
              <p:nvPr/>
            </p:nvSpPr>
            <p:spPr>
              <a:xfrm rot="5400000">
                <a:off x="3178157" y="1070103"/>
                <a:ext cx="104015" cy="15779"/>
              </a:xfrm>
              <a:prstGeom prst="triangle">
                <a:avLst/>
              </a:prstGeom>
              <a:grpFill/>
              <a:ln w="12700" cap="flat">
                <a:solidFill>
                  <a:schemeClr val="tx1">
                    <a:lumMod val="50000"/>
                    <a:lumOff val="50000"/>
                  </a:schemeClr>
                </a:solidFill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0" tIns="0" rIns="0" bIns="0" numCol="1" spcCol="3810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825500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pl-PL" sz="3600" b="0" i="0" u="none" strike="noStrike" cap="none" spc="0" normalizeH="0" baseline="0">
                  <a:ln>
                    <a:noFill/>
                  </a:ln>
                  <a:solidFill>
                    <a:srgbClr val="FFFFFF"/>
                  </a:solidFill>
                  <a:effectLst/>
                  <a:uFillTx/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  <a:sym typeface="Helvetica Neue Medium"/>
                </a:endParaRPr>
              </a:p>
            </p:txBody>
          </p:sp>
        </p:grpSp>
      </p:grpSp>
      <p:grpSp>
        <p:nvGrpSpPr>
          <p:cNvPr id="61" name="Grupa 60"/>
          <p:cNvGrpSpPr/>
          <p:nvPr/>
        </p:nvGrpSpPr>
        <p:grpSpPr>
          <a:xfrm>
            <a:off x="343040" y="3458548"/>
            <a:ext cx="2649109" cy="882630"/>
            <a:chOff x="517329" y="3208028"/>
            <a:chExt cx="2760023" cy="882630"/>
          </a:xfrm>
        </p:grpSpPr>
        <p:sp>
          <p:nvSpPr>
            <p:cNvPr id="63" name="Prostokąt 62">
              <a:extLst>
                <a:ext uri="{FF2B5EF4-FFF2-40B4-BE49-F238E27FC236}">
                  <a16:creationId xmlns:a16="http://schemas.microsoft.com/office/drawing/2014/main" id="{BC2F17F5-DB29-46D7-A849-A73931A22A2C}"/>
                </a:ext>
              </a:extLst>
            </p:cNvPr>
            <p:cNvSpPr/>
            <p:nvPr/>
          </p:nvSpPr>
          <p:spPr>
            <a:xfrm>
              <a:off x="874287" y="3208028"/>
              <a:ext cx="2403065" cy="8826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bg1">
                  <a:lumMod val="6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noAutofit/>
            </a:bodyPr>
            <a:lstStyle/>
            <a:p>
              <a:pPr marL="90488" lvl="0">
                <a:lnSpc>
                  <a:spcPts val="1400"/>
                </a:lnSpc>
              </a:pPr>
              <a:r>
                <a:rPr lang="pl-PL" sz="1200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Wzrost skuteczności </a:t>
              </a:r>
            </a:p>
            <a:p>
              <a:pPr marL="90488" lvl="0">
                <a:lnSpc>
                  <a:spcPts val="1400"/>
                </a:lnSpc>
              </a:pPr>
              <a:r>
                <a:rPr lang="pl-PL" sz="1200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 efektywności poboru należności podatkowych i niepodatkowych </a:t>
              </a:r>
            </a:p>
          </p:txBody>
        </p:sp>
        <p:sp>
          <p:nvSpPr>
            <p:cNvPr id="64" name="Prostokąt 63">
              <a:extLst>
                <a:ext uri="{FF2B5EF4-FFF2-40B4-BE49-F238E27FC236}">
                  <a16:creationId xmlns:a16="http://schemas.microsoft.com/office/drawing/2014/main" id="{BC2F17F5-DB29-46D7-A849-A73931A22A2C}"/>
                </a:ext>
              </a:extLst>
            </p:cNvPr>
            <p:cNvSpPr/>
            <p:nvPr/>
          </p:nvSpPr>
          <p:spPr>
            <a:xfrm>
              <a:off x="517329" y="3208028"/>
              <a:ext cx="360000" cy="8826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bg1">
                  <a:lumMod val="6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vert270" wrap="square" lIns="0" tIns="0" rIns="0" bIns="0" numCol="1" spcCol="38100" rtlCol="0" anchor="ctr">
              <a:noAutofit/>
            </a:bodyPr>
            <a:lstStyle/>
            <a:p>
              <a:pPr lvl="0" algn="ctr"/>
              <a:r>
                <a:rPr lang="pl-PL" sz="1400" b="1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Cel 1.2</a:t>
              </a:r>
            </a:p>
          </p:txBody>
        </p:sp>
      </p:grpSp>
      <p:grpSp>
        <p:nvGrpSpPr>
          <p:cNvPr id="65" name="Grupa 64"/>
          <p:cNvGrpSpPr/>
          <p:nvPr/>
        </p:nvGrpSpPr>
        <p:grpSpPr>
          <a:xfrm>
            <a:off x="343040" y="4421227"/>
            <a:ext cx="2649109" cy="882630"/>
            <a:chOff x="517329" y="3208028"/>
            <a:chExt cx="2760023" cy="882630"/>
          </a:xfrm>
        </p:grpSpPr>
        <p:sp>
          <p:nvSpPr>
            <p:cNvPr id="66" name="Prostokąt 65">
              <a:extLst>
                <a:ext uri="{FF2B5EF4-FFF2-40B4-BE49-F238E27FC236}">
                  <a16:creationId xmlns:a16="http://schemas.microsoft.com/office/drawing/2014/main" id="{BC2F17F5-DB29-46D7-A849-A73931A22A2C}"/>
                </a:ext>
              </a:extLst>
            </p:cNvPr>
            <p:cNvSpPr/>
            <p:nvPr/>
          </p:nvSpPr>
          <p:spPr>
            <a:xfrm>
              <a:off x="874287" y="3208028"/>
              <a:ext cx="2403065" cy="8826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bg1">
                  <a:lumMod val="6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noAutofit/>
            </a:bodyPr>
            <a:lstStyle/>
            <a:p>
              <a:pPr marL="90488" lvl="0">
                <a:lnSpc>
                  <a:spcPts val="1400"/>
                </a:lnSpc>
              </a:pPr>
              <a:r>
                <a:rPr lang="pl-PL" sz="1200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Efektywne zarządzanie środkami publicznymi</a:t>
              </a:r>
            </a:p>
          </p:txBody>
        </p:sp>
        <p:sp>
          <p:nvSpPr>
            <p:cNvPr id="67" name="Prostokąt 66">
              <a:extLst>
                <a:ext uri="{FF2B5EF4-FFF2-40B4-BE49-F238E27FC236}">
                  <a16:creationId xmlns:a16="http://schemas.microsoft.com/office/drawing/2014/main" id="{BC2F17F5-DB29-46D7-A849-A73931A22A2C}"/>
                </a:ext>
              </a:extLst>
            </p:cNvPr>
            <p:cNvSpPr/>
            <p:nvPr/>
          </p:nvSpPr>
          <p:spPr>
            <a:xfrm>
              <a:off x="517329" y="3208028"/>
              <a:ext cx="360000" cy="8826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bg1">
                  <a:lumMod val="6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vert270" wrap="square" lIns="0" tIns="0" rIns="0" bIns="0" numCol="1" spcCol="38100" rtlCol="0" anchor="ctr">
              <a:noAutofit/>
            </a:bodyPr>
            <a:lstStyle/>
            <a:p>
              <a:pPr lvl="0" algn="ctr"/>
              <a:r>
                <a:rPr lang="pl-PL" sz="1400" b="1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Cel 1.3</a:t>
              </a:r>
            </a:p>
          </p:txBody>
        </p:sp>
      </p:grpSp>
      <p:grpSp>
        <p:nvGrpSpPr>
          <p:cNvPr id="68" name="Grupa 67"/>
          <p:cNvGrpSpPr/>
          <p:nvPr/>
        </p:nvGrpSpPr>
        <p:grpSpPr>
          <a:xfrm>
            <a:off x="343040" y="5383906"/>
            <a:ext cx="2649109" cy="882630"/>
            <a:chOff x="517329" y="3208028"/>
            <a:chExt cx="2760023" cy="882630"/>
          </a:xfrm>
        </p:grpSpPr>
        <p:sp>
          <p:nvSpPr>
            <p:cNvPr id="69" name="Prostokąt 68">
              <a:extLst>
                <a:ext uri="{FF2B5EF4-FFF2-40B4-BE49-F238E27FC236}">
                  <a16:creationId xmlns:a16="http://schemas.microsoft.com/office/drawing/2014/main" id="{BC2F17F5-DB29-46D7-A849-A73931A22A2C}"/>
                </a:ext>
              </a:extLst>
            </p:cNvPr>
            <p:cNvSpPr/>
            <p:nvPr/>
          </p:nvSpPr>
          <p:spPr>
            <a:xfrm>
              <a:off x="874287" y="3208028"/>
              <a:ext cx="2403065" cy="8826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bg1">
                  <a:lumMod val="6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noAutofit/>
            </a:bodyPr>
            <a:lstStyle/>
            <a:p>
              <a:pPr marL="90488" lvl="0">
                <a:lnSpc>
                  <a:spcPts val="1400"/>
                </a:lnSpc>
              </a:pPr>
              <a:r>
                <a:rPr lang="pl-PL" sz="1200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Zapewnienie korzystnych warunków dla rozwoju Polski </a:t>
              </a:r>
              <a:br>
                <a:rPr lang="pl-PL" sz="1200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pl-PL" sz="1200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na forum międzynarodowym </a:t>
              </a:r>
            </a:p>
          </p:txBody>
        </p:sp>
        <p:sp>
          <p:nvSpPr>
            <p:cNvPr id="70" name="Prostokąt 69">
              <a:extLst>
                <a:ext uri="{FF2B5EF4-FFF2-40B4-BE49-F238E27FC236}">
                  <a16:creationId xmlns:a16="http://schemas.microsoft.com/office/drawing/2014/main" id="{BC2F17F5-DB29-46D7-A849-A73931A22A2C}"/>
                </a:ext>
              </a:extLst>
            </p:cNvPr>
            <p:cNvSpPr/>
            <p:nvPr/>
          </p:nvSpPr>
          <p:spPr>
            <a:xfrm>
              <a:off x="517329" y="3208028"/>
              <a:ext cx="360000" cy="8826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bg1">
                  <a:lumMod val="6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vert270" wrap="square" lIns="0" tIns="0" rIns="0" bIns="0" numCol="1" spcCol="38100" rtlCol="0" anchor="ctr">
              <a:noAutofit/>
            </a:bodyPr>
            <a:lstStyle/>
            <a:p>
              <a:pPr lvl="0" algn="ctr"/>
              <a:r>
                <a:rPr lang="pl-PL" sz="1400" b="1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Cel 1.4</a:t>
              </a:r>
            </a:p>
          </p:txBody>
        </p:sp>
      </p:grpSp>
      <p:grpSp>
        <p:nvGrpSpPr>
          <p:cNvPr id="71" name="Grupa 70"/>
          <p:cNvGrpSpPr/>
          <p:nvPr/>
        </p:nvGrpSpPr>
        <p:grpSpPr>
          <a:xfrm>
            <a:off x="6199878" y="3244926"/>
            <a:ext cx="2649109" cy="882630"/>
            <a:chOff x="517329" y="3208028"/>
            <a:chExt cx="2760023" cy="882630"/>
          </a:xfrm>
        </p:grpSpPr>
        <p:sp>
          <p:nvSpPr>
            <p:cNvPr id="72" name="Prostokąt 71">
              <a:extLst>
                <a:ext uri="{FF2B5EF4-FFF2-40B4-BE49-F238E27FC236}">
                  <a16:creationId xmlns:a16="http://schemas.microsoft.com/office/drawing/2014/main" id="{BC2F17F5-DB29-46D7-A849-A73931A22A2C}"/>
                </a:ext>
              </a:extLst>
            </p:cNvPr>
            <p:cNvSpPr/>
            <p:nvPr/>
          </p:nvSpPr>
          <p:spPr>
            <a:xfrm>
              <a:off x="874287" y="3208028"/>
              <a:ext cx="2403065" cy="8826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bg1">
                  <a:lumMod val="6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noAutofit/>
            </a:bodyPr>
            <a:lstStyle/>
            <a:p>
              <a:pPr marL="90488" lvl="0">
                <a:lnSpc>
                  <a:spcPts val="1400"/>
                </a:lnSpc>
              </a:pPr>
              <a:r>
                <a:rPr lang="pl-PL" sz="1200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Wspieranie bezpieczeństwa obrotu gospodarczego</a:t>
              </a:r>
            </a:p>
          </p:txBody>
        </p:sp>
        <p:sp>
          <p:nvSpPr>
            <p:cNvPr id="73" name="Prostokąt 72">
              <a:extLst>
                <a:ext uri="{FF2B5EF4-FFF2-40B4-BE49-F238E27FC236}">
                  <a16:creationId xmlns:a16="http://schemas.microsoft.com/office/drawing/2014/main" id="{BC2F17F5-DB29-46D7-A849-A73931A22A2C}"/>
                </a:ext>
              </a:extLst>
            </p:cNvPr>
            <p:cNvSpPr/>
            <p:nvPr/>
          </p:nvSpPr>
          <p:spPr>
            <a:xfrm>
              <a:off x="517329" y="3208028"/>
              <a:ext cx="360000" cy="88263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bg1">
                  <a:lumMod val="65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vert270" wrap="square" lIns="0" tIns="0" rIns="0" bIns="0" numCol="1" spcCol="38100" rtlCol="0" anchor="ctr">
              <a:noAutofit/>
            </a:bodyPr>
            <a:lstStyle/>
            <a:p>
              <a:pPr lvl="0" algn="ctr"/>
              <a:r>
                <a:rPr lang="pl-PL" sz="1400" b="1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Cel 3.2</a:t>
              </a:r>
            </a:p>
          </p:txBody>
        </p:sp>
      </p:grpSp>
      <p:pic>
        <p:nvPicPr>
          <p:cNvPr id="75" name="Obraz 74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sp>
        <p:nvSpPr>
          <p:cNvPr id="79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3" y="15748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Kierunki działania i rozwoju MF na lata 2021-2024</a:t>
            </a:r>
          </a:p>
        </p:txBody>
      </p:sp>
      <p:cxnSp>
        <p:nvCxnSpPr>
          <p:cNvPr id="82" name="Łącznik prosty 81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614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KIERUNEK 1 – ZAPEWNIENIE STABILNYCH FINANSÓW PUBLICZNYCH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955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400" b="1" dirty="0"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Cel 1.1. Ograniczenie deficytu sektora instytucji rządowych i samorządowych oraz utrzymanie długu tego sektora do PKB poniżej wartości referencyjnej określonej w TFUE</a:t>
            </a:r>
          </a:p>
        </p:txBody>
      </p:sp>
      <p:sp>
        <p:nvSpPr>
          <p:cNvPr id="24" name="Prostokąt 23"/>
          <p:cNvSpPr/>
          <p:nvPr/>
        </p:nvSpPr>
        <p:spPr>
          <a:xfrm>
            <a:off x="194555" y="1547969"/>
            <a:ext cx="11829122" cy="2318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21" name="Prostokąt 20"/>
          <p:cNvSpPr/>
          <p:nvPr/>
        </p:nvSpPr>
        <p:spPr>
          <a:xfrm>
            <a:off x="194555" y="1819787"/>
            <a:ext cx="11829122" cy="129872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182563" indent="-18256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Opracowanie strategii konsolidacji finansów publicznych uwzględniającej rekomendacje Rady UE i wymogi krajowych reguł fiskalnych </a:t>
            </a:r>
          </a:p>
          <a:p>
            <a:pPr marL="182563" indent="-18256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Monitorowanie tempa konsolidacji finansów publicznych zgodnie z rekomendacjami Rady UE </a:t>
            </a:r>
          </a:p>
          <a:p>
            <a:pPr marL="182563" indent="-182563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Zapewnienie przestrzegania zasad bezpieczeństwa finansów publicznych </a:t>
            </a:r>
          </a:p>
        </p:txBody>
      </p:sp>
      <p:sp>
        <p:nvSpPr>
          <p:cNvPr id="9" name="Prostokąt 8"/>
          <p:cNvSpPr/>
          <p:nvPr/>
        </p:nvSpPr>
        <p:spPr>
          <a:xfrm>
            <a:off x="194554" y="3193493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527211" y="3645920"/>
            <a:ext cx="3890098" cy="153567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69000">
                <a:schemeClr val="bg1">
                  <a:lumMod val="94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>
              <a:spcAft>
                <a:spcPts val="600"/>
              </a:spcAft>
            </a:pPr>
            <a:r>
              <a:rPr lang="pl-PL" sz="1600" b="1" dirty="0"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Deficyt sektora instytucji rządowych </a:t>
            </a:r>
            <a:br>
              <a:rPr lang="pl-PL" sz="1600" b="1" dirty="0"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1600" b="1" dirty="0"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samorządowych</a:t>
            </a:r>
          </a:p>
          <a:p>
            <a:pPr>
              <a:spcAft>
                <a:spcPts val="600"/>
              </a:spcAft>
            </a:pPr>
            <a:r>
              <a:rPr lang="pl-PL" sz="1100" i="1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Różnica między wydatkami a dochodami sektora instytucji rządowych i samorządowych w danym roku, obliczana zgodnie </a:t>
            </a:r>
            <a:br>
              <a:rPr lang="pl-PL" sz="1100" i="1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1100" i="1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 zasadami Europejskiego Systemu Rachunków Narodowych (ESA2010)</a:t>
            </a:r>
          </a:p>
        </p:txBody>
      </p:sp>
      <p:sp>
        <p:nvSpPr>
          <p:cNvPr id="11" name="Prostokąt 10"/>
          <p:cNvSpPr/>
          <p:nvPr/>
        </p:nvSpPr>
        <p:spPr>
          <a:xfrm>
            <a:off x="4478105" y="3193493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(rok bazowy)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4476288" y="3645920"/>
            <a:ext cx="1188000" cy="15356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endParaRPr lang="pl-PL" sz="1400" b="1">
              <a:solidFill>
                <a:schemeClr val="tx1"/>
              </a:solidFill>
              <a:latin typeface="Corbel" panose="020B05030202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pl-PL" sz="1400" b="1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ok</a:t>
            </a:r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12%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(2020)</a:t>
            </a:r>
          </a:p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4476288" y="5236255"/>
            <a:ext cx="1188000" cy="14277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endParaRPr lang="pl-PL" sz="1400" b="1" dirty="0">
              <a:solidFill>
                <a:srgbClr val="000000"/>
              </a:solidFill>
              <a:latin typeface="Corbel" panose="020B05030202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57,1% PKB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(2020)</a:t>
            </a:r>
          </a:p>
          <a:p>
            <a:pPr algn="ctr"/>
            <a:endParaRPr lang="pl-PL" sz="1050" strike="sngStrike" dirty="0">
              <a:solidFill>
                <a:schemeClr val="tx1"/>
              </a:solidFill>
              <a:latin typeface="Corbel" panose="020B05030202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7792493" y="3193493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Wartość na rok 2023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7785225" y="3645920"/>
            <a:ext cx="972000" cy="153567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900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zgodnie </a:t>
            </a:r>
            <a:br>
              <a:rPr lang="pl-PL" sz="900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900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 przepisami ustawy budżetowej na rok 2023</a:t>
            </a:r>
          </a:p>
        </p:txBody>
      </p:sp>
      <p:sp>
        <p:nvSpPr>
          <p:cNvPr id="18" name="Prostokąt 17"/>
          <p:cNvSpPr/>
          <p:nvPr/>
        </p:nvSpPr>
        <p:spPr>
          <a:xfrm>
            <a:off x="7785225" y="5236255"/>
            <a:ext cx="972000" cy="142777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endParaRPr lang="pl-PL" sz="1400" b="1" dirty="0">
              <a:solidFill>
                <a:prstClr val="black"/>
              </a:solidFill>
              <a:latin typeface="Corbel" panose="020B05030202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≤ 60% PKB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Prostokąt 18"/>
          <p:cNvSpPr/>
          <p:nvPr/>
        </p:nvSpPr>
        <p:spPr>
          <a:xfrm>
            <a:off x="8825289" y="3193493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900" b="1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Wartość docelowa </a:t>
            </a:r>
          </a:p>
          <a:p>
            <a:pPr algn="ctr"/>
            <a:r>
              <a:rPr lang="pl-PL" sz="900" b="1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(rok osiągnięcia)</a:t>
            </a:r>
          </a:p>
        </p:txBody>
      </p:sp>
      <p:sp>
        <p:nvSpPr>
          <p:cNvPr id="20" name="Prostokąt 19"/>
          <p:cNvSpPr/>
          <p:nvPr/>
        </p:nvSpPr>
        <p:spPr>
          <a:xfrm>
            <a:off x="8816204" y="3645920"/>
            <a:ext cx="1188000" cy="1535679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900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zgodnie ze strategią konsolidacji finansów publicznych*</a:t>
            </a:r>
            <a:endParaRPr lang="pl-PL" sz="1400" b="1" strike="sngStrike" dirty="0">
              <a:solidFill>
                <a:schemeClr val="tx1"/>
              </a:solidFill>
              <a:latin typeface="Corbel" panose="020B05030202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pl-PL" sz="1050" dirty="0"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(2024)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8816204" y="5236255"/>
            <a:ext cx="1188000" cy="1427779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pl-PL" sz="1400" b="1" dirty="0"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≤ </a:t>
            </a:r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60% PKB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Prostokąt 22"/>
          <p:cNvSpPr/>
          <p:nvPr/>
        </p:nvSpPr>
        <p:spPr>
          <a:xfrm>
            <a:off x="6759697" y="3193493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Wartość na rok 2022</a:t>
            </a:r>
          </a:p>
        </p:txBody>
      </p:sp>
      <p:sp>
        <p:nvSpPr>
          <p:cNvPr id="25" name="Prostokąt 24"/>
          <p:cNvSpPr/>
          <p:nvPr/>
        </p:nvSpPr>
        <p:spPr>
          <a:xfrm>
            <a:off x="6754246" y="3645920"/>
            <a:ext cx="972000" cy="153567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900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zgodnie </a:t>
            </a:r>
            <a:br>
              <a:rPr lang="pl-PL" sz="900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900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 przepisami ustawy budżetowej na rok 2022</a:t>
            </a:r>
          </a:p>
        </p:txBody>
      </p:sp>
      <p:sp>
        <p:nvSpPr>
          <p:cNvPr id="26" name="Prostokąt 25"/>
          <p:cNvSpPr/>
          <p:nvPr/>
        </p:nvSpPr>
        <p:spPr>
          <a:xfrm>
            <a:off x="6754246" y="5236255"/>
            <a:ext cx="972000" cy="142777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endParaRPr lang="pl-PL" sz="1400" b="1" dirty="0">
              <a:solidFill>
                <a:prstClr val="black"/>
              </a:solidFill>
              <a:latin typeface="Corbel" panose="020B05030202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≤ 60% PKB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Prostokąt 26"/>
          <p:cNvSpPr/>
          <p:nvPr/>
        </p:nvSpPr>
        <p:spPr>
          <a:xfrm>
            <a:off x="5726901" y="3193493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Wartość na rok 2021</a:t>
            </a:r>
          </a:p>
        </p:txBody>
      </p:sp>
      <p:sp>
        <p:nvSpPr>
          <p:cNvPr id="28" name="Prostokąt 27"/>
          <p:cNvSpPr/>
          <p:nvPr/>
        </p:nvSpPr>
        <p:spPr>
          <a:xfrm>
            <a:off x="5723267" y="3645920"/>
            <a:ext cx="972000" cy="153567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900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zgodnie </a:t>
            </a:r>
            <a:br>
              <a:rPr lang="pl-PL" sz="900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900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 przepisami ustawy budżetowej na rok 2021</a:t>
            </a:r>
          </a:p>
        </p:txBody>
      </p:sp>
      <p:sp>
        <p:nvSpPr>
          <p:cNvPr id="29" name="Prostokąt 28"/>
          <p:cNvSpPr/>
          <p:nvPr/>
        </p:nvSpPr>
        <p:spPr>
          <a:xfrm>
            <a:off x="5723267" y="5236255"/>
            <a:ext cx="972000" cy="142777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endParaRPr lang="pl-PL" sz="1400" b="1" dirty="0">
              <a:solidFill>
                <a:prstClr val="black"/>
              </a:solidFill>
              <a:latin typeface="Corbel" panose="020B05030202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≤ 60% PKB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Prostokąt 29"/>
          <p:cNvSpPr/>
          <p:nvPr/>
        </p:nvSpPr>
        <p:spPr>
          <a:xfrm>
            <a:off x="10074083" y="3193493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Źródło danych</a:t>
            </a:r>
          </a:p>
        </p:txBody>
      </p:sp>
      <p:sp>
        <p:nvSpPr>
          <p:cNvPr id="31" name="Prostokąt 30"/>
          <p:cNvSpPr/>
          <p:nvPr/>
        </p:nvSpPr>
        <p:spPr>
          <a:xfrm>
            <a:off x="10063185" y="3635660"/>
            <a:ext cx="2001615" cy="154594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komórka właściwa ds. prognoz wyniku sektora finansów publicznych</a:t>
            </a:r>
            <a:b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 instytucji rządowych</a:t>
            </a:r>
            <a:b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 samorządowych,  </a:t>
            </a:r>
          </a:p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podstawie publikowanego przez GUS komunikatu dotyczącego deficytu i długu sektora instytucji rządowych i samorządowych </a:t>
            </a:r>
            <a:b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poprzednim roku </a:t>
            </a:r>
          </a:p>
        </p:txBody>
      </p:sp>
      <p:sp>
        <p:nvSpPr>
          <p:cNvPr id="32" name="Prostokąt 31"/>
          <p:cNvSpPr/>
          <p:nvPr/>
        </p:nvSpPr>
        <p:spPr>
          <a:xfrm>
            <a:off x="10063185" y="5236255"/>
            <a:ext cx="2001615" cy="142777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komórka właściwa ds. długu publicznego, </a:t>
            </a:r>
          </a:p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podstawie publikowanego przez GUS komunikatu dotyczącego deficytu i długu sektora instytucji rządowych i samorządowych </a:t>
            </a:r>
            <a:b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poprzednim roku</a:t>
            </a:r>
          </a:p>
        </p:txBody>
      </p:sp>
      <p:sp>
        <p:nvSpPr>
          <p:cNvPr id="33" name="Prostokąt 32"/>
          <p:cNvSpPr/>
          <p:nvPr/>
        </p:nvSpPr>
        <p:spPr>
          <a:xfrm>
            <a:off x="194553" y="3645920"/>
            <a:ext cx="333440" cy="1535679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270" numCol="1" rtlCol="0" anchor="ctr"/>
          <a:lstStyle/>
          <a:p>
            <a:pPr algn="ctr">
              <a:spcAft>
                <a:spcPts val="600"/>
              </a:spcAft>
            </a:pPr>
            <a:r>
              <a:rPr lang="pl-PL" sz="1600" b="1" dirty="0"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MF 1.1.1.</a:t>
            </a:r>
            <a:endParaRPr lang="pl-PL" sz="1600" dirty="0">
              <a:solidFill>
                <a:schemeClr val="tx1"/>
              </a:solidFill>
              <a:latin typeface="Corbel" panose="020B05030202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34" name="Grupa 33"/>
          <p:cNvGrpSpPr/>
          <p:nvPr/>
        </p:nvGrpSpPr>
        <p:grpSpPr>
          <a:xfrm>
            <a:off x="194553" y="5236256"/>
            <a:ext cx="4222756" cy="1427780"/>
            <a:chOff x="194553" y="3550017"/>
            <a:chExt cx="4222756" cy="1061597"/>
          </a:xfrm>
        </p:grpSpPr>
        <p:sp>
          <p:nvSpPr>
            <p:cNvPr id="35" name="Prostokąt 34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MF 1.1.2.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Prostokąt 35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Dług sektora instytucji rządowych </a:t>
              </a:r>
              <a:br>
                <a:rPr lang="pl-PL" sz="1600" b="1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lang="pl-PL" sz="1600" b="1" dirty="0"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 samorządowych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Suma zobowiązań jednostek sektora instytucji rządowych i samorządowych zaliczanych do tytułów dłużnych po konsolidacji w danym roku </a:t>
              </a:r>
            </a:p>
          </p:txBody>
        </p:sp>
      </p:grpSp>
      <p:sp>
        <p:nvSpPr>
          <p:cNvPr id="3" name="pole tekstowe 2"/>
          <p:cNvSpPr txBox="1"/>
          <p:nvPr/>
        </p:nvSpPr>
        <p:spPr>
          <a:xfrm>
            <a:off x="109961" y="6638076"/>
            <a:ext cx="119201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*strategia konsolidacji finansów publicznych zostanie opracowana po wydaniu przez Radę ECOFIN rekomendacji w ramach procedury nadmiernego deficytu (EDP)</a:t>
            </a:r>
          </a:p>
        </p:txBody>
      </p:sp>
      <p:pic>
        <p:nvPicPr>
          <p:cNvPr id="37" name="Obraz 36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sp>
        <p:nvSpPr>
          <p:cNvPr id="39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3" y="15748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  <p:cxnSp>
        <p:nvCxnSpPr>
          <p:cNvPr id="40" name="Łącznik prosty 39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782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3" y="145188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latin typeface="Corbel" panose="020B0503020204020204" pitchFamily="34" charset="0"/>
              </a:rPr>
              <a:t>Cel 1.2. Wzrost skuteczności i efektywności poboru należności podatkowych i niepodatkowych </a:t>
            </a:r>
          </a:p>
        </p:txBody>
      </p:sp>
      <p:sp>
        <p:nvSpPr>
          <p:cNvPr id="24" name="Prostokąt 23"/>
          <p:cNvSpPr/>
          <p:nvPr/>
        </p:nvSpPr>
        <p:spPr>
          <a:xfrm>
            <a:off x="194555" y="1480419"/>
            <a:ext cx="11829122" cy="2768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21" name="Prostokąt 20"/>
          <p:cNvSpPr/>
          <p:nvPr/>
        </p:nvSpPr>
        <p:spPr>
          <a:xfrm>
            <a:off x="194555" y="1819788"/>
            <a:ext cx="11829122" cy="2520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latin typeface="Corbel" panose="020B0503020204020204" pitchFamily="34" charset="0"/>
              </a:rPr>
              <a:t>Dążenie do zmniejszenia szarej strefy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latin typeface="Corbel" panose="020B0503020204020204" pitchFamily="34" charset="0"/>
              </a:rPr>
              <a:t>Poprawa skuteczności zwalczania przestępstw ekonomicznych i nadużyć finansowych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latin typeface="Corbel" panose="020B0503020204020204" pitchFamily="34" charset="0"/>
              </a:rPr>
              <a:t>Poprawa efektywności egzekucji administracyjnej </a:t>
            </a:r>
            <a:endParaRPr lang="pl-PL" sz="1400" b="1" dirty="0">
              <a:solidFill>
                <a:srgbClr val="C70936"/>
              </a:solidFill>
              <a:latin typeface="Corbel" panose="020B0503020204020204" pitchFamily="34" charset="0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latin typeface="Corbel" panose="020B0503020204020204" pitchFamily="34" charset="0"/>
              </a:rPr>
              <a:t>Opodatkowanie gospodarki cyfrowej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latin typeface="Corbel" panose="020B0503020204020204" pitchFamily="34" charset="0"/>
              </a:rPr>
              <a:t>Współpraca z administracjami podatkowymi innych krajów i organizacjami międzynarodowymi m.in. pod kątem identyfikacji rozwiązań wpływających </a:t>
            </a:r>
            <a:br>
              <a:rPr lang="pl-PL" sz="1400" i="1" dirty="0">
                <a:latin typeface="Corbel" panose="020B0503020204020204" pitchFamily="34" charset="0"/>
              </a:rPr>
            </a:br>
            <a:r>
              <a:rPr lang="pl-PL" sz="1400" i="1" dirty="0">
                <a:latin typeface="Corbel" panose="020B0503020204020204" pitchFamily="34" charset="0"/>
              </a:rPr>
              <a:t>na uszczelnienie systemu podatkowego</a:t>
            </a:r>
          </a:p>
        </p:txBody>
      </p:sp>
      <p:sp>
        <p:nvSpPr>
          <p:cNvPr id="9" name="Prostokąt 8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1 – ZAPEWNIENIE STABILNYCH FINANSÓW PUBLICZNYCH</a:t>
            </a:r>
          </a:p>
        </p:txBody>
      </p:sp>
      <p:sp>
        <p:nvSpPr>
          <p:cNvPr id="10" name="Prostokąt 9"/>
          <p:cNvSpPr/>
          <p:nvPr/>
        </p:nvSpPr>
        <p:spPr>
          <a:xfrm>
            <a:off x="194554" y="4505964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527211" y="4958392"/>
            <a:ext cx="3890098" cy="1440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69000">
                <a:schemeClr val="bg1">
                  <a:lumMod val="94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>
              <a:spcAft>
                <a:spcPts val="600"/>
              </a:spcAft>
            </a:pPr>
            <a:r>
              <a:rPr lang="pl-PL" sz="1600" b="1" dirty="0">
                <a:solidFill>
                  <a:schemeClr val="tx1"/>
                </a:solidFill>
                <a:latin typeface="Corbel" panose="020B0503020204020204" pitchFamily="34" charset="0"/>
              </a:rPr>
              <a:t>Rozwiązania przeciwdziałające unikaniu opodatkowania i uszczuplania dochodów państwa</a:t>
            </a:r>
          </a:p>
          <a:p>
            <a:pPr>
              <a:spcAft>
                <a:spcPts val="600"/>
              </a:spcAft>
            </a:pPr>
            <a:r>
              <a:rPr lang="pl-PL" sz="1100" i="1" dirty="0">
                <a:solidFill>
                  <a:schemeClr val="tx1"/>
                </a:solidFill>
                <a:latin typeface="Corbel" panose="020B0503020204020204" pitchFamily="34" charset="0"/>
              </a:rPr>
              <a:t>Liczba rozwiązań przeciwdziałających unikaniu opodatkowania </a:t>
            </a:r>
            <a:br>
              <a:rPr lang="pl-PL" sz="1100" i="1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pl-PL" sz="1100" i="1" dirty="0">
                <a:solidFill>
                  <a:schemeClr val="tx1"/>
                </a:solidFill>
                <a:latin typeface="Corbel" panose="020B0503020204020204" pitchFamily="34" charset="0"/>
              </a:rPr>
              <a:t>i uszczuplaniu dochodów państwa - narastająco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4478105" y="4505964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4476288" y="4958392"/>
            <a:ext cx="1188000" cy="14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20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  <a:endParaRPr lang="pl-PL" sz="1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7792493" y="4505964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7785225" y="4958392"/>
            <a:ext cx="972000" cy="1440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≥ 20</a:t>
            </a:r>
          </a:p>
        </p:txBody>
      </p:sp>
      <p:sp>
        <p:nvSpPr>
          <p:cNvPr id="18" name="Prostokąt 17"/>
          <p:cNvSpPr/>
          <p:nvPr/>
        </p:nvSpPr>
        <p:spPr>
          <a:xfrm>
            <a:off x="8825289" y="4505964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8816204" y="4958392"/>
            <a:ext cx="1188000" cy="1440000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≥ 22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</p:txBody>
      </p:sp>
      <p:sp>
        <p:nvSpPr>
          <p:cNvPr id="20" name="Prostokąt 19"/>
          <p:cNvSpPr/>
          <p:nvPr/>
        </p:nvSpPr>
        <p:spPr>
          <a:xfrm>
            <a:off x="6759697" y="4505964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6754246" y="4958392"/>
            <a:ext cx="972000" cy="1440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endParaRPr lang="pl-PL" sz="11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lvl="0" algn="ctr"/>
            <a:endParaRPr lang="pl-PL" sz="9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23" name="Prostokąt 22"/>
          <p:cNvSpPr/>
          <p:nvPr/>
        </p:nvSpPr>
        <p:spPr>
          <a:xfrm>
            <a:off x="5726901" y="4505964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25" name="Prostokąt 24"/>
          <p:cNvSpPr/>
          <p:nvPr/>
        </p:nvSpPr>
        <p:spPr>
          <a:xfrm>
            <a:off x="5723267" y="4958392"/>
            <a:ext cx="972000" cy="14400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≥ 15</a:t>
            </a:r>
            <a:endParaRPr lang="pl-PL" sz="1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26" name="Prostokąt 25"/>
          <p:cNvSpPr/>
          <p:nvPr/>
        </p:nvSpPr>
        <p:spPr>
          <a:xfrm>
            <a:off x="10074083" y="4505964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sp>
        <p:nvSpPr>
          <p:cNvPr id="27" name="Prostokąt 26"/>
          <p:cNvSpPr/>
          <p:nvPr/>
        </p:nvSpPr>
        <p:spPr>
          <a:xfrm>
            <a:off x="10063185" y="4958392"/>
            <a:ext cx="2001615" cy="144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komórki właściwe merytorycznie </a:t>
            </a:r>
            <a:b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</a:b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w zakresie przedmiotu przygotowanych regulacji</a:t>
            </a:r>
          </a:p>
        </p:txBody>
      </p:sp>
      <p:sp>
        <p:nvSpPr>
          <p:cNvPr id="28" name="Prostokąt 27"/>
          <p:cNvSpPr/>
          <p:nvPr/>
        </p:nvSpPr>
        <p:spPr>
          <a:xfrm>
            <a:off x="194553" y="4958392"/>
            <a:ext cx="333440" cy="1440000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270" numCol="1" rtlCol="0" anchor="ctr"/>
          <a:lstStyle/>
          <a:p>
            <a:pPr algn="ctr">
              <a:spcAft>
                <a:spcPts val="600"/>
              </a:spcAft>
            </a:pPr>
            <a:r>
              <a:rPr lang="pl-PL" sz="1600" b="1" dirty="0">
                <a:latin typeface="Corbel" panose="020B0503020204020204" pitchFamily="34" charset="0"/>
              </a:rPr>
              <a:t>MF 1.2.1.</a:t>
            </a:r>
            <a:endParaRPr lang="pl-PL" sz="16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6754246" y="5534384"/>
            <a:ext cx="971998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pl-PL" sz="1400" b="1" dirty="0">
                <a:latin typeface="Corbel" panose="020B0503020204020204" pitchFamily="34" charset="0"/>
              </a:rPr>
              <a:t>≥ 17</a:t>
            </a:r>
            <a:endParaRPr lang="pl-PL" sz="12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pic>
        <p:nvPicPr>
          <p:cNvPr id="29" name="Obraz 28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cxnSp>
        <p:nvCxnSpPr>
          <p:cNvPr id="30" name="Łącznik prosty 29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9354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5" y="14701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1 – ZAPEWNIENIE STABILNYCH FINANSÓW PUBLICZNYCH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latin typeface="Corbel" panose="020B0503020204020204" pitchFamily="34" charset="0"/>
              </a:rPr>
              <a:t>Cel 1.3. Efektywne zarządzanie środkami publicznymi</a:t>
            </a:r>
          </a:p>
        </p:txBody>
      </p:sp>
      <p:sp>
        <p:nvSpPr>
          <p:cNvPr id="24" name="Prostokąt 23"/>
          <p:cNvSpPr/>
          <p:nvPr/>
        </p:nvSpPr>
        <p:spPr>
          <a:xfrm>
            <a:off x="194555" y="1480419"/>
            <a:ext cx="11829122" cy="2768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21" name="Prostokąt 20"/>
          <p:cNvSpPr/>
          <p:nvPr/>
        </p:nvSpPr>
        <p:spPr>
          <a:xfrm>
            <a:off x="194555" y="1819788"/>
            <a:ext cx="11829122" cy="3188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latin typeface="Corbel" panose="020B0503020204020204" pitchFamily="34" charset="0"/>
              </a:rPr>
              <a:t>Wdrożenie nowych i rozwój istniejących instrumentów wspierających efektywność zarządzania środkami publicznymi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latin typeface="Corbel" panose="020B0503020204020204" pitchFamily="34" charset="0"/>
              </a:rPr>
              <a:t>Określenie nowego modelu zarządzania budżetem w </a:t>
            </a: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ramach reformy </a:t>
            </a:r>
            <a:r>
              <a:rPr lang="pl-PL" sz="1400" i="1" dirty="0">
                <a:latin typeface="Corbel" panose="020B0503020204020204" pitchFamily="34" charset="0"/>
              </a:rPr>
              <a:t>systemu budżetowego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latin typeface="Corbel" panose="020B0503020204020204" pitchFamily="34" charset="0"/>
              </a:rPr>
              <a:t>Zmiana kalendarza budżetowego i wprowadzenie średniookresowych ram budżetowych w </a:t>
            </a: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ramach reformy systemu </a:t>
            </a:r>
            <a:r>
              <a:rPr lang="pl-PL" sz="1400" i="1" dirty="0">
                <a:latin typeface="Corbel" panose="020B0503020204020204" pitchFamily="34" charset="0"/>
              </a:rPr>
              <a:t>budżetowego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latin typeface="Corbel" panose="020B0503020204020204" pitchFamily="34" charset="0"/>
              </a:rPr>
              <a:t>Opracowanie i wdrożenie jednolitej, wielowymiarowej klasyfikacji dochodów i wydatków sektora finansów publicznych, zintegrowanej z jednolitym planem kont w </a:t>
            </a: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ramach reformy systemu </a:t>
            </a:r>
            <a:r>
              <a:rPr lang="pl-PL" sz="1400" i="1" dirty="0">
                <a:latin typeface="Corbel" panose="020B0503020204020204" pitchFamily="34" charset="0"/>
              </a:rPr>
              <a:t>budżetowego 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latin typeface="Corbel" panose="020B0503020204020204" pitchFamily="34" charset="0"/>
              </a:rPr>
              <a:t>Wzmocnienie systemu zarządzania państwowymi aktywami i zobowiązaniami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schemeClr val="tx1"/>
                </a:solidFill>
                <a:latin typeface="Corbel" panose="020B0503020204020204" pitchFamily="34" charset="0"/>
              </a:rPr>
              <a:t>Wypracowanie </a:t>
            </a:r>
            <a:r>
              <a:rPr lang="pl-PL" sz="1400" i="1" dirty="0">
                <a:latin typeface="Corbel" panose="020B0503020204020204" pitchFamily="34" charset="0"/>
              </a:rPr>
              <a:t>nowego systemu dochodów jednostek samorządu terytorialnego </a:t>
            </a:r>
            <a:endParaRPr lang="pl-PL" sz="1400" b="1" dirty="0">
              <a:solidFill>
                <a:srgbClr val="C70936"/>
              </a:solidFill>
              <a:latin typeface="Corbel" panose="020B0503020204020204" pitchFamily="34" charset="0"/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cxnSp>
        <p:nvCxnSpPr>
          <p:cNvPr id="10" name="Łącznik prosty 9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927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3" y="14701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1 – ZAPEWNIENIE STABILNYCH FINANSÓW PUBLICZNYCH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latin typeface="Corbel" panose="020B0503020204020204" pitchFamily="34" charset="0"/>
              </a:rPr>
              <a:t>Cel 1.3. Efektywne zarządzanie środkami publicznymi</a:t>
            </a:r>
          </a:p>
        </p:txBody>
      </p:sp>
      <p:sp>
        <p:nvSpPr>
          <p:cNvPr id="9" name="Prostokąt 8"/>
          <p:cNvSpPr/>
          <p:nvPr/>
        </p:nvSpPr>
        <p:spPr>
          <a:xfrm>
            <a:off x="194554" y="1530747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4478105" y="1530747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7792493" y="1530747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8825289" y="1530747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6759697" y="1530747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5726901" y="1530747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25" name="Prostokąt 24"/>
          <p:cNvSpPr/>
          <p:nvPr/>
        </p:nvSpPr>
        <p:spPr>
          <a:xfrm>
            <a:off x="10074083" y="1530747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sp>
        <p:nvSpPr>
          <p:cNvPr id="29" name="Prostokąt 28"/>
          <p:cNvSpPr/>
          <p:nvPr/>
        </p:nvSpPr>
        <p:spPr>
          <a:xfrm>
            <a:off x="4476288" y="1947966"/>
            <a:ext cx="1188000" cy="16401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dirty="0">
                <a:latin typeface="Corbel" panose="020B0503020204020204" pitchFamily="34" charset="0"/>
              </a:rPr>
              <a:t> </a:t>
            </a:r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0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30" name="Prostokąt 29"/>
          <p:cNvSpPr/>
          <p:nvPr/>
        </p:nvSpPr>
        <p:spPr>
          <a:xfrm>
            <a:off x="7785225" y="1947966"/>
            <a:ext cx="972000" cy="164017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403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1" name="Prostokąt 30"/>
          <p:cNvSpPr/>
          <p:nvPr/>
        </p:nvSpPr>
        <p:spPr>
          <a:xfrm>
            <a:off x="8816204" y="1947966"/>
            <a:ext cx="1188000" cy="1640178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</a:t>
            </a:r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406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32" name="Prostokąt 31"/>
          <p:cNvSpPr/>
          <p:nvPr/>
        </p:nvSpPr>
        <p:spPr>
          <a:xfrm>
            <a:off x="6754246" y="1947966"/>
            <a:ext cx="972000" cy="164017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203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3" name="Prostokąt 32"/>
          <p:cNvSpPr/>
          <p:nvPr/>
        </p:nvSpPr>
        <p:spPr>
          <a:xfrm>
            <a:off x="5723267" y="1947966"/>
            <a:ext cx="972000" cy="164017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3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4" name="Prostokąt 33"/>
          <p:cNvSpPr/>
          <p:nvPr/>
        </p:nvSpPr>
        <p:spPr>
          <a:xfrm>
            <a:off x="10063185" y="1947966"/>
            <a:ext cx="2001615" cy="164017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koordynacji kontroli zarządczej i audytu wewnętrznego w sektorze publicznym oraz metodologii i przeglądów wydatków publicznych</a:t>
            </a:r>
          </a:p>
        </p:txBody>
      </p:sp>
      <p:grpSp>
        <p:nvGrpSpPr>
          <p:cNvPr id="35" name="Grupa 2"/>
          <p:cNvGrpSpPr/>
          <p:nvPr/>
        </p:nvGrpSpPr>
        <p:grpSpPr>
          <a:xfrm>
            <a:off x="194553" y="1947966"/>
            <a:ext cx="4222756" cy="1640179"/>
            <a:chOff x="194553" y="3550017"/>
            <a:chExt cx="4222756" cy="1061597"/>
          </a:xfrm>
        </p:grpSpPr>
        <p:sp>
          <p:nvSpPr>
            <p:cNvPr id="36" name="Prostokąt 3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1.3.1.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37" name="Prostokąt 4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Wdrażanie rozwiązań wspierających efektywność zarządzania środkami publicznymi 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podmiotów zaangażowanych we wdrażanie rozwiązań wspierających efektywność zarządzania środkami publicznymi - narastająco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26" name="Prostokąt 25"/>
          <p:cNvSpPr/>
          <p:nvPr/>
        </p:nvSpPr>
        <p:spPr>
          <a:xfrm>
            <a:off x="4476288" y="3629214"/>
            <a:ext cx="1188000" cy="8875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dirty="0">
                <a:latin typeface="Corbel" panose="020B0503020204020204" pitchFamily="34" charset="0"/>
              </a:rPr>
              <a:t> </a:t>
            </a:r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1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27" name="Prostokąt 26"/>
          <p:cNvSpPr/>
          <p:nvPr/>
        </p:nvSpPr>
        <p:spPr>
          <a:xfrm>
            <a:off x="7785225" y="3629214"/>
            <a:ext cx="972000" cy="88756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7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28" name="Prostokąt 27"/>
          <p:cNvSpPr/>
          <p:nvPr/>
        </p:nvSpPr>
        <p:spPr>
          <a:xfrm>
            <a:off x="8816204" y="3629214"/>
            <a:ext cx="1188000" cy="887566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8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38" name="Prostokąt 37"/>
          <p:cNvSpPr/>
          <p:nvPr/>
        </p:nvSpPr>
        <p:spPr>
          <a:xfrm>
            <a:off x="6754246" y="3629214"/>
            <a:ext cx="972000" cy="88756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7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9" name="Prostokąt 38"/>
          <p:cNvSpPr/>
          <p:nvPr/>
        </p:nvSpPr>
        <p:spPr>
          <a:xfrm>
            <a:off x="5723267" y="3629214"/>
            <a:ext cx="972000" cy="88756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5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40" name="Prostokąt 39"/>
          <p:cNvSpPr/>
          <p:nvPr/>
        </p:nvSpPr>
        <p:spPr>
          <a:xfrm>
            <a:off x="10063185" y="3629214"/>
            <a:ext cx="2001615" cy="88756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budżetu państwa</a:t>
            </a:r>
          </a:p>
        </p:txBody>
      </p:sp>
      <p:grpSp>
        <p:nvGrpSpPr>
          <p:cNvPr id="41" name="Grupa 40"/>
          <p:cNvGrpSpPr/>
          <p:nvPr/>
        </p:nvGrpSpPr>
        <p:grpSpPr>
          <a:xfrm>
            <a:off x="194553" y="3629214"/>
            <a:ext cx="4222756" cy="887567"/>
            <a:chOff x="194553" y="3550017"/>
            <a:chExt cx="4222756" cy="1061597"/>
          </a:xfrm>
        </p:grpSpPr>
        <p:sp>
          <p:nvSpPr>
            <p:cNvPr id="42" name="Prostokąt 41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1.3.2.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43" name="Prostokąt 42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Realizacja reformy systemu budżetowego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opracowanych rozwiązań w ramach reformy systemu budżetowego - narastająco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44" name="Prostokąt 43"/>
          <p:cNvSpPr/>
          <p:nvPr/>
        </p:nvSpPr>
        <p:spPr>
          <a:xfrm>
            <a:off x="4476288" y="4557850"/>
            <a:ext cx="1188000" cy="12840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dirty="0">
                <a:latin typeface="Corbel" panose="020B0503020204020204" pitchFamily="34" charset="0"/>
              </a:rPr>
              <a:t> </a:t>
            </a:r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40%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45" name="Prostokąt 44"/>
          <p:cNvSpPr/>
          <p:nvPr/>
        </p:nvSpPr>
        <p:spPr>
          <a:xfrm>
            <a:off x="7785225" y="4557850"/>
            <a:ext cx="972000" cy="128405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100%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46" name="Prostokąt 45"/>
          <p:cNvSpPr/>
          <p:nvPr/>
        </p:nvSpPr>
        <p:spPr>
          <a:xfrm>
            <a:off x="8816204" y="4557850"/>
            <a:ext cx="1188000" cy="1284057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100%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(2023)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47" name="Prostokąt 46"/>
          <p:cNvSpPr/>
          <p:nvPr/>
        </p:nvSpPr>
        <p:spPr>
          <a:xfrm>
            <a:off x="6754246" y="4557850"/>
            <a:ext cx="972000" cy="128405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80%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48" name="Prostokąt 47"/>
          <p:cNvSpPr/>
          <p:nvPr/>
        </p:nvSpPr>
        <p:spPr>
          <a:xfrm>
            <a:off x="5723267" y="4557850"/>
            <a:ext cx="972000" cy="128405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 60%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49" name="Prostokąt 48"/>
          <p:cNvSpPr/>
          <p:nvPr/>
        </p:nvSpPr>
        <p:spPr>
          <a:xfrm>
            <a:off x="10063185" y="4557850"/>
            <a:ext cx="2001615" cy="128405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finansów samorządu terytorialnego</a:t>
            </a:r>
          </a:p>
        </p:txBody>
      </p:sp>
      <p:grpSp>
        <p:nvGrpSpPr>
          <p:cNvPr id="50" name="Grupa 49"/>
          <p:cNvGrpSpPr/>
          <p:nvPr/>
        </p:nvGrpSpPr>
        <p:grpSpPr>
          <a:xfrm>
            <a:off x="194553" y="4557851"/>
            <a:ext cx="4222756" cy="1284058"/>
            <a:chOff x="194553" y="3550017"/>
            <a:chExt cx="4222756" cy="1061597"/>
          </a:xfrm>
        </p:grpSpPr>
        <p:sp>
          <p:nvSpPr>
            <p:cNvPr id="51" name="Prostokąt 50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1.3.3.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2" name="Prostokąt 51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Realizacja koncepcji nowego systemu dochodów jednostek samorządu terytorialnego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zrealizowanych etapów wprowadzenia nowego systemu dochodów w stosunku do liczby zaplanowanych etapów - narastająco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pic>
        <p:nvPicPr>
          <p:cNvPr id="53" name="Obraz 52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cxnSp>
        <p:nvCxnSpPr>
          <p:cNvPr id="54" name="Łącznik prosty 53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300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1 – ZAPEWNIENIE STABILNYCH FINANSÓW PUBLICZNYCH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latin typeface="Corbel" panose="020B0503020204020204" pitchFamily="34" charset="0"/>
              </a:rPr>
              <a:t>Cel 1.3. Efektywne zarządzanie środkami publicznymi</a:t>
            </a:r>
          </a:p>
        </p:txBody>
      </p:sp>
      <p:sp>
        <p:nvSpPr>
          <p:cNvPr id="9" name="Prostokąt 8"/>
          <p:cNvSpPr/>
          <p:nvPr/>
        </p:nvSpPr>
        <p:spPr>
          <a:xfrm>
            <a:off x="194554" y="1530747"/>
            <a:ext cx="4222755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dirty="0">
                <a:latin typeface="Corbel" panose="020B0503020204020204" pitchFamily="34" charset="0"/>
              </a:rPr>
              <a:t>Wskaźnik</a:t>
            </a:r>
            <a:endParaRPr lang="pl-PL" sz="1600" strike="sngStrike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4478105" y="1530747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bazowa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 (rok bazowy)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7792493" y="1530747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2023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8825289" y="1530747"/>
            <a:ext cx="1188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docelowa </a:t>
            </a:r>
          </a:p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(rok osiągnięcia)</a:t>
            </a:r>
          </a:p>
        </p:txBody>
      </p:sp>
      <p:sp>
        <p:nvSpPr>
          <p:cNvPr id="19" name="Prostokąt 18"/>
          <p:cNvSpPr/>
          <p:nvPr/>
        </p:nvSpPr>
        <p:spPr>
          <a:xfrm>
            <a:off x="6759697" y="1530747"/>
            <a:ext cx="972000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2022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5726901" y="1530747"/>
            <a:ext cx="972000" cy="367187"/>
          </a:xfrm>
          <a:prstGeom prst="rect">
            <a:avLst/>
          </a:prstGeom>
          <a:solidFill>
            <a:schemeClr val="bg1">
              <a:lumMod val="85000"/>
              <a:alpha val="73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Wartość na rok 2021</a:t>
            </a:r>
          </a:p>
        </p:txBody>
      </p:sp>
      <p:sp>
        <p:nvSpPr>
          <p:cNvPr id="25" name="Prostokąt 24"/>
          <p:cNvSpPr/>
          <p:nvPr/>
        </p:nvSpPr>
        <p:spPr>
          <a:xfrm>
            <a:off x="10074083" y="1530747"/>
            <a:ext cx="1981663" cy="367187"/>
          </a:xfrm>
          <a:prstGeom prst="rect">
            <a:avLst/>
          </a:prstGeom>
          <a:solidFill>
            <a:schemeClr val="bg1">
              <a:lumMod val="75000"/>
              <a:alpha val="39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000" b="1" dirty="0">
                <a:solidFill>
                  <a:schemeClr val="tx1"/>
                </a:solidFill>
                <a:latin typeface="Corbel" panose="020B0503020204020204" pitchFamily="34" charset="0"/>
              </a:rPr>
              <a:t>Źródło danych</a:t>
            </a:r>
          </a:p>
        </p:txBody>
      </p:sp>
      <p:sp>
        <p:nvSpPr>
          <p:cNvPr id="29" name="Prostokąt 28"/>
          <p:cNvSpPr/>
          <p:nvPr/>
        </p:nvSpPr>
        <p:spPr>
          <a:xfrm>
            <a:off x="4476288" y="3401207"/>
            <a:ext cx="1188000" cy="10615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dirty="0">
                <a:latin typeface="Corbel" panose="020B0503020204020204" pitchFamily="34" charset="0"/>
              </a:rPr>
              <a:t> </a:t>
            </a:r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0%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30" name="Prostokąt 29"/>
          <p:cNvSpPr/>
          <p:nvPr/>
        </p:nvSpPr>
        <p:spPr>
          <a:xfrm>
            <a:off x="7785225" y="3401207"/>
            <a:ext cx="972000" cy="106159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70%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1" name="Prostokąt 30"/>
          <p:cNvSpPr/>
          <p:nvPr/>
        </p:nvSpPr>
        <p:spPr>
          <a:xfrm>
            <a:off x="8816204" y="3401207"/>
            <a:ext cx="1188000" cy="1061596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100%</a:t>
            </a:r>
            <a:endParaRPr lang="pl-PL" sz="1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32" name="Prostokąt 31"/>
          <p:cNvSpPr/>
          <p:nvPr/>
        </p:nvSpPr>
        <p:spPr>
          <a:xfrm>
            <a:off x="6754246" y="3401207"/>
            <a:ext cx="972000" cy="106159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srgbClr val="FF0000"/>
                </a:solidFill>
                <a:latin typeface="Corbel" panose="020B0503020204020204" pitchFamily="34" charset="0"/>
              </a:rPr>
              <a:t> </a:t>
            </a:r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40%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3" name="Prostokąt 32"/>
          <p:cNvSpPr/>
          <p:nvPr/>
        </p:nvSpPr>
        <p:spPr>
          <a:xfrm>
            <a:off x="5723267" y="3401207"/>
            <a:ext cx="972000" cy="106159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10%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4" name="Prostokąt 33"/>
          <p:cNvSpPr/>
          <p:nvPr/>
        </p:nvSpPr>
        <p:spPr>
          <a:xfrm>
            <a:off x="10063185" y="3401207"/>
            <a:ext cx="2001615" cy="106159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rachunkowości jednostek sektora finansów publicznych, na podstawie danych z programu EPM</a:t>
            </a:r>
          </a:p>
        </p:txBody>
      </p:sp>
      <p:grpSp>
        <p:nvGrpSpPr>
          <p:cNvPr id="35" name="Grupa 34"/>
          <p:cNvGrpSpPr/>
          <p:nvPr/>
        </p:nvGrpSpPr>
        <p:grpSpPr>
          <a:xfrm>
            <a:off x="194553" y="3401207"/>
            <a:ext cx="4222756" cy="1061597"/>
            <a:chOff x="194553" y="3550017"/>
            <a:chExt cx="4222756" cy="1061597"/>
          </a:xfrm>
        </p:grpSpPr>
        <p:sp>
          <p:nvSpPr>
            <p:cNvPr id="36" name="Prostokąt 35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1.3.5.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37" name="Prostokąt 36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Realizacja II etapu reformy rachunkowości publicznej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zrealizowanych działań II etapu reformy rachunkowości publicznej w stosunku do liczby działań zaplanowanych - narastająco</a:t>
              </a:r>
            </a:p>
          </p:txBody>
        </p:sp>
      </p:grpSp>
      <p:sp>
        <p:nvSpPr>
          <p:cNvPr id="26" name="Prostokąt 25"/>
          <p:cNvSpPr/>
          <p:nvPr/>
        </p:nvSpPr>
        <p:spPr>
          <a:xfrm>
            <a:off x="4476288" y="4512833"/>
            <a:ext cx="1188000" cy="13622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dirty="0">
                <a:latin typeface="Corbel" panose="020B0503020204020204" pitchFamily="34" charset="0"/>
              </a:rPr>
              <a:t> </a:t>
            </a:r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0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27" name="Prostokąt 26"/>
          <p:cNvSpPr/>
          <p:nvPr/>
        </p:nvSpPr>
        <p:spPr>
          <a:xfrm>
            <a:off x="7785225" y="4512834"/>
            <a:ext cx="972000" cy="136228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0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28" name="Prostokąt 27"/>
          <p:cNvSpPr/>
          <p:nvPr/>
        </p:nvSpPr>
        <p:spPr>
          <a:xfrm>
            <a:off x="8816204" y="4512834"/>
            <a:ext cx="1188000" cy="1362281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</a:t>
            </a:r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2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(2024)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38" name="Prostokąt 37"/>
          <p:cNvSpPr/>
          <p:nvPr/>
        </p:nvSpPr>
        <p:spPr>
          <a:xfrm>
            <a:off x="6754246" y="4512834"/>
            <a:ext cx="972000" cy="136228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0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39" name="Prostokąt 38"/>
          <p:cNvSpPr/>
          <p:nvPr/>
        </p:nvSpPr>
        <p:spPr>
          <a:xfrm>
            <a:off x="5723267" y="4512834"/>
            <a:ext cx="972000" cy="136228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0</a:t>
            </a:r>
          </a:p>
          <a:p>
            <a:pPr lvl="0" algn="ctr"/>
            <a:endParaRPr lang="pl-PL" sz="1100" b="1" dirty="0">
              <a:solidFill>
                <a:prstClr val="black"/>
              </a:solidFill>
              <a:latin typeface="Corbel" panose="020B0503020204020204" pitchFamily="34" charset="0"/>
            </a:endParaRPr>
          </a:p>
        </p:txBody>
      </p:sp>
      <p:sp>
        <p:nvSpPr>
          <p:cNvPr id="40" name="Prostokąt 39"/>
          <p:cNvSpPr/>
          <p:nvPr/>
        </p:nvSpPr>
        <p:spPr>
          <a:xfrm>
            <a:off x="10063185" y="4512834"/>
            <a:ext cx="2001615" cy="136228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rachunkowości jednostek sektora finansów publicznych</a:t>
            </a:r>
          </a:p>
        </p:txBody>
      </p:sp>
      <p:grpSp>
        <p:nvGrpSpPr>
          <p:cNvPr id="41" name="Grupa 40"/>
          <p:cNvGrpSpPr/>
          <p:nvPr/>
        </p:nvGrpSpPr>
        <p:grpSpPr>
          <a:xfrm>
            <a:off x="194553" y="4512833"/>
            <a:ext cx="4222756" cy="1362283"/>
            <a:chOff x="194553" y="3550016"/>
            <a:chExt cx="4222756" cy="1061598"/>
          </a:xfrm>
        </p:grpSpPr>
        <p:sp>
          <p:nvSpPr>
            <p:cNvPr id="42" name="Prostokąt 41"/>
            <p:cNvSpPr/>
            <p:nvPr/>
          </p:nvSpPr>
          <p:spPr>
            <a:xfrm>
              <a:off x="194553" y="3550016"/>
              <a:ext cx="332657" cy="1061598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1.3.6.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43" name="Prostokąt 42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Reforma sprawozdawczości finansowej jednostek sektora finansów publicznych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przygotowanych nowych rozwiązań dotyczących sprawozdawczości finansowej jednostek sektora finansów publicznych - narastająco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sp>
        <p:nvSpPr>
          <p:cNvPr id="44" name="Prostokąt 43"/>
          <p:cNvSpPr/>
          <p:nvPr/>
        </p:nvSpPr>
        <p:spPr>
          <a:xfrm>
            <a:off x="4476288" y="1949539"/>
            <a:ext cx="1182626" cy="14016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rIns="0" numCol="1" rtlCol="0" anchor="ctr"/>
          <a:lstStyle/>
          <a:p>
            <a:pPr algn="ctr"/>
            <a:r>
              <a:rPr lang="pl-PL" sz="1400" dirty="0">
                <a:latin typeface="Corbel" panose="020B0503020204020204" pitchFamily="34" charset="0"/>
              </a:rPr>
              <a:t> </a:t>
            </a:r>
            <a:r>
              <a:rPr lang="pl-PL" sz="1400" b="1" dirty="0">
                <a:solidFill>
                  <a:schemeClr val="tx1"/>
                </a:solidFill>
                <a:latin typeface="Corbel" panose="020B0503020204020204" pitchFamily="34" charset="0"/>
              </a:rPr>
              <a:t>0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(2020)</a:t>
            </a:r>
          </a:p>
        </p:txBody>
      </p:sp>
      <p:sp>
        <p:nvSpPr>
          <p:cNvPr id="46" name="Prostokąt 45"/>
          <p:cNvSpPr/>
          <p:nvPr/>
        </p:nvSpPr>
        <p:spPr>
          <a:xfrm>
            <a:off x="7785225" y="1949539"/>
            <a:ext cx="967603" cy="140163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3</a:t>
            </a:r>
          </a:p>
        </p:txBody>
      </p:sp>
      <p:sp>
        <p:nvSpPr>
          <p:cNvPr id="47" name="Prostokąt 46"/>
          <p:cNvSpPr/>
          <p:nvPr/>
        </p:nvSpPr>
        <p:spPr>
          <a:xfrm>
            <a:off x="8816204" y="1949539"/>
            <a:ext cx="1182626" cy="1401637"/>
          </a:xfrm>
          <a:prstGeom prst="rect">
            <a:avLst/>
          </a:prstGeom>
          <a:solidFill>
            <a:srgbClr val="FFCCCC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/>
            <a:endParaRPr lang="pl-PL" sz="1400" b="1" dirty="0">
              <a:latin typeface="Corbel" panose="020B0503020204020204" pitchFamily="34" charset="0"/>
            </a:endParaRPr>
          </a:p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≥ 3</a:t>
            </a:r>
          </a:p>
          <a:p>
            <a:pPr algn="ctr"/>
            <a:r>
              <a:rPr lang="pl-PL" sz="1050" dirty="0">
                <a:solidFill>
                  <a:schemeClr val="tx1"/>
                </a:solidFill>
                <a:latin typeface="Corbel" panose="020B0503020204020204" pitchFamily="34" charset="0"/>
              </a:rPr>
              <a:t>(2023)</a:t>
            </a:r>
          </a:p>
          <a:p>
            <a:pPr algn="ctr"/>
            <a:endParaRPr lang="pl-PL" sz="1100" b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48" name="Prostokąt 47"/>
          <p:cNvSpPr/>
          <p:nvPr/>
        </p:nvSpPr>
        <p:spPr>
          <a:xfrm>
            <a:off x="6754246" y="1949539"/>
            <a:ext cx="967603" cy="140163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0</a:t>
            </a:r>
          </a:p>
        </p:txBody>
      </p:sp>
      <p:sp>
        <p:nvSpPr>
          <p:cNvPr id="49" name="Prostokąt 48"/>
          <p:cNvSpPr/>
          <p:nvPr/>
        </p:nvSpPr>
        <p:spPr>
          <a:xfrm>
            <a:off x="5723267" y="1949539"/>
            <a:ext cx="967603" cy="140163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lvl="0" algn="ctr"/>
            <a:r>
              <a:rPr lang="pl-PL" sz="1400" b="1" dirty="0">
                <a:solidFill>
                  <a:prstClr val="black"/>
                </a:solidFill>
                <a:latin typeface="Corbel" panose="020B0503020204020204" pitchFamily="34" charset="0"/>
              </a:rPr>
              <a:t>0</a:t>
            </a:r>
          </a:p>
        </p:txBody>
      </p:sp>
      <p:sp>
        <p:nvSpPr>
          <p:cNvPr id="50" name="Prostokąt 49"/>
          <p:cNvSpPr/>
          <p:nvPr/>
        </p:nvSpPr>
        <p:spPr>
          <a:xfrm>
            <a:off x="10063185" y="1949539"/>
            <a:ext cx="1992561" cy="14016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600"/>
              </a:spcAft>
            </a:pPr>
            <a:r>
              <a:rPr lang="pl-PL" sz="900" dirty="0">
                <a:solidFill>
                  <a:schemeClr val="bg1">
                    <a:lumMod val="50000"/>
                  </a:schemeClr>
                </a:solidFill>
                <a:latin typeface="Corbel" panose="020B0503020204020204" pitchFamily="34" charset="0"/>
              </a:rPr>
              <a:t>komórka właściwa ds. finansów samorządu terytorialnego</a:t>
            </a:r>
          </a:p>
        </p:txBody>
      </p:sp>
      <p:grpSp>
        <p:nvGrpSpPr>
          <p:cNvPr id="51" name="Grupa 50"/>
          <p:cNvGrpSpPr/>
          <p:nvPr/>
        </p:nvGrpSpPr>
        <p:grpSpPr>
          <a:xfrm>
            <a:off x="194553" y="1949540"/>
            <a:ext cx="4203655" cy="1401638"/>
            <a:chOff x="194553" y="3550017"/>
            <a:chExt cx="4222756" cy="1061597"/>
          </a:xfrm>
        </p:grpSpPr>
        <p:sp>
          <p:nvSpPr>
            <p:cNvPr id="52" name="Prostokąt 51"/>
            <p:cNvSpPr/>
            <p:nvPr/>
          </p:nvSpPr>
          <p:spPr>
            <a:xfrm>
              <a:off x="194553" y="3550017"/>
              <a:ext cx="332657" cy="1061596"/>
            </a:xfrm>
            <a:prstGeom prst="rect">
              <a:avLst/>
            </a:prstGeom>
            <a:solidFill>
              <a:srgbClr val="FFCCCC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vert270" lIns="72000" tIns="36000" rIns="72000" bIns="36000" numCol="1" rtlCol="0" anchor="ctr"/>
            <a:lstStyle/>
            <a:p>
              <a:pPr algn="ctr">
                <a:lnSpc>
                  <a:spcPct val="150000"/>
                </a:lnSpc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MF 1.3.4. </a:t>
              </a:r>
              <a:endParaRPr lang="pl-PL" sz="1600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53" name="Prostokąt 52"/>
            <p:cNvSpPr/>
            <p:nvPr/>
          </p:nvSpPr>
          <p:spPr>
            <a:xfrm>
              <a:off x="527211" y="3552358"/>
              <a:ext cx="3890098" cy="105925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69000">
                  <a:schemeClr val="bg1">
                    <a:lumMod val="94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>
                <a:spcAft>
                  <a:spcPts val="600"/>
                </a:spcAft>
              </a:pPr>
              <a:r>
                <a:rPr lang="pl-PL" sz="1600" b="1" dirty="0">
                  <a:solidFill>
                    <a:schemeClr val="tx1"/>
                  </a:solidFill>
                  <a:latin typeface="Corbel" panose="020B0503020204020204" pitchFamily="34" charset="0"/>
                </a:rPr>
                <a:t>Modyfikacja obecnych kategorii dochodów</a:t>
              </a:r>
            </a:p>
            <a:p>
              <a:pPr>
                <a:spcAft>
                  <a:spcPts val="600"/>
                </a:spcAft>
              </a:pP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Liczba przygotowanych modyfikacji obecnych kategorii dochodów jednostek samorządu terytorialnego obejmujących, </a:t>
              </a:r>
              <a:b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w szczególności, udział w podatkach dochodowych, subwencję </a:t>
              </a:r>
              <a:b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</a:br>
              <a:r>
                <a:rPr lang="pl-PL" sz="1100" i="1" dirty="0">
                  <a:solidFill>
                    <a:schemeClr val="tx1"/>
                  </a:solidFill>
                  <a:latin typeface="Corbel" panose="020B0503020204020204" pitchFamily="34" charset="0"/>
                </a:rPr>
                <a:t>o charakterze wyrównawczym oraz subwencję oświatową - narastająco</a:t>
              </a:r>
              <a:endParaRPr lang="pl-PL" sz="1200" i="1" dirty="0">
                <a:solidFill>
                  <a:schemeClr val="tx1"/>
                </a:solidFill>
                <a:latin typeface="Corbel" panose="020B0503020204020204" pitchFamily="34" charset="0"/>
              </a:endParaRPr>
            </a:p>
          </p:txBody>
        </p:sp>
      </p:grpSp>
      <p:pic>
        <p:nvPicPr>
          <p:cNvPr id="54" name="Obraz 53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cxnSp>
        <p:nvCxnSpPr>
          <p:cNvPr id="45" name="Łącznik prosty 44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5" y="14701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</p:spTree>
    <p:extLst>
      <p:ext uri="{BB962C8B-B14F-4D97-AF65-F5344CB8AC3E}">
        <p14:creationId xmlns:p14="http://schemas.microsoft.com/office/powerpoint/2010/main" val="110435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/>
        </p:nvSpPr>
        <p:spPr>
          <a:xfrm>
            <a:off x="0" y="711274"/>
            <a:ext cx="12192000" cy="360000"/>
          </a:xfrm>
          <a:prstGeom prst="rect">
            <a:avLst/>
          </a:prstGeom>
          <a:solidFill>
            <a:srgbClr val="E30613"/>
          </a:solidFill>
          <a:ln>
            <a:solidFill>
              <a:srgbClr val="FC3A7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bg1">
                    <a:lumMod val="95000"/>
                  </a:schemeClr>
                </a:solidFill>
                <a:latin typeface="Corbel" panose="020B0503020204020204" pitchFamily="34" charset="0"/>
              </a:rPr>
              <a:t>KIERUNEK 1 – ZAPEWNIENIE STABILNYCH FINANSÓW PUBLICZNYCH</a:t>
            </a:r>
          </a:p>
        </p:txBody>
      </p:sp>
      <p:sp>
        <p:nvSpPr>
          <p:cNvPr id="15" name="Prostokąt 14"/>
          <p:cNvSpPr/>
          <p:nvPr/>
        </p:nvSpPr>
        <p:spPr>
          <a:xfrm>
            <a:off x="1" y="1107518"/>
            <a:ext cx="12192000" cy="3408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b="1" dirty="0">
                <a:latin typeface="Corbel" panose="020B0503020204020204" pitchFamily="34" charset="0"/>
              </a:rPr>
              <a:t>Cel 1.4. Zapewnienie korzystnych warunków dla rozwoju Polski na forum międzynarodowym </a:t>
            </a:r>
          </a:p>
        </p:txBody>
      </p:sp>
      <p:sp>
        <p:nvSpPr>
          <p:cNvPr id="24" name="Prostokąt 23"/>
          <p:cNvSpPr/>
          <p:nvPr/>
        </p:nvSpPr>
        <p:spPr>
          <a:xfrm>
            <a:off x="194555" y="1480419"/>
            <a:ext cx="11829122" cy="2768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l-PL" sz="1600" b="1" dirty="0">
                <a:latin typeface="Corbel" panose="020B0503020204020204" pitchFamily="34" charset="0"/>
              </a:rPr>
              <a:t>Działania</a:t>
            </a:r>
          </a:p>
        </p:txBody>
      </p:sp>
      <p:sp>
        <p:nvSpPr>
          <p:cNvPr id="21" name="Prostokąt 20"/>
          <p:cNvSpPr/>
          <p:nvPr/>
        </p:nvSpPr>
        <p:spPr>
          <a:xfrm>
            <a:off x="194555" y="1819787"/>
            <a:ext cx="11829122" cy="48676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Aktywny udział w procesie przyjmowania budżetu UE na kolejne lata oraz w zarządzaniu zmianami budżetu UE w trakcie roku w celu zapewnienia odpowiedniej wysokości środków dla Polski z funduszy UE</a:t>
            </a:r>
          </a:p>
          <a:p>
            <a:pPr marL="285750" lvl="0" indent="-28575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Wpływanie na kształt nowego systemu środków własnych UE w celu ograniczenia wzrostu wysokości składki Polski do budżetu UE </a:t>
            </a:r>
          </a:p>
          <a:p>
            <a:pPr marL="285750" lvl="0" indent="-28575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Zapewnienie realizacji stanowiska MF w obszarze koordynacji zarządzania gospodarczego w UE - udział w Semestrze Europejskim </a:t>
            </a:r>
          </a:p>
          <a:p>
            <a:pPr marL="285750" indent="-28575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Zapewnienie realizacji stanowiska MF w projekcie Krajowego Programu Reform </a:t>
            </a:r>
          </a:p>
          <a:p>
            <a:pPr marL="285750" lvl="0" indent="-28575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Uzyskanie korzystnego z punktu widzenia Polski kształtu reformy Unii Gospodarczej i Walutowej </a:t>
            </a:r>
          </a:p>
          <a:p>
            <a:pPr marL="285750" lvl="0" indent="-28575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Zapewnienie wsparcia międzynarodowych instytucji finansowych dla realizacji polskich polityk i strategii</a:t>
            </a:r>
          </a:p>
          <a:p>
            <a:pPr marL="285750" lvl="0" indent="-28575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i="1" dirty="0">
                <a:solidFill>
                  <a:prstClr val="black"/>
                </a:solidFill>
                <a:latin typeface="Corbel" panose="020B0503020204020204" pitchFamily="34" charset="0"/>
              </a:rPr>
              <a:t>Zapewnienie finansowania oraz pomocy technicznej dla realizowanych programów i projektów inwestycyjnych</a:t>
            </a: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CDC5B942-F7C3-6318-0257-DDC694541E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1426" y="-329"/>
            <a:ext cx="1556866" cy="694800"/>
          </a:xfrm>
          <a:prstGeom prst="rect">
            <a:avLst/>
          </a:prstGeom>
        </p:spPr>
      </p:pic>
      <p:cxnSp>
        <p:nvCxnSpPr>
          <p:cNvPr id="10" name="Łącznik prosty 9"/>
          <p:cNvCxnSpPr/>
          <p:nvPr/>
        </p:nvCxnSpPr>
        <p:spPr>
          <a:xfrm>
            <a:off x="3708" y="621244"/>
            <a:ext cx="12188292" cy="9579"/>
          </a:xfrm>
          <a:prstGeom prst="line">
            <a:avLst/>
          </a:prstGeom>
          <a:ln>
            <a:solidFill>
              <a:srgbClr val="E306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8">
            <a:extLst>
              <a:ext uri="{FF2B5EF4-FFF2-40B4-BE49-F238E27FC236}">
                <a16:creationId xmlns:a16="http://schemas.microsoft.com/office/drawing/2014/main" id="{2263505B-6D57-4FFF-AE76-266E21FAE6E7}"/>
              </a:ext>
            </a:extLst>
          </p:cNvPr>
          <p:cNvSpPr txBox="1"/>
          <p:nvPr/>
        </p:nvSpPr>
        <p:spPr>
          <a:xfrm>
            <a:off x="194555" y="147016"/>
            <a:ext cx="924775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2860" rIns="22860">
            <a:spAutoFit/>
          </a:bodyPr>
          <a:lstStyle/>
          <a:p>
            <a:pPr defTabSz="228600">
              <a:defRPr sz="45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pPr>
            <a:r>
              <a:rPr lang="pl-PL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</a:rPr>
              <a:t>Cele, wskaźniki i działania</a:t>
            </a:r>
          </a:p>
        </p:txBody>
      </p:sp>
    </p:spTree>
    <p:extLst>
      <p:ext uri="{BB962C8B-B14F-4D97-AF65-F5344CB8AC3E}">
        <p14:creationId xmlns:p14="http://schemas.microsoft.com/office/powerpoint/2010/main" val="5105891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3784</Words>
  <Application>Microsoft Office PowerPoint</Application>
  <PresentationFormat>Panoramiczny</PresentationFormat>
  <Paragraphs>788</Paragraphs>
  <Slides>24</Slides>
  <Notes>24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Corbel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2024-02-21T11:08:40Z</dcterms:created>
  <dcterms:modified xsi:type="dcterms:W3CDTF">2024-02-21T11:09:56Z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FCATEGORY">
    <vt:lpwstr>InformacjePrzeznaczoneWylacznieDoUzytkuWewnetrznego</vt:lpwstr>
  </property>
  <property fmtid="{D5CDD505-2E9C-101B-9397-08002B2CF9AE}" pid="3" name="MFClassifiedBy">
    <vt:lpwstr>UxC4dwLulzfINJ8nQH+xvX5LNGipWa4BRSZhPgxsCvkiMZ2M07nDHQAab1one1ZjVr8lIj5M3bzGTTIU7vlNgQ==</vt:lpwstr>
  </property>
  <property fmtid="{D5CDD505-2E9C-101B-9397-08002B2CF9AE}" pid="4" name="MFClassificationDate">
    <vt:lpwstr>2022-06-02T09:35:43.2066135+02:00</vt:lpwstr>
  </property>
  <property fmtid="{D5CDD505-2E9C-101B-9397-08002B2CF9AE}" pid="5" name="MFClassifiedBySID">
    <vt:lpwstr>UxC4dwLulzfINJ8nQH+xvX5LNGipWa4BRSZhPgxsCvm42mrIC/DSDv0ggS+FjUN/2v1BBotkLlY5aAiEhoi6ucwG0HK4jtq6aNPiQJneoqscSETuEsehLjY5i2Z8dAxt</vt:lpwstr>
  </property>
  <property fmtid="{D5CDD505-2E9C-101B-9397-08002B2CF9AE}" pid="6" name="MFGRNItemId">
    <vt:lpwstr>GRN-7d627f2f-586a-47bd-883f-d62eed883aff</vt:lpwstr>
  </property>
  <property fmtid="{D5CDD505-2E9C-101B-9397-08002B2CF9AE}" pid="7" name="MFHash">
    <vt:lpwstr>X+gkvWT+TPHenRKYkSqOv2S7+Yy9trMeqcDbsK5UACo=</vt:lpwstr>
  </property>
  <property fmtid="{D5CDD505-2E9C-101B-9397-08002B2CF9AE}" pid="8" name="DLPManualFileClassification">
    <vt:lpwstr>{5fdfc941-3fcf-4a5b-87be-4848800d39d0}</vt:lpwstr>
  </property>
  <property fmtid="{D5CDD505-2E9C-101B-9397-08002B2CF9AE}" pid="9" name="MFRefresh">
    <vt:lpwstr>False</vt:lpwstr>
  </property>
</Properties>
</file>