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93" r:id="rId4"/>
    <p:sldId id="275" r:id="rId5"/>
    <p:sldId id="294" r:id="rId6"/>
    <p:sldId id="295" r:id="rId7"/>
    <p:sldId id="296" r:id="rId8"/>
    <p:sldId id="297" r:id="rId9"/>
    <p:sldId id="298" r:id="rId10"/>
    <p:sldId id="299" r:id="rId11"/>
    <p:sldId id="300" r:id="rId12"/>
    <p:sldId id="301" r:id="rId13"/>
    <p:sldId id="302" r:id="rId14"/>
    <p:sldId id="304" r:id="rId15"/>
    <p:sldId id="303"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292" r:id="rId31"/>
  </p:sldIdLst>
  <p:sldSz cx="9144000" cy="6858000" type="screen4x3"/>
  <p:notesSz cx="9144000" cy="6858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CB9"/>
    <a:srgbClr val="004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554" y="11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52322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rgbClr val="001F5F"/>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rgbClr val="001F5F"/>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rgbClr val="001F5F"/>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l="-17000" r="-17000"/>
          </a:stretch>
        </a:blip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2"/>
            <a:ext cx="9144000" cy="6857999"/>
          </a:xfrm>
          <a:prstGeom prst="rect">
            <a:avLst/>
          </a:prstGeom>
        </p:spPr>
      </p:pic>
      <p:sp>
        <p:nvSpPr>
          <p:cNvPr id="2" name="Holder 2"/>
          <p:cNvSpPr>
            <a:spLocks noGrp="1"/>
          </p:cNvSpPr>
          <p:nvPr>
            <p:ph type="title"/>
          </p:nvPr>
        </p:nvSpPr>
        <p:spPr>
          <a:xfrm>
            <a:off x="1087373" y="180213"/>
            <a:ext cx="6969252" cy="523220"/>
          </a:xfrm>
          <a:prstGeom prst="rect">
            <a:avLst/>
          </a:prstGeom>
        </p:spPr>
        <p:txBody>
          <a:bodyPr wrap="square" lIns="0" tIns="0" rIns="0" bIns="0">
            <a:spAutoFit/>
          </a:bodyPr>
          <a:lstStyle>
            <a:lvl1pPr>
              <a:defRPr sz="3400" b="1" i="0">
                <a:solidFill>
                  <a:srgbClr val="001F5F"/>
                </a:solidFill>
                <a:latin typeface="Times New Roman"/>
                <a:cs typeface="Times New Roman"/>
              </a:defRPr>
            </a:lvl1pPr>
          </a:lstStyle>
          <a:p>
            <a:endParaRPr/>
          </a:p>
        </p:txBody>
      </p:sp>
      <p:sp>
        <p:nvSpPr>
          <p:cNvPr id="3" name="Holder 3"/>
          <p:cNvSpPr>
            <a:spLocks noGrp="1"/>
          </p:cNvSpPr>
          <p:nvPr>
            <p:ph type="body" idx="1"/>
          </p:nvPr>
        </p:nvSpPr>
        <p:spPr>
          <a:xfrm>
            <a:off x="1397254" y="1118362"/>
            <a:ext cx="6644005"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1"/>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1"/>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5/8/2023</a:t>
            </a:fld>
            <a:endParaRPr lang="en-US"/>
          </a:p>
        </p:txBody>
      </p:sp>
      <p:sp>
        <p:nvSpPr>
          <p:cNvPr id="6" name="Holder 6"/>
          <p:cNvSpPr>
            <a:spLocks noGrp="1"/>
          </p:cNvSpPr>
          <p:nvPr>
            <p:ph type="sldNum" sz="quarter" idx="7"/>
          </p:nvPr>
        </p:nvSpPr>
        <p:spPr>
          <a:xfrm>
            <a:off x="6583680" y="6377941"/>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304800" y="228600"/>
            <a:ext cx="1564504" cy="1571250"/>
          </a:xfrm>
          <a:prstGeom prst="rect">
            <a:avLst/>
          </a:prstGeom>
        </p:spPr>
      </p:pic>
      <p:sp>
        <p:nvSpPr>
          <p:cNvPr id="6" name="pole tekstowe 5">
            <a:extLst>
              <a:ext uri="{FF2B5EF4-FFF2-40B4-BE49-F238E27FC236}">
                <a16:creationId xmlns:a16="http://schemas.microsoft.com/office/drawing/2014/main" id="{C166465E-80D9-56AB-38CE-23A679E5F9A5}"/>
              </a:ext>
            </a:extLst>
          </p:cNvPr>
          <p:cNvSpPr txBox="1"/>
          <p:nvPr/>
        </p:nvSpPr>
        <p:spPr>
          <a:xfrm>
            <a:off x="771226" y="1967093"/>
            <a:ext cx="7620000" cy="1508105"/>
          </a:xfrm>
          <a:prstGeom prst="rect">
            <a:avLst/>
          </a:prstGeom>
          <a:noFill/>
        </p:spPr>
        <p:txBody>
          <a:bodyPr wrap="square">
            <a:spAutoFit/>
          </a:bodyPr>
          <a:lstStyle/>
          <a:p>
            <a:pPr algn="ctr"/>
            <a:r>
              <a:rPr lang="pl-PL" sz="3600" b="1" i="1" cap="small" spc="500" dirty="0">
                <a:ln>
                  <a:solidFill>
                    <a:schemeClr val="bg1"/>
                  </a:solidFill>
                </a:ln>
                <a:solidFill>
                  <a:srgbClr val="FF0000"/>
                </a:solidFill>
                <a:effectLst>
                  <a:outerShdw blurRad="127000" dist="50800" dir="5400000" algn="t" rotWithShape="0">
                    <a:schemeClr val="bg1">
                      <a:alpha val="90000"/>
                    </a:schemeClr>
                  </a:outerShdw>
                </a:effectLst>
                <a:latin typeface="Arial" panose="020B0604020202020204" pitchFamily="34" charset="0"/>
                <a:cs typeface="Arial" panose="020B0604020202020204" pitchFamily="34" charset="0"/>
              </a:rPr>
              <a:t>Zdrowa Głowa Moją siłą</a:t>
            </a:r>
          </a:p>
          <a:p>
            <a:pPr algn="ctr"/>
            <a:endParaRPr lang="pl-PL" sz="2800" b="1" i="1" cap="small" spc="-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pl-PL" sz="2800" b="1" i="1" cap="small" spc="-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 </a:t>
            </a:r>
            <a:r>
              <a:rPr lang="pl-PL" sz="2800" b="1" i="1" cap="small" spc="-5"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profilaktyczno</a:t>
            </a:r>
            <a:r>
              <a:rPr lang="pl-PL" sz="2800" b="1" i="1" cap="small" spc="-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edukacyjny</a:t>
            </a:r>
            <a:endParaRPr lang="pl-PL" sz="4000" b="1" i="1" cap="small" dirty="0">
              <a:solidFill>
                <a:schemeClr val="bg1"/>
              </a:solidFill>
              <a:effectLst>
                <a:outerShdw blurRad="38100" dist="38100" dir="2700000" algn="tl">
                  <a:srgbClr val="000000">
                    <a:alpha val="43137"/>
                  </a:srgbClr>
                </a:outerShdw>
              </a:effectLst>
            </a:endParaRPr>
          </a:p>
        </p:txBody>
      </p:sp>
      <p:sp>
        <p:nvSpPr>
          <p:cNvPr id="9" name="pole tekstowe 8">
            <a:extLst>
              <a:ext uri="{FF2B5EF4-FFF2-40B4-BE49-F238E27FC236}">
                <a16:creationId xmlns:a16="http://schemas.microsoft.com/office/drawing/2014/main" id="{284F8BF8-52B0-F866-73FB-ED99E2F9EABD}"/>
              </a:ext>
            </a:extLst>
          </p:cNvPr>
          <p:cNvSpPr txBox="1"/>
          <p:nvPr/>
        </p:nvSpPr>
        <p:spPr>
          <a:xfrm>
            <a:off x="1981200" y="660282"/>
            <a:ext cx="5791200" cy="707886"/>
          </a:xfrm>
          <a:prstGeom prst="rect">
            <a:avLst/>
          </a:prstGeom>
          <a:noFill/>
        </p:spPr>
        <p:txBody>
          <a:bodyPr wrap="square">
            <a:spAutoFit/>
          </a:bodyPr>
          <a:lstStyle/>
          <a:p>
            <a:r>
              <a:rPr lang="pl-PL" sz="2000" spc="-25" dirty="0">
                <a:solidFill>
                  <a:schemeClr val="bg1"/>
                </a:solidFill>
                <a:latin typeface="Arial" panose="020B0604020202020204" pitchFamily="34" charset="0"/>
                <a:cs typeface="Arial" panose="020B0604020202020204" pitchFamily="34" charset="0"/>
              </a:rPr>
              <a:t>Powiatowa Stacja Sanitarno-Epidemiologiczna</a:t>
            </a:r>
          </a:p>
          <a:p>
            <a:r>
              <a:rPr lang="pl-PL" sz="2000" spc="-25" dirty="0">
                <a:solidFill>
                  <a:schemeClr val="bg1"/>
                </a:solidFill>
                <a:latin typeface="Arial" panose="020B0604020202020204" pitchFamily="34" charset="0"/>
                <a:cs typeface="Arial" panose="020B0604020202020204" pitchFamily="34" charset="0"/>
              </a:rPr>
              <a:t>w Płocku</a:t>
            </a:r>
            <a:endParaRPr lang="pl-PL" sz="2000" dirty="0">
              <a:solidFill>
                <a:schemeClr val="bg1"/>
              </a:solidFill>
            </a:endParaRPr>
          </a:p>
        </p:txBody>
      </p:sp>
      <p:sp>
        <p:nvSpPr>
          <p:cNvPr id="10" name="Prostokąt 9">
            <a:extLst>
              <a:ext uri="{FF2B5EF4-FFF2-40B4-BE49-F238E27FC236}">
                <a16:creationId xmlns:a16="http://schemas.microsoft.com/office/drawing/2014/main" id="{4D9616B0-2B57-6401-F08A-833CE5852ECE}"/>
              </a:ext>
            </a:extLst>
          </p:cNvPr>
          <p:cNvSpPr/>
          <p:nvPr/>
        </p:nvSpPr>
        <p:spPr>
          <a:xfrm>
            <a:off x="4414" y="6248400"/>
            <a:ext cx="9135177"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pl-PL" sz="12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2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Przygotowała: Małgorzata Sekuła, Hanna Baranowska – Sekcja Higieny Dzieci i Młodzieży oraz Promocji Zdrowia</a:t>
            </a:r>
            <a:endParaRPr lang="pl-PL" sz="12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Prostokąt 10">
            <a:extLst>
              <a:ext uri="{FF2B5EF4-FFF2-40B4-BE49-F238E27FC236}">
                <a16:creationId xmlns:a16="http://schemas.microsoft.com/office/drawing/2014/main" id="{9C81A102-A3F7-4867-326E-D40918D094F8}"/>
              </a:ext>
            </a:extLst>
          </p:cNvPr>
          <p:cNvSpPr/>
          <p:nvPr/>
        </p:nvSpPr>
        <p:spPr>
          <a:xfrm>
            <a:off x="13638" y="5404696"/>
            <a:ext cx="9135177" cy="1051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 name="Obraz 1" descr="Obraz zawierający kwiat, roślina, jastrun właściwy, płatek kwiatu&#10;&#10;Opis wygenerowany automatycznie">
            <a:extLst>
              <a:ext uri="{FF2B5EF4-FFF2-40B4-BE49-F238E27FC236}">
                <a16:creationId xmlns:a16="http://schemas.microsoft.com/office/drawing/2014/main" id="{5E715225-2396-6096-9941-E5F1D6314B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9000" y="4213752"/>
            <a:ext cx="2198938" cy="2396843"/>
          </a:xfrm>
          <a:prstGeom prst="rect">
            <a:avLst/>
          </a:prstGeom>
          <a:effectLst>
            <a:outerShdw blurRad="50800" dist="38100" dir="2700000" algn="tl" rotWithShape="0">
              <a:prstClr val="black">
                <a:alpha val="40000"/>
              </a:prstClr>
            </a:outerShdw>
          </a:effectLst>
        </p:spPr>
      </p:pic>
    </p:spTree>
  </p:cSld>
  <p:clrMapOvr>
    <a:masterClrMapping/>
  </p:clrMapOvr>
  <p:transition spd="slow">
    <p:pull dir="ld"/>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697966"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207033" y="1219200"/>
            <a:ext cx="7479767"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Dieta – Kwas foliowy</a:t>
            </a:r>
            <a:endParaRPr sz="3200" cap="small" dirty="0">
              <a:solidFill>
                <a:srgbClr val="92D050"/>
              </a:solidFill>
              <a:latin typeface="Arial" panose="020B0604020202020204" pitchFamily="34" charset="0"/>
              <a:cs typeface="Arial" panose="020B0604020202020204" pitchFamily="34" charset="0"/>
            </a:endParaRP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381000" y="2438400"/>
            <a:ext cx="8457661" cy="3359061"/>
          </a:xfrm>
          <a:prstGeom prst="rect">
            <a:avLst/>
          </a:prstGeom>
          <a:noFill/>
        </p:spPr>
        <p:txBody>
          <a:bodyPr wrap="square">
            <a:spAutoFit/>
          </a:bodyPr>
          <a:lstStyle/>
          <a:p>
            <a:pPr algn="just">
              <a:lnSpc>
                <a:spcPct val="150000"/>
              </a:lnSpc>
            </a:pPr>
            <a:r>
              <a:rPr lang="pl-PL" sz="2400" dirty="0">
                <a:solidFill>
                  <a:schemeClr val="bg1"/>
                </a:solidFill>
              </a:rPr>
              <a:t>U osób z rozpoznaną depresją często wykrywa się niedobór </a:t>
            </a:r>
            <a:r>
              <a:rPr lang="pl-PL" sz="2400" b="1" i="1" dirty="0">
                <a:solidFill>
                  <a:schemeClr val="bg1"/>
                </a:solidFill>
              </a:rPr>
              <a:t>kwasu foliowego</a:t>
            </a:r>
            <a:r>
              <a:rPr lang="pl-PL" sz="2400" dirty="0">
                <a:solidFill>
                  <a:schemeClr val="bg1"/>
                </a:solidFill>
              </a:rPr>
              <a:t>. Zbyt mała podaż tego składnika może obniżać skuteczność farmakoterapii. Kwas foliowy można znaleźć w: sałacie,  szpinaku,  kapuście włoskiej,  brukselce,  brokułach, roślinach strączkowych (np. grochu, fasoli), produktach pełnoziarnistych. </a:t>
            </a:r>
          </a:p>
        </p:txBody>
      </p:sp>
    </p:spTree>
    <p:extLst>
      <p:ext uri="{BB962C8B-B14F-4D97-AF65-F5344CB8AC3E}">
        <p14:creationId xmlns:p14="http://schemas.microsoft.com/office/powerpoint/2010/main" val="2638923870"/>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697966"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207033" y="1219200"/>
            <a:ext cx="7479767"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Dieta – witamina d</a:t>
            </a:r>
            <a:endParaRPr sz="3200" cap="small" dirty="0">
              <a:solidFill>
                <a:srgbClr val="92D050"/>
              </a:solidFill>
              <a:latin typeface="Arial" panose="020B0604020202020204" pitchFamily="34" charset="0"/>
              <a:cs typeface="Arial" panose="020B0604020202020204" pitchFamily="34" charset="0"/>
            </a:endParaRP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343169" y="2416373"/>
            <a:ext cx="8457661" cy="3359061"/>
          </a:xfrm>
          <a:prstGeom prst="rect">
            <a:avLst/>
          </a:prstGeom>
          <a:noFill/>
        </p:spPr>
        <p:txBody>
          <a:bodyPr wrap="square">
            <a:spAutoFit/>
          </a:bodyPr>
          <a:lstStyle/>
          <a:p>
            <a:pPr algn="just">
              <a:lnSpc>
                <a:spcPct val="150000"/>
              </a:lnSpc>
            </a:pPr>
            <a:r>
              <a:rPr lang="pl-PL" sz="2400" b="1" i="1" dirty="0">
                <a:solidFill>
                  <a:schemeClr val="bg1"/>
                </a:solidFill>
              </a:rPr>
              <a:t>Witamina D </a:t>
            </a:r>
            <a:r>
              <a:rPr lang="pl-PL" sz="2400" dirty="0">
                <a:solidFill>
                  <a:schemeClr val="bg1"/>
                </a:solidFill>
              </a:rPr>
              <a:t>jest witaminą niezbędną do wielu procesów zachodzących w ludzkim organizmie. W Polsce, szczególnie</a:t>
            </a:r>
            <a:br>
              <a:rPr lang="pl-PL" sz="2400" dirty="0">
                <a:solidFill>
                  <a:schemeClr val="bg1"/>
                </a:solidFill>
              </a:rPr>
            </a:br>
            <a:r>
              <a:rPr lang="pl-PL" sz="2400" dirty="0">
                <a:solidFill>
                  <a:schemeClr val="bg1"/>
                </a:solidFill>
              </a:rPr>
              <a:t>w okresie jesienno-zimowym, obserwuje się niedobory tej witaminy, dlatego jej suplementacja jest wskazana dla każdego.  Witaminę D możemy pozyskać głównie z syntezy skórnej za pomocą promieni słonecznych. </a:t>
            </a:r>
          </a:p>
        </p:txBody>
      </p:sp>
    </p:spTree>
    <p:extLst>
      <p:ext uri="{BB962C8B-B14F-4D97-AF65-F5344CB8AC3E}">
        <p14:creationId xmlns:p14="http://schemas.microsoft.com/office/powerpoint/2010/main" val="1403264355"/>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697966"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207033" y="1219200"/>
            <a:ext cx="7479767"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Dieta – cynk</a:t>
            </a:r>
            <a:endParaRPr sz="3200" cap="small" dirty="0">
              <a:solidFill>
                <a:srgbClr val="92D050"/>
              </a:solidFill>
              <a:latin typeface="Arial" panose="020B0604020202020204" pitchFamily="34" charset="0"/>
              <a:cs typeface="Arial" panose="020B0604020202020204" pitchFamily="34" charset="0"/>
            </a:endParaRP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343169" y="2416373"/>
            <a:ext cx="8457661" cy="2805063"/>
          </a:xfrm>
          <a:prstGeom prst="rect">
            <a:avLst/>
          </a:prstGeom>
          <a:noFill/>
        </p:spPr>
        <p:txBody>
          <a:bodyPr wrap="square">
            <a:spAutoFit/>
          </a:bodyPr>
          <a:lstStyle/>
          <a:p>
            <a:pPr algn="just">
              <a:lnSpc>
                <a:spcPct val="150000"/>
              </a:lnSpc>
            </a:pPr>
            <a:r>
              <a:rPr lang="pl-PL" sz="2400" b="1" i="1" dirty="0">
                <a:solidFill>
                  <a:schemeClr val="bg1"/>
                </a:solidFill>
              </a:rPr>
              <a:t>Cynk </a:t>
            </a:r>
            <a:r>
              <a:rPr lang="pl-PL" sz="2400" dirty="0">
                <a:solidFill>
                  <a:schemeClr val="bg1"/>
                </a:solidFill>
              </a:rPr>
              <a:t>ma szczególne znaczenie w prawidłowym funkcjonowaniu układu nerwowego oraz układu immunologicznego. Niedobór cynku objawia się obniżoną aktywnością, a także osłabieniem pamięci oraz koncentracji.  Cynk znajdziemy w: ostrygach,  mięsie,  wątróbce, serach żółtych,  kaszy gryczanej,  pestkach dyni. </a:t>
            </a:r>
          </a:p>
        </p:txBody>
      </p:sp>
    </p:spTree>
    <p:extLst>
      <p:ext uri="{BB962C8B-B14F-4D97-AF65-F5344CB8AC3E}">
        <p14:creationId xmlns:p14="http://schemas.microsoft.com/office/powerpoint/2010/main" val="2162535852"/>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697966"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207033" y="1219200"/>
            <a:ext cx="7479767"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Dieta – tryptofan</a:t>
            </a:r>
            <a:endParaRPr sz="3200" cap="small" dirty="0">
              <a:solidFill>
                <a:srgbClr val="92D050"/>
              </a:solidFill>
              <a:latin typeface="Arial" panose="020B0604020202020204" pitchFamily="34" charset="0"/>
              <a:cs typeface="Arial" panose="020B0604020202020204" pitchFamily="34" charset="0"/>
            </a:endParaRP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495569" y="2909527"/>
            <a:ext cx="8305261" cy="2610843"/>
          </a:xfrm>
          <a:prstGeom prst="rect">
            <a:avLst/>
          </a:prstGeom>
          <a:noFill/>
        </p:spPr>
        <p:txBody>
          <a:bodyPr wrap="square">
            <a:spAutoFit/>
          </a:bodyPr>
          <a:lstStyle/>
          <a:p>
            <a:pPr algn="just">
              <a:lnSpc>
                <a:spcPct val="150000"/>
              </a:lnSpc>
            </a:pPr>
            <a:r>
              <a:rPr lang="pl-PL" sz="2800" dirty="0">
                <a:solidFill>
                  <a:schemeClr val="bg1"/>
                </a:solidFill>
              </a:rPr>
              <a:t>Jednym z ważnych i często podkreślanych składników</a:t>
            </a:r>
            <a:br>
              <a:rPr lang="pl-PL" sz="2800" dirty="0">
                <a:solidFill>
                  <a:schemeClr val="bg1"/>
                </a:solidFill>
              </a:rPr>
            </a:br>
            <a:r>
              <a:rPr lang="pl-PL" sz="2800" dirty="0">
                <a:solidFill>
                  <a:schemeClr val="bg1"/>
                </a:solidFill>
              </a:rPr>
              <a:t>w terapii depresji jest również </a:t>
            </a:r>
            <a:r>
              <a:rPr lang="pl-PL" sz="2800" b="1" i="1" dirty="0">
                <a:solidFill>
                  <a:schemeClr val="bg1"/>
                </a:solidFill>
              </a:rPr>
              <a:t>tryptofan</a:t>
            </a:r>
            <a:r>
              <a:rPr lang="pl-PL" sz="2800" dirty="0">
                <a:solidFill>
                  <a:schemeClr val="bg1"/>
                </a:solidFill>
              </a:rPr>
              <a:t>. Źródłem tryptofanu są: banany,  jaja,  ryby,  sery,  mleko,  chude mięso,  produkty sojowe,  pestki dyni. </a:t>
            </a:r>
          </a:p>
        </p:txBody>
      </p:sp>
    </p:spTree>
    <p:extLst>
      <p:ext uri="{BB962C8B-B14F-4D97-AF65-F5344CB8AC3E}">
        <p14:creationId xmlns:p14="http://schemas.microsoft.com/office/powerpoint/2010/main" val="2363010610"/>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697966"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207033" y="1219200"/>
            <a:ext cx="7479767"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Dieta</a:t>
            </a:r>
            <a:endParaRPr sz="3200" cap="small" dirty="0">
              <a:solidFill>
                <a:srgbClr val="92D050"/>
              </a:solidFill>
              <a:latin typeface="Arial" panose="020B0604020202020204" pitchFamily="34" charset="0"/>
              <a:cs typeface="Arial" panose="020B0604020202020204" pitchFamily="34" charset="0"/>
            </a:endParaRP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495569" y="2909527"/>
            <a:ext cx="8305261" cy="2610843"/>
          </a:xfrm>
          <a:prstGeom prst="rect">
            <a:avLst/>
          </a:prstGeom>
          <a:noFill/>
        </p:spPr>
        <p:txBody>
          <a:bodyPr wrap="square">
            <a:spAutoFit/>
          </a:bodyPr>
          <a:lstStyle/>
          <a:p>
            <a:pPr algn="just">
              <a:lnSpc>
                <a:spcPct val="150000"/>
              </a:lnSpc>
            </a:pPr>
            <a:r>
              <a:rPr lang="pl-PL" sz="2800" dirty="0">
                <a:solidFill>
                  <a:schemeClr val="bg1"/>
                </a:solidFill>
              </a:rPr>
              <a:t>Depresja powoduje spore zaburzenia układu pokarmowego, sprawiając, że jemy zbyt mało lub zbyt dużo, nieregularnie i o złych porach (na przykład nie śpiąc w nocy). </a:t>
            </a:r>
          </a:p>
        </p:txBody>
      </p:sp>
    </p:spTree>
    <p:extLst>
      <p:ext uri="{BB962C8B-B14F-4D97-AF65-F5344CB8AC3E}">
        <p14:creationId xmlns:p14="http://schemas.microsoft.com/office/powerpoint/2010/main" val="951205347"/>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697966"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207033" y="1219200"/>
            <a:ext cx="7479767"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Dieta </a:t>
            </a:r>
            <a:endParaRPr sz="3200" cap="small" dirty="0">
              <a:solidFill>
                <a:srgbClr val="92D050"/>
              </a:solidFill>
              <a:latin typeface="Arial" panose="020B0604020202020204" pitchFamily="34" charset="0"/>
              <a:cs typeface="Arial" panose="020B0604020202020204" pitchFamily="34" charset="0"/>
            </a:endParaRP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381001" y="2438400"/>
            <a:ext cx="8419830" cy="3257174"/>
          </a:xfrm>
          <a:prstGeom prst="rect">
            <a:avLst/>
          </a:prstGeom>
          <a:noFill/>
        </p:spPr>
        <p:txBody>
          <a:bodyPr wrap="square">
            <a:spAutoFit/>
          </a:bodyPr>
          <a:lstStyle/>
          <a:p>
            <a:pPr algn="just">
              <a:lnSpc>
                <a:spcPct val="150000"/>
              </a:lnSpc>
            </a:pPr>
            <a:r>
              <a:rPr lang="pl-PL" sz="2800" dirty="0">
                <a:solidFill>
                  <a:schemeClr val="bg1"/>
                </a:solidFill>
              </a:rPr>
              <a:t>Wprowadzenie zdrowej diety bogatej w owoce, warzywa, ryby i chude mięso przy ograniczeniu spożycia wysoce przetworzonej żywności zawierającej duże ilości węglowodanów prostych i tłuszczów nasyconych będzie korzystnie wpływać na terapię depresji. </a:t>
            </a:r>
          </a:p>
        </p:txBody>
      </p:sp>
    </p:spTree>
    <p:extLst>
      <p:ext uri="{BB962C8B-B14F-4D97-AF65-F5344CB8AC3E}">
        <p14:creationId xmlns:p14="http://schemas.microsoft.com/office/powerpoint/2010/main" val="1136859560"/>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697966"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207033" y="1219200"/>
            <a:ext cx="7479767"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Dieta </a:t>
            </a:r>
            <a:endParaRPr sz="3200" cap="small" dirty="0">
              <a:solidFill>
                <a:srgbClr val="92D050"/>
              </a:solidFill>
              <a:latin typeface="Arial" panose="020B0604020202020204" pitchFamily="34" charset="0"/>
              <a:cs typeface="Arial" panose="020B0604020202020204" pitchFamily="34" charset="0"/>
            </a:endParaRP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304800" y="2438400"/>
            <a:ext cx="8496031" cy="3913059"/>
          </a:xfrm>
          <a:prstGeom prst="rect">
            <a:avLst/>
          </a:prstGeom>
          <a:noFill/>
        </p:spPr>
        <p:txBody>
          <a:bodyPr wrap="square">
            <a:spAutoFit/>
          </a:bodyPr>
          <a:lstStyle/>
          <a:p>
            <a:pPr algn="just">
              <a:lnSpc>
                <a:spcPct val="150000"/>
              </a:lnSpc>
            </a:pPr>
            <a:r>
              <a:rPr lang="pl-PL" sz="2400" dirty="0">
                <a:solidFill>
                  <a:schemeClr val="bg1"/>
                </a:solidFill>
              </a:rPr>
              <a:t>Osoby zmagające się z depresją często stosują jedzenie emocjonalne - jedzą pokarmy, które dobrze smakują, np. przetworzone „śmieciowe” jedzenie, które jest ubogie w niezbędne składniki odżywcze, ale zawiera tłuszcz i cukry, które dają poczucie zadowolenia i przypływ energii. </a:t>
            </a:r>
          </a:p>
          <a:p>
            <a:pPr algn="just">
              <a:lnSpc>
                <a:spcPct val="150000"/>
              </a:lnSpc>
            </a:pPr>
            <a:r>
              <a:rPr lang="pl-PL" sz="2400" dirty="0">
                <a:solidFill>
                  <a:schemeClr val="bg1"/>
                </a:solidFill>
              </a:rPr>
              <a:t>Jedzenie takie nie przynosi żadnych długoterminowych korzyści lecz może być bardzo szkodliwe dla człowieka.</a:t>
            </a:r>
          </a:p>
        </p:txBody>
      </p:sp>
    </p:spTree>
    <p:extLst>
      <p:ext uri="{BB962C8B-B14F-4D97-AF65-F5344CB8AC3E}">
        <p14:creationId xmlns:p14="http://schemas.microsoft.com/office/powerpoint/2010/main" val="2505684248"/>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697966"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a:t>
            </a:r>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207033" y="1219200"/>
            <a:ext cx="7479767"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Dieta – produkty przeciwskazane</a:t>
            </a:r>
            <a:endParaRPr sz="3200" cap="small" dirty="0">
              <a:solidFill>
                <a:srgbClr val="92D050"/>
              </a:solidFill>
              <a:latin typeface="Arial" panose="020B0604020202020204" pitchFamily="34" charset="0"/>
              <a:cs typeface="Arial" panose="020B0604020202020204" pitchFamily="34" charset="0"/>
            </a:endParaRP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228602" y="2286000"/>
            <a:ext cx="8477701" cy="4199611"/>
          </a:xfrm>
          <a:prstGeom prst="rect">
            <a:avLst/>
          </a:prstGeom>
          <a:noFill/>
        </p:spPr>
        <p:txBody>
          <a:bodyPr wrap="square">
            <a:spAutoFit/>
          </a:bodyPr>
          <a:lstStyle/>
          <a:p>
            <a:pPr algn="just">
              <a:lnSpc>
                <a:spcPct val="150000"/>
              </a:lnSpc>
            </a:pPr>
            <a:r>
              <a:rPr lang="pl-PL" sz="2000" dirty="0">
                <a:solidFill>
                  <a:schemeClr val="bg1"/>
                </a:solidFill>
              </a:rPr>
              <a:t>Osoby chorujące na depresję powinny unikać produktów, które nasilają złe samopoczucie. Należą do nich:</a:t>
            </a:r>
          </a:p>
          <a:p>
            <a:pPr marL="342900" indent="-342900" algn="just">
              <a:lnSpc>
                <a:spcPct val="150000"/>
              </a:lnSpc>
              <a:buFont typeface="Wingdings" panose="05000000000000000000" pitchFamily="2" charset="2"/>
              <a:buChar char="ü"/>
            </a:pPr>
            <a:r>
              <a:rPr lang="pl-PL" sz="2000" dirty="0">
                <a:solidFill>
                  <a:schemeClr val="bg1"/>
                </a:solidFill>
              </a:rPr>
              <a:t>kofeina – kofeina zawarta w kawie, herbacie, a szczególne napojach energetyzujących spożywana w nadmiarze obniża poziom serotoniny oraz wywołuje uczucie niepokoju, spadki nastroju i zaburzenia snu;</a:t>
            </a:r>
          </a:p>
          <a:p>
            <a:pPr marL="342900" indent="-342900" algn="just">
              <a:lnSpc>
                <a:spcPct val="150000"/>
              </a:lnSpc>
              <a:buFont typeface="Wingdings" panose="05000000000000000000" pitchFamily="2" charset="2"/>
              <a:buChar char="ü"/>
            </a:pPr>
            <a:r>
              <a:rPr lang="pl-PL" sz="2000" dirty="0">
                <a:solidFill>
                  <a:schemeClr val="bg1"/>
                </a:solidFill>
              </a:rPr>
              <a:t>żywność wysokokaloryczna o niskiej wartości odżywczej – z dobrym wpływem na nastrój i samopoczuciem szczególnie kojarzą się słodycze</a:t>
            </a:r>
            <a:br>
              <a:rPr lang="pl-PL" sz="2000" dirty="0">
                <a:solidFill>
                  <a:schemeClr val="bg1"/>
                </a:solidFill>
              </a:rPr>
            </a:br>
            <a:r>
              <a:rPr lang="pl-PL" sz="2000" dirty="0">
                <a:solidFill>
                  <a:schemeClr val="bg1"/>
                </a:solidFill>
              </a:rPr>
              <a:t>z bardzo dużą zawartością cukru i tłuszczu niskiej jakości. Trzeba zdawać sobie sprawę, że poprawa humoru po zjedzeniu słodyczy jest chwilowa.</a:t>
            </a:r>
          </a:p>
        </p:txBody>
      </p:sp>
    </p:spTree>
    <p:extLst>
      <p:ext uri="{BB962C8B-B14F-4D97-AF65-F5344CB8AC3E}">
        <p14:creationId xmlns:p14="http://schemas.microsoft.com/office/powerpoint/2010/main" val="372672350"/>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697966"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a:t>
            </a:r>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207033" y="1219200"/>
            <a:ext cx="7479767"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sen</a:t>
            </a:r>
            <a:endParaRPr sz="3200" cap="small" dirty="0">
              <a:solidFill>
                <a:srgbClr val="92D050"/>
              </a:solidFill>
              <a:latin typeface="Arial" panose="020B0604020202020204" pitchFamily="34" charset="0"/>
              <a:cs typeface="Arial" panose="020B0604020202020204" pitchFamily="34" charset="0"/>
            </a:endParaRP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304800" y="2743200"/>
            <a:ext cx="8401503" cy="3359061"/>
          </a:xfrm>
          <a:prstGeom prst="rect">
            <a:avLst/>
          </a:prstGeom>
          <a:noFill/>
        </p:spPr>
        <p:txBody>
          <a:bodyPr wrap="square">
            <a:spAutoFit/>
          </a:bodyPr>
          <a:lstStyle/>
          <a:p>
            <a:pPr algn="just">
              <a:lnSpc>
                <a:spcPct val="150000"/>
              </a:lnSpc>
            </a:pPr>
            <a:r>
              <a:rPr lang="pl-PL" sz="2400" dirty="0">
                <a:solidFill>
                  <a:schemeClr val="bg1"/>
                </a:solidFill>
              </a:rPr>
              <a:t>Problemy ze snem są jednym z charakterystycznych objawów depresji. U części pacjentów cierpiących na depresję zamiast bezsenności, wstępuje nadmierna senność – przesypiają wiele godzin w ciągu dnia, a pomimo tego czują się ciągle zmęczeni</a:t>
            </a:r>
            <a:br>
              <a:rPr lang="pl-PL" sz="2400" dirty="0">
                <a:solidFill>
                  <a:schemeClr val="bg1"/>
                </a:solidFill>
              </a:rPr>
            </a:br>
            <a:r>
              <a:rPr lang="pl-PL" sz="2400" dirty="0">
                <a:solidFill>
                  <a:schemeClr val="bg1"/>
                </a:solidFill>
              </a:rPr>
              <a:t>i niewyspani. Aby pomóc sobie z depresją trzeba pracować nad nawykami dotyczącymi snu.</a:t>
            </a:r>
          </a:p>
        </p:txBody>
      </p:sp>
    </p:spTree>
    <p:extLst>
      <p:ext uri="{BB962C8B-B14F-4D97-AF65-F5344CB8AC3E}">
        <p14:creationId xmlns:p14="http://schemas.microsoft.com/office/powerpoint/2010/main" val="403386148"/>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697966"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a:t>
            </a:r>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207033" y="1219200"/>
            <a:ext cx="7479767"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Zasady higieny snu</a:t>
            </a: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467490" y="2209800"/>
            <a:ext cx="8305261" cy="3737946"/>
          </a:xfrm>
          <a:prstGeom prst="rect">
            <a:avLst/>
          </a:prstGeom>
          <a:noFill/>
        </p:spPr>
        <p:txBody>
          <a:bodyPr wrap="square">
            <a:spAutoFit/>
          </a:bodyPr>
          <a:lstStyle/>
          <a:p>
            <a:pPr marL="342900" indent="-342900" algn="just">
              <a:lnSpc>
                <a:spcPct val="150000"/>
              </a:lnSpc>
              <a:buFont typeface="Wingdings" panose="05000000000000000000" pitchFamily="2" charset="2"/>
              <a:buChar char="ü"/>
            </a:pPr>
            <a:r>
              <a:rPr lang="pl-PL" sz="2000" dirty="0">
                <a:solidFill>
                  <a:schemeClr val="bg1"/>
                </a:solidFill>
              </a:rPr>
              <a:t>unikaj drzemek w ciągu dnia,</a:t>
            </a:r>
          </a:p>
          <a:p>
            <a:pPr marL="342900" indent="-342900" algn="just">
              <a:lnSpc>
                <a:spcPct val="150000"/>
              </a:lnSpc>
              <a:buFont typeface="Wingdings" panose="05000000000000000000" pitchFamily="2" charset="2"/>
              <a:buChar char="ü"/>
            </a:pPr>
            <a:r>
              <a:rPr lang="pl-PL" sz="2000" dirty="0">
                <a:solidFill>
                  <a:schemeClr val="bg1"/>
                </a:solidFill>
              </a:rPr>
              <a:t>przestrzegaj stałych godzin snu i rano wstawaj zawsze o tej samej porze,</a:t>
            </a:r>
          </a:p>
          <a:p>
            <a:pPr marL="342900" indent="-342900" algn="just">
              <a:lnSpc>
                <a:spcPct val="150000"/>
              </a:lnSpc>
              <a:buFont typeface="Wingdings" panose="05000000000000000000" pitchFamily="2" charset="2"/>
              <a:buChar char="ü"/>
            </a:pPr>
            <a:r>
              <a:rPr lang="pl-PL" sz="2000" dirty="0">
                <a:solidFill>
                  <a:schemeClr val="bg1"/>
                </a:solidFill>
              </a:rPr>
              <a:t>ograniczaj czas spędzany w łóżku - łóżko powinno być miejscem przeznaczonym do snu, a nie do czytania, oglądania telewizji, pracy przy komputerze lub innych codziennych czynności,</a:t>
            </a:r>
          </a:p>
          <a:p>
            <a:pPr marL="342900" indent="-342900" algn="just">
              <a:lnSpc>
                <a:spcPct val="150000"/>
              </a:lnSpc>
              <a:buFont typeface="Wingdings" panose="05000000000000000000" pitchFamily="2" charset="2"/>
              <a:buChar char="ü"/>
            </a:pPr>
            <a:r>
              <a:rPr lang="pl-PL" sz="2000" dirty="0">
                <a:solidFill>
                  <a:schemeClr val="bg1"/>
                </a:solidFill>
              </a:rPr>
              <a:t>nie próbuj zasnąć na siłę (jeśli nie możesz zasnąć dłużej niż przez 15 minut, wstań z łóżka i wróć do niego po chwili, gdy poczujesz się senny),</a:t>
            </a:r>
          </a:p>
          <a:p>
            <a:pPr marL="342900" indent="-342900" algn="just">
              <a:lnSpc>
                <a:spcPct val="150000"/>
              </a:lnSpc>
              <a:buFont typeface="Wingdings" panose="05000000000000000000" pitchFamily="2" charset="2"/>
              <a:buChar char="ü"/>
            </a:pPr>
            <a:r>
              <a:rPr lang="pl-PL" sz="2000" dirty="0">
                <a:solidFill>
                  <a:schemeClr val="bg1"/>
                </a:solidFill>
              </a:rPr>
              <a:t>usuń zegarek z zasięgu wzroku w sypialni,</a:t>
            </a:r>
          </a:p>
        </p:txBody>
      </p:sp>
    </p:spTree>
    <p:extLst>
      <p:ext uri="{BB962C8B-B14F-4D97-AF65-F5344CB8AC3E}">
        <p14:creationId xmlns:p14="http://schemas.microsoft.com/office/powerpoint/2010/main" val="582751235"/>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838738"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347269" y="1251032"/>
            <a:ext cx="7668661" cy="505267"/>
          </a:xfrm>
          <a:prstGeom prst="rect">
            <a:avLst/>
          </a:prstGeom>
        </p:spPr>
        <p:txBody>
          <a:bodyPr vert="horz" wrap="square" lIns="0" tIns="12700" rIns="0" bIns="0" rtlCol="0">
            <a:spAutoFit/>
          </a:bodyPr>
          <a:lstStyle/>
          <a:p>
            <a:pPr marL="12700">
              <a:spcBef>
                <a:spcPts val="100"/>
              </a:spcBef>
            </a:pPr>
            <a:r>
              <a:rPr lang="pl-PL" sz="3200" cap="small" spc="-5" dirty="0">
                <a:solidFill>
                  <a:srgbClr val="92D050"/>
                </a:solidFill>
                <a:latin typeface="Arial" panose="020B0604020202020204" pitchFamily="34" charset="0"/>
                <a:cs typeface="Arial" panose="020B0604020202020204" pitchFamily="34" charset="0"/>
              </a:rPr>
              <a:t>Leczenie depresji </a:t>
            </a:r>
            <a:endParaRPr sz="3200" cap="small" dirty="0">
              <a:solidFill>
                <a:srgbClr val="92D050"/>
              </a:solidFill>
              <a:latin typeface="Arial" panose="020B0604020202020204" pitchFamily="34" charset="0"/>
              <a:cs typeface="Arial" panose="020B0604020202020204" pitchFamily="34" charset="0"/>
            </a:endParaRPr>
          </a:p>
        </p:txBody>
      </p:sp>
      <p:sp>
        <p:nvSpPr>
          <p:cNvPr id="3" name="object 3"/>
          <p:cNvSpPr txBox="1"/>
          <p:nvPr/>
        </p:nvSpPr>
        <p:spPr>
          <a:xfrm>
            <a:off x="419370" y="2286000"/>
            <a:ext cx="8305261" cy="3803605"/>
          </a:xfrm>
          <a:prstGeom prst="rect">
            <a:avLst/>
          </a:prstGeom>
        </p:spPr>
        <p:txBody>
          <a:bodyPr vert="horz" wrap="square" lIns="0" tIns="78740" rIns="0" bIns="0" rtlCol="0">
            <a:spAutoFit/>
          </a:bodyPr>
          <a:lstStyle/>
          <a:p>
            <a:pPr marL="12700" marR="5715"/>
            <a:endParaRPr lang="pl-PL" sz="2200" i="1" dirty="0">
              <a:solidFill>
                <a:schemeClr val="bg1"/>
              </a:solidFill>
              <a:latin typeface="Arial" panose="020B0604020202020204" pitchFamily="34" charset="0"/>
              <a:cs typeface="Arial" panose="020B0604020202020204" pitchFamily="34" charset="0"/>
            </a:endParaRPr>
          </a:p>
          <a:p>
            <a:pPr marL="12700" marR="5715" algn="just">
              <a:lnSpc>
                <a:spcPct val="150000"/>
              </a:lnSpc>
            </a:pPr>
            <a:r>
              <a:rPr lang="pl-PL" sz="2200" dirty="0">
                <a:solidFill>
                  <a:schemeClr val="bg1"/>
                </a:solidFill>
                <a:latin typeface="Arial" panose="020B0604020202020204" pitchFamily="34" charset="0"/>
                <a:cs typeface="Arial" panose="020B0604020202020204" pitchFamily="34" charset="0"/>
              </a:rPr>
              <a:t>W leczeniu depresji przyjmowanie leków i chodzenie na spotkania z terapeutą może nie wystarczyć. Jeśli nie podejmujemy aktywności i spędzamy większość czasu w łóżku, to najważniejsze jest zmuszanie się do przyjemnych rzeczy, mimo że nie do końca mogą być przyjemne. </a:t>
            </a:r>
            <a:r>
              <a:rPr lang="pl-PL" sz="2200" i="1" dirty="0">
                <a:solidFill>
                  <a:schemeClr val="bg1"/>
                </a:solidFill>
                <a:latin typeface="Arial" panose="020B0604020202020204" pitchFamily="34" charset="0"/>
                <a:cs typeface="Arial" panose="020B0604020202020204" pitchFamily="34" charset="0"/>
              </a:rPr>
              <a:t>Psychoterapeuci mawiają żargonowo iż, przyjemność boli. </a:t>
            </a:r>
            <a:endParaRPr lang="pl-PL" sz="2200" spc="-5" dirty="0">
              <a:solidFill>
                <a:schemeClr val="bg1"/>
              </a:solidFill>
              <a:latin typeface="Arial" panose="020B0604020202020204" pitchFamily="34" charset="0"/>
              <a:cs typeface="Arial" panose="020B0604020202020204" pitchFamily="34" charset="0"/>
            </a:endParaRPr>
          </a:p>
          <a:p>
            <a:pPr marL="12700"/>
            <a:endParaRPr sz="2200" dirty="0">
              <a:solidFill>
                <a:schemeClr val="bg1"/>
              </a:solidFill>
              <a:latin typeface="Arial" panose="020B0604020202020204" pitchFamily="34" charset="0"/>
              <a:cs typeface="Arial" panose="020B0604020202020204" pitchFamily="34" charset="0"/>
            </a:endParaRP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72C7A7CC-CCF5-B5E2-311C-50EE123B52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697966"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a:t>
            </a:r>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207033" y="1219200"/>
            <a:ext cx="7479767"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Zasady higieny snu</a:t>
            </a: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467490" y="2209800"/>
            <a:ext cx="8305261" cy="4199611"/>
          </a:xfrm>
          <a:prstGeom prst="rect">
            <a:avLst/>
          </a:prstGeom>
          <a:noFill/>
        </p:spPr>
        <p:txBody>
          <a:bodyPr wrap="square">
            <a:spAutoFit/>
          </a:bodyPr>
          <a:lstStyle/>
          <a:p>
            <a:pPr marL="342900" indent="-342900" algn="just">
              <a:lnSpc>
                <a:spcPct val="150000"/>
              </a:lnSpc>
              <a:buFont typeface="Wingdings" panose="05000000000000000000" pitchFamily="2" charset="2"/>
              <a:buChar char="ü"/>
            </a:pPr>
            <a:r>
              <a:rPr lang="pl-PL" sz="2000" dirty="0">
                <a:solidFill>
                  <a:schemeClr val="bg1"/>
                </a:solidFill>
              </a:rPr>
              <a:t>wykonuj aktywność fizyczną późnym popołudniem (jednak unikaj intensywnych ćwiczeń przed snem),</a:t>
            </a:r>
          </a:p>
          <a:p>
            <a:pPr marL="342900" indent="-342900" algn="just">
              <a:lnSpc>
                <a:spcPct val="150000"/>
              </a:lnSpc>
              <a:buFont typeface="Wingdings" panose="05000000000000000000" pitchFamily="2" charset="2"/>
              <a:buChar char="ü"/>
            </a:pPr>
            <a:r>
              <a:rPr lang="pl-PL" sz="2000" dirty="0">
                <a:solidFill>
                  <a:schemeClr val="bg1"/>
                </a:solidFill>
              </a:rPr>
              <a:t>prowadź regularny tryb życia,</a:t>
            </a:r>
          </a:p>
          <a:p>
            <a:pPr marL="342900" indent="-342900" algn="just">
              <a:lnSpc>
                <a:spcPct val="150000"/>
              </a:lnSpc>
              <a:buFont typeface="Wingdings" panose="05000000000000000000" pitchFamily="2" charset="2"/>
              <a:buChar char="ü"/>
            </a:pPr>
            <a:r>
              <a:rPr lang="pl-PL" sz="2000" dirty="0">
                <a:solidFill>
                  <a:schemeClr val="bg1"/>
                </a:solidFill>
              </a:rPr>
              <a:t>zjedz kolację najpóźniej na 3 godziny przed snem i ewentualnie lekką przekąskę późnym wieczorem,</a:t>
            </a:r>
          </a:p>
          <a:p>
            <a:pPr marL="342900" indent="-342900" algn="just">
              <a:lnSpc>
                <a:spcPct val="150000"/>
              </a:lnSpc>
              <a:buFont typeface="Wingdings" panose="05000000000000000000" pitchFamily="2" charset="2"/>
              <a:buChar char="ü"/>
            </a:pPr>
            <a:r>
              <a:rPr lang="pl-PL" sz="2000" dirty="0">
                <a:solidFill>
                  <a:schemeClr val="bg1"/>
                </a:solidFill>
              </a:rPr>
              <a:t>unikaj silnego światła wieczorem i ciemnych pomieszczeń w ciągu dnia,</a:t>
            </a:r>
          </a:p>
          <a:p>
            <a:pPr marL="342900" indent="-342900" algn="just">
              <a:lnSpc>
                <a:spcPct val="150000"/>
              </a:lnSpc>
              <a:buFont typeface="Wingdings" panose="05000000000000000000" pitchFamily="2" charset="2"/>
              <a:buChar char="ü"/>
            </a:pPr>
            <a:r>
              <a:rPr lang="pl-PL" sz="2000" dirty="0">
                <a:solidFill>
                  <a:schemeClr val="bg1"/>
                </a:solidFill>
              </a:rPr>
              <a:t>unikaj z korzystania przed snem z telefonu, pracy przed komputerem oraz oglądania telewizji (najlepiej na 3 godziny przed snem, jeśli nie ma takiej możliwości minimum na 1 godzinę przed snem).</a:t>
            </a:r>
          </a:p>
        </p:txBody>
      </p:sp>
    </p:spTree>
    <p:extLst>
      <p:ext uri="{BB962C8B-B14F-4D97-AF65-F5344CB8AC3E}">
        <p14:creationId xmlns:p14="http://schemas.microsoft.com/office/powerpoint/2010/main" val="3132024704"/>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697966"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a:t>
            </a:r>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207033" y="1219200"/>
            <a:ext cx="7479767"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Ile potrzebujemy snu</a:t>
            </a: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graphicFrame>
        <p:nvGraphicFramePr>
          <p:cNvPr id="12" name="Tabela 12">
            <a:extLst>
              <a:ext uri="{FF2B5EF4-FFF2-40B4-BE49-F238E27FC236}">
                <a16:creationId xmlns:a16="http://schemas.microsoft.com/office/drawing/2014/main" id="{8F326E5E-121F-83F1-A44B-6912CA72081C}"/>
              </a:ext>
            </a:extLst>
          </p:cNvPr>
          <p:cNvGraphicFramePr>
            <a:graphicFrameLocks noGrp="1"/>
          </p:cNvGraphicFramePr>
          <p:nvPr>
            <p:extLst>
              <p:ext uri="{D42A27DB-BD31-4B8C-83A1-F6EECF244321}">
                <p14:modId xmlns:p14="http://schemas.microsoft.com/office/powerpoint/2010/main" val="4077266253"/>
              </p:ext>
            </p:extLst>
          </p:nvPr>
        </p:nvGraphicFramePr>
        <p:xfrm>
          <a:off x="533400" y="2286000"/>
          <a:ext cx="8229597" cy="4343400"/>
        </p:xfrm>
        <a:graphic>
          <a:graphicData uri="http://schemas.openxmlformats.org/drawingml/2006/table">
            <a:tbl>
              <a:tblPr firstRow="1" bandRow="1">
                <a:tableStyleId>{5C22544A-7EE6-4342-B048-85BDC9FD1C3A}</a:tableStyleId>
              </a:tblPr>
              <a:tblGrid>
                <a:gridCol w="2743199">
                  <a:extLst>
                    <a:ext uri="{9D8B030D-6E8A-4147-A177-3AD203B41FA5}">
                      <a16:colId xmlns:a16="http://schemas.microsoft.com/office/drawing/2014/main" val="3424567078"/>
                    </a:ext>
                  </a:extLst>
                </a:gridCol>
                <a:gridCol w="2743199">
                  <a:extLst>
                    <a:ext uri="{9D8B030D-6E8A-4147-A177-3AD203B41FA5}">
                      <a16:colId xmlns:a16="http://schemas.microsoft.com/office/drawing/2014/main" val="2833256603"/>
                    </a:ext>
                  </a:extLst>
                </a:gridCol>
                <a:gridCol w="2743199">
                  <a:extLst>
                    <a:ext uri="{9D8B030D-6E8A-4147-A177-3AD203B41FA5}">
                      <a16:colId xmlns:a16="http://schemas.microsoft.com/office/drawing/2014/main" val="3439623190"/>
                    </a:ext>
                  </a:extLst>
                </a:gridCol>
              </a:tblGrid>
              <a:tr h="434340">
                <a:tc>
                  <a:txBody>
                    <a:bodyPr/>
                    <a:lstStyle/>
                    <a:p>
                      <a:pPr algn="just">
                        <a:lnSpc>
                          <a:spcPct val="107000"/>
                        </a:lnSpc>
                        <a:spcAft>
                          <a:spcPts val="800"/>
                        </a:spcAft>
                      </a:pPr>
                      <a:r>
                        <a:rPr lang="pl-PL" sz="1800" b="1" i="1" kern="100" dirty="0">
                          <a:effectLst/>
                          <a:latin typeface="Calibri" panose="020F0502020204030204" pitchFamily="34" charset="0"/>
                          <a:ea typeface="Calibri" panose="020F0502020204030204" pitchFamily="34" charset="0"/>
                          <a:cs typeface="Times New Roman" panose="02020603050405020304" pitchFamily="18" charset="0"/>
                        </a:rPr>
                        <a:t>Etap życia człowieka</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pl-PL" sz="1800" b="1" i="1" kern="100">
                          <a:effectLst/>
                          <a:latin typeface="Calibri" panose="020F0502020204030204" pitchFamily="34" charset="0"/>
                          <a:ea typeface="Calibri" panose="020F0502020204030204" pitchFamily="34" charset="0"/>
                          <a:cs typeface="Times New Roman" panose="02020603050405020304" pitchFamily="18" charset="0"/>
                        </a:rPr>
                        <a:t>wiek</a:t>
                      </a:r>
                      <a:endParaRPr lang="pl-P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pl-PL" sz="1800" b="1" i="1" kern="100" dirty="0">
                          <a:effectLst/>
                          <a:latin typeface="Calibri" panose="020F0502020204030204" pitchFamily="34" charset="0"/>
                          <a:ea typeface="Calibri" panose="020F0502020204030204" pitchFamily="34" charset="0"/>
                          <a:cs typeface="Times New Roman" panose="02020603050405020304" pitchFamily="18" charset="0"/>
                        </a:rPr>
                        <a:t>Zalecana ilość snu na dobę</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0548216"/>
                  </a:ext>
                </a:extLst>
              </a:tr>
              <a:tr h="434340">
                <a:tc>
                  <a:txBody>
                    <a:bodyPr/>
                    <a:lstStyle/>
                    <a:p>
                      <a:pPr algn="just">
                        <a:lnSpc>
                          <a:spcPct val="107000"/>
                        </a:lnSpc>
                        <a:spcAft>
                          <a:spcPts val="800"/>
                        </a:spcAft>
                      </a:pPr>
                      <a:r>
                        <a:rPr lang="pl-PL" sz="1800" i="1" kern="100" dirty="0">
                          <a:effectLst/>
                          <a:latin typeface="Calibri" panose="020F0502020204030204" pitchFamily="34" charset="0"/>
                          <a:ea typeface="Calibri" panose="020F0502020204030204" pitchFamily="34" charset="0"/>
                          <a:cs typeface="Times New Roman" panose="02020603050405020304" pitchFamily="18" charset="0"/>
                        </a:rPr>
                        <a:t>noworodki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pl-PL" sz="1800" i="1" kern="100">
                          <a:effectLst/>
                          <a:latin typeface="Calibri" panose="020F0502020204030204" pitchFamily="34" charset="0"/>
                          <a:ea typeface="Calibri" panose="020F0502020204030204" pitchFamily="34" charset="0"/>
                          <a:cs typeface="Times New Roman" panose="02020603050405020304" pitchFamily="18" charset="0"/>
                        </a:rPr>
                        <a:t>od 0 do 3 miesięcy</a:t>
                      </a:r>
                      <a:endParaRPr lang="pl-P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pl-PL" sz="1800" i="1" kern="100">
                          <a:effectLst/>
                          <a:latin typeface="Calibri" panose="020F0502020204030204" pitchFamily="34" charset="0"/>
                          <a:ea typeface="Calibri" panose="020F0502020204030204" pitchFamily="34" charset="0"/>
                          <a:cs typeface="Times New Roman" panose="02020603050405020304" pitchFamily="18" charset="0"/>
                        </a:rPr>
                        <a:t>14-17 godzin snu</a:t>
                      </a:r>
                      <a:endParaRPr lang="pl-P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1359840"/>
                  </a:ext>
                </a:extLst>
              </a:tr>
              <a:tr h="434340">
                <a:tc>
                  <a:txBody>
                    <a:bodyPr/>
                    <a:lstStyle/>
                    <a:p>
                      <a:pPr algn="just">
                        <a:lnSpc>
                          <a:spcPct val="107000"/>
                        </a:lnSpc>
                        <a:spcAft>
                          <a:spcPts val="800"/>
                        </a:spcAft>
                      </a:pPr>
                      <a:r>
                        <a:rPr lang="pl-PL" sz="1800" i="1" kern="100">
                          <a:effectLst/>
                          <a:latin typeface="Calibri" panose="020F0502020204030204" pitchFamily="34" charset="0"/>
                          <a:ea typeface="Calibri" panose="020F0502020204030204" pitchFamily="34" charset="0"/>
                          <a:cs typeface="Times New Roman" panose="02020603050405020304" pitchFamily="18" charset="0"/>
                        </a:rPr>
                        <a:t>niemowlaki </a:t>
                      </a:r>
                      <a:endParaRPr lang="pl-P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pl-PL" sz="1800" i="1" kern="100">
                          <a:effectLst/>
                          <a:latin typeface="Calibri" panose="020F0502020204030204" pitchFamily="34" charset="0"/>
                          <a:ea typeface="Calibri" panose="020F0502020204030204" pitchFamily="34" charset="0"/>
                          <a:cs typeface="Times New Roman" panose="02020603050405020304" pitchFamily="18" charset="0"/>
                        </a:rPr>
                        <a:t>od 4 do 11 miesięcy</a:t>
                      </a:r>
                      <a:endParaRPr lang="pl-P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pl-PL" sz="1800" i="1" kern="100">
                          <a:effectLst/>
                          <a:latin typeface="Calibri" panose="020F0502020204030204" pitchFamily="34" charset="0"/>
                          <a:ea typeface="Calibri" panose="020F0502020204030204" pitchFamily="34" charset="0"/>
                          <a:cs typeface="Times New Roman" panose="02020603050405020304" pitchFamily="18" charset="0"/>
                        </a:rPr>
                        <a:t>12-15 godzin snu</a:t>
                      </a:r>
                      <a:endParaRPr lang="pl-P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7553866"/>
                  </a:ext>
                </a:extLst>
              </a:tr>
              <a:tr h="434340">
                <a:tc>
                  <a:txBody>
                    <a:bodyPr/>
                    <a:lstStyle/>
                    <a:p>
                      <a:pPr algn="just">
                        <a:lnSpc>
                          <a:spcPct val="107000"/>
                        </a:lnSpc>
                        <a:spcAft>
                          <a:spcPts val="800"/>
                        </a:spcAft>
                      </a:pPr>
                      <a:r>
                        <a:rPr lang="pl-PL" sz="1800" i="1" kern="100" dirty="0">
                          <a:effectLst/>
                          <a:latin typeface="Calibri" panose="020F0502020204030204" pitchFamily="34" charset="0"/>
                          <a:ea typeface="Calibri" panose="020F0502020204030204" pitchFamily="34" charset="0"/>
                          <a:cs typeface="Times New Roman" panose="02020603050405020304" pitchFamily="18" charset="0"/>
                        </a:rPr>
                        <a:t> małe dzieci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pl-PL" sz="1800" i="1" kern="100">
                          <a:effectLst/>
                          <a:latin typeface="Calibri" panose="020F0502020204030204" pitchFamily="34" charset="0"/>
                          <a:ea typeface="Calibri" panose="020F0502020204030204" pitchFamily="34" charset="0"/>
                          <a:cs typeface="Times New Roman" panose="02020603050405020304" pitchFamily="18" charset="0"/>
                        </a:rPr>
                        <a:t>od 1 do 2 lat</a:t>
                      </a:r>
                      <a:endParaRPr lang="pl-P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pl-PL" sz="1800" i="1" kern="100">
                          <a:effectLst/>
                          <a:latin typeface="Calibri" panose="020F0502020204030204" pitchFamily="34" charset="0"/>
                          <a:ea typeface="Calibri" panose="020F0502020204030204" pitchFamily="34" charset="0"/>
                          <a:cs typeface="Times New Roman" panose="02020603050405020304" pitchFamily="18" charset="0"/>
                        </a:rPr>
                        <a:t>11-14 godzin snu</a:t>
                      </a:r>
                      <a:endParaRPr lang="pl-P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7203183"/>
                  </a:ext>
                </a:extLst>
              </a:tr>
              <a:tr h="434340">
                <a:tc>
                  <a:txBody>
                    <a:bodyPr/>
                    <a:lstStyle/>
                    <a:p>
                      <a:pPr algn="just">
                        <a:lnSpc>
                          <a:spcPct val="107000"/>
                        </a:lnSpc>
                        <a:spcAft>
                          <a:spcPts val="800"/>
                        </a:spcAft>
                      </a:pPr>
                      <a:r>
                        <a:rPr lang="pl-PL" sz="1800" i="1" kern="100" dirty="0">
                          <a:effectLst/>
                          <a:latin typeface="Calibri" panose="020F0502020204030204" pitchFamily="34" charset="0"/>
                          <a:ea typeface="Calibri" panose="020F0502020204030204" pitchFamily="34" charset="0"/>
                          <a:cs typeface="Times New Roman" panose="02020603050405020304" pitchFamily="18" charset="0"/>
                        </a:rPr>
                        <a:t>przedszkolaki</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pl-PL" sz="1800" i="1" kern="100">
                          <a:effectLst/>
                          <a:latin typeface="Calibri" panose="020F0502020204030204" pitchFamily="34" charset="0"/>
                          <a:ea typeface="Calibri" panose="020F0502020204030204" pitchFamily="34" charset="0"/>
                          <a:cs typeface="Times New Roman" panose="02020603050405020304" pitchFamily="18" charset="0"/>
                        </a:rPr>
                        <a:t>od 3 do 5 lat</a:t>
                      </a:r>
                      <a:endParaRPr lang="pl-P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pl-PL" sz="1800" i="1" kern="100">
                          <a:effectLst/>
                          <a:latin typeface="Calibri" panose="020F0502020204030204" pitchFamily="34" charset="0"/>
                          <a:ea typeface="Calibri" panose="020F0502020204030204" pitchFamily="34" charset="0"/>
                          <a:cs typeface="Times New Roman" panose="02020603050405020304" pitchFamily="18" charset="0"/>
                        </a:rPr>
                        <a:t>10-13 godzin snu</a:t>
                      </a:r>
                      <a:endParaRPr lang="pl-P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1176526"/>
                  </a:ext>
                </a:extLst>
              </a:tr>
              <a:tr h="434340">
                <a:tc>
                  <a:txBody>
                    <a:bodyPr/>
                    <a:lstStyle/>
                    <a:p>
                      <a:pPr algn="just">
                        <a:lnSpc>
                          <a:spcPct val="107000"/>
                        </a:lnSpc>
                        <a:spcAft>
                          <a:spcPts val="800"/>
                        </a:spcAft>
                      </a:pPr>
                      <a:r>
                        <a:rPr lang="pl-PL" sz="1800" i="1" kern="100" dirty="0">
                          <a:effectLst/>
                          <a:latin typeface="Calibri" panose="020F0502020204030204" pitchFamily="34" charset="0"/>
                          <a:ea typeface="Calibri" panose="020F0502020204030204" pitchFamily="34" charset="0"/>
                          <a:cs typeface="Times New Roman" panose="02020603050405020304" pitchFamily="18" charset="0"/>
                        </a:rPr>
                        <a:t>dzieci w wieku szkolnym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pl-PL" sz="1800" i="1" kern="100">
                          <a:effectLst/>
                          <a:latin typeface="Calibri" panose="020F0502020204030204" pitchFamily="34" charset="0"/>
                          <a:ea typeface="Calibri" panose="020F0502020204030204" pitchFamily="34" charset="0"/>
                          <a:cs typeface="Times New Roman" panose="02020603050405020304" pitchFamily="18" charset="0"/>
                        </a:rPr>
                        <a:t>od 6 do 13 lat</a:t>
                      </a:r>
                      <a:endParaRPr lang="pl-P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pl-PL" sz="1800" i="1" kern="100">
                          <a:effectLst/>
                          <a:latin typeface="Calibri" panose="020F0502020204030204" pitchFamily="34" charset="0"/>
                          <a:ea typeface="Calibri" panose="020F0502020204030204" pitchFamily="34" charset="0"/>
                          <a:cs typeface="Times New Roman" panose="02020603050405020304" pitchFamily="18" charset="0"/>
                        </a:rPr>
                        <a:t>9-11 godzin snu</a:t>
                      </a:r>
                      <a:endParaRPr lang="pl-P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3510357"/>
                  </a:ext>
                </a:extLst>
              </a:tr>
              <a:tr h="434340">
                <a:tc>
                  <a:txBody>
                    <a:bodyPr/>
                    <a:lstStyle/>
                    <a:p>
                      <a:pPr algn="just">
                        <a:lnSpc>
                          <a:spcPct val="107000"/>
                        </a:lnSpc>
                        <a:spcAft>
                          <a:spcPts val="800"/>
                        </a:spcAft>
                      </a:pPr>
                      <a:r>
                        <a:rPr lang="pl-PL" sz="1800" i="1" kern="100">
                          <a:effectLst/>
                          <a:latin typeface="Calibri" panose="020F0502020204030204" pitchFamily="34" charset="0"/>
                          <a:ea typeface="Calibri" panose="020F0502020204030204" pitchFamily="34" charset="0"/>
                          <a:cs typeface="Times New Roman" panose="02020603050405020304" pitchFamily="18" charset="0"/>
                        </a:rPr>
                        <a:t>nastolatkowie</a:t>
                      </a:r>
                      <a:endParaRPr lang="pl-P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pl-PL" sz="1800" i="1" kern="100">
                          <a:effectLst/>
                          <a:latin typeface="Calibri" panose="020F0502020204030204" pitchFamily="34" charset="0"/>
                          <a:ea typeface="Calibri" panose="020F0502020204030204" pitchFamily="34" charset="0"/>
                          <a:cs typeface="Times New Roman" panose="02020603050405020304" pitchFamily="18" charset="0"/>
                        </a:rPr>
                        <a:t>od 14 do 17 lat</a:t>
                      </a:r>
                      <a:endParaRPr lang="pl-P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pl-PL" sz="1800" i="1" kern="100">
                          <a:effectLst/>
                          <a:latin typeface="Calibri" panose="020F0502020204030204" pitchFamily="34" charset="0"/>
                          <a:ea typeface="Calibri" panose="020F0502020204030204" pitchFamily="34" charset="0"/>
                          <a:cs typeface="Times New Roman" panose="02020603050405020304" pitchFamily="18" charset="0"/>
                        </a:rPr>
                        <a:t>8-10 godzin snu</a:t>
                      </a:r>
                      <a:endParaRPr lang="pl-P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2625607"/>
                  </a:ext>
                </a:extLst>
              </a:tr>
              <a:tr h="434340">
                <a:tc>
                  <a:txBody>
                    <a:bodyPr/>
                    <a:lstStyle/>
                    <a:p>
                      <a:pPr algn="just">
                        <a:lnSpc>
                          <a:spcPct val="107000"/>
                        </a:lnSpc>
                        <a:spcAft>
                          <a:spcPts val="800"/>
                        </a:spcAft>
                      </a:pPr>
                      <a:r>
                        <a:rPr lang="pl-PL" sz="1800" i="1" kern="100">
                          <a:effectLst/>
                          <a:latin typeface="Calibri" panose="020F0502020204030204" pitchFamily="34" charset="0"/>
                          <a:ea typeface="Calibri" panose="020F0502020204030204" pitchFamily="34" charset="0"/>
                          <a:cs typeface="Times New Roman" panose="02020603050405020304" pitchFamily="18" charset="0"/>
                        </a:rPr>
                        <a:t>młodzi dorośli </a:t>
                      </a:r>
                      <a:endParaRPr lang="pl-P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pl-PL" sz="1800" i="1" kern="100">
                          <a:effectLst/>
                          <a:latin typeface="Calibri" panose="020F0502020204030204" pitchFamily="34" charset="0"/>
                          <a:ea typeface="Calibri" panose="020F0502020204030204" pitchFamily="34" charset="0"/>
                          <a:cs typeface="Times New Roman" panose="02020603050405020304" pitchFamily="18" charset="0"/>
                        </a:rPr>
                        <a:t>od 18 do 25 lat</a:t>
                      </a:r>
                      <a:endParaRPr lang="pl-P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pl-PL" sz="1800" i="1" kern="100">
                          <a:effectLst/>
                          <a:latin typeface="Calibri" panose="020F0502020204030204" pitchFamily="34" charset="0"/>
                          <a:ea typeface="Calibri" panose="020F0502020204030204" pitchFamily="34" charset="0"/>
                          <a:cs typeface="Times New Roman" panose="02020603050405020304" pitchFamily="18" charset="0"/>
                        </a:rPr>
                        <a:t>7-9 godzin snu</a:t>
                      </a:r>
                      <a:endParaRPr lang="pl-P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1355378"/>
                  </a:ext>
                </a:extLst>
              </a:tr>
              <a:tr h="434340">
                <a:tc>
                  <a:txBody>
                    <a:bodyPr/>
                    <a:lstStyle/>
                    <a:p>
                      <a:pPr algn="just">
                        <a:lnSpc>
                          <a:spcPct val="107000"/>
                        </a:lnSpc>
                        <a:spcAft>
                          <a:spcPts val="800"/>
                        </a:spcAft>
                      </a:pPr>
                      <a:r>
                        <a:rPr lang="pl-PL" sz="1800" i="1" kern="100">
                          <a:effectLst/>
                          <a:latin typeface="Calibri" panose="020F0502020204030204" pitchFamily="34" charset="0"/>
                          <a:ea typeface="Calibri" panose="020F0502020204030204" pitchFamily="34" charset="0"/>
                          <a:cs typeface="Times New Roman" panose="02020603050405020304" pitchFamily="18" charset="0"/>
                        </a:rPr>
                        <a:t>dorośli </a:t>
                      </a:r>
                      <a:endParaRPr lang="pl-P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pl-PL" sz="1800" i="1" kern="100">
                          <a:effectLst/>
                          <a:latin typeface="Calibri" panose="020F0502020204030204" pitchFamily="34" charset="0"/>
                          <a:ea typeface="Calibri" panose="020F0502020204030204" pitchFamily="34" charset="0"/>
                          <a:cs typeface="Times New Roman" panose="02020603050405020304" pitchFamily="18" charset="0"/>
                        </a:rPr>
                        <a:t>od 26 do 64 lat</a:t>
                      </a:r>
                      <a:endParaRPr lang="pl-P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pl-PL" sz="1800" i="1" kern="100">
                          <a:effectLst/>
                          <a:latin typeface="Calibri" panose="020F0502020204030204" pitchFamily="34" charset="0"/>
                          <a:ea typeface="Calibri" panose="020F0502020204030204" pitchFamily="34" charset="0"/>
                          <a:cs typeface="Times New Roman" panose="02020603050405020304" pitchFamily="18" charset="0"/>
                        </a:rPr>
                        <a:t>7-9 godzin snu</a:t>
                      </a:r>
                      <a:endParaRPr lang="pl-P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4057755"/>
                  </a:ext>
                </a:extLst>
              </a:tr>
              <a:tr h="434340">
                <a:tc>
                  <a:txBody>
                    <a:bodyPr/>
                    <a:lstStyle/>
                    <a:p>
                      <a:pPr algn="just">
                        <a:lnSpc>
                          <a:spcPct val="107000"/>
                        </a:lnSpc>
                        <a:spcAft>
                          <a:spcPts val="800"/>
                        </a:spcAft>
                      </a:pPr>
                      <a:r>
                        <a:rPr lang="pl-PL" sz="1800" i="1" kern="100">
                          <a:effectLst/>
                          <a:latin typeface="Calibri" panose="020F0502020204030204" pitchFamily="34" charset="0"/>
                          <a:ea typeface="Calibri" panose="020F0502020204030204" pitchFamily="34" charset="0"/>
                          <a:cs typeface="Times New Roman" panose="02020603050405020304" pitchFamily="18" charset="0"/>
                        </a:rPr>
                        <a:t>seniorzy </a:t>
                      </a:r>
                      <a:endParaRPr lang="pl-P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pl-PL" sz="1800" i="1" kern="100">
                          <a:effectLst/>
                          <a:latin typeface="Calibri" panose="020F0502020204030204" pitchFamily="34" charset="0"/>
                          <a:ea typeface="Calibri" panose="020F0502020204030204" pitchFamily="34" charset="0"/>
                          <a:cs typeface="Times New Roman" panose="02020603050405020304" pitchFamily="18" charset="0"/>
                        </a:rPr>
                        <a:t>+65</a:t>
                      </a:r>
                      <a:endParaRPr lang="pl-P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pl-PL" sz="1800" i="1" kern="100" dirty="0">
                          <a:effectLst/>
                          <a:latin typeface="Calibri" panose="020F0502020204030204" pitchFamily="34" charset="0"/>
                          <a:ea typeface="Calibri" panose="020F0502020204030204" pitchFamily="34" charset="0"/>
                          <a:cs typeface="Times New Roman" panose="02020603050405020304" pitchFamily="18" charset="0"/>
                        </a:rPr>
                        <a:t>7-8 godzin snu</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5268377"/>
                  </a:ext>
                </a:extLst>
              </a:tr>
            </a:tbl>
          </a:graphicData>
        </a:graphic>
      </p:graphicFrame>
    </p:spTree>
    <p:extLst>
      <p:ext uri="{BB962C8B-B14F-4D97-AF65-F5344CB8AC3E}">
        <p14:creationId xmlns:p14="http://schemas.microsoft.com/office/powerpoint/2010/main" val="1677517938"/>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697966"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a:t>
            </a:r>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207033" y="1219200"/>
            <a:ext cx="7479767"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Skutki niedoboru snu</a:t>
            </a: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381000" y="2622289"/>
            <a:ext cx="8391751" cy="2805063"/>
          </a:xfrm>
          <a:prstGeom prst="rect">
            <a:avLst/>
          </a:prstGeom>
          <a:noFill/>
        </p:spPr>
        <p:txBody>
          <a:bodyPr wrap="square">
            <a:spAutoFit/>
          </a:bodyPr>
          <a:lstStyle/>
          <a:p>
            <a:pPr algn="just">
              <a:lnSpc>
                <a:spcPct val="150000"/>
              </a:lnSpc>
            </a:pPr>
            <a:r>
              <a:rPr lang="pl-PL" sz="2400" dirty="0">
                <a:solidFill>
                  <a:schemeClr val="bg1"/>
                </a:solidFill>
              </a:rPr>
              <a:t>Osoby doświadczające niedoboru snu mogą cierpieć na różne dolegliwości niezależnie od tego, jakie są przyczyny niewyspania lub obniżonej jakości snu. Nawet pojedyncze przypadki nieprzespania nocy lub odkładania snu przez więcej niż dobę powodują objawy przejściowe. </a:t>
            </a:r>
          </a:p>
        </p:txBody>
      </p:sp>
    </p:spTree>
    <p:extLst>
      <p:ext uri="{BB962C8B-B14F-4D97-AF65-F5344CB8AC3E}">
        <p14:creationId xmlns:p14="http://schemas.microsoft.com/office/powerpoint/2010/main" val="2603338789"/>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697966"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a:t>
            </a:r>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207033" y="1219200"/>
            <a:ext cx="7479767"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Skutki Niedoboru snu</a:t>
            </a: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304800" y="2062101"/>
            <a:ext cx="8467951" cy="4467057"/>
          </a:xfrm>
          <a:prstGeom prst="rect">
            <a:avLst/>
          </a:prstGeom>
          <a:noFill/>
        </p:spPr>
        <p:txBody>
          <a:bodyPr wrap="square">
            <a:spAutoFit/>
          </a:bodyPr>
          <a:lstStyle/>
          <a:p>
            <a:pPr algn="just">
              <a:lnSpc>
                <a:spcPct val="150000"/>
              </a:lnSpc>
            </a:pPr>
            <a:r>
              <a:rPr lang="pl-PL" sz="2400" dirty="0">
                <a:solidFill>
                  <a:schemeClr val="bg1"/>
                </a:solidFill>
              </a:rPr>
              <a:t>Należą do nich:</a:t>
            </a:r>
          </a:p>
          <a:p>
            <a:pPr marL="342900" indent="-342900" algn="just">
              <a:lnSpc>
                <a:spcPct val="150000"/>
              </a:lnSpc>
              <a:buFont typeface="Wingdings" panose="05000000000000000000" pitchFamily="2" charset="2"/>
              <a:buChar char="ü"/>
            </a:pPr>
            <a:r>
              <a:rPr lang="pl-PL" sz="2400" dirty="0">
                <a:solidFill>
                  <a:schemeClr val="bg1"/>
                </a:solidFill>
              </a:rPr>
              <a:t>zmęczenie;</a:t>
            </a:r>
          </a:p>
          <a:p>
            <a:pPr marL="342900" indent="-342900" algn="just">
              <a:lnSpc>
                <a:spcPct val="150000"/>
              </a:lnSpc>
              <a:buFont typeface="Wingdings" panose="05000000000000000000" pitchFamily="2" charset="2"/>
              <a:buChar char="ü"/>
            </a:pPr>
            <a:r>
              <a:rPr lang="pl-PL" sz="2400" dirty="0">
                <a:solidFill>
                  <a:schemeClr val="bg1"/>
                </a:solidFill>
              </a:rPr>
              <a:t>bóle głowy;</a:t>
            </a:r>
          </a:p>
          <a:p>
            <a:pPr marL="342900" indent="-342900" algn="just">
              <a:lnSpc>
                <a:spcPct val="150000"/>
              </a:lnSpc>
              <a:buFont typeface="Wingdings" panose="05000000000000000000" pitchFamily="2" charset="2"/>
              <a:buChar char="ü"/>
            </a:pPr>
            <a:r>
              <a:rPr lang="pl-PL" sz="2400" dirty="0">
                <a:solidFill>
                  <a:schemeClr val="bg1"/>
                </a:solidFill>
              </a:rPr>
              <a:t>rozdrażnienie;</a:t>
            </a:r>
          </a:p>
          <a:p>
            <a:pPr marL="342900" indent="-342900" algn="just">
              <a:lnSpc>
                <a:spcPct val="150000"/>
              </a:lnSpc>
              <a:buFont typeface="Wingdings" panose="05000000000000000000" pitchFamily="2" charset="2"/>
              <a:buChar char="ü"/>
            </a:pPr>
            <a:r>
              <a:rPr lang="pl-PL" sz="2400" dirty="0">
                <a:solidFill>
                  <a:schemeClr val="bg1"/>
                </a:solidFill>
              </a:rPr>
              <a:t>senność lub przysypianie w ciągu dnia, podczas codziennych czynności;</a:t>
            </a:r>
          </a:p>
          <a:p>
            <a:pPr marL="342900" indent="-342900" algn="just">
              <a:lnSpc>
                <a:spcPct val="150000"/>
              </a:lnSpc>
              <a:buFont typeface="Wingdings" panose="05000000000000000000" pitchFamily="2" charset="2"/>
              <a:buChar char="ü"/>
            </a:pPr>
            <a:r>
              <a:rPr lang="pl-PL" sz="2400" dirty="0">
                <a:solidFill>
                  <a:schemeClr val="bg1"/>
                </a:solidFill>
              </a:rPr>
              <a:t>pogorszenie koncentracji;</a:t>
            </a:r>
          </a:p>
          <a:p>
            <a:pPr marL="342900" indent="-342900" algn="just">
              <a:lnSpc>
                <a:spcPct val="150000"/>
              </a:lnSpc>
              <a:buFont typeface="Wingdings" panose="05000000000000000000" pitchFamily="2" charset="2"/>
              <a:buChar char="ü"/>
            </a:pPr>
            <a:r>
              <a:rPr lang="pl-PL" sz="2400" dirty="0">
                <a:solidFill>
                  <a:schemeClr val="bg1"/>
                </a:solidFill>
              </a:rPr>
              <a:t>płytki sen i częste budzenie się.</a:t>
            </a:r>
          </a:p>
        </p:txBody>
      </p:sp>
    </p:spTree>
    <p:extLst>
      <p:ext uri="{BB962C8B-B14F-4D97-AF65-F5344CB8AC3E}">
        <p14:creationId xmlns:p14="http://schemas.microsoft.com/office/powerpoint/2010/main" val="1262447540"/>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697966"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a:t>
            </a:r>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207033" y="1219200"/>
            <a:ext cx="7479767"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Skutki Niedoboru snu</a:t>
            </a: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381000" y="2622289"/>
            <a:ext cx="8391751" cy="3257174"/>
          </a:xfrm>
          <a:prstGeom prst="rect">
            <a:avLst/>
          </a:prstGeom>
          <a:noFill/>
        </p:spPr>
        <p:txBody>
          <a:bodyPr wrap="square">
            <a:spAutoFit/>
          </a:bodyPr>
          <a:lstStyle/>
          <a:p>
            <a:pPr algn="just">
              <a:lnSpc>
                <a:spcPct val="150000"/>
              </a:lnSpc>
            </a:pPr>
            <a:r>
              <a:rPr lang="pl-PL" sz="2800" dirty="0">
                <a:solidFill>
                  <a:schemeClr val="bg1"/>
                </a:solidFill>
              </a:rPr>
              <a:t>Niedobór snu nie tylko utrudnia organizmowi prawidłowe funkcjonowanie w krótkiej perspektywie czasowej, ale ma konsekwencje długoterminowe.</a:t>
            </a:r>
            <a:br>
              <a:rPr lang="pl-PL" sz="2800" dirty="0">
                <a:solidFill>
                  <a:schemeClr val="bg1"/>
                </a:solidFill>
              </a:rPr>
            </a:br>
            <a:r>
              <a:rPr lang="pl-PL" sz="2800" dirty="0">
                <a:solidFill>
                  <a:schemeClr val="bg1"/>
                </a:solidFill>
              </a:rPr>
              <a:t>W wyniku zaburzeń i braku snu wzrasta ryzyko zapadnięcia na wiele chorób przewlekłych. </a:t>
            </a:r>
          </a:p>
        </p:txBody>
      </p:sp>
    </p:spTree>
    <p:extLst>
      <p:ext uri="{BB962C8B-B14F-4D97-AF65-F5344CB8AC3E}">
        <p14:creationId xmlns:p14="http://schemas.microsoft.com/office/powerpoint/2010/main" val="1110477783"/>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697966"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a:t>
            </a:r>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207033" y="1219200"/>
            <a:ext cx="7479767"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Aktywność Fizyczna</a:t>
            </a: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228602" y="2062100"/>
            <a:ext cx="8544149" cy="4467057"/>
          </a:xfrm>
          <a:prstGeom prst="rect">
            <a:avLst/>
          </a:prstGeom>
          <a:noFill/>
        </p:spPr>
        <p:txBody>
          <a:bodyPr wrap="square">
            <a:spAutoFit/>
          </a:bodyPr>
          <a:lstStyle/>
          <a:p>
            <a:pPr algn="just">
              <a:lnSpc>
                <a:spcPct val="150000"/>
              </a:lnSpc>
            </a:pPr>
            <a:r>
              <a:rPr lang="pl-PL" sz="2400" dirty="0">
                <a:solidFill>
                  <a:schemeClr val="bg1"/>
                </a:solidFill>
              </a:rPr>
              <a:t>Aktywność fizyczna również pozwala zauważyć znaczące zmiany</a:t>
            </a:r>
            <a:br>
              <a:rPr lang="pl-PL" sz="2400" dirty="0">
                <a:solidFill>
                  <a:schemeClr val="bg1"/>
                </a:solidFill>
              </a:rPr>
            </a:br>
            <a:r>
              <a:rPr lang="pl-PL" sz="2400" dirty="0">
                <a:solidFill>
                  <a:schemeClr val="bg1"/>
                </a:solidFill>
              </a:rPr>
              <a:t>w samopoczuciu i wyglądzie fizycznym. Regularne, umiarkowane ćwiczenia fizyczne pomagają zwalczać depresję i lęk nie tylko dlatego, że pomagają ludziom stawiać sobie realistyczne i osiągalne cele, ale także dlatego, że jest w tym także element biologiczny – ćwiczenia fizyczne powodują uwalnianie w organizmie naturalnych substancji chemicznych zwanych endorfinami, które poprawiają samopoczucie.</a:t>
            </a:r>
          </a:p>
        </p:txBody>
      </p:sp>
    </p:spTree>
    <p:extLst>
      <p:ext uri="{BB962C8B-B14F-4D97-AF65-F5344CB8AC3E}">
        <p14:creationId xmlns:p14="http://schemas.microsoft.com/office/powerpoint/2010/main" val="76097938"/>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697966"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a:t>
            </a:r>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207033" y="1219200"/>
            <a:ext cx="7479767"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Pomoc</a:t>
            </a: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228602" y="2062100"/>
            <a:ext cx="8544149" cy="3737946"/>
          </a:xfrm>
          <a:prstGeom prst="rect">
            <a:avLst/>
          </a:prstGeom>
          <a:noFill/>
        </p:spPr>
        <p:txBody>
          <a:bodyPr wrap="square">
            <a:spAutoFit/>
          </a:bodyPr>
          <a:lstStyle/>
          <a:p>
            <a:pPr marL="342900" indent="-342900" algn="just">
              <a:lnSpc>
                <a:spcPct val="150000"/>
              </a:lnSpc>
              <a:buFont typeface="Wingdings" panose="05000000000000000000" pitchFamily="2" charset="2"/>
              <a:buChar char="ü"/>
            </a:pPr>
            <a:r>
              <a:rPr lang="pl-PL" sz="2000" dirty="0">
                <a:solidFill>
                  <a:schemeClr val="bg1"/>
                </a:solidFill>
              </a:rPr>
              <a:t>Linia wsparcia dla osób w stanie kryzysu psychicznego (całodobowo) 800 70 2222</a:t>
            </a:r>
          </a:p>
          <a:p>
            <a:pPr marL="342900" indent="-342900" algn="just">
              <a:lnSpc>
                <a:spcPct val="150000"/>
              </a:lnSpc>
              <a:buFont typeface="Wingdings" panose="05000000000000000000" pitchFamily="2" charset="2"/>
              <a:buChar char="ü"/>
            </a:pPr>
            <a:r>
              <a:rPr lang="pl-PL" sz="2000" dirty="0">
                <a:solidFill>
                  <a:schemeClr val="bg1"/>
                </a:solidFill>
              </a:rPr>
              <a:t>Ogólnopolskie Pogotowie dla Ofiar Przemocy w Rodzinie „Niebieska Linia” (całodobowo) 800 12 00 02</a:t>
            </a:r>
          </a:p>
          <a:p>
            <a:pPr marL="342900" indent="-342900" algn="just">
              <a:lnSpc>
                <a:spcPct val="150000"/>
              </a:lnSpc>
              <a:buFont typeface="Wingdings" panose="05000000000000000000" pitchFamily="2" charset="2"/>
              <a:buChar char="ü"/>
            </a:pPr>
            <a:r>
              <a:rPr lang="pl-PL" sz="2000" dirty="0">
                <a:solidFill>
                  <a:schemeClr val="bg1"/>
                </a:solidFill>
              </a:rPr>
              <a:t>Infolinia pomocowa dla dzieci, młodzieży i ich opiekunów (całodobowo) 800 080 222</a:t>
            </a:r>
          </a:p>
          <a:p>
            <a:pPr marL="342900" indent="-342900" algn="just">
              <a:lnSpc>
                <a:spcPct val="150000"/>
              </a:lnSpc>
              <a:buFont typeface="Wingdings" panose="05000000000000000000" pitchFamily="2" charset="2"/>
              <a:buChar char="ü"/>
            </a:pPr>
            <a:r>
              <a:rPr lang="pl-PL" sz="2000" dirty="0">
                <a:solidFill>
                  <a:schemeClr val="bg1"/>
                </a:solidFill>
              </a:rPr>
              <a:t>Antydepresyjny Telefon Forum Przeciw Depresji 22 594 91 00</a:t>
            </a:r>
          </a:p>
          <a:p>
            <a:pPr marL="342900" indent="-342900" algn="just">
              <a:lnSpc>
                <a:spcPct val="150000"/>
              </a:lnSpc>
              <a:buFont typeface="Wingdings" panose="05000000000000000000" pitchFamily="2" charset="2"/>
              <a:buChar char="ü"/>
            </a:pPr>
            <a:r>
              <a:rPr lang="pl-PL" sz="2000" dirty="0">
                <a:solidFill>
                  <a:schemeClr val="bg1"/>
                </a:solidFill>
              </a:rPr>
              <a:t>Policyjny Telefon Zaufania 800 12 02 26</a:t>
            </a:r>
          </a:p>
        </p:txBody>
      </p:sp>
    </p:spTree>
    <p:extLst>
      <p:ext uri="{BB962C8B-B14F-4D97-AF65-F5344CB8AC3E}">
        <p14:creationId xmlns:p14="http://schemas.microsoft.com/office/powerpoint/2010/main" val="1497810145"/>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697966"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a:t>
            </a:r>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207033" y="1219200"/>
            <a:ext cx="7479767"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Pomoc</a:t>
            </a: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228602" y="2062100"/>
            <a:ext cx="8544149" cy="4199611"/>
          </a:xfrm>
          <a:prstGeom prst="rect">
            <a:avLst/>
          </a:prstGeom>
          <a:noFill/>
        </p:spPr>
        <p:txBody>
          <a:bodyPr wrap="square">
            <a:spAutoFit/>
          </a:bodyPr>
          <a:lstStyle/>
          <a:p>
            <a:pPr algn="just">
              <a:lnSpc>
                <a:spcPct val="150000"/>
              </a:lnSpc>
            </a:pPr>
            <a:r>
              <a:rPr lang="pl-PL" sz="2000" dirty="0">
                <a:solidFill>
                  <a:schemeClr val="bg1"/>
                </a:solidFill>
              </a:rPr>
              <a:t>Pamiętaj, że istnieje szereg ludzi oraz instytucji, które są w stanie pomóc Ci</a:t>
            </a:r>
            <a:br>
              <a:rPr lang="pl-PL" sz="2000" dirty="0">
                <a:solidFill>
                  <a:schemeClr val="bg1"/>
                </a:solidFill>
              </a:rPr>
            </a:br>
            <a:r>
              <a:rPr lang="pl-PL" sz="2000" dirty="0">
                <a:solidFill>
                  <a:schemeClr val="bg1"/>
                </a:solidFill>
              </a:rPr>
              <a:t>w każdym problemie.</a:t>
            </a:r>
          </a:p>
          <a:p>
            <a:pPr algn="just">
              <a:lnSpc>
                <a:spcPct val="150000"/>
              </a:lnSpc>
            </a:pPr>
            <a:r>
              <a:rPr lang="pl-PL" sz="2000" dirty="0">
                <a:solidFill>
                  <a:schemeClr val="bg1"/>
                </a:solidFill>
              </a:rPr>
              <a:t>W przypadku bezpośredniego zagrożenia życia lub zdrowia twojego bądź drugiej osoby zadzwoń pod numer alarmowy – 112.</a:t>
            </a:r>
          </a:p>
          <a:p>
            <a:pPr algn="just">
              <a:lnSpc>
                <a:spcPct val="150000"/>
              </a:lnSpc>
            </a:pPr>
            <a:r>
              <a:rPr lang="pl-PL" sz="2000" dirty="0">
                <a:solidFill>
                  <a:schemeClr val="bg1"/>
                </a:solidFill>
              </a:rPr>
              <a:t>Warto wiedzieć, że fachową i bezpłatną pomoc psychologiczną można uzyskać również pod jednym z wybranych telefonów:</a:t>
            </a:r>
          </a:p>
          <a:p>
            <a:pPr marL="342900" indent="-342900" algn="just">
              <a:lnSpc>
                <a:spcPct val="150000"/>
              </a:lnSpc>
              <a:buFont typeface="Wingdings" panose="05000000000000000000" pitchFamily="2" charset="2"/>
              <a:buChar char="ü"/>
            </a:pPr>
            <a:r>
              <a:rPr lang="pl-PL" sz="2000" dirty="0">
                <a:solidFill>
                  <a:schemeClr val="bg1"/>
                </a:solidFill>
              </a:rPr>
              <a:t>Telefon Zaufania dla Dzieci i Młodzieży (całodobowo) 116 111</a:t>
            </a:r>
          </a:p>
          <a:p>
            <a:pPr marL="342900" indent="-342900" algn="just">
              <a:lnSpc>
                <a:spcPct val="150000"/>
              </a:lnSpc>
              <a:buFont typeface="Wingdings" panose="05000000000000000000" pitchFamily="2" charset="2"/>
              <a:buChar char="ü"/>
            </a:pPr>
            <a:r>
              <a:rPr lang="pl-PL" sz="2000" dirty="0">
                <a:solidFill>
                  <a:schemeClr val="bg1"/>
                </a:solidFill>
              </a:rPr>
              <a:t>Dziecięcy Telefon Zaufania Rzecznika Praw Dziecka (całodobowo) 800 12 12 12</a:t>
            </a:r>
          </a:p>
        </p:txBody>
      </p:sp>
    </p:spTree>
    <p:extLst>
      <p:ext uri="{BB962C8B-B14F-4D97-AF65-F5344CB8AC3E}">
        <p14:creationId xmlns:p14="http://schemas.microsoft.com/office/powerpoint/2010/main" val="2438692690"/>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697966"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a:t>
            </a:r>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207033" y="1219200"/>
            <a:ext cx="7479767"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Pomoc</a:t>
            </a: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304800" y="2622289"/>
            <a:ext cx="8467951" cy="3830279"/>
          </a:xfrm>
          <a:prstGeom prst="rect">
            <a:avLst/>
          </a:prstGeom>
          <a:noFill/>
        </p:spPr>
        <p:txBody>
          <a:bodyPr wrap="square">
            <a:spAutoFit/>
          </a:bodyPr>
          <a:lstStyle/>
          <a:p>
            <a:pPr algn="just">
              <a:lnSpc>
                <a:spcPct val="150000"/>
              </a:lnSpc>
            </a:pPr>
            <a:r>
              <a:rPr lang="pl-PL" sz="2400" dirty="0">
                <a:solidFill>
                  <a:schemeClr val="bg1"/>
                </a:solidFill>
              </a:rPr>
              <a:t>Możesz także skorzystać z pomocy w poradniach zdrowia psychicznego. Kontakt do takiego miejsca znajdziesz w Internecie, wpisując w wyszukiwarce „poradnia zdrowia psychicznego” oraz swoje miasto/województwo. Jeśli potrzebujesz pilnej konsultacji psychiatrycznej, możesz udać się na izbę przyjęć najbliższego szpitala psychiatrycznego.</a:t>
            </a:r>
          </a:p>
          <a:p>
            <a:pPr algn="just">
              <a:lnSpc>
                <a:spcPct val="150000"/>
              </a:lnSpc>
            </a:pPr>
            <a:endParaRPr lang="pl-PL" sz="2000" dirty="0">
              <a:solidFill>
                <a:schemeClr val="bg1"/>
              </a:solidFill>
            </a:endParaRPr>
          </a:p>
        </p:txBody>
      </p:sp>
    </p:spTree>
    <p:extLst>
      <p:ext uri="{BB962C8B-B14F-4D97-AF65-F5344CB8AC3E}">
        <p14:creationId xmlns:p14="http://schemas.microsoft.com/office/powerpoint/2010/main" val="691685438"/>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697966"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a:t>
            </a:r>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207033" y="1219200"/>
            <a:ext cx="7479767"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Pomoc</a:t>
            </a: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304800" y="1924769"/>
            <a:ext cx="8229601" cy="5075608"/>
          </a:xfrm>
          <a:prstGeom prst="rect">
            <a:avLst/>
          </a:prstGeom>
          <a:noFill/>
        </p:spPr>
        <p:txBody>
          <a:bodyPr wrap="square">
            <a:spAutoFit/>
          </a:bodyPr>
          <a:lstStyle/>
          <a:p>
            <a:pPr algn="just">
              <a:lnSpc>
                <a:spcPct val="150000"/>
              </a:lnSpc>
            </a:pPr>
            <a:r>
              <a:rPr lang="pl-PL" sz="2400" dirty="0">
                <a:solidFill>
                  <a:schemeClr val="bg1"/>
                </a:solidFill>
              </a:rPr>
              <a:t>Pomocy udzielają także:</a:t>
            </a:r>
          </a:p>
          <a:p>
            <a:pPr marL="342900" indent="-342900" algn="just">
              <a:lnSpc>
                <a:spcPct val="150000"/>
              </a:lnSpc>
              <a:buFont typeface="Wingdings" panose="05000000000000000000" pitchFamily="2" charset="2"/>
              <a:buChar char="ü"/>
            </a:pPr>
            <a:r>
              <a:rPr lang="pl-PL" sz="2400" dirty="0">
                <a:solidFill>
                  <a:schemeClr val="bg1"/>
                </a:solidFill>
              </a:rPr>
              <a:t>Poradnie pedagogiczno-psychologiczne w szkołach</a:t>
            </a:r>
          </a:p>
          <a:p>
            <a:pPr marL="342900" indent="-342900" algn="just">
              <a:lnSpc>
                <a:spcPct val="150000"/>
              </a:lnSpc>
              <a:buFont typeface="Wingdings" panose="05000000000000000000" pitchFamily="2" charset="2"/>
              <a:buChar char="ü"/>
            </a:pPr>
            <a:r>
              <a:rPr lang="pl-PL" sz="2400" dirty="0">
                <a:solidFill>
                  <a:schemeClr val="bg1"/>
                </a:solidFill>
              </a:rPr>
              <a:t>Powiatowe centra pomocy rodzinie</a:t>
            </a:r>
          </a:p>
          <a:p>
            <a:pPr marL="342900" indent="-342900" algn="just">
              <a:lnSpc>
                <a:spcPct val="150000"/>
              </a:lnSpc>
              <a:buFont typeface="Wingdings" panose="05000000000000000000" pitchFamily="2" charset="2"/>
              <a:buChar char="ü"/>
            </a:pPr>
            <a:r>
              <a:rPr lang="pl-PL" sz="2400" dirty="0">
                <a:solidFill>
                  <a:schemeClr val="bg1"/>
                </a:solidFill>
              </a:rPr>
              <a:t>Lokalne ośrodki (centra) interwencji kryzysowej</a:t>
            </a:r>
          </a:p>
          <a:p>
            <a:pPr algn="just">
              <a:lnSpc>
                <a:spcPct val="150000"/>
              </a:lnSpc>
            </a:pPr>
            <a:r>
              <a:rPr lang="pl-PL" sz="2400" dirty="0">
                <a:solidFill>
                  <a:schemeClr val="bg1"/>
                </a:solidFill>
              </a:rPr>
              <a:t>Pomocowe strony internetowe:</a:t>
            </a:r>
          </a:p>
          <a:p>
            <a:pPr marL="342900" indent="-342900" algn="just">
              <a:lnSpc>
                <a:spcPct val="150000"/>
              </a:lnSpc>
              <a:buFont typeface="Wingdings" panose="05000000000000000000" pitchFamily="2" charset="2"/>
              <a:buChar char="ü"/>
            </a:pPr>
            <a:r>
              <a:rPr lang="pl-PL" sz="2400" dirty="0">
                <a:solidFill>
                  <a:schemeClr val="bg1"/>
                </a:solidFill>
              </a:rPr>
              <a:t>pokonackryzys.pl,</a:t>
            </a:r>
          </a:p>
          <a:p>
            <a:pPr marL="342900" indent="-342900" algn="just">
              <a:lnSpc>
                <a:spcPct val="150000"/>
              </a:lnSpc>
              <a:buFont typeface="Wingdings" panose="05000000000000000000" pitchFamily="2" charset="2"/>
              <a:buChar char="ü"/>
            </a:pPr>
            <a:r>
              <a:rPr lang="pl-PL" sz="2400" dirty="0">
                <a:solidFill>
                  <a:schemeClr val="bg1"/>
                </a:solidFill>
              </a:rPr>
              <a:t>liniawsparcia.pl,</a:t>
            </a:r>
          </a:p>
          <a:p>
            <a:pPr marL="342900" indent="-342900" algn="just">
              <a:lnSpc>
                <a:spcPct val="150000"/>
              </a:lnSpc>
              <a:buFont typeface="Wingdings" panose="05000000000000000000" pitchFamily="2" charset="2"/>
              <a:buChar char="ü"/>
            </a:pPr>
            <a:r>
              <a:rPr lang="pl-PL" sz="2400" dirty="0">
                <a:solidFill>
                  <a:schemeClr val="bg1"/>
                </a:solidFill>
              </a:rPr>
              <a:t>pogotowieduchowe.pl</a:t>
            </a:r>
          </a:p>
          <a:p>
            <a:pPr algn="just">
              <a:lnSpc>
                <a:spcPct val="150000"/>
              </a:lnSpc>
            </a:pPr>
            <a:endParaRPr lang="pl-PL" sz="2000" dirty="0">
              <a:solidFill>
                <a:schemeClr val="bg1"/>
              </a:solidFill>
            </a:endParaRPr>
          </a:p>
        </p:txBody>
      </p:sp>
    </p:spTree>
    <p:extLst>
      <p:ext uri="{BB962C8B-B14F-4D97-AF65-F5344CB8AC3E}">
        <p14:creationId xmlns:p14="http://schemas.microsoft.com/office/powerpoint/2010/main" val="1716674533"/>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838738"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347269" y="1251032"/>
            <a:ext cx="7668661"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Leczenie depresji </a:t>
            </a:r>
            <a:endParaRPr sz="3200" cap="small" dirty="0">
              <a:solidFill>
                <a:srgbClr val="92D050"/>
              </a:solidFill>
              <a:latin typeface="Arial" panose="020B0604020202020204" pitchFamily="34" charset="0"/>
              <a:cs typeface="Arial" panose="020B0604020202020204" pitchFamily="34" charset="0"/>
            </a:endParaRP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object 3">
            <a:extLst>
              <a:ext uri="{FF2B5EF4-FFF2-40B4-BE49-F238E27FC236}">
                <a16:creationId xmlns:a16="http://schemas.microsoft.com/office/drawing/2014/main" id="{BC0D9525-2BAD-AC5F-EB88-C516702AFDB3}"/>
              </a:ext>
            </a:extLst>
          </p:cNvPr>
          <p:cNvSpPr txBox="1"/>
          <p:nvPr/>
        </p:nvSpPr>
        <p:spPr>
          <a:xfrm>
            <a:off x="419370" y="2286000"/>
            <a:ext cx="8305261" cy="3571555"/>
          </a:xfrm>
          <a:prstGeom prst="rect">
            <a:avLst/>
          </a:prstGeom>
        </p:spPr>
        <p:txBody>
          <a:bodyPr vert="horz" wrap="square" lIns="0" tIns="78740" rIns="0" bIns="0" rtlCol="0">
            <a:spAutoFit/>
          </a:bodyPr>
          <a:lstStyle/>
          <a:p>
            <a:pPr marL="12700" marR="5715" algn="just">
              <a:lnSpc>
                <a:spcPct val="150000"/>
              </a:lnSpc>
            </a:pPr>
            <a:r>
              <a:rPr lang="pl-PL" sz="2200" dirty="0">
                <a:solidFill>
                  <a:schemeClr val="bg1"/>
                </a:solidFill>
                <a:latin typeface="Arial" panose="020B0604020202020204" pitchFamily="34" charset="0"/>
                <a:cs typeface="Arial" panose="020B0604020202020204" pitchFamily="34" charset="0"/>
              </a:rPr>
              <a:t>Spanie, izolowanie się, niski poziom energii, brak motywacji</a:t>
            </a:r>
            <a:br>
              <a:rPr lang="pl-PL" sz="2200" dirty="0">
                <a:solidFill>
                  <a:schemeClr val="bg1"/>
                </a:solidFill>
                <a:latin typeface="Arial" panose="020B0604020202020204" pitchFamily="34" charset="0"/>
                <a:cs typeface="Arial" panose="020B0604020202020204" pitchFamily="34" charset="0"/>
              </a:rPr>
            </a:br>
            <a:r>
              <a:rPr lang="pl-PL" sz="2200" dirty="0">
                <a:solidFill>
                  <a:schemeClr val="bg1"/>
                </a:solidFill>
                <a:latin typeface="Arial" panose="020B0604020202020204" pitchFamily="34" charset="0"/>
                <a:cs typeface="Arial" panose="020B0604020202020204" pitchFamily="34" charset="0"/>
              </a:rPr>
              <a:t>do podejmowania wyzwań, czyli unikanie – jest naturalnym sposobem radzenia sobie z depresją. Z tego powodu unikanie na początku przynosi ulgę, ale w konsekwencji prowadzi</a:t>
            </a:r>
            <a:br>
              <a:rPr lang="pl-PL" sz="2200" dirty="0">
                <a:solidFill>
                  <a:schemeClr val="bg1"/>
                </a:solidFill>
                <a:latin typeface="Arial" panose="020B0604020202020204" pitchFamily="34" charset="0"/>
                <a:cs typeface="Arial" panose="020B0604020202020204" pitchFamily="34" charset="0"/>
              </a:rPr>
            </a:br>
            <a:r>
              <a:rPr lang="pl-PL" sz="2200" dirty="0">
                <a:solidFill>
                  <a:schemeClr val="bg1"/>
                </a:solidFill>
                <a:latin typeface="Arial" panose="020B0604020202020204" pitchFamily="34" charset="0"/>
                <a:cs typeface="Arial" panose="020B0604020202020204" pitchFamily="34" charset="0"/>
              </a:rPr>
              <a:t>do pogorszenia samopoczucia oraz izolacji. Brak kontaktu</a:t>
            </a:r>
            <a:br>
              <a:rPr lang="pl-PL" sz="2200" dirty="0">
                <a:solidFill>
                  <a:schemeClr val="bg1"/>
                </a:solidFill>
                <a:latin typeface="Arial" panose="020B0604020202020204" pitchFamily="34" charset="0"/>
                <a:cs typeface="Arial" panose="020B0604020202020204" pitchFamily="34" charset="0"/>
              </a:rPr>
            </a:br>
            <a:r>
              <a:rPr lang="pl-PL" sz="2200" dirty="0">
                <a:solidFill>
                  <a:schemeClr val="bg1"/>
                </a:solidFill>
                <a:latin typeface="Arial" panose="020B0604020202020204" pitchFamily="34" charset="0"/>
                <a:cs typeface="Arial" panose="020B0604020202020204" pitchFamily="34" charset="0"/>
              </a:rPr>
              <a:t>z rówieśnikami i nieangażowanie się w przyjemności może podtrzymywać i nasilać depresję. </a:t>
            </a:r>
          </a:p>
        </p:txBody>
      </p:sp>
      <p:pic>
        <p:nvPicPr>
          <p:cNvPr id="3" name="Obraz 2" descr="Obraz zawierający kwiat, roślina, jastrun właściwy, płatek kwiatu&#10;&#10;Opis wygenerowany automatycznie">
            <a:extLst>
              <a:ext uri="{FF2B5EF4-FFF2-40B4-BE49-F238E27FC236}">
                <a16:creationId xmlns:a16="http://schemas.microsoft.com/office/drawing/2014/main" id="{270BFACF-5ACD-9640-90A6-9B57C6EE7C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9906178"/>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52700" y="5943600"/>
            <a:ext cx="4038600" cy="443070"/>
          </a:xfrm>
          <a:prstGeom prst="rect">
            <a:avLst/>
          </a:prstGeom>
        </p:spPr>
        <p:txBody>
          <a:bodyPr vert="horz" wrap="square" lIns="0" tIns="12065" rIns="0" bIns="0" rtlCol="0">
            <a:spAutoFit/>
          </a:bodyPr>
          <a:lstStyle/>
          <a:p>
            <a:pPr marL="12700" algn="ctr">
              <a:spcBef>
                <a:spcPts val="95"/>
              </a:spcBef>
            </a:pPr>
            <a:r>
              <a:rPr sz="2800" i="1" spc="-15" dirty="0">
                <a:solidFill>
                  <a:schemeClr val="bg1"/>
                </a:solidFill>
                <a:latin typeface="Arial" panose="020B0604020202020204" pitchFamily="34" charset="0"/>
                <a:cs typeface="Arial" panose="020B0604020202020204" pitchFamily="34" charset="0"/>
              </a:rPr>
              <a:t>Dziękuję</a:t>
            </a:r>
            <a:r>
              <a:rPr sz="2800" i="1" spc="45" dirty="0">
                <a:solidFill>
                  <a:schemeClr val="bg1"/>
                </a:solidFill>
                <a:latin typeface="Arial" panose="020B0604020202020204" pitchFamily="34" charset="0"/>
                <a:cs typeface="Arial" panose="020B0604020202020204" pitchFamily="34" charset="0"/>
              </a:rPr>
              <a:t> </a:t>
            </a:r>
            <a:r>
              <a:rPr sz="2800" i="1" spc="-20" dirty="0">
                <a:solidFill>
                  <a:schemeClr val="bg1"/>
                </a:solidFill>
                <a:latin typeface="Arial" panose="020B0604020202020204" pitchFamily="34" charset="0"/>
                <a:cs typeface="Arial" panose="020B0604020202020204" pitchFamily="34" charset="0"/>
              </a:rPr>
              <a:t>za</a:t>
            </a:r>
            <a:r>
              <a:rPr sz="2800" i="1" dirty="0">
                <a:solidFill>
                  <a:schemeClr val="bg1"/>
                </a:solidFill>
                <a:latin typeface="Arial" panose="020B0604020202020204" pitchFamily="34" charset="0"/>
                <a:cs typeface="Arial" panose="020B0604020202020204" pitchFamily="34" charset="0"/>
              </a:rPr>
              <a:t> </a:t>
            </a:r>
            <a:r>
              <a:rPr sz="2800" i="1" spc="-10" dirty="0">
                <a:solidFill>
                  <a:schemeClr val="bg1"/>
                </a:solidFill>
                <a:latin typeface="Arial" panose="020B0604020202020204" pitchFamily="34" charset="0"/>
                <a:cs typeface="Arial" panose="020B0604020202020204" pitchFamily="34" charset="0"/>
              </a:rPr>
              <a:t>uwagę</a:t>
            </a:r>
            <a:endParaRPr sz="2800" i="1" dirty="0">
              <a:solidFill>
                <a:schemeClr val="bg1"/>
              </a:solidFill>
              <a:latin typeface="Arial" panose="020B0604020202020204" pitchFamily="34" charset="0"/>
              <a:cs typeface="Arial" panose="020B0604020202020204" pitchFamily="34" charset="0"/>
            </a:endParaRPr>
          </a:p>
        </p:txBody>
      </p:sp>
      <p:pic>
        <p:nvPicPr>
          <p:cNvPr id="7" name="Obraz 6" descr="Obraz zawierający tekst&#10;&#10;Opis wygenerowany automatycznie">
            <a:extLst>
              <a:ext uri="{FF2B5EF4-FFF2-40B4-BE49-F238E27FC236}">
                <a16:creationId xmlns:a16="http://schemas.microsoft.com/office/drawing/2014/main" id="{B32E5A4B-26AC-E3E7-C61B-4408FBAD49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8" name="Prostokąt 7">
            <a:extLst>
              <a:ext uri="{FF2B5EF4-FFF2-40B4-BE49-F238E27FC236}">
                <a16:creationId xmlns:a16="http://schemas.microsoft.com/office/drawing/2014/main" id="{6C763562-F4E8-1AD1-2E8A-A80E93A5610B}"/>
              </a:ext>
            </a:extLst>
          </p:cNvPr>
          <p:cNvSpPr/>
          <p:nvPr/>
        </p:nvSpPr>
        <p:spPr>
          <a:xfrm>
            <a:off x="4412" y="5433826"/>
            <a:ext cx="9135177" cy="1051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767ADEB5-969A-289B-3A3E-EE2D5E6D69B4}"/>
              </a:ext>
            </a:extLst>
          </p:cNvPr>
          <p:cNvSpPr/>
          <p:nvPr/>
        </p:nvSpPr>
        <p:spPr>
          <a:xfrm>
            <a:off x="4412" y="1109858"/>
            <a:ext cx="9135177" cy="105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descr="Obraz zawierający niebo, obuwie, ubrania, zabawka&#10;&#10;Opis wygenerowany automatycznie">
            <a:extLst>
              <a:ext uri="{FF2B5EF4-FFF2-40B4-BE49-F238E27FC236}">
                <a16:creationId xmlns:a16="http://schemas.microsoft.com/office/drawing/2014/main" id="{1404DDF2-221A-DB62-97B0-519F7255C7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227" b="11572"/>
          <a:stretch/>
        </p:blipFill>
        <p:spPr>
          <a:xfrm>
            <a:off x="0" y="1215008"/>
            <a:ext cx="9144000" cy="4218818"/>
          </a:xfrm>
          <a:prstGeom prst="rect">
            <a:avLst/>
          </a:prstGeom>
        </p:spPr>
      </p:pic>
      <p:pic>
        <p:nvPicPr>
          <p:cNvPr id="5" name="Obraz 4" descr="Obraz zawierający kwiat, roślina, jastrun właściwy, płatek kwiatu&#10;&#10;Opis wygenerowany automatycznie">
            <a:extLst>
              <a:ext uri="{FF2B5EF4-FFF2-40B4-BE49-F238E27FC236}">
                <a16:creationId xmlns:a16="http://schemas.microsoft.com/office/drawing/2014/main" id="{10EFBC3F-4646-F8A7-0F72-A9366B4794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2200" y="225302"/>
            <a:ext cx="2602427" cy="2836646"/>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Prostokąt: zaokrąglone rogi 12">
            <a:extLst>
              <a:ext uri="{FF2B5EF4-FFF2-40B4-BE49-F238E27FC236}">
                <a16:creationId xmlns:a16="http://schemas.microsoft.com/office/drawing/2014/main" id="{19A791C6-F308-1E20-7B16-09B3879E3BF9}"/>
              </a:ext>
            </a:extLst>
          </p:cNvPr>
          <p:cNvSpPr/>
          <p:nvPr/>
        </p:nvSpPr>
        <p:spPr>
          <a:xfrm>
            <a:off x="266700" y="3809988"/>
            <a:ext cx="8610599" cy="179696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p:nvPr/>
        </p:nvSpPr>
        <p:spPr>
          <a:xfrm>
            <a:off x="571500" y="2590800"/>
            <a:ext cx="8115300" cy="2830198"/>
          </a:xfrm>
          <a:prstGeom prst="rect">
            <a:avLst/>
          </a:prstGeom>
        </p:spPr>
        <p:txBody>
          <a:bodyPr vert="horz" wrap="square" lIns="0" tIns="106680" rIns="0" bIns="0" rtlCol="0">
            <a:spAutoFit/>
          </a:bodyPr>
          <a:lstStyle/>
          <a:p>
            <a:pPr marR="5080" algn="just">
              <a:lnSpc>
                <a:spcPct val="120000"/>
              </a:lnSpc>
              <a:tabLst>
                <a:tab pos="2642870" algn="l"/>
              </a:tabLst>
            </a:pPr>
            <a:r>
              <a:rPr lang="pl-PL" sz="2200" dirty="0">
                <a:solidFill>
                  <a:schemeClr val="bg1"/>
                </a:solidFill>
                <a:latin typeface="Arial" panose="020B0604020202020204" pitchFamily="34" charset="0"/>
                <a:cs typeface="Arial" panose="020B0604020202020204" pitchFamily="34" charset="0"/>
              </a:rPr>
              <a:t>Musimy skupić się na określeniu właściwych proporcji między odpoczynkiem, obowiązkami i życiem towarzyskim. </a:t>
            </a:r>
          </a:p>
          <a:p>
            <a:pPr marR="5080" algn="just">
              <a:lnSpc>
                <a:spcPct val="120000"/>
              </a:lnSpc>
              <a:tabLst>
                <a:tab pos="2642870" algn="l"/>
              </a:tabLst>
            </a:pPr>
            <a:endParaRPr lang="pl-PL" sz="2200" dirty="0">
              <a:solidFill>
                <a:schemeClr val="bg1"/>
              </a:solidFill>
              <a:latin typeface="Arial" panose="020B0604020202020204" pitchFamily="34" charset="0"/>
              <a:cs typeface="Arial" panose="020B0604020202020204" pitchFamily="34" charset="0"/>
            </a:endParaRPr>
          </a:p>
          <a:p>
            <a:pPr marR="5080" algn="just">
              <a:lnSpc>
                <a:spcPct val="120000"/>
              </a:lnSpc>
              <a:tabLst>
                <a:tab pos="2642870" algn="l"/>
              </a:tabLst>
            </a:pPr>
            <a:r>
              <a:rPr lang="pl-PL" sz="2800" i="1" dirty="0">
                <a:solidFill>
                  <a:schemeClr val="bg1"/>
                </a:solidFill>
                <a:latin typeface="Arial" panose="020B0604020202020204" pitchFamily="34" charset="0"/>
                <a:cs typeface="Arial" panose="020B0604020202020204" pitchFamily="34" charset="0"/>
              </a:rPr>
              <a:t>Depresja lubi, kiedy bierzemy na  siebie za dużo obowiązków, ale uwielbia jak nie robimy nic i całą swoją uwagę poświęcamy jej.</a:t>
            </a:r>
          </a:p>
        </p:txBody>
      </p:sp>
      <p:sp>
        <p:nvSpPr>
          <p:cNvPr id="5" name="Prostokąt 4">
            <a:extLst>
              <a:ext uri="{FF2B5EF4-FFF2-40B4-BE49-F238E27FC236}">
                <a16:creationId xmlns:a16="http://schemas.microsoft.com/office/drawing/2014/main" id="{246C5B43-C71C-275E-F518-9219CC159C10}"/>
              </a:ext>
            </a:extLst>
          </p:cNvPr>
          <p:cNvSpPr/>
          <p:nvPr/>
        </p:nvSpPr>
        <p:spPr>
          <a:xfrm>
            <a:off x="838738"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F4017647-BA4F-5B7F-6197-D2B4B278CC28}"/>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object 2">
            <a:extLst>
              <a:ext uri="{FF2B5EF4-FFF2-40B4-BE49-F238E27FC236}">
                <a16:creationId xmlns:a16="http://schemas.microsoft.com/office/drawing/2014/main" id="{A91CCAC5-80D5-05B9-CF35-0BA58E2B06D7}"/>
              </a:ext>
            </a:extLst>
          </p:cNvPr>
          <p:cNvSpPr txBox="1">
            <a:spLocks/>
          </p:cNvSpPr>
          <p:nvPr/>
        </p:nvSpPr>
        <p:spPr>
          <a:xfrm>
            <a:off x="1347269" y="1251032"/>
            <a:ext cx="7668661" cy="505267"/>
          </a:xfrm>
          <a:prstGeom prst="rect">
            <a:avLst/>
          </a:prstGeom>
        </p:spPr>
        <p:txBody>
          <a:bodyPr vert="horz" wrap="square" lIns="0" tIns="12700" rIns="0" bIns="0" rtlCol="0">
            <a:spAutoFit/>
          </a:bodyPr>
          <a:lstStyle>
            <a:lvl1pPr>
              <a:defRPr sz="3400" b="1" i="0">
                <a:solidFill>
                  <a:srgbClr val="001F5F"/>
                </a:solidFill>
                <a:latin typeface="Times New Roman"/>
                <a:ea typeface="+mj-ea"/>
                <a:cs typeface="Times New Roman"/>
              </a:defRPr>
            </a:lvl1pPr>
          </a:lstStyle>
          <a:p>
            <a:pPr marL="12700">
              <a:spcBef>
                <a:spcPts val="100"/>
              </a:spcBef>
            </a:pPr>
            <a:r>
              <a:rPr lang="pl-PL" sz="3200" kern="0" cap="small" spc="-10" dirty="0">
                <a:solidFill>
                  <a:srgbClr val="92D050"/>
                </a:solidFill>
                <a:latin typeface="Arial" panose="020B0604020202020204" pitchFamily="34" charset="0"/>
                <a:cs typeface="Arial" panose="020B0604020202020204" pitchFamily="34" charset="0"/>
              </a:rPr>
              <a:t>Leczenie depresji </a:t>
            </a:r>
            <a:endParaRPr lang="pl-PL" sz="3200" kern="0" cap="small" dirty="0">
              <a:solidFill>
                <a:srgbClr val="92D050"/>
              </a:solidFill>
              <a:latin typeface="Arial" panose="020B0604020202020204" pitchFamily="34" charset="0"/>
              <a:cs typeface="Arial" panose="020B0604020202020204" pitchFamily="34" charset="0"/>
            </a:endParaRPr>
          </a:p>
        </p:txBody>
      </p:sp>
      <p:sp>
        <p:nvSpPr>
          <p:cNvPr id="9" name="Trójkąt równoramienny 8">
            <a:extLst>
              <a:ext uri="{FF2B5EF4-FFF2-40B4-BE49-F238E27FC236}">
                <a16:creationId xmlns:a16="http://schemas.microsoft.com/office/drawing/2014/main" id="{F7A8E836-6250-D3C5-21B9-87F44FBE066A}"/>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0" name="Obraz 9" descr="Obraz zawierający tekst&#10;&#10;Opis wygenerowany automatycznie">
            <a:extLst>
              <a:ext uri="{FF2B5EF4-FFF2-40B4-BE49-F238E27FC236}">
                <a16:creationId xmlns:a16="http://schemas.microsoft.com/office/drawing/2014/main" id="{97B590D4-7052-D088-0B52-8EE4E025AA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pic>
        <p:nvPicPr>
          <p:cNvPr id="4" name="Obraz 3" descr="Obraz zawierający kwiat, roślina, jastrun właściwy, płatek kwiatu&#10;&#10;Opis wygenerowany automatycznie">
            <a:extLst>
              <a:ext uri="{FF2B5EF4-FFF2-40B4-BE49-F238E27FC236}">
                <a16:creationId xmlns:a16="http://schemas.microsoft.com/office/drawing/2014/main" id="{55E5EECE-BCC2-44CF-E97D-8AD5090353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838738"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347269" y="1251032"/>
            <a:ext cx="7668661"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Dieta </a:t>
            </a:r>
            <a:endParaRPr sz="3200" cap="small" dirty="0">
              <a:solidFill>
                <a:srgbClr val="92D050"/>
              </a:solidFill>
              <a:latin typeface="Arial" panose="020B0604020202020204" pitchFamily="34" charset="0"/>
              <a:cs typeface="Arial" panose="020B0604020202020204" pitchFamily="34" charset="0"/>
            </a:endParaRP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305339" y="2043943"/>
            <a:ext cx="8697888" cy="4661276"/>
          </a:xfrm>
          <a:prstGeom prst="rect">
            <a:avLst/>
          </a:prstGeom>
          <a:noFill/>
        </p:spPr>
        <p:txBody>
          <a:bodyPr wrap="square">
            <a:spAutoFit/>
          </a:bodyPr>
          <a:lstStyle/>
          <a:p>
            <a:pPr algn="just">
              <a:lnSpc>
                <a:spcPct val="150000"/>
              </a:lnSpc>
            </a:pPr>
            <a:r>
              <a:rPr lang="pl-PL" sz="2000" dirty="0">
                <a:solidFill>
                  <a:schemeClr val="bg1"/>
                </a:solidFill>
              </a:rPr>
              <a:t>Zdrowa dieta pomaga w leczeniu stanów depresji i ma pozytywny wpływ na emocje. </a:t>
            </a:r>
          </a:p>
          <a:p>
            <a:pPr algn="just">
              <a:lnSpc>
                <a:spcPct val="150000"/>
              </a:lnSpc>
            </a:pPr>
            <a:r>
              <a:rPr lang="pl-PL" sz="2000" dirty="0">
                <a:solidFill>
                  <a:schemeClr val="bg1"/>
                </a:solidFill>
              </a:rPr>
              <a:t>Najważniejsze zalecenia dotyczące diety u chorych na depresję obejmują:</a:t>
            </a:r>
          </a:p>
          <a:p>
            <a:pPr algn="just">
              <a:lnSpc>
                <a:spcPct val="150000"/>
              </a:lnSpc>
            </a:pPr>
            <a:r>
              <a:rPr lang="pl-PL" sz="2000" dirty="0">
                <a:solidFill>
                  <a:schemeClr val="bg1"/>
                </a:solidFill>
              </a:rPr>
              <a:t>😊spożywanie codziennie co najmniej 6 porcji owoców i warzyw.</a:t>
            </a:r>
          </a:p>
          <a:p>
            <a:pPr algn="just">
              <a:lnSpc>
                <a:spcPct val="150000"/>
              </a:lnSpc>
            </a:pPr>
            <a:r>
              <a:rPr lang="pl-PL" sz="2000" dirty="0">
                <a:solidFill>
                  <a:schemeClr val="bg1"/>
                </a:solidFill>
              </a:rPr>
              <a:t>😊Zwiększenie w diecie obecności roślin strączkowych i pełnoziarnistych zbóż. </a:t>
            </a:r>
          </a:p>
          <a:p>
            <a:pPr algn="just">
              <a:lnSpc>
                <a:spcPct val="150000"/>
              </a:lnSpc>
            </a:pPr>
            <a:r>
              <a:rPr lang="pl-PL" sz="2000" dirty="0">
                <a:solidFill>
                  <a:schemeClr val="bg1"/>
                </a:solidFill>
              </a:rPr>
              <a:t>😊Jedzenie tygodniowo co najmniej 2-3 porcji ryb lub owoców morza.</a:t>
            </a:r>
          </a:p>
          <a:p>
            <a:pPr algn="just">
              <a:lnSpc>
                <a:spcPct val="150000"/>
              </a:lnSpc>
            </a:pPr>
            <a:r>
              <a:rPr lang="pl-PL" sz="2000" dirty="0">
                <a:solidFill>
                  <a:schemeClr val="bg1"/>
                </a:solidFill>
              </a:rPr>
              <a:t>😊Jedzenie innych pokarmów bogatych w nienasycone kwasy tłuszczowe</a:t>
            </a:r>
            <a:br>
              <a:rPr lang="pl-PL" sz="2000" dirty="0">
                <a:solidFill>
                  <a:schemeClr val="bg1"/>
                </a:solidFill>
              </a:rPr>
            </a:br>
            <a:r>
              <a:rPr lang="pl-PL" sz="2000" dirty="0">
                <a:solidFill>
                  <a:schemeClr val="bg1"/>
                </a:solidFill>
              </a:rPr>
              <a:t>Omega-3: orzechów, pestek i nasion; stosowanie olei roślinnych.</a:t>
            </a:r>
          </a:p>
          <a:p>
            <a:pPr algn="just">
              <a:lnSpc>
                <a:spcPct val="150000"/>
              </a:lnSpc>
            </a:pPr>
            <a:r>
              <a:rPr lang="pl-PL" sz="2000" dirty="0">
                <a:solidFill>
                  <a:schemeClr val="bg1"/>
                </a:solidFill>
              </a:rPr>
              <a:t>😊Unikanie niezdrowych produktów, takich jak „fast-food”, komercyjne przekąski, wypieki i słodycze.</a:t>
            </a:r>
          </a:p>
        </p:txBody>
      </p:sp>
    </p:spTree>
    <p:extLst>
      <p:ext uri="{BB962C8B-B14F-4D97-AF65-F5344CB8AC3E}">
        <p14:creationId xmlns:p14="http://schemas.microsoft.com/office/powerpoint/2010/main" val="2076355354"/>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838738"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347269" y="1251032"/>
            <a:ext cx="7668661"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Dieta</a:t>
            </a:r>
            <a:endParaRPr sz="3200" cap="small" dirty="0">
              <a:solidFill>
                <a:srgbClr val="92D050"/>
              </a:solidFill>
              <a:latin typeface="Arial" panose="020B0604020202020204" pitchFamily="34" charset="0"/>
              <a:cs typeface="Arial" panose="020B0604020202020204" pitchFamily="34" charset="0"/>
            </a:endParaRP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381000" y="2438400"/>
            <a:ext cx="8457661" cy="3359061"/>
          </a:xfrm>
          <a:prstGeom prst="rect">
            <a:avLst/>
          </a:prstGeom>
          <a:noFill/>
        </p:spPr>
        <p:txBody>
          <a:bodyPr wrap="square">
            <a:spAutoFit/>
          </a:bodyPr>
          <a:lstStyle/>
          <a:p>
            <a:pPr algn="just">
              <a:lnSpc>
                <a:spcPct val="150000"/>
              </a:lnSpc>
            </a:pPr>
            <a:r>
              <a:rPr lang="pl-PL" sz="2400" dirty="0">
                <a:solidFill>
                  <a:schemeClr val="bg1"/>
                </a:solidFill>
              </a:rPr>
              <a:t>Dieta w depresji powinna zawierać wszystkie niezbędne składniki odżywcze takie jak białko, tłuszcz i węglowodany oraz witaminy</a:t>
            </a:r>
            <a:br>
              <a:rPr lang="pl-PL" sz="2400" dirty="0">
                <a:solidFill>
                  <a:schemeClr val="bg1"/>
                </a:solidFill>
              </a:rPr>
            </a:br>
            <a:r>
              <a:rPr lang="pl-PL" sz="2400" dirty="0">
                <a:solidFill>
                  <a:schemeClr val="bg1"/>
                </a:solidFill>
              </a:rPr>
              <a:t>i minerały w odpowiedniej ilości i w odpowiednich proporcjach. Dieta powinna być urozmaicona, bogata w różne produkty, tak aby dostarczać niezbędnych składników działających przeciwutleniająco i przeciwzapalnie. </a:t>
            </a:r>
          </a:p>
        </p:txBody>
      </p:sp>
    </p:spTree>
    <p:extLst>
      <p:ext uri="{BB962C8B-B14F-4D97-AF65-F5344CB8AC3E}">
        <p14:creationId xmlns:p14="http://schemas.microsoft.com/office/powerpoint/2010/main" val="77673722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838738"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347269" y="1251032"/>
            <a:ext cx="7668661"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Dieta</a:t>
            </a:r>
            <a:endParaRPr sz="3200" cap="small" dirty="0">
              <a:solidFill>
                <a:srgbClr val="92D050"/>
              </a:solidFill>
              <a:latin typeface="Arial" panose="020B0604020202020204" pitchFamily="34" charset="0"/>
              <a:cs typeface="Arial" panose="020B0604020202020204" pitchFamily="34" charset="0"/>
            </a:endParaRP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381000" y="2438400"/>
            <a:ext cx="8457661" cy="3148426"/>
          </a:xfrm>
          <a:prstGeom prst="rect">
            <a:avLst/>
          </a:prstGeom>
          <a:noFill/>
        </p:spPr>
        <p:txBody>
          <a:bodyPr wrap="square">
            <a:spAutoFit/>
          </a:bodyPr>
          <a:lstStyle/>
          <a:p>
            <a:pPr algn="just">
              <a:lnSpc>
                <a:spcPct val="150000"/>
              </a:lnSpc>
            </a:pPr>
            <a:r>
              <a:rPr lang="pl-PL" sz="2400" dirty="0">
                <a:solidFill>
                  <a:schemeClr val="bg1"/>
                </a:solidFill>
              </a:rPr>
              <a:t>Szczególnie należy zwrócić uwagę na podaż składników takich jak: </a:t>
            </a:r>
          </a:p>
          <a:p>
            <a:pPr marL="342900" indent="-342900" algn="just">
              <a:lnSpc>
                <a:spcPct val="114000"/>
              </a:lnSpc>
              <a:buFont typeface="Wingdings" panose="05000000000000000000" pitchFamily="2" charset="2"/>
              <a:buChar char="ü"/>
            </a:pPr>
            <a:r>
              <a:rPr lang="pl-PL" sz="2400" dirty="0">
                <a:solidFill>
                  <a:schemeClr val="bg1"/>
                </a:solidFill>
              </a:rPr>
              <a:t>kwasy omega-3, </a:t>
            </a:r>
          </a:p>
          <a:p>
            <a:pPr marL="342900" indent="-342900" algn="just">
              <a:lnSpc>
                <a:spcPct val="114000"/>
              </a:lnSpc>
              <a:buFont typeface="Wingdings" panose="05000000000000000000" pitchFamily="2" charset="2"/>
              <a:buChar char="ü"/>
            </a:pPr>
            <a:r>
              <a:rPr lang="pl-PL" sz="2400" dirty="0">
                <a:solidFill>
                  <a:schemeClr val="bg1"/>
                </a:solidFill>
              </a:rPr>
              <a:t>witamina B12, </a:t>
            </a:r>
          </a:p>
          <a:p>
            <a:pPr marL="342900" indent="-342900" algn="just">
              <a:lnSpc>
                <a:spcPct val="114000"/>
              </a:lnSpc>
              <a:buFont typeface="Wingdings" panose="05000000000000000000" pitchFamily="2" charset="2"/>
              <a:buChar char="ü"/>
            </a:pPr>
            <a:r>
              <a:rPr lang="pl-PL" sz="2400" dirty="0">
                <a:solidFill>
                  <a:schemeClr val="bg1"/>
                </a:solidFill>
              </a:rPr>
              <a:t>kwas foliowy, </a:t>
            </a:r>
          </a:p>
          <a:p>
            <a:pPr marL="342900" indent="-342900" algn="just">
              <a:lnSpc>
                <a:spcPct val="114000"/>
              </a:lnSpc>
              <a:buFont typeface="Wingdings" panose="05000000000000000000" pitchFamily="2" charset="2"/>
              <a:buChar char="ü"/>
            </a:pPr>
            <a:r>
              <a:rPr lang="pl-PL" sz="2400" dirty="0">
                <a:solidFill>
                  <a:schemeClr val="bg1"/>
                </a:solidFill>
              </a:rPr>
              <a:t>witamina D, </a:t>
            </a:r>
          </a:p>
          <a:p>
            <a:pPr marL="342900" indent="-342900" algn="just">
              <a:lnSpc>
                <a:spcPct val="114000"/>
              </a:lnSpc>
              <a:buFont typeface="Wingdings" panose="05000000000000000000" pitchFamily="2" charset="2"/>
              <a:buChar char="ü"/>
            </a:pPr>
            <a:r>
              <a:rPr lang="pl-PL" sz="2400" dirty="0">
                <a:solidFill>
                  <a:schemeClr val="bg1"/>
                </a:solidFill>
              </a:rPr>
              <a:t>cynk, </a:t>
            </a:r>
          </a:p>
          <a:p>
            <a:pPr marL="342900" indent="-342900" algn="just">
              <a:lnSpc>
                <a:spcPct val="114000"/>
              </a:lnSpc>
              <a:buFont typeface="Wingdings" panose="05000000000000000000" pitchFamily="2" charset="2"/>
              <a:buChar char="ü"/>
            </a:pPr>
            <a:r>
              <a:rPr lang="pl-PL" sz="2400" dirty="0">
                <a:solidFill>
                  <a:schemeClr val="bg1"/>
                </a:solidFill>
              </a:rPr>
              <a:t>tryptofan. </a:t>
            </a:r>
          </a:p>
        </p:txBody>
      </p:sp>
    </p:spTree>
    <p:extLst>
      <p:ext uri="{BB962C8B-B14F-4D97-AF65-F5344CB8AC3E}">
        <p14:creationId xmlns:p14="http://schemas.microsoft.com/office/powerpoint/2010/main" val="2064934013"/>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838738"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347269" y="1251032"/>
            <a:ext cx="7668661"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Dieta</a:t>
            </a:r>
            <a:endParaRPr sz="3200" cap="small" dirty="0">
              <a:solidFill>
                <a:srgbClr val="92D050"/>
              </a:solidFill>
              <a:latin typeface="Arial" panose="020B0604020202020204" pitchFamily="34" charset="0"/>
              <a:cs typeface="Arial" panose="020B0604020202020204" pitchFamily="34" charset="0"/>
            </a:endParaRP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381000" y="2438400"/>
            <a:ext cx="8457661" cy="3913059"/>
          </a:xfrm>
          <a:prstGeom prst="rect">
            <a:avLst/>
          </a:prstGeom>
          <a:noFill/>
        </p:spPr>
        <p:txBody>
          <a:bodyPr wrap="square">
            <a:spAutoFit/>
          </a:bodyPr>
          <a:lstStyle/>
          <a:p>
            <a:pPr algn="just">
              <a:lnSpc>
                <a:spcPct val="150000"/>
              </a:lnSpc>
            </a:pPr>
            <a:r>
              <a:rPr lang="pl-PL" sz="2400" dirty="0">
                <a:solidFill>
                  <a:schemeClr val="bg1"/>
                </a:solidFill>
              </a:rPr>
              <a:t>Niezbędne nienasycone </a:t>
            </a:r>
            <a:r>
              <a:rPr lang="pl-PL" sz="2400" b="1" i="1" dirty="0">
                <a:solidFill>
                  <a:schemeClr val="bg1"/>
                </a:solidFill>
              </a:rPr>
              <a:t>kwasy tłuszczowe omega-3 </a:t>
            </a:r>
            <a:r>
              <a:rPr lang="pl-PL" sz="2400" dirty="0">
                <a:solidFill>
                  <a:schemeClr val="bg1"/>
                </a:solidFill>
              </a:rPr>
              <a:t>mają kluczowe znaczenie w prawidłowej pracy mózgu. Wykazano ich pozytywny wpływ na redukcję symptomów depresji i poprawę nastroju. Źródłem niezbędnych kwasów omega-3 są przede wszystkim tłuste ryby, takie jak halibut, łosoś, dorsz, makrela</a:t>
            </a:r>
            <a:br>
              <a:rPr lang="pl-PL" sz="2400" dirty="0">
                <a:solidFill>
                  <a:schemeClr val="bg1"/>
                </a:solidFill>
              </a:rPr>
            </a:br>
            <a:r>
              <a:rPr lang="pl-PL" sz="2400" dirty="0">
                <a:solidFill>
                  <a:schemeClr val="bg1"/>
                </a:solidFill>
              </a:rPr>
              <a:t>i sardynki. Kwasy omega-3 występują również w: oleju lnianym,  siemieniu lnianym,  nasionach </a:t>
            </a:r>
            <a:r>
              <a:rPr lang="pl-PL" sz="2400" dirty="0" err="1">
                <a:solidFill>
                  <a:schemeClr val="bg1"/>
                </a:solidFill>
              </a:rPr>
              <a:t>chia</a:t>
            </a:r>
            <a:r>
              <a:rPr lang="pl-PL" sz="2400" dirty="0">
                <a:solidFill>
                  <a:schemeClr val="bg1"/>
                </a:solidFill>
              </a:rPr>
              <a:t>, orzechach włoskich. </a:t>
            </a:r>
          </a:p>
        </p:txBody>
      </p:sp>
    </p:spTree>
    <p:extLst>
      <p:ext uri="{BB962C8B-B14F-4D97-AF65-F5344CB8AC3E}">
        <p14:creationId xmlns:p14="http://schemas.microsoft.com/office/powerpoint/2010/main" val="2047365220"/>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E684F081-0B60-2F27-B021-0737C487B052}"/>
              </a:ext>
            </a:extLst>
          </p:cNvPr>
          <p:cNvSpPr/>
          <p:nvPr/>
        </p:nvSpPr>
        <p:spPr>
          <a:xfrm>
            <a:off x="697966" y="1100724"/>
            <a:ext cx="8305261" cy="81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66361AC7-B8C5-870A-B8A1-7B0789DB3379}"/>
              </a:ext>
            </a:extLst>
          </p:cNvPr>
          <p:cNvSpPr/>
          <p:nvPr/>
        </p:nvSpPr>
        <p:spPr>
          <a:xfrm>
            <a:off x="-1" y="1100724"/>
            <a:ext cx="838739" cy="810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bject 2"/>
          <p:cNvSpPr txBox="1">
            <a:spLocks noGrp="1"/>
          </p:cNvSpPr>
          <p:nvPr>
            <p:ph type="title"/>
          </p:nvPr>
        </p:nvSpPr>
        <p:spPr>
          <a:xfrm>
            <a:off x="1207033" y="1219200"/>
            <a:ext cx="7479767" cy="505267"/>
          </a:xfrm>
          <a:prstGeom prst="rect">
            <a:avLst/>
          </a:prstGeom>
        </p:spPr>
        <p:txBody>
          <a:bodyPr vert="horz" wrap="square" lIns="0" tIns="12700" rIns="0" bIns="0" rtlCol="0">
            <a:spAutoFit/>
          </a:bodyPr>
          <a:lstStyle/>
          <a:p>
            <a:pPr marL="12700">
              <a:spcBef>
                <a:spcPts val="100"/>
              </a:spcBef>
            </a:pPr>
            <a:r>
              <a:rPr lang="pl-PL" sz="3200" cap="small" dirty="0">
                <a:solidFill>
                  <a:srgbClr val="92D050"/>
                </a:solidFill>
                <a:latin typeface="Arial" panose="020B0604020202020204" pitchFamily="34" charset="0"/>
                <a:cs typeface="Arial" panose="020B0604020202020204" pitchFamily="34" charset="0"/>
              </a:rPr>
              <a:t>Dieta – Witamina B12</a:t>
            </a:r>
            <a:endParaRPr sz="3200" cap="small" dirty="0">
              <a:solidFill>
                <a:srgbClr val="92D050"/>
              </a:solidFill>
              <a:latin typeface="Arial" panose="020B0604020202020204" pitchFamily="34" charset="0"/>
              <a:cs typeface="Arial" panose="020B0604020202020204" pitchFamily="34" charset="0"/>
            </a:endParaRPr>
          </a:p>
        </p:txBody>
      </p:sp>
      <p:pic>
        <p:nvPicPr>
          <p:cNvPr id="6" name="Obraz 5" descr="Obraz zawierający tekst&#10;&#10;Opis wygenerowany automatycznie">
            <a:extLst>
              <a:ext uri="{FF2B5EF4-FFF2-40B4-BE49-F238E27FC236}">
                <a16:creationId xmlns:a16="http://schemas.microsoft.com/office/drawing/2014/main" id="{655BD1A0-C232-9CEF-C788-15F7F1688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2" y="152400"/>
            <a:ext cx="3854715" cy="810992"/>
          </a:xfrm>
          <a:prstGeom prst="rect">
            <a:avLst/>
          </a:prstGeom>
        </p:spPr>
      </p:pic>
      <p:sp>
        <p:nvSpPr>
          <p:cNvPr id="11" name="Trójkąt równoramienny 10">
            <a:extLst>
              <a:ext uri="{FF2B5EF4-FFF2-40B4-BE49-F238E27FC236}">
                <a16:creationId xmlns:a16="http://schemas.microsoft.com/office/drawing/2014/main" id="{EA6538CE-2149-8B20-62AB-2E36AABA4D75}"/>
              </a:ext>
            </a:extLst>
          </p:cNvPr>
          <p:cNvSpPr/>
          <p:nvPr/>
        </p:nvSpPr>
        <p:spPr>
          <a:xfrm rot="5400000">
            <a:off x="531399" y="1389367"/>
            <a:ext cx="842201" cy="228600"/>
          </a:xfrm>
          <a:prstGeom prst="triangle">
            <a:avLst>
              <a:gd name="adj" fmla="val 51143"/>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descr="Obraz zawierający kwiat, roślina, jastrun właściwy, płatek kwiatu&#10;&#10;Opis wygenerowany automatycznie">
            <a:extLst>
              <a:ext uri="{FF2B5EF4-FFF2-40B4-BE49-F238E27FC236}">
                <a16:creationId xmlns:a16="http://schemas.microsoft.com/office/drawing/2014/main" id="{A44AB18D-9513-3F22-CCB1-317BC65E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7296" y="115965"/>
            <a:ext cx="1395931" cy="1521565"/>
          </a:xfrm>
          <a:prstGeom prst="rect">
            <a:avLst/>
          </a:prstGeom>
          <a:effectLst>
            <a:outerShdw blurRad="50800" dist="38100" dir="2700000" algn="tl" rotWithShape="0">
              <a:prstClr val="black">
                <a:alpha val="40000"/>
              </a:prstClr>
            </a:outerShdw>
          </a:effectLst>
        </p:spPr>
      </p:pic>
      <p:sp>
        <p:nvSpPr>
          <p:cNvPr id="9" name="pole tekstowe 8">
            <a:extLst>
              <a:ext uri="{FF2B5EF4-FFF2-40B4-BE49-F238E27FC236}">
                <a16:creationId xmlns:a16="http://schemas.microsoft.com/office/drawing/2014/main" id="{0A6FC475-0C58-126F-08C5-DE3350353175}"/>
              </a:ext>
            </a:extLst>
          </p:cNvPr>
          <p:cNvSpPr txBox="1"/>
          <p:nvPr/>
        </p:nvSpPr>
        <p:spPr>
          <a:xfrm>
            <a:off x="381000" y="2438400"/>
            <a:ext cx="8457661" cy="3359061"/>
          </a:xfrm>
          <a:prstGeom prst="rect">
            <a:avLst/>
          </a:prstGeom>
          <a:noFill/>
        </p:spPr>
        <p:txBody>
          <a:bodyPr wrap="square">
            <a:spAutoFit/>
          </a:bodyPr>
          <a:lstStyle/>
          <a:p>
            <a:pPr algn="just">
              <a:lnSpc>
                <a:spcPct val="150000"/>
              </a:lnSpc>
            </a:pPr>
            <a:r>
              <a:rPr lang="pl-PL" sz="2400" dirty="0">
                <a:solidFill>
                  <a:schemeClr val="bg1"/>
                </a:solidFill>
              </a:rPr>
              <a:t>Osoby zmagające się z depresją mogą mieć również niedobory </a:t>
            </a:r>
            <a:r>
              <a:rPr lang="pl-PL" sz="2400" b="1" i="1" dirty="0">
                <a:solidFill>
                  <a:schemeClr val="bg1"/>
                </a:solidFill>
              </a:rPr>
              <a:t>witaminy B12</a:t>
            </a:r>
            <a:r>
              <a:rPr lang="pl-PL" sz="2400" dirty="0">
                <a:solidFill>
                  <a:schemeClr val="bg1"/>
                </a:solidFill>
              </a:rPr>
              <a:t>. Witamina B-12 i inne witaminy z grupy B wpływają na wytwarzanie w mózgu substancji, które poprawiają nastrój.</a:t>
            </a:r>
            <a:br>
              <a:rPr lang="pl-PL" sz="2400" dirty="0">
                <a:solidFill>
                  <a:schemeClr val="bg1"/>
                </a:solidFill>
              </a:rPr>
            </a:br>
            <a:r>
              <a:rPr lang="pl-PL" sz="2400" dirty="0">
                <a:solidFill>
                  <a:schemeClr val="bg1"/>
                </a:solidFill>
              </a:rPr>
              <a:t>Są to serotonina, adrenalina i dopamina. Witamina B12 znajduje się wyłącznie w produktach pochodzenia zwierzęcego, tzn. w:  mięsie,  mleku,  jajach,  serach.</a:t>
            </a:r>
          </a:p>
        </p:txBody>
      </p:sp>
    </p:spTree>
    <p:extLst>
      <p:ext uri="{BB962C8B-B14F-4D97-AF65-F5344CB8AC3E}">
        <p14:creationId xmlns:p14="http://schemas.microsoft.com/office/powerpoint/2010/main" val="1353622670"/>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1F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TotalTime>
  <Words>1665</Words>
  <Application>Microsoft Office PowerPoint</Application>
  <PresentationFormat>Pokaz na ekranie (4:3)</PresentationFormat>
  <Paragraphs>153</Paragraphs>
  <Slides>30</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30</vt:i4>
      </vt:variant>
    </vt:vector>
  </HeadingPairs>
  <TitlesOfParts>
    <vt:vector size="35" baseType="lpstr">
      <vt:lpstr>Arial</vt:lpstr>
      <vt:lpstr>Calibri</vt:lpstr>
      <vt:lpstr>Times New Roman</vt:lpstr>
      <vt:lpstr>Wingdings</vt:lpstr>
      <vt:lpstr>Office Theme</vt:lpstr>
      <vt:lpstr>Prezentacja programu PowerPoint</vt:lpstr>
      <vt:lpstr>Leczenie depresji </vt:lpstr>
      <vt:lpstr>Leczenie depresji </vt:lpstr>
      <vt:lpstr>Prezentacja programu PowerPoint</vt:lpstr>
      <vt:lpstr>Dieta </vt:lpstr>
      <vt:lpstr>Dieta</vt:lpstr>
      <vt:lpstr>Dieta</vt:lpstr>
      <vt:lpstr>Dieta</vt:lpstr>
      <vt:lpstr>Dieta – Witamina B12</vt:lpstr>
      <vt:lpstr>Dieta – Kwas foliowy</vt:lpstr>
      <vt:lpstr>Dieta – witamina d</vt:lpstr>
      <vt:lpstr>Dieta – cynk</vt:lpstr>
      <vt:lpstr>Dieta – tryptofan</vt:lpstr>
      <vt:lpstr>Dieta</vt:lpstr>
      <vt:lpstr>Dieta </vt:lpstr>
      <vt:lpstr>Dieta </vt:lpstr>
      <vt:lpstr>Dieta – produkty przeciwskazane</vt:lpstr>
      <vt:lpstr>sen</vt:lpstr>
      <vt:lpstr>Zasady higieny snu</vt:lpstr>
      <vt:lpstr>Zasady higieny snu</vt:lpstr>
      <vt:lpstr>Ile potrzebujemy snu</vt:lpstr>
      <vt:lpstr>Skutki niedoboru snu</vt:lpstr>
      <vt:lpstr>Skutki Niedoboru snu</vt:lpstr>
      <vt:lpstr>Skutki Niedoboru snu</vt:lpstr>
      <vt:lpstr>Aktywność Fizyczna</vt:lpstr>
      <vt:lpstr>Pomoc</vt:lpstr>
      <vt:lpstr>Pomoc</vt:lpstr>
      <vt:lpstr>Pomoc</vt:lpstr>
      <vt:lpstr>Pomoc</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Wytyczne dotyczące problemu „ciężkich tornistrów”</dc:title>
  <dc:creator>Anna Pielech - Gołąb</dc:creator>
  <cp:lastModifiedBy>PSSE Płock - Małgorzata Sekuła</cp:lastModifiedBy>
  <cp:revision>56</cp:revision>
  <dcterms:created xsi:type="dcterms:W3CDTF">2023-04-01T18:21:16Z</dcterms:created>
  <dcterms:modified xsi:type="dcterms:W3CDTF">2023-05-08T07:52:47Z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2018-04-17T00:00:00Z</vt:filetime>
  </property>
  <property fmtid="{D5CDD505-2E9C-101B-9397-08002B2CF9AE}" pid="3" name="Creator">
    <vt:lpwstr>Microsoft® PowerPoint® 2010</vt:lpwstr>
  </property>
  <property fmtid="{D5CDD505-2E9C-101B-9397-08002B2CF9AE}" pid="4" name="LastSaved">
    <vt:filetime>2023-04-01T00:00:00Z</vt:filetime>
  </property>
</Properties>
</file>