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9"/>
  </p:notesMasterIdLst>
  <p:sldIdLst>
    <p:sldId id="256" r:id="rId2"/>
    <p:sldId id="284" r:id="rId3"/>
    <p:sldId id="285" r:id="rId4"/>
    <p:sldId id="288" r:id="rId5"/>
    <p:sldId id="287" r:id="rId6"/>
    <p:sldId id="282" r:id="rId7"/>
    <p:sldId id="295" r:id="rId8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9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BAB22-6675-4CCA-9B68-9D8BBCB6A3F4}" type="datetimeFigureOut">
              <a:rPr lang="pl-PL" smtClean="0"/>
              <a:t>06.08.2024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25789-B7BF-44CB-B2D7-EB8D4F4116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1121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25789-B7BF-44CB-B2D7-EB8D4F41165B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622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06.08.2024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71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06.08.2024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29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06.08.2024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4247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06.08.2024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7270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06.08.2024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814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06.08.2024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910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06.08.2024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0637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06.08.2024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636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06.08.2024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675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06.08.2024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598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04D6-8C82-4BC4-8DCC-6D29FCD4DAD8}" type="datetimeFigureOut">
              <a:rPr lang="pl-PL" smtClean="0"/>
              <a:t>06.08.2024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986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904D6-8C82-4BC4-8DCC-6D29FCD4DAD8}" type="datetimeFigureOut">
              <a:rPr lang="pl-PL" smtClean="0"/>
              <a:t>06.08.2024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3AB8C-75C1-4297-8F08-AA164BB47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4975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9B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9B1AA455-78FD-81D2-DF46-C1F3B4CC6830}"/>
              </a:ext>
            </a:extLst>
          </p:cNvPr>
          <p:cNvSpPr txBox="1">
            <a:spLocks/>
          </p:cNvSpPr>
          <p:nvPr/>
        </p:nvSpPr>
        <p:spPr>
          <a:xfrm>
            <a:off x="1032933" y="1193438"/>
            <a:ext cx="9875859" cy="338770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5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Resortowy program rozwoju instytucji </a:t>
            </a:r>
            <a:br>
              <a:rPr lang="pl-PL" sz="5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5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opieki nad dziećmi do lat 3 </a:t>
            </a:r>
            <a:br>
              <a:rPr lang="pl-PL" sz="5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5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Aktywny Maluch</a:t>
            </a:r>
          </a:p>
          <a:p>
            <a:endParaRPr lang="pl-PL" sz="5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sz="5200" b="1" dirty="0">
                <a:solidFill>
                  <a:schemeClr val="bg1"/>
                </a:solidFill>
              </a:rPr>
              <a:t>PIERWSZY DZIENNY OPIEKUN </a:t>
            </a:r>
            <a:br>
              <a:rPr lang="pl-PL" sz="5200" b="1" dirty="0">
                <a:solidFill>
                  <a:schemeClr val="bg1"/>
                </a:solidFill>
              </a:rPr>
            </a:br>
            <a:r>
              <a:rPr lang="pl-PL" sz="5200" b="1" dirty="0">
                <a:solidFill>
                  <a:schemeClr val="bg1"/>
                </a:solidFill>
              </a:rPr>
              <a:t>w GMINIE 2024 </a:t>
            </a:r>
            <a:br>
              <a:rPr lang="pl-PL" sz="4600" b="1" dirty="0">
                <a:solidFill>
                  <a:schemeClr val="bg1"/>
                </a:solidFill>
              </a:rPr>
            </a:br>
            <a:endParaRPr lang="pl-PL" sz="4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716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9B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78C48AB8-E770-D92B-F22F-1542DE901D9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bg1"/>
              </a:solidFill>
            </a:endParaRPr>
          </a:p>
          <a:p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21BCB9AB-3992-2A3B-D0BC-659BDBDF62DD}"/>
              </a:ext>
            </a:extLst>
          </p:cNvPr>
          <p:cNvSpPr txBox="1"/>
          <p:nvPr/>
        </p:nvSpPr>
        <p:spPr>
          <a:xfrm>
            <a:off x="2048396" y="0"/>
            <a:ext cx="775338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Program </a:t>
            </a:r>
            <a:br>
              <a:rPr lang="pl-PL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PIERWSZY DZIENNY OPIEKUN W GMINIE 2024</a:t>
            </a:r>
          </a:p>
          <a:p>
            <a:pPr algn="ctr"/>
            <a:endParaRPr lang="pl-PL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C8D02EDF-2970-4977-32E9-EE7B302DDF2B}"/>
              </a:ext>
            </a:extLst>
          </p:cNvPr>
          <p:cNvSpPr txBox="1">
            <a:spLocks/>
          </p:cNvSpPr>
          <p:nvPr/>
        </p:nvSpPr>
        <p:spPr>
          <a:xfrm>
            <a:off x="0" y="4380105"/>
            <a:ext cx="10507579" cy="352117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pitchFamily="18" charset="2"/>
              <a:buNone/>
            </a:pPr>
            <a:endParaRPr lang="pl-PL" sz="1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7ADF59E-A05E-4D9F-8A42-77BBC7C5CE86}"/>
              </a:ext>
            </a:extLst>
          </p:cNvPr>
          <p:cNvSpPr txBox="1"/>
          <p:nvPr/>
        </p:nvSpPr>
        <p:spPr>
          <a:xfrm>
            <a:off x="1274459" y="2591253"/>
            <a:ext cx="93012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bg1"/>
                </a:solidFill>
              </a:rPr>
              <a:t>Zadanie realizowane na podstawie art. 63c </a:t>
            </a:r>
            <a:r>
              <a:rPr lang="pl-PL" i="1" dirty="0">
                <a:solidFill>
                  <a:schemeClr val="bg1"/>
                </a:solidFill>
              </a:rPr>
              <a:t>ustawy z dnia 4 lutego 2011 r. o opiece nad dziećmi</a:t>
            </a:r>
          </a:p>
          <a:p>
            <a:pPr algn="just"/>
            <a:r>
              <a:rPr lang="pl-PL" i="1" dirty="0">
                <a:solidFill>
                  <a:schemeClr val="bg1"/>
                </a:solidFill>
              </a:rPr>
              <a:t>w wieku do lat 3.</a:t>
            </a:r>
          </a:p>
          <a:p>
            <a:pPr algn="just"/>
            <a:endParaRPr lang="pl-PL" i="1" dirty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bg1"/>
                </a:solidFill>
              </a:rPr>
              <a:t>Celem Programu jest zwiększenie dostępności terytorialnej i finansowej miejsc opieki</a:t>
            </a:r>
          </a:p>
          <a:p>
            <a:pPr algn="just"/>
            <a:r>
              <a:rPr lang="pl-PL" dirty="0">
                <a:solidFill>
                  <a:schemeClr val="bg1"/>
                </a:solidFill>
              </a:rPr>
              <a:t>u dziennych opiekunów w gminach, na terenie których nie funkcjonują żadne instytucje opieki</a:t>
            </a:r>
          </a:p>
          <a:p>
            <a:pPr algn="just"/>
            <a:r>
              <a:rPr lang="pl-PL" dirty="0">
                <a:solidFill>
                  <a:schemeClr val="bg1"/>
                </a:solidFill>
              </a:rPr>
              <a:t>dla dzieci w wieku do lat 3 oraz na dzień ogłoszenia Programu nie jest planowana do utworzenia żadna instytucja w ramach umów o dofinansowanie w ramach Programu rozwoju instytucji opieki nad dziećmi w wieku do lat 3 Aktywny Maluch 2022-2029, finansowanego ze środków Krajowego Planu Odbudowy i Zwiększania Odporności oraz środków Europejskiego Funduszu Społecznego Plus w ramach Funduszy Europejskich dla Rozwoju Społecznego.</a:t>
            </a:r>
          </a:p>
          <a:p>
            <a:pPr algn="just"/>
            <a:endParaRPr lang="pl-PL" dirty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bg1"/>
                </a:solidFill>
              </a:rPr>
              <a:t>Program jest dopełnieniem Programu Aktywny Maluch 2022-2029, z którego nie skorzystało</a:t>
            </a:r>
          </a:p>
          <a:p>
            <a:pPr algn="just"/>
            <a:r>
              <a:rPr lang="pl-PL" dirty="0">
                <a:solidFill>
                  <a:schemeClr val="bg1"/>
                </a:solidFill>
              </a:rPr>
              <a:t>część gmin stanowiących „białe plamy”, tj. gmin, w których nie ma żadnej instytucji opieki,</a:t>
            </a:r>
          </a:p>
          <a:p>
            <a:pPr algn="just"/>
            <a:r>
              <a:rPr lang="pl-PL" dirty="0">
                <a:solidFill>
                  <a:schemeClr val="bg1"/>
                </a:solidFill>
              </a:rPr>
              <a:t> ze względu na ograniczone możliwości w zakresie tworzenia instytucji dziennego opiekuna.</a:t>
            </a:r>
          </a:p>
        </p:txBody>
      </p:sp>
      <p:sp>
        <p:nvSpPr>
          <p:cNvPr id="7" name="Rectangle: Rounded Corners 82">
            <a:extLst>
              <a:ext uri="{FF2B5EF4-FFF2-40B4-BE49-F238E27FC236}">
                <a16:creationId xmlns:a16="http://schemas.microsoft.com/office/drawing/2014/main" id="{4FAC1672-E460-454E-BFDF-141C785A7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14044" y="1982145"/>
            <a:ext cx="6363912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CEL PROGRAMU:</a:t>
            </a:r>
            <a:endParaRPr lang="en-US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83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9B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78C48AB8-E770-D92B-F22F-1542DE901D9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bg1"/>
              </a:solidFill>
            </a:endParaRPr>
          </a:p>
          <a:p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2" name="TextBox 345">
            <a:extLst>
              <a:ext uri="{FF2B5EF4-FFF2-40B4-BE49-F238E27FC236}">
                <a16:creationId xmlns:a16="http://schemas.microsoft.com/office/drawing/2014/main" id="{E60589E7-6C09-FFC2-E391-F5ED869D6819}"/>
              </a:ext>
            </a:extLst>
          </p:cNvPr>
          <p:cNvSpPr txBox="1"/>
          <p:nvPr/>
        </p:nvSpPr>
        <p:spPr>
          <a:xfrm>
            <a:off x="2017898" y="280639"/>
            <a:ext cx="8022336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sz="2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 KOGO SKIEROWANY JEST PROGRAM PIERWSZY DZIENNY OPIEKUN w GMINIE 2024?</a:t>
            </a:r>
            <a:endParaRPr lang="en-US" sz="28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angle: Rounded Corners 82">
            <a:extLst>
              <a:ext uri="{FF2B5EF4-FFF2-40B4-BE49-F238E27FC236}">
                <a16:creationId xmlns:a16="http://schemas.microsoft.com/office/drawing/2014/main" id="{99DFD592-2235-298B-68C7-4858CD402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47110" y="1407823"/>
            <a:ext cx="6363912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ADRESACI PROGRAMU:</a:t>
            </a:r>
            <a:endParaRPr lang="en-US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6421004B-6D19-ED70-B5B0-07091D45825B}"/>
              </a:ext>
            </a:extLst>
          </p:cNvPr>
          <p:cNvSpPr txBox="1">
            <a:spLocks/>
          </p:cNvSpPr>
          <p:nvPr/>
        </p:nvSpPr>
        <p:spPr>
          <a:xfrm>
            <a:off x="969264" y="2365884"/>
            <a:ext cx="10532805" cy="3593704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 algn="just" fontAlgn="base">
              <a:spcAft>
                <a:spcPts val="800"/>
              </a:spcAft>
              <a:buClr>
                <a:schemeClr val="bg1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pl-PL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Gminy</a:t>
            </a:r>
            <a:r>
              <a:rPr lang="pl-PL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pl-PL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w których </a:t>
            </a:r>
            <a:r>
              <a:rPr lang="pl-PL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 nie ma żadnej instytucji opieki oraz nie jest planowana do utworzenia żadna instytucja w ramach umów o dofinansowanie ze środków Programu Aktywny Maluch 2022-2029.</a:t>
            </a:r>
          </a:p>
          <a:p>
            <a:pPr algn="just" fontAlgn="base">
              <a:spcAft>
                <a:spcPts val="800"/>
              </a:spcAft>
              <a:buClr>
                <a:schemeClr val="bg1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pl-PL" dirty="0">
                <a:solidFill>
                  <a:schemeClr val="bg1"/>
                </a:solidFill>
              </a:rPr>
              <a:t>Gminy mogą samodzielnie prowadzić miejsca opieki lub zlecać ich prowadzenie podmiotom innym niż </a:t>
            </a:r>
            <a:r>
              <a:rPr lang="pl-PL" dirty="0" err="1">
                <a:solidFill>
                  <a:schemeClr val="bg1"/>
                </a:solidFill>
              </a:rPr>
              <a:t>jst</a:t>
            </a:r>
            <a:r>
              <a:rPr lang="pl-PL" dirty="0">
                <a:solidFill>
                  <a:schemeClr val="bg1"/>
                </a:solidFill>
              </a:rPr>
              <a:t> na podstawie art. 61 ustawy, z zastosowaniem odpowiednio przepisów ustawy z dnia 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24 kwietnia 2003 r. o działalności pożytku publicznego i o wolontariacie lub na podstawie ustawy 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z dnia 19 grudnia 2008 r. o partnerstwie publiczno-prywatnym, tj. w ramach formuły partnerstwa publiczno-prywatnego lub mogą organizować opiekę w porozumieniu z innymi gminami 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na podstawie ustawy z dnia 8 marca 1990 r. o samorządzie gminnym, tj. na podstawie porozumienia międzygminnego.</a:t>
            </a:r>
            <a:endParaRPr lang="pl-PL" dirty="0">
              <a:solidFill>
                <a:schemeClr val="bg1"/>
              </a:solidFill>
              <a:effectLst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02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9B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78C48AB8-E770-D92B-F22F-1542DE901D9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bg1"/>
              </a:solidFill>
            </a:endParaRPr>
          </a:p>
          <a:p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7" name="Rectangle 106">
            <a:extLst>
              <a:ext uri="{FF2B5EF4-FFF2-40B4-BE49-F238E27FC236}">
                <a16:creationId xmlns:a16="http://schemas.microsoft.com/office/drawing/2014/main" id="{F2A74FAA-D3A3-32CD-6704-BFCD8FFBA5B1}"/>
              </a:ext>
            </a:extLst>
          </p:cNvPr>
          <p:cNvSpPr/>
          <p:nvPr/>
        </p:nvSpPr>
        <p:spPr>
          <a:xfrm>
            <a:off x="1135380" y="1789672"/>
            <a:ext cx="9921240" cy="41242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bg1"/>
                </a:solidFill>
              </a:rPr>
              <a:t>Udział środków </a:t>
            </a:r>
            <a:r>
              <a:rPr lang="pl-PL" b="1" dirty="0">
                <a:solidFill>
                  <a:schemeClr val="bg1"/>
                </a:solidFill>
              </a:rPr>
              <a:t>budżetu państwa </a:t>
            </a:r>
            <a:r>
              <a:rPr lang="pl-PL" dirty="0">
                <a:solidFill>
                  <a:schemeClr val="bg1"/>
                </a:solidFill>
              </a:rPr>
              <a:t>w wydatkach dotyczących realizacji zadania może wynosić do 100% wydatków na realizację zadania polegającego na tworzeniu nowych miejsc opieki u dziennego opiekuna, maksymalnie dwóch dziennych opiekunów, jednak nie więcej niż </a:t>
            </a:r>
            <a:r>
              <a:rPr lang="pl-PL" b="1" dirty="0">
                <a:solidFill>
                  <a:schemeClr val="bg1"/>
                </a:solidFill>
              </a:rPr>
              <a:t>300 000 zł</a:t>
            </a:r>
            <a:r>
              <a:rPr lang="pl-PL" dirty="0">
                <a:solidFill>
                  <a:schemeClr val="bg1"/>
                </a:solidFill>
              </a:rPr>
              <a:t> bez względu na liczbę tworzonych instytucji opieki.</a:t>
            </a:r>
          </a:p>
          <a:p>
            <a:pPr algn="just"/>
            <a:endParaRPr lang="pl-PL" dirty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bg1"/>
                </a:solidFill>
              </a:rPr>
              <a:t> W ramach zadania polegającego na funkcjonowaniu dziennego opiekuna może wynosić do 100 %</a:t>
            </a:r>
          </a:p>
          <a:p>
            <a:pPr algn="just"/>
            <a:r>
              <a:rPr lang="pl-PL" dirty="0">
                <a:solidFill>
                  <a:schemeClr val="bg1"/>
                </a:solidFill>
              </a:rPr>
              <a:t>wartości wydatków na realizację zadania, jednak nie więcej niż 8 000 zł brutto miesięcznie na jednego dziennego opiekuna.</a:t>
            </a:r>
          </a:p>
          <a:p>
            <a:pPr algn="just"/>
            <a:endParaRPr lang="pl-PL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bg1"/>
                </a:solidFill>
              </a:rPr>
              <a:t>W 2024 roku budżet Programu wynosi maksymalnie 60 mln zł w ramach rezerwy celowej.</a:t>
            </a:r>
          </a:p>
          <a:p>
            <a:endParaRPr lang="pl-PL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bg1"/>
                </a:solidFill>
              </a:rPr>
              <a:t>Wnioski należy składać w formie elektronicznej za pośrednictwem platformy </a:t>
            </a:r>
            <a:r>
              <a:rPr lang="pl-PL" dirty="0" err="1">
                <a:solidFill>
                  <a:schemeClr val="bg1"/>
                </a:solidFill>
              </a:rPr>
              <a:t>ePUAP</a:t>
            </a:r>
            <a:r>
              <a:rPr lang="pl-PL" dirty="0">
                <a:solidFill>
                  <a:schemeClr val="bg1"/>
                </a:solidFill>
              </a:rPr>
              <a:t>.</a:t>
            </a:r>
          </a:p>
          <a:p>
            <a:pPr algn="just"/>
            <a:endParaRPr lang="pl-PL" dirty="0">
              <a:solidFill>
                <a:schemeClr val="bg1"/>
              </a:solidFill>
            </a:endParaRPr>
          </a:p>
          <a:p>
            <a:pPr algn="just"/>
            <a:endParaRPr lang="pl-PL" dirty="0">
              <a:solidFill>
                <a:schemeClr val="bg1"/>
              </a:solidFill>
            </a:endParaRPr>
          </a:p>
          <a:p>
            <a:pPr algn="just"/>
            <a:endParaRPr lang="pl-PL" sz="1600" dirty="0">
              <a:solidFill>
                <a:schemeClr val="bg1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529F5A90-216D-9D14-C595-9CC2BA64D362}"/>
              </a:ext>
            </a:extLst>
          </p:cNvPr>
          <p:cNvSpPr txBox="1"/>
          <p:nvPr/>
        </p:nvSpPr>
        <p:spPr>
          <a:xfrm>
            <a:off x="837479" y="6221081"/>
            <a:ext cx="72530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pl-PL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pl-PL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73984D9E-3877-CFB1-0668-8CC68592D262}"/>
              </a:ext>
            </a:extLst>
          </p:cNvPr>
          <p:cNvSpPr txBox="1"/>
          <p:nvPr/>
        </p:nvSpPr>
        <p:spPr>
          <a:xfrm>
            <a:off x="1256986" y="5254234"/>
            <a:ext cx="80333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pl-PL" sz="1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pl-PL" sz="10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Box 2">
            <a:extLst>
              <a:ext uri="{FF2B5EF4-FFF2-40B4-BE49-F238E27FC236}">
                <a16:creationId xmlns:a16="http://schemas.microsoft.com/office/drawing/2014/main" id="{BA8C5ED1-B098-ECE5-5FD5-2F830520E783}"/>
              </a:ext>
            </a:extLst>
          </p:cNvPr>
          <p:cNvSpPr txBox="1"/>
          <p:nvPr/>
        </p:nvSpPr>
        <p:spPr>
          <a:xfrm>
            <a:off x="606175" y="390124"/>
            <a:ext cx="10572107" cy="84147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ts val="4000"/>
              </a:lnSpc>
              <a:defRPr sz="36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/>
            <a:r>
              <a:rPr lang="pl-PL" sz="3200" dirty="0">
                <a:solidFill>
                  <a:schemeClr val="bg1"/>
                </a:solidFill>
              </a:rPr>
              <a:t>PIERWSZY DZIENNY OPIEKUN W GMINIE 2024</a:t>
            </a:r>
            <a:endParaRPr lang="en-US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Rectangle: Rounded Corners 82">
            <a:extLst>
              <a:ext uri="{FF2B5EF4-FFF2-40B4-BE49-F238E27FC236}">
                <a16:creationId xmlns:a16="http://schemas.microsoft.com/office/drawing/2014/main" id="{5E090D5B-6295-3181-CC26-34E9EE846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10272" y="1115367"/>
            <a:ext cx="6363912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WYSOKOŚĆ WNIOSKOWANEGO DOFINANSOWANIA:</a:t>
            </a:r>
            <a:endParaRPr lang="en-US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61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9B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78C48AB8-E770-D92B-F22F-1542DE901D95}"/>
              </a:ext>
            </a:extLst>
          </p:cNvPr>
          <p:cNvSpPr txBox="1">
            <a:spLocks/>
          </p:cNvSpPr>
          <p:nvPr/>
        </p:nvSpPr>
        <p:spPr>
          <a:xfrm>
            <a:off x="2048396" y="2077804"/>
            <a:ext cx="8272670" cy="1794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>
              <a:solidFill>
                <a:schemeClr val="bg1"/>
              </a:solidFill>
            </a:endParaRPr>
          </a:p>
          <a:p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82DE0DC2-67C5-315C-6EDD-AFACF69DF397}"/>
              </a:ext>
            </a:extLst>
          </p:cNvPr>
          <p:cNvSpPr txBox="1"/>
          <p:nvPr/>
        </p:nvSpPr>
        <p:spPr>
          <a:xfrm>
            <a:off x="636998" y="332225"/>
            <a:ext cx="10572107" cy="84147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ts val="4000"/>
              </a:lnSpc>
              <a:defRPr sz="36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/>
            <a:r>
              <a:rPr lang="pl-PL" sz="3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PIERWSZY DZIENNY OPIEKUN W GMINIE 2024</a:t>
            </a:r>
            <a:endParaRPr lang="en-US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Rectangle: Rounded Corners 82">
            <a:extLst>
              <a:ext uri="{FF2B5EF4-FFF2-40B4-BE49-F238E27FC236}">
                <a16:creationId xmlns:a16="http://schemas.microsoft.com/office/drawing/2014/main" id="{91275478-5E61-31FC-3331-A5197E038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87662" y="1026440"/>
            <a:ext cx="6870777" cy="428919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PRZEZNACZENIE DOFINANSOWANIA</a:t>
            </a:r>
            <a:endParaRPr lang="en-US" sz="20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26705EA7-E6C1-C7AA-0744-DA2535ADCD84}"/>
              </a:ext>
            </a:extLst>
          </p:cNvPr>
          <p:cNvSpPr txBox="1"/>
          <p:nvPr/>
        </p:nvSpPr>
        <p:spPr>
          <a:xfrm>
            <a:off x="1078992" y="1737021"/>
            <a:ext cx="9857231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500" b="1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Wydatki na tworzenie instytucji dziennego opiekuna dotyczą wydatków majątkowych lub bieżących ponoszonych </a:t>
            </a:r>
            <a:br>
              <a:rPr lang="pl-PL" sz="1500" b="1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pl-PL" sz="1500" b="1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przez gminę związanych z: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1500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Zakupem lokalu;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500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Adaptacją- dostosowaniem budynków lub pomieszczeń do potrzeb dzieci;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500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Zakupem i montażem wyposażenia.</a:t>
            </a:r>
          </a:p>
          <a:p>
            <a:endParaRPr lang="pl-PL" sz="1500" dirty="0">
              <a:solidFill>
                <a:schemeClr val="bg1"/>
              </a:solidFill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r>
              <a:rPr lang="pl-PL" sz="1500" b="1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Uzupełniająco w stosunku do wydatków wyżej wskazanych, finansowaniu mogą podlegać działania polegające na: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500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Zakupie pomocy do prowadzenia zajęć opiekuńczo-wychowawczych i edukacyjnych;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500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Wyposażeniu i montażu placu zabaw wraz z bezpieczną nawierzchnią i ogrodzeniem;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500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Dostosowaniu otoczenia instytucji opieki;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500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Koszty pośrednie.</a:t>
            </a:r>
          </a:p>
          <a:p>
            <a:endParaRPr lang="pl-PL" sz="1500" dirty="0">
              <a:solidFill>
                <a:schemeClr val="bg1"/>
              </a:solidFill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r>
              <a:rPr lang="pl-PL" sz="1500" b="1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Wydatki bieżące na zapewnienie funkcjonowania dziennego opiekuna dotyczą wszystkich wydatków związanych z funkcjonowaniem instytucji opieki, w szczególności: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500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Wynagrodzenia dziennego opiekuna wraz z pochodnymi do tego wynagrodzenia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500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Dostaw mediów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500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Czynszu, najmu, dostaw administracyjnych dot. Lokalu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500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Wydatków związanych z utrzymaniem czystości w instytucji opieki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500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Zakup środków higienicznych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500" dirty="0">
                <a:solidFill>
                  <a:schemeClr val="bg1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Koszty pośrednie </a:t>
            </a:r>
          </a:p>
          <a:p>
            <a:endParaRPr lang="pl-PL" sz="1400" dirty="0">
              <a:solidFill>
                <a:schemeClr val="bg1"/>
              </a:solidFill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1400" b="1" dirty="0">
              <a:solidFill>
                <a:schemeClr val="bg1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88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9B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8">
            <a:extLst>
              <a:ext uri="{FF2B5EF4-FFF2-40B4-BE49-F238E27FC236}">
                <a16:creationId xmlns:a16="http://schemas.microsoft.com/office/drawing/2014/main" id="{845ADC6A-768E-5892-4DC4-E704BE3C3C3C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3FA00877-9C7A-CF48-E1A8-AE9E9270DFA5}"/>
              </a:ext>
            </a:extLst>
          </p:cNvPr>
          <p:cNvSpPr txBox="1"/>
          <p:nvPr/>
        </p:nvSpPr>
        <p:spPr>
          <a:xfrm>
            <a:off x="2523744" y="375392"/>
            <a:ext cx="7144512" cy="6088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ts val="4000"/>
              </a:lnSpc>
              <a:defRPr sz="36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l-PL" sz="3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PIERWSZY DZIENNY OPIEKUN W GMINIE 2024</a:t>
            </a:r>
            <a:br>
              <a:rPr lang="pl-PL" sz="3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0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7159C76F-A37D-FBB0-6012-C5BC740AD1DE}"/>
              </a:ext>
            </a:extLst>
          </p:cNvPr>
          <p:cNvSpPr txBox="1"/>
          <p:nvPr/>
        </p:nvSpPr>
        <p:spPr>
          <a:xfrm>
            <a:off x="960121" y="2800536"/>
            <a:ext cx="9994392" cy="272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900" dirty="0">
                <a:solidFill>
                  <a:schemeClr val="bg1"/>
                </a:solidFill>
              </a:rPr>
              <a:t>Dofinansowanie tworzenia nowych miejsc opieki dotyczy zadań realizowanych w okresie od ogłoszenia Programu do dnia 31 grudnia 2024 r.</a:t>
            </a:r>
          </a:p>
          <a:p>
            <a:endParaRPr lang="pl-PL" sz="19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900" dirty="0">
                <a:solidFill>
                  <a:schemeClr val="bg1"/>
                </a:solidFill>
              </a:rPr>
              <a:t>Zakończenie zadania polegającego na utworzeniu nowych instytucji opieki w</a:t>
            </a:r>
          </a:p>
          <a:p>
            <a:r>
              <a:rPr lang="pl-PL" sz="1900" dirty="0">
                <a:solidFill>
                  <a:schemeClr val="bg1"/>
                </a:solidFill>
              </a:rPr>
              <a:t>ramach Programu należy rozumieć jako dzień dokonania wpisu instytucji opieki</a:t>
            </a:r>
          </a:p>
          <a:p>
            <a:r>
              <a:rPr lang="pl-PL" sz="1900" dirty="0">
                <a:solidFill>
                  <a:schemeClr val="bg1"/>
                </a:solidFill>
              </a:rPr>
              <a:t>do wykazu dziennych opiekunów, który może przypadać do dnia 31 grudnia 2024 r.</a:t>
            </a:r>
          </a:p>
          <a:p>
            <a:endParaRPr lang="pl-PL" sz="19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900" dirty="0">
                <a:solidFill>
                  <a:schemeClr val="bg1"/>
                </a:solidFill>
              </a:rPr>
              <a:t>Dofinansowanie funkcjonowania tworzonej instytucji opieki dotyczy okresu od</a:t>
            </a:r>
          </a:p>
          <a:p>
            <a:r>
              <a:rPr lang="pl-PL" sz="1900" dirty="0">
                <a:solidFill>
                  <a:schemeClr val="bg1"/>
                </a:solidFill>
              </a:rPr>
              <a:t>dnia dokonania wpisu instytucji do wykazu dziennych opiekunów do dnia 31 grudnia 2024 r.</a:t>
            </a:r>
            <a:endParaRPr lang="pl-PL" sz="1900" b="1" i="0" u="none" strike="noStrike" baseline="0" dirty="0">
              <a:solidFill>
                <a:schemeClr val="bg1"/>
              </a:solidFill>
            </a:endParaRPr>
          </a:p>
        </p:txBody>
      </p:sp>
      <p:sp>
        <p:nvSpPr>
          <p:cNvPr id="9" name="Rectangle: Rounded Corners 82">
            <a:extLst>
              <a:ext uri="{FF2B5EF4-FFF2-40B4-BE49-F238E27FC236}">
                <a16:creationId xmlns:a16="http://schemas.microsoft.com/office/drawing/2014/main" id="{2692F14B-76D9-8E95-E228-418B79D48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22307" y="1608586"/>
            <a:ext cx="7337786" cy="45943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CZAS REALIZACJI ZADANIA</a:t>
            </a:r>
          </a:p>
        </p:txBody>
      </p:sp>
    </p:spTree>
    <p:extLst>
      <p:ext uri="{BB962C8B-B14F-4D97-AF65-F5344CB8AC3E}">
        <p14:creationId xmlns:p14="http://schemas.microsoft.com/office/powerpoint/2010/main" val="52800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9B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8">
            <a:extLst>
              <a:ext uri="{FF2B5EF4-FFF2-40B4-BE49-F238E27FC236}">
                <a16:creationId xmlns:a16="http://schemas.microsoft.com/office/drawing/2014/main" id="{845ADC6A-768E-5892-4DC4-E704BE3C3C3C}"/>
              </a:ext>
            </a:extLst>
          </p:cNvPr>
          <p:cNvSpPr>
            <a:spLocks/>
          </p:cNvSpPr>
          <p:nvPr/>
        </p:nvSpPr>
        <p:spPr bwMode="auto">
          <a:xfrm>
            <a:off x="12867042" y="115584"/>
            <a:ext cx="303061" cy="7801"/>
          </a:xfrm>
          <a:custGeom>
            <a:avLst/>
            <a:gdLst>
              <a:gd name="T0" fmla="*/ 115 w 115"/>
              <a:gd name="T1" fmla="*/ 2 h 2"/>
              <a:gd name="T2" fmla="*/ 0 w 115"/>
              <a:gd name="T3" fmla="*/ 2 h 2"/>
              <a:gd name="T4" fmla="*/ 115 w 115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2">
                <a:moveTo>
                  <a:pt x="115" y="2"/>
                </a:moveTo>
                <a:cubicBezTo>
                  <a:pt x="0" y="2"/>
                  <a:pt x="0" y="2"/>
                  <a:pt x="0" y="2"/>
                </a:cubicBezTo>
                <a:cubicBezTo>
                  <a:pt x="73" y="0"/>
                  <a:pt x="115" y="2"/>
                  <a:pt x="115" y="2"/>
                </a:cubicBezTo>
                <a:close/>
              </a:path>
            </a:pathLst>
          </a:custGeom>
          <a:solidFill>
            <a:srgbClr val="190E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2">
            <a:extLst>
              <a:ext uri="{FF2B5EF4-FFF2-40B4-BE49-F238E27FC236}">
                <a16:creationId xmlns:a16="http://schemas.microsoft.com/office/drawing/2014/main" id="{92D0677F-BE2C-6072-6DD5-E781ABCBF2DA}"/>
              </a:ext>
            </a:extLst>
          </p:cNvPr>
          <p:cNvSpPr txBox="1"/>
          <p:nvPr/>
        </p:nvSpPr>
        <p:spPr>
          <a:xfrm>
            <a:off x="2651406" y="2104487"/>
            <a:ext cx="667685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DZIĘKUJEMY ZA UWAGĘ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3F5056C5-3501-B662-FB82-53CC9522B2E7}"/>
              </a:ext>
            </a:extLst>
          </p:cNvPr>
          <p:cNvSpPr/>
          <p:nvPr/>
        </p:nvSpPr>
        <p:spPr>
          <a:xfrm>
            <a:off x="4170173" y="3097724"/>
            <a:ext cx="3851654" cy="9293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1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Wydział Finansów i Budżetu</a:t>
            </a:r>
          </a:p>
          <a:p>
            <a:pPr algn="ctr">
              <a:lnSpc>
                <a:spcPct val="150000"/>
              </a:lnSpc>
            </a:pPr>
            <a:r>
              <a:rPr lang="pl-PL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Oddział do Spraw Realizacji Programu Maluch</a:t>
            </a:r>
          </a:p>
          <a:p>
            <a:pPr algn="ctr">
              <a:lnSpc>
                <a:spcPct val="150000"/>
              </a:lnSpc>
            </a:pPr>
            <a:r>
              <a:rPr lang="pl-PL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maluch@gdansk.uw.gov.pl </a:t>
            </a:r>
            <a:endParaRPr lang="en-US" sz="1400" i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47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Niebieski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1028</TotalTime>
  <Words>697</Words>
  <Application>Microsoft Office PowerPoint</Application>
  <PresentationFormat>Panoramiczny</PresentationFormat>
  <Paragraphs>66</Paragraphs>
  <Slides>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Segoe UI</vt:lpstr>
      <vt:lpstr>Times New Roman</vt:lpstr>
      <vt:lpstr>Wingdings</vt:lpstr>
      <vt:lpstr>Wingdings 3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RADOSŁAW CZUBAK</dc:creator>
  <cp:lastModifiedBy>Karolina Cicharska</cp:lastModifiedBy>
  <cp:revision>139</cp:revision>
  <cp:lastPrinted>2024-05-20T08:21:22Z</cp:lastPrinted>
  <dcterms:created xsi:type="dcterms:W3CDTF">2024-03-16T18:38:08Z</dcterms:created>
  <dcterms:modified xsi:type="dcterms:W3CDTF">2024-08-06T07:37:09Z</dcterms:modified>
</cp:coreProperties>
</file>