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40"/>
  </p:notesMasterIdLst>
  <p:sldIdLst>
    <p:sldId id="256" r:id="rId3"/>
    <p:sldId id="303" r:id="rId4"/>
    <p:sldId id="258" r:id="rId5"/>
    <p:sldId id="295" r:id="rId6"/>
    <p:sldId id="265" r:id="rId7"/>
    <p:sldId id="259" r:id="rId8"/>
    <p:sldId id="296" r:id="rId9"/>
    <p:sldId id="260" r:id="rId10"/>
    <p:sldId id="272" r:id="rId11"/>
    <p:sldId id="273" r:id="rId12"/>
    <p:sldId id="274" r:id="rId13"/>
    <p:sldId id="280" r:id="rId14"/>
    <p:sldId id="275" r:id="rId15"/>
    <p:sldId id="297" r:id="rId16"/>
    <p:sldId id="301" r:id="rId17"/>
    <p:sldId id="302" r:id="rId18"/>
    <p:sldId id="279" r:id="rId19"/>
    <p:sldId id="276" r:id="rId20"/>
    <p:sldId id="277" r:id="rId21"/>
    <p:sldId id="278" r:id="rId22"/>
    <p:sldId id="281" r:id="rId23"/>
    <p:sldId id="282" r:id="rId24"/>
    <p:sldId id="285" r:id="rId25"/>
    <p:sldId id="286" r:id="rId26"/>
    <p:sldId id="287" r:id="rId27"/>
    <p:sldId id="298" r:id="rId28"/>
    <p:sldId id="283" r:id="rId29"/>
    <p:sldId id="288" r:id="rId30"/>
    <p:sldId id="284" r:id="rId31"/>
    <p:sldId id="292" r:id="rId32"/>
    <p:sldId id="289" r:id="rId33"/>
    <p:sldId id="290" r:id="rId34"/>
    <p:sldId id="291" r:id="rId35"/>
    <p:sldId id="293" r:id="rId36"/>
    <p:sldId id="294" r:id="rId37"/>
    <p:sldId id="264" r:id="rId38"/>
    <p:sldId id="261" r:id="rId39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1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851006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491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606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7817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12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812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13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7609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14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9276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17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602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18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9339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19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88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20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246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21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4410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33587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22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60936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23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737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24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8016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25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51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26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877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27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8474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28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6573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29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43623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30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88485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31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4150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87549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32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52470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33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49556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34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62046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35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4910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36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0557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37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6923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331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3859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656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522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2090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9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1276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0"/>
            <a:ext cx="9143998" cy="513542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685800" y="3355848"/>
            <a:ext cx="8077199" cy="16733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7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685800" y="1828800"/>
            <a:ext cx="8077199" cy="1499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chemeClr val="accent2"/>
              </a:buClr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chemeClr val="accent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chemeClr val="accent5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chemeClr val="accent6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360"/>
              </a:spcBef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360"/>
              </a:spcBef>
              <a:buClr>
                <a:schemeClr val="accent3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0" y="5128333"/>
            <a:ext cx="9144000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az z podpisem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164592" y="155447"/>
            <a:ext cx="2525149" cy="9784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2000" b="0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idx="2"/>
          </p:nvPr>
        </p:nvSpPr>
        <p:spPr>
          <a:xfrm>
            <a:off x="2903805" y="1484808"/>
            <a:ext cx="6247396" cy="5373192"/>
          </a:xfrm>
          <a:prstGeom prst="rect">
            <a:avLst/>
          </a:prstGeom>
          <a:solidFill>
            <a:srgbClr val="BABABB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accent2"/>
              </a:buClr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accent3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accent5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6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accent3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164592" y="1728216"/>
            <a:ext cx="246888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5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6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3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164592" y="1170432"/>
            <a:ext cx="2523743" cy="2011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/>
          <p:nvPr/>
        </p:nvSpPr>
        <p:spPr>
          <a:xfrm>
            <a:off x="2855736" y="0"/>
            <a:ext cx="4571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2855736" y="0"/>
            <a:ext cx="4571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3035808" y="1170432"/>
            <a:ext cx="5193791" cy="2011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8339328" y="1170432"/>
            <a:ext cx="733864" cy="2011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ytuł i tekst pionow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 rot="5400000">
            <a:off x="2259195" y="-26804"/>
            <a:ext cx="4625608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ytuł pionowy i teks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6598920" y="0"/>
            <a:ext cx="4571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6647686" y="0"/>
            <a:ext cx="25146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 rot="5400000">
            <a:off x="4808537" y="2247902"/>
            <a:ext cx="5851525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 rot="5400000">
            <a:off x="541337" y="220662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2640597" y="6377458"/>
            <a:ext cx="38364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4648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57200" y="155447"/>
            <a:ext cx="8229600" cy="1252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Nagłówek sekcji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26025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Shape 49"/>
          <p:cNvSpPr/>
          <p:nvPr/>
        </p:nvSpPr>
        <p:spPr>
          <a:xfrm>
            <a:off x="0" y="2602519"/>
            <a:ext cx="9144000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749808" y="118871"/>
            <a:ext cx="8013191" cy="16367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7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740664" y="1828800"/>
            <a:ext cx="8022336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chemeClr val="accent3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chemeClr val="accent5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accent6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accent3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457200" y="1773935"/>
            <a:ext cx="4038599" cy="46238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8237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37159" algn="l" rtl="0">
              <a:spcBef>
                <a:spcPts val="48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07696" algn="l" rtl="0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73152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80264" algn="l" rtl="0">
              <a:spcBef>
                <a:spcPts val="36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78232" algn="l" rtl="0">
              <a:spcBef>
                <a:spcPts val="36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4648200" y="1773935"/>
            <a:ext cx="4038599" cy="46238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8237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37159" algn="l" rtl="0">
              <a:spcBef>
                <a:spcPts val="48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07696" algn="l" rtl="0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73152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80264" algn="l" rtl="0">
              <a:spcBef>
                <a:spcPts val="36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78232" algn="l" rtl="0">
              <a:spcBef>
                <a:spcPts val="36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ównani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57200" y="1698986"/>
            <a:ext cx="4040187" cy="7153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5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6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3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457200" y="2449511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20269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60019" algn="l" rtl="0">
              <a:spcBef>
                <a:spcPts val="40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20396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85852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92964" algn="l" rtl="0">
              <a:spcBef>
                <a:spcPts val="32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90932" algn="l" rtl="0">
              <a:spcBef>
                <a:spcPts val="32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88900" algn="l" rtl="0">
              <a:spcBef>
                <a:spcPts val="32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86867" algn="l" rtl="0">
              <a:spcBef>
                <a:spcPts val="32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84835" algn="l" rtl="0">
              <a:spcBef>
                <a:spcPts val="32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3"/>
          </p:nvPr>
        </p:nvSpPr>
        <p:spPr>
          <a:xfrm>
            <a:off x="4645025" y="1698986"/>
            <a:ext cx="4041774" cy="7153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5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6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3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4"/>
          </p:nvPr>
        </p:nvSpPr>
        <p:spPr>
          <a:xfrm>
            <a:off x="4645025" y="2449511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20269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60019" algn="l" rtl="0">
              <a:spcBef>
                <a:spcPts val="40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20396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85852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92964" algn="l" rtl="0">
              <a:spcBef>
                <a:spcPts val="32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90932" algn="l" rtl="0">
              <a:spcBef>
                <a:spcPts val="32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88900" algn="l" rtl="0">
              <a:spcBef>
                <a:spcPts val="32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86867" algn="l" rtl="0">
              <a:spcBef>
                <a:spcPts val="32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84835" algn="l" rtl="0">
              <a:spcBef>
                <a:spcPts val="32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Zawartość z podpisem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167838" y="152400"/>
            <a:ext cx="2523743" cy="9784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2000" b="0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3019376" y="1743133"/>
            <a:ext cx="5920640" cy="45588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63500" algn="l" rtl="0">
              <a:spcBef>
                <a:spcPts val="40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61467" algn="l" rtl="0">
              <a:spcBef>
                <a:spcPts val="40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59435" algn="l" rtl="0">
              <a:spcBef>
                <a:spcPts val="40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2"/>
          </p:nvPr>
        </p:nvSpPr>
        <p:spPr>
          <a:xfrm>
            <a:off x="167838" y="1730017"/>
            <a:ext cx="246888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5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6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3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2855736" y="0"/>
            <a:ext cx="45719" cy="1453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2855736" y="0"/>
            <a:ext cx="45719" cy="1453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1435895"/>
            <a:ext cx="9144000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0"/>
            <a:ext cx="9143998" cy="143373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0" y="1435895"/>
            <a:ext cx="9144000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Shape 27"/>
          <p:cNvSpPr/>
          <p:nvPr/>
        </p:nvSpPr>
        <p:spPr>
          <a:xfrm>
            <a:off x="0" y="0"/>
            <a:ext cx="9143998" cy="143373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4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0.wmf"/><Relationship Id="rId10" Type="http://schemas.openxmlformats.org/officeDocument/2006/relationships/image" Target="../media/image12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ctrTitle"/>
          </p:nvPr>
        </p:nvSpPr>
        <p:spPr>
          <a:xfrm>
            <a:off x="17883" y="2492896"/>
            <a:ext cx="9144000" cy="1080120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lvl="0" algn="ctr">
              <a:buSzPct val="25000"/>
            </a:pPr>
            <a:r>
              <a:rPr lang="pl-PL" sz="2880" b="1" i="0" u="none" strike="noStrike" cap="none" dirty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>TEMAT 25: </a:t>
            </a:r>
            <a:b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800" dirty="0"/>
              <a:t> Hydrauliczne urządzenia ratownicze</a:t>
            </a:r>
            <a:r>
              <a:rPr lang="pl-PL" sz="3200" dirty="0"/>
              <a:t> </a:t>
            </a:r>
            <a:endParaRPr lang="pl-PL" sz="288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516" y="152493"/>
            <a:ext cx="1368151" cy="155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2025948" y="404768"/>
            <a:ext cx="6984776" cy="936103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lvl="0" algn="ctr">
              <a:buClr>
                <a:srgbClr val="FFC700"/>
              </a:buClr>
              <a:buSzPct val="25000"/>
            </a:pPr>
            <a:r>
              <a:rPr lang="pl-PL" sz="3330" b="1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 SZKOLENIE  PODSTAWOWE </a:t>
            </a:r>
            <a:br>
              <a:rPr lang="pl-PL" sz="3330" b="1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3330" b="1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STRAŻAKÓW RATOWNIKÓW OSP</a:t>
            </a:r>
            <a:endParaRPr lang="pl-PL" sz="333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118"/>
          <p:cNvSpPr txBox="1">
            <a:spLocks/>
          </p:cNvSpPr>
          <p:nvPr/>
        </p:nvSpPr>
        <p:spPr>
          <a:xfrm>
            <a:off x="5436097" y="5500702"/>
            <a:ext cx="3707903" cy="785818"/>
          </a:xfrm>
          <a:prstGeom prst="rect">
            <a:avLst/>
          </a:prstGeom>
          <a:noFill/>
          <a:ln>
            <a:noFill/>
          </a:ln>
        </p:spPr>
        <p:txBody>
          <a:bodyPr lIns="118850" tIns="0" rIns="4570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  <a:tabLst/>
              <a:defRPr/>
            </a:pPr>
            <a:r>
              <a:rPr kumimoji="0" lang="pl-PL" sz="16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autorzy: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  <a:tabLst/>
              <a:defRPr/>
            </a:pPr>
            <a:r>
              <a:rPr kumimoji="0" lang="pl-PL" sz="16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Bogdan </a:t>
            </a:r>
            <a:r>
              <a:rPr kumimoji="0" lang="pl-PL" sz="16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Grzymowicz</a:t>
            </a:r>
            <a:endParaRPr kumimoji="0" lang="pl-PL" sz="16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  <a:tabLst/>
              <a:defRPr/>
            </a:pPr>
            <a:r>
              <a:rPr kumimoji="0" lang="pl-PL" sz="16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Łukasz Zaniewski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Obraz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571612"/>
            <a:ext cx="4500563" cy="40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06948" y="2565401"/>
            <a:ext cx="4537051" cy="38639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85786" y="5715016"/>
            <a:ext cx="20875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>
                <a:latin typeface="Times New Roman" pitchFamily="18" charset="0"/>
              </a:rPr>
              <a:t>Odcinanie dachu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300788" y="1989138"/>
            <a:ext cx="20875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>
                <a:latin typeface="Times New Roman" pitchFamily="18" charset="0"/>
              </a:rPr>
              <a:t>Wycinanie fotela</a:t>
            </a:r>
          </a:p>
        </p:txBody>
      </p:sp>
      <p:sp>
        <p:nvSpPr>
          <p:cNvPr id="11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9" descr="Obraz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" y="1396822"/>
            <a:ext cx="4429124" cy="41816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84213" y="5734050"/>
            <a:ext cx="2087562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>
                <a:latin typeface="Times New Roman" pitchFamily="18" charset="0"/>
              </a:rPr>
              <a:t>Przecinanie dachu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795963" y="2276475"/>
            <a:ext cx="252095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>
                <a:latin typeface="Times New Roman" pitchFamily="18" charset="0"/>
              </a:rPr>
              <a:t>Wycinanie pedałów samochodowych</a:t>
            </a:r>
          </a:p>
        </p:txBody>
      </p:sp>
      <p:pic>
        <p:nvPicPr>
          <p:cNvPr id="9" name="Picture 11" descr="Obraz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03992" y="3068638"/>
            <a:ext cx="4640007" cy="343219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857224" y="1500174"/>
          <a:ext cx="7643866" cy="35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Dokument" r:id="rId5" imgW="5753100" imgH="3201924" progId="Word.Document.8">
                  <p:embed/>
                </p:oleObj>
              </mc:Choice>
              <mc:Fallback>
                <p:oleObj name="Dokument" r:id="rId5" imgW="5753100" imgH="3201924" progId="Word.Document.8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4" y="1500174"/>
                        <a:ext cx="7643866" cy="35135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0" y="4791075"/>
          <a:ext cx="4643438" cy="206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Dokument" r:id="rId7" imgW="5972556" imgH="2103120" progId="Word.Document.8">
                  <p:embed/>
                </p:oleObj>
              </mc:Choice>
              <mc:Fallback>
                <p:oleObj name="Dokument" r:id="rId7" imgW="5972556" imgH="2103120" progId="Word.Document.8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43875"/>
                      <a:stretch>
                        <a:fillRect/>
                      </a:stretch>
                    </p:blipFill>
                    <p:spPr bwMode="auto">
                      <a:xfrm>
                        <a:off x="0" y="4791075"/>
                        <a:ext cx="4643438" cy="206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7"/>
          <p:cNvGraphicFramePr>
            <a:graphicFrameLocks noChangeAspect="1"/>
          </p:cNvGraphicFramePr>
          <p:nvPr/>
        </p:nvGraphicFramePr>
        <p:xfrm>
          <a:off x="4740275" y="5078412"/>
          <a:ext cx="4403725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Dokument" r:id="rId9" imgW="5862828" imgH="1411224" progId="Word.Document.8">
                  <p:embed/>
                </p:oleObj>
              </mc:Choice>
              <mc:Fallback>
                <p:oleObj name="Dokument" r:id="rId9" imgW="5862828" imgH="1411224" progId="Word.Document.8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8773"/>
                      <a:stretch>
                        <a:fillRect/>
                      </a:stretch>
                    </p:blipFill>
                    <p:spPr bwMode="auto">
                      <a:xfrm>
                        <a:off x="4740275" y="5078412"/>
                        <a:ext cx="4403725" cy="153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>
                <a:latin typeface="Times New Roman" pitchFamily="18" charset="0"/>
              </a:rPr>
              <a:t>Rodzaje i budowa ratowniczego </a:t>
            </a:r>
            <a:br>
              <a:rPr lang="pl-PL" sz="2800" dirty="0">
                <a:latin typeface="Times New Roman" pitchFamily="18" charset="0"/>
              </a:rPr>
            </a:br>
            <a:r>
              <a:rPr lang="pl-PL" sz="2800" dirty="0"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>
                <a:latin typeface="Times New Roman" pitchFamily="18" charset="0"/>
              </a:rPr>
              <a:t>Parametry narzędzi i osprzętu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13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1428728" y="1428736"/>
            <a:ext cx="6026169" cy="2862278"/>
            <a:chOff x="748" y="618"/>
            <a:chExt cx="4158" cy="1956"/>
          </a:xfrm>
        </p:grpSpPr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748" y="618"/>
              <a:ext cx="4158" cy="1956"/>
              <a:chOff x="748" y="618"/>
              <a:chExt cx="4158" cy="1956"/>
            </a:xfrm>
          </p:grpSpPr>
          <p:grpSp>
            <p:nvGrpSpPr>
              <p:cNvPr id="9" name="Group 8"/>
              <p:cNvGrpSpPr>
                <a:grpSpLocks/>
              </p:cNvGrpSpPr>
              <p:nvPr/>
            </p:nvGrpSpPr>
            <p:grpSpPr bwMode="auto">
              <a:xfrm>
                <a:off x="748" y="618"/>
                <a:ext cx="4158" cy="1956"/>
                <a:chOff x="748" y="618"/>
                <a:chExt cx="4158" cy="1956"/>
              </a:xfrm>
            </p:grpSpPr>
            <p:pic>
              <p:nvPicPr>
                <p:cNvPr id="11" name="Picture 4" descr="SP 3230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r="54628"/>
                <a:stretch>
                  <a:fillRect/>
                </a:stretch>
              </p:blipFill>
              <p:spPr bwMode="auto">
                <a:xfrm>
                  <a:off x="748" y="618"/>
                  <a:ext cx="4158" cy="1956"/>
                </a:xfrm>
                <a:prstGeom prst="rect">
                  <a:avLst/>
                </a:prstGeom>
                <a:noFill/>
                <a:ln/>
                <a:effectLst/>
              </p:spPr>
            </p:pic>
            <p:sp>
              <p:nvSpPr>
                <p:cNvPr id="12" name="Rectangle 6"/>
                <p:cNvSpPr>
                  <a:spLocks noChangeArrowheads="1"/>
                </p:cNvSpPr>
                <p:nvPr/>
              </p:nvSpPr>
              <p:spPr bwMode="auto">
                <a:xfrm>
                  <a:off x="839" y="618"/>
                  <a:ext cx="1633" cy="13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1111" y="709"/>
                <a:ext cx="1179" cy="9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l-PL"/>
              </a:p>
            </p:txBody>
          </p:sp>
        </p:grp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513" y="618"/>
              <a:ext cx="363" cy="13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pic>
        <p:nvPicPr>
          <p:cNvPr id="13" name="Picture 12" descr="SP 3230"/>
          <p:cNvPicPr>
            <a:picLocks noChangeAspect="1" noChangeArrowheads="1"/>
          </p:cNvPicPr>
          <p:nvPr/>
        </p:nvPicPr>
        <p:blipFill>
          <a:blip r:embed="rId4"/>
          <a:srcRect l="45053"/>
          <a:stretch>
            <a:fillRect/>
          </a:stretch>
        </p:blipFill>
        <p:spPr>
          <a:xfrm>
            <a:off x="214282" y="4221163"/>
            <a:ext cx="8604250" cy="2636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>
                <a:latin typeface="Times New Roman" pitchFamily="18" charset="0"/>
              </a:rPr>
              <a:t>Parametry narzędzi i osprzętu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14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272506" y="1929618"/>
            <a:ext cx="72518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Rozpieracz  ramieniowy </a:t>
            </a:r>
            <a:r>
              <a:rPr lang="pl-PL" sz="2400" b="1" dirty="0" err="1"/>
              <a:t>holmatro</a:t>
            </a:r>
            <a:r>
              <a:rPr lang="pl-PL" sz="2400" b="1" dirty="0"/>
              <a:t> SP 4240 C</a:t>
            </a:r>
            <a:br>
              <a:rPr lang="pl-PL" sz="2400" b="1" dirty="0"/>
            </a:br>
            <a:br>
              <a:rPr lang="pl-PL" sz="2400" b="1" dirty="0"/>
            </a:br>
            <a:endParaRPr lang="pl-PL" b="1" dirty="0"/>
          </a:p>
          <a:p>
            <a:r>
              <a:rPr lang="pl-PL" dirty="0"/>
              <a:t>szerokość rozpierania – 686 mm,</a:t>
            </a:r>
            <a:endParaRPr lang="pl-PL" b="1" dirty="0"/>
          </a:p>
          <a:p>
            <a:r>
              <a:rPr lang="pl-PL" dirty="0"/>
              <a:t>max siła rozpierania – 21 t,</a:t>
            </a:r>
            <a:endParaRPr lang="pl-PL" b="1" dirty="0"/>
          </a:p>
          <a:p>
            <a:r>
              <a:rPr lang="pl-PL" dirty="0"/>
              <a:t>siła ściskania – 6,6 t,</a:t>
            </a:r>
            <a:endParaRPr lang="pl-PL" b="1" dirty="0"/>
          </a:p>
          <a:p>
            <a:r>
              <a:rPr lang="pl-PL" dirty="0"/>
              <a:t>siła ciągnięcia – 9,2 t,</a:t>
            </a:r>
            <a:endParaRPr lang="pl-PL" b="1" dirty="0"/>
          </a:p>
          <a:p>
            <a:r>
              <a:rPr lang="pl-PL" dirty="0"/>
              <a:t>waga – 18,3 kg,</a:t>
            </a:r>
          </a:p>
        </p:txBody>
      </p:sp>
      <p:pic>
        <p:nvPicPr>
          <p:cNvPr id="8" name="Picture 2" descr="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72385"/>
            <a:ext cx="4848257" cy="364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028343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zawartości 2"/>
          <p:cNvSpPr>
            <a:spLocks noGrp="1"/>
          </p:cNvSpPr>
          <p:nvPr>
            <p:ph idx="1"/>
          </p:nvPr>
        </p:nvSpPr>
        <p:spPr>
          <a:xfrm>
            <a:off x="285720" y="1357298"/>
            <a:ext cx="8515380" cy="5072077"/>
          </a:xfrm>
        </p:spPr>
        <p:txBody>
          <a:bodyPr/>
          <a:lstStyle/>
          <a:p>
            <a:r>
              <a:rPr lang="pl-PL" dirty="0"/>
              <a:t>Rozpieracz  ramieniowy </a:t>
            </a:r>
            <a:r>
              <a:rPr lang="pl-PL" dirty="0" err="1"/>
              <a:t>holmatro</a:t>
            </a:r>
            <a:r>
              <a:rPr lang="pl-PL" dirty="0"/>
              <a:t> SP 4240 C</a:t>
            </a:r>
            <a:br>
              <a:rPr lang="pl-PL" b="1" dirty="0"/>
            </a:br>
            <a:endParaRPr lang="pl-PL" b="1" dirty="0"/>
          </a:p>
          <a:p>
            <a:r>
              <a:rPr lang="pl-PL" sz="1600" dirty="0"/>
              <a:t>szerokość rozpierania – 686 mm,</a:t>
            </a:r>
            <a:endParaRPr lang="pl-PL" sz="1600" b="1" dirty="0"/>
          </a:p>
          <a:p>
            <a:r>
              <a:rPr lang="pl-PL" sz="1600" dirty="0"/>
              <a:t>max siła rozpierania – 21 t,</a:t>
            </a:r>
            <a:endParaRPr lang="pl-PL" sz="1600" b="1" dirty="0"/>
          </a:p>
          <a:p>
            <a:r>
              <a:rPr lang="pl-PL" sz="1600" dirty="0"/>
              <a:t>siła ściskania – 6,6 t,</a:t>
            </a:r>
            <a:endParaRPr lang="pl-PL" sz="1600" b="1" dirty="0"/>
          </a:p>
          <a:p>
            <a:r>
              <a:rPr lang="pl-PL" sz="1600" dirty="0"/>
              <a:t>siła ciągnięcia – 9,2 t,</a:t>
            </a:r>
            <a:endParaRPr lang="pl-PL" sz="1600" b="1" dirty="0"/>
          </a:p>
          <a:p>
            <a:r>
              <a:rPr lang="pl-PL" sz="1600" dirty="0"/>
              <a:t>waga – 18,3 kg,</a:t>
            </a:r>
          </a:p>
          <a:p>
            <a:endParaRPr lang="pl-PL" sz="1600" b="1" dirty="0"/>
          </a:p>
          <a:p>
            <a:r>
              <a:rPr lang="pl-PL" dirty="0"/>
              <a:t>Rozpieracze kolumnowe </a:t>
            </a:r>
            <a:r>
              <a:rPr lang="pl-PL" dirty="0" err="1"/>
              <a:t>Holmatro</a:t>
            </a:r>
            <a:r>
              <a:rPr lang="pl-PL" dirty="0"/>
              <a:t>  RA 43 32 C</a:t>
            </a:r>
          </a:p>
          <a:p>
            <a:endParaRPr lang="pl-PL" sz="1600" b="1" dirty="0"/>
          </a:p>
          <a:p>
            <a:r>
              <a:rPr lang="pl-PL" sz="1600" dirty="0"/>
              <a:t>max siła rozpierania – 16,4 t,</a:t>
            </a:r>
            <a:endParaRPr lang="pl-PL" sz="1600" b="1" dirty="0"/>
          </a:p>
          <a:p>
            <a:r>
              <a:rPr lang="pl-PL" sz="1600" dirty="0"/>
              <a:t>siła ciągnięcia – 5,1 t,</a:t>
            </a:r>
            <a:endParaRPr lang="pl-PL" sz="1600" b="1" dirty="0"/>
          </a:p>
          <a:p>
            <a:r>
              <a:rPr lang="pl-PL" sz="1600" dirty="0"/>
              <a:t>waga – 18 kg,</a:t>
            </a:r>
            <a:endParaRPr lang="pl-PL" sz="1600" b="1" dirty="0"/>
          </a:p>
          <a:p>
            <a:r>
              <a:rPr lang="pl-PL" sz="1600" dirty="0"/>
              <a:t>max długość - 1622 mm  </a:t>
            </a:r>
            <a:endParaRPr lang="pl-PL" sz="1600" b="1" dirty="0"/>
          </a:p>
          <a:p>
            <a:r>
              <a:rPr lang="pl-PL" sz="1600" dirty="0"/>
              <a:t>długość zsuniętego rozpieracza – 942 mm</a:t>
            </a:r>
            <a:endParaRPr lang="pl-PL" sz="1600" b="1" dirty="0"/>
          </a:p>
          <a:p>
            <a:endParaRPr lang="pl-PL" sz="1600" b="1" dirty="0"/>
          </a:p>
          <a:p>
            <a:pPr>
              <a:buFont typeface="Arial" charset="0"/>
              <a:buNone/>
            </a:pPr>
            <a:endParaRPr lang="pl-PL" dirty="0"/>
          </a:p>
        </p:txBody>
      </p:sp>
      <p:pic>
        <p:nvPicPr>
          <p:cNvPr id="8196" name="Picture 2" descr="r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2000240"/>
            <a:ext cx="2357454" cy="1770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 descr="k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4446133"/>
            <a:ext cx="2571770" cy="192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457200" y="155447"/>
            <a:ext cx="8229600" cy="1252727"/>
          </a:xfrm>
        </p:spPr>
        <p:txBody>
          <a:bodyPr/>
          <a:lstStyle/>
          <a:p>
            <a:pPr algn="ctr"/>
            <a:r>
              <a:rPr lang="pl-PL" sz="3200" dirty="0"/>
              <a:t>Parametry narzędzi i osprzętu</a:t>
            </a:r>
          </a:p>
        </p:txBody>
      </p:sp>
      <p:pic>
        <p:nvPicPr>
          <p:cNvPr id="7" name="Shape 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786345"/>
          </a:xfrm>
        </p:spPr>
        <p:txBody>
          <a:bodyPr/>
          <a:lstStyle/>
          <a:p>
            <a:r>
              <a:rPr lang="pl-PL" dirty="0"/>
              <a:t>TR 43 50C</a:t>
            </a:r>
            <a:endParaRPr lang="pl-PL" b="1" dirty="0"/>
          </a:p>
          <a:p>
            <a:r>
              <a:rPr lang="pl-PL" sz="1600" dirty="0"/>
              <a:t>max siła rozpierania 1 tłoka – 22,1t,</a:t>
            </a:r>
            <a:endParaRPr lang="pl-PL" sz="1600" b="1" dirty="0"/>
          </a:p>
          <a:p>
            <a:r>
              <a:rPr lang="pl-PL" sz="1600" dirty="0"/>
              <a:t> max siła rozpierania 2 tłoka – 8,3 t,</a:t>
            </a:r>
            <a:endParaRPr lang="pl-PL" sz="1600" b="1" dirty="0"/>
          </a:p>
          <a:p>
            <a:r>
              <a:rPr lang="pl-PL" sz="1600" dirty="0"/>
              <a:t>waga – 17,4 kg,</a:t>
            </a:r>
            <a:endParaRPr lang="pl-PL" sz="1600" b="1" dirty="0"/>
          </a:p>
          <a:p>
            <a:r>
              <a:rPr lang="pl-PL" sz="1600" dirty="0"/>
              <a:t>max długość - 1275 mm  </a:t>
            </a:r>
            <a:endParaRPr lang="pl-PL" sz="1600" b="1" dirty="0"/>
          </a:p>
          <a:p>
            <a:r>
              <a:rPr lang="pl-PL" sz="1600" dirty="0"/>
              <a:t>długość zsuniętego rozpieracza – 533 mm</a:t>
            </a:r>
            <a:endParaRPr lang="pl-PL" sz="1600" b="1" dirty="0"/>
          </a:p>
          <a:p>
            <a:r>
              <a:rPr lang="pl-PL" dirty="0"/>
              <a:t>Nożyce </a:t>
            </a:r>
            <a:r>
              <a:rPr lang="pl-PL" dirty="0" err="1"/>
              <a:t>Holmatro</a:t>
            </a:r>
            <a:r>
              <a:rPr lang="pl-PL" dirty="0"/>
              <a:t> NTC – CU 4050 C</a:t>
            </a:r>
            <a:endParaRPr lang="pl-PL" sz="1600" dirty="0"/>
          </a:p>
          <a:p>
            <a:r>
              <a:rPr lang="pl-PL" sz="1600" dirty="0"/>
              <a:t>rozwarcie ostrzy – 181 mm,</a:t>
            </a:r>
          </a:p>
          <a:p>
            <a:r>
              <a:rPr lang="pl-PL" sz="1600" dirty="0"/>
              <a:t>siła cięcia – 95 t,</a:t>
            </a:r>
          </a:p>
          <a:p>
            <a:r>
              <a:rPr lang="pl-PL" sz="1600" dirty="0"/>
              <a:t>waga – 18,1 kg,</a:t>
            </a:r>
          </a:p>
          <a:p>
            <a:r>
              <a:rPr lang="pl-PL" dirty="0"/>
              <a:t>Nożyce  – CU 4055 NTC</a:t>
            </a:r>
          </a:p>
          <a:p>
            <a:r>
              <a:rPr lang="pl-PL" sz="1600" dirty="0"/>
              <a:t>rozwarcie ostrzy – 202 mm,</a:t>
            </a:r>
          </a:p>
          <a:p>
            <a:r>
              <a:rPr lang="pl-PL" sz="1600" dirty="0"/>
              <a:t>siła cięcia – 103,8 t,</a:t>
            </a:r>
          </a:p>
          <a:p>
            <a:r>
              <a:rPr lang="pl-PL" sz="1600" dirty="0"/>
              <a:t>waga 19,6 kg</a:t>
            </a:r>
          </a:p>
          <a:p>
            <a:pPr>
              <a:buFont typeface="Arial" charset="0"/>
              <a:buNone/>
            </a:pPr>
            <a:r>
              <a:rPr lang="pl-PL" sz="1600" i="1" dirty="0"/>
              <a:t>NTC:</a:t>
            </a:r>
          </a:p>
          <a:p>
            <a:r>
              <a:rPr lang="pl-PL" sz="1600" i="1" dirty="0"/>
              <a:t>materiał jest wciągany do obszaru, gdzie występuje największa siła cięcia nożyc,</a:t>
            </a:r>
          </a:p>
          <a:p>
            <a:r>
              <a:rPr lang="pl-PL" sz="1600" i="1" dirty="0"/>
              <a:t>przecina pręt okrągły o średnicy 41 mm</a:t>
            </a:r>
            <a:endParaRPr lang="pl-PL" sz="1600" b="1" i="1" dirty="0"/>
          </a:p>
          <a:p>
            <a:endParaRPr lang="pl-PL" b="1" dirty="0"/>
          </a:p>
        </p:txBody>
      </p:sp>
      <p:pic>
        <p:nvPicPr>
          <p:cNvPr id="9220" name="Picture 2" descr="k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500174"/>
            <a:ext cx="2373737" cy="178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3" descr="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071942"/>
            <a:ext cx="2500312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457200" y="155447"/>
            <a:ext cx="8229600" cy="1252727"/>
          </a:xfrm>
        </p:spPr>
        <p:txBody>
          <a:bodyPr/>
          <a:lstStyle/>
          <a:p>
            <a:pPr algn="ctr"/>
            <a:r>
              <a:rPr lang="pl-PL" sz="3200" dirty="0"/>
              <a:t>Parametry narzędzi i osprzętu</a:t>
            </a:r>
          </a:p>
        </p:txBody>
      </p:sp>
      <p:pic>
        <p:nvPicPr>
          <p:cNvPr id="7" name="Shape 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17</a:t>
            </a:fld>
            <a:endParaRPr lang="pl-PL"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12871"/>
            <a:ext cx="5572133" cy="5145088"/>
          </a:xfrm>
        </p:spPr>
        <p:txBody>
          <a:bodyPr/>
          <a:lstStyle/>
          <a:p>
            <a:pPr algn="ctr">
              <a:buFontTx/>
              <a:buNone/>
            </a:pPr>
            <a:br>
              <a:rPr lang="pl-PL" sz="1800" b="1" dirty="0">
                <a:latin typeface="Times New Roman" pitchFamily="18" charset="0"/>
              </a:rPr>
            </a:br>
            <a:r>
              <a:rPr lang="pl-PL" sz="1800" b="1" dirty="0">
                <a:latin typeface="Times New Roman" pitchFamily="18" charset="0"/>
              </a:rPr>
              <a:t>Rozpieracze służą do rozpierania, ściskania lub ciągnięcia w połączeniu z zestawem łańcuchów.</a:t>
            </a:r>
          </a:p>
          <a:p>
            <a:pPr>
              <a:buFontTx/>
              <a:buNone/>
            </a:pPr>
            <a:endParaRPr lang="pl-PL" sz="1800" b="1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 algn="ctr">
              <a:buFontTx/>
              <a:buNone/>
            </a:pPr>
            <a:br>
              <a:rPr lang="pl-PL" sz="1800" b="1" dirty="0">
                <a:latin typeface="Times New Roman" pitchFamily="18" charset="0"/>
              </a:rPr>
            </a:br>
            <a:r>
              <a:rPr lang="pl-PL" sz="1800" b="1" dirty="0">
                <a:latin typeface="Times New Roman" pitchFamily="18" charset="0"/>
              </a:rPr>
              <a:t>Budowa i sposób działania rozpieraczy umożliwia również pracę pod wodą.</a:t>
            </a:r>
          </a:p>
        </p:txBody>
      </p:sp>
      <p:pic>
        <p:nvPicPr>
          <p:cNvPr id="16" name="Picture 4" descr="Holmatro - zastosowania 0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12" y="1428736"/>
            <a:ext cx="2975007" cy="2232024"/>
          </a:xfrm>
          <a:prstGeom prst="rect">
            <a:avLst/>
          </a:prstGeom>
          <a:noFill/>
        </p:spPr>
      </p:pic>
      <p:pic>
        <p:nvPicPr>
          <p:cNvPr id="17" name="Picture 5" descr="Holmatro - zastosowania 0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786058"/>
            <a:ext cx="3455988" cy="2532063"/>
          </a:xfrm>
          <a:prstGeom prst="rect">
            <a:avLst/>
          </a:prstGeom>
          <a:noFill/>
        </p:spPr>
      </p:pic>
      <p:pic>
        <p:nvPicPr>
          <p:cNvPr id="18" name="Picture 7" descr="Obraz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15074" y="4742890"/>
            <a:ext cx="2452684" cy="211511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3857620" y="3571876"/>
            <a:ext cx="4679950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l-PL" sz="1800" b="1" dirty="0">
                <a:solidFill>
                  <a:schemeClr val="tx1"/>
                </a:solidFill>
                <a:latin typeface="Times New Roman" pitchFamily="18" charset="0"/>
              </a:rPr>
              <a:t>W specyficznych przypadkach (samochody ciężarowe, wagony kolejowe, kadłuby samolotów) rozpieracze mogą służyć do rozcinania powłok stalowych.</a:t>
            </a:r>
          </a:p>
        </p:txBody>
      </p:sp>
      <p:sp>
        <p:nvSpPr>
          <p:cNvPr id="13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18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43438" y="2214554"/>
            <a:ext cx="2447925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 dirty="0">
                <a:latin typeface="Times New Roman" pitchFamily="18" charset="0"/>
              </a:rPr>
              <a:t>Rozpieranie elementów</a:t>
            </a:r>
          </a:p>
        </p:txBody>
      </p:sp>
      <p:pic>
        <p:nvPicPr>
          <p:cNvPr id="7" name="Picture 5" descr="Holmatro - zastosowania 07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8736"/>
            <a:ext cx="4643438" cy="3484563"/>
          </a:xfrm>
          <a:prstGeom prst="rect">
            <a:avLst/>
          </a:prstGeom>
          <a:noFill/>
        </p:spPr>
      </p:pic>
      <p:pic>
        <p:nvPicPr>
          <p:cNvPr id="8" name="Picture 6" descr="Holmatro - zastosowania 05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9950" y="3506788"/>
            <a:ext cx="4464050" cy="3351212"/>
          </a:xfrm>
          <a:prstGeom prst="rect">
            <a:avLst/>
          </a:prstGeom>
          <a:noFill/>
        </p:spPr>
      </p:pic>
      <p:sp>
        <p:nvSpPr>
          <p:cNvPr id="10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19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967257" y="1785938"/>
            <a:ext cx="2447925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>
                <a:latin typeface="Times New Roman" pitchFamily="18" charset="0"/>
              </a:rPr>
              <a:t>Ściskanie elementów</a:t>
            </a:r>
          </a:p>
        </p:txBody>
      </p:sp>
      <p:pic>
        <p:nvPicPr>
          <p:cNvPr id="7" name="Picture 6" descr="Obraz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468470"/>
            <a:ext cx="4068761" cy="3255929"/>
          </a:xfrm>
          <a:prstGeom prst="rect">
            <a:avLst/>
          </a:prstGeom>
          <a:noFill/>
        </p:spPr>
      </p:pic>
      <p:pic>
        <p:nvPicPr>
          <p:cNvPr id="8" name="Picture 8" descr="Obraz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081338"/>
            <a:ext cx="3960780" cy="3612996"/>
          </a:xfrm>
          <a:prstGeom prst="rect">
            <a:avLst/>
          </a:prstGeom>
          <a:noFill/>
        </p:spPr>
      </p:pic>
      <p:sp>
        <p:nvSpPr>
          <p:cNvPr id="10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Autofit/>
          </a:bodyPr>
          <a:lstStyle/>
          <a:p>
            <a:pPr algn="ctr"/>
            <a:r>
              <a:rPr lang="pl-PL" sz="3600" dirty="0"/>
              <a:t>MATERIAŁ NAUCZANIA</a:t>
            </a:r>
            <a:endParaRPr lang="pl-PL" altLang="pl-PL" sz="3600" b="1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7391" y="1820300"/>
            <a:ext cx="8295089" cy="4633035"/>
          </a:xfrm>
        </p:spPr>
        <p:txBody>
          <a:bodyPr>
            <a:normAutofit/>
          </a:bodyPr>
          <a:lstStyle/>
          <a:p>
            <a:r>
              <a:rPr lang="pl-PL" dirty="0"/>
              <a:t> Rodzaje i budowa ratowniczego sprzętu hydraulicznego;</a:t>
            </a:r>
          </a:p>
          <a:p>
            <a:r>
              <a:rPr lang="pl-PL" dirty="0"/>
              <a:t> Parametry narzędzi i osprzętu;</a:t>
            </a:r>
          </a:p>
          <a:p>
            <a:r>
              <a:rPr lang="pl-PL" dirty="0"/>
              <a:t> Obsługa ratowniczych zestawów hydraulicznych.</a:t>
            </a:r>
          </a:p>
          <a:p>
            <a:endParaRPr lang="pl-PL" dirty="0"/>
          </a:p>
          <a:p>
            <a:endParaRPr lang="pl-PL" dirty="0"/>
          </a:p>
          <a:p>
            <a:pPr marL="118872" indent="0" algn="r">
              <a:buNone/>
            </a:pPr>
            <a:r>
              <a:rPr lang="pl-PL" dirty="0"/>
              <a:t>Czas: 2T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47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20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 descr="Obraz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428736"/>
            <a:ext cx="4211638" cy="34559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427538" y="1989138"/>
            <a:ext cx="2447925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>
                <a:latin typeface="Times New Roman" pitchFamily="18" charset="0"/>
              </a:rPr>
              <a:t>Ciągnięcie elementów</a:t>
            </a:r>
          </a:p>
        </p:txBody>
      </p:sp>
      <p:pic>
        <p:nvPicPr>
          <p:cNvPr id="8" name="Picture 8" descr="PICT00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84663" y="3122613"/>
            <a:ext cx="4859337" cy="36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21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643570" y="1500174"/>
            <a:ext cx="2447925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 dirty="0">
                <a:latin typeface="Times New Roman" pitchFamily="18" charset="0"/>
              </a:rPr>
              <a:t>Podnoszenie elementów</a:t>
            </a:r>
          </a:p>
        </p:txBody>
      </p:sp>
      <p:pic>
        <p:nvPicPr>
          <p:cNvPr id="10" name="Picture 6" descr="Obraz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00174"/>
            <a:ext cx="4572000" cy="3525838"/>
          </a:xfrm>
          <a:prstGeom prst="rect">
            <a:avLst/>
          </a:prstGeom>
          <a:noFill/>
        </p:spPr>
      </p:pic>
      <p:pic>
        <p:nvPicPr>
          <p:cNvPr id="11" name="Picture 8" descr="Holmatro - zastosowania 0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43438" y="2285992"/>
            <a:ext cx="4500562" cy="337884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ole tekstowe 11"/>
          <p:cNvSpPr txBox="1"/>
          <p:nvPr/>
        </p:nvSpPr>
        <p:spPr>
          <a:xfrm>
            <a:off x="214282" y="5214950"/>
            <a:ext cx="407196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/>
                </a:solidFill>
              </a:rPr>
              <a:t>Uwaga! </a:t>
            </a:r>
            <a:r>
              <a:rPr lang="pl-PL" dirty="0">
                <a:solidFill>
                  <a:schemeClr val="tx1"/>
                </a:solidFill>
              </a:rPr>
              <a:t>Może to być jedynie działanie doraźne stosowane w stanie wyższej konieczności. Nie należy ufać, że tak podniesiony element jest miejscem bezpiecznym.</a:t>
            </a:r>
          </a:p>
        </p:txBody>
      </p:sp>
      <p:sp>
        <p:nvSpPr>
          <p:cNvPr id="13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22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6" descr="Holmatro - zastosowania 0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571612"/>
            <a:ext cx="4643438" cy="367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076825" y="1773238"/>
            <a:ext cx="2447925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>
                <a:latin typeface="Times New Roman" pitchFamily="18" charset="0"/>
              </a:rPr>
              <a:t>Rozcinanie powłok metalowych</a:t>
            </a:r>
          </a:p>
        </p:txBody>
      </p:sp>
      <p:pic>
        <p:nvPicPr>
          <p:cNvPr id="11" name="Picture 8" descr="Obraz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16463" y="3284538"/>
            <a:ext cx="4427537" cy="35734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www.targi-internetowe.pl/__ImageGrabber.axd?m=image/jpeg&amp;c=1&amp;d=60&amp;z=/Uploads/27c55c0b-76fe-46ad-bce9-1e64cb1efe00.jpg&amp;w=300&amp;s=3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71612"/>
            <a:ext cx="3009900" cy="2476501"/>
          </a:xfrm>
          <a:prstGeom prst="rect">
            <a:avLst/>
          </a:prstGeom>
          <a:noFill/>
        </p:spPr>
      </p:pic>
      <p:pic>
        <p:nvPicPr>
          <p:cNvPr id="10246" name="Picture 6" descr="http://www.nopex.com.pl/images/holmatro/TR_4350_C_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071942"/>
            <a:ext cx="3904422" cy="2600346"/>
          </a:xfrm>
          <a:prstGeom prst="rect">
            <a:avLst/>
          </a:prstGeom>
          <a:noFill/>
        </p:spPr>
      </p:pic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282438" y="396399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Rodzaje rozpieraczy kolumnowych</a:t>
            </a:r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23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1285852" y="1928802"/>
            <a:ext cx="2786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Jednostronnego wysuwu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5143504" y="3286124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Dwustronnego wysuwu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3143240" y="6000768"/>
            <a:ext cx="4714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                                 Teleskopowe</a:t>
            </a:r>
          </a:p>
        </p:txBody>
      </p:sp>
      <p:pic>
        <p:nvPicPr>
          <p:cNvPr id="10242" name="Picture 2" descr="http://www.targi-internetowe.pl/__ImageGrabber.axd?m=image/jpeg&amp;c=1&amp;d=60&amp;z=/Uploads/35288ea9-bf4b-4923-b23b-3245a60ae14d.jpg&amp;w=300&amp;s=3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8990" y="1714488"/>
            <a:ext cx="4445010" cy="1600205"/>
          </a:xfrm>
          <a:prstGeom prst="rect">
            <a:avLst/>
          </a:prstGeom>
          <a:noFill/>
        </p:spPr>
      </p:pic>
      <p:sp>
        <p:nvSpPr>
          <p:cNvPr id="12" name="Shape 152"/>
          <p:cNvSpPr txBox="1">
            <a:spLocks/>
          </p:cNvSpPr>
          <p:nvPr/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>
                <a:latin typeface="Times New Roman" pitchFamily="18" charset="0"/>
              </a:rPr>
              <a:t>Rodzaje i budowa ratowniczego </a:t>
            </a:r>
            <a:br>
              <a:rPr lang="pl-PL" sz="2800">
                <a:latin typeface="Times New Roman" pitchFamily="18" charset="0"/>
              </a:rPr>
            </a:br>
            <a:r>
              <a:rPr lang="pl-PL" sz="2800">
                <a:latin typeface="Times New Roman" pitchFamily="18" charset="0"/>
              </a:rPr>
              <a:t>sprzętu hydraulicznego</a:t>
            </a:r>
            <a:endParaRPr lang="pl-PL" sz="2800" dirty="0"/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24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skanuj0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8596" y="4786322"/>
            <a:ext cx="8162925" cy="162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" descr="skanuj0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371" y="2859097"/>
            <a:ext cx="82296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 rot="10800000" flipV="1">
            <a:off x="0" y="164305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Tx/>
              <a:buFont typeface="Calibri"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Wymienne końcówki robocze rozpieraczy cylindrycznych</a:t>
            </a:r>
          </a:p>
        </p:txBody>
      </p:sp>
      <p:sp>
        <p:nvSpPr>
          <p:cNvPr id="12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>
                <a:latin typeface="Times New Roman" pitchFamily="18" charset="0"/>
              </a:rPr>
              <a:t>Rodzaje i budowa ratowniczego </a:t>
            </a:r>
            <a:br>
              <a:rPr lang="pl-PL" sz="2800" dirty="0">
                <a:latin typeface="Times New Roman" pitchFamily="18" charset="0"/>
              </a:rPr>
            </a:br>
            <a:r>
              <a:rPr lang="pl-PL" sz="2800" dirty="0"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 rot="10800000">
            <a:off x="5827684" y="1714488"/>
            <a:ext cx="2736850" cy="4968875"/>
            <a:chOff x="3560" y="618"/>
            <a:chExt cx="1497" cy="3702"/>
          </a:xfrm>
        </p:grpSpPr>
        <p:pic>
          <p:nvPicPr>
            <p:cNvPr id="11" name="Picture 5" descr="RA-3332"/>
            <p:cNvPicPr>
              <a:picLocks noChangeAspect="1" noChangeArrowheads="1"/>
            </p:cNvPicPr>
            <p:nvPr/>
          </p:nvPicPr>
          <p:blipFill>
            <a:blip r:embed="rId4"/>
            <a:srcRect t="55672"/>
            <a:stretch>
              <a:fillRect/>
            </a:stretch>
          </p:blipFill>
          <p:spPr bwMode="auto">
            <a:xfrm rot="16200000">
              <a:off x="2458" y="1720"/>
              <a:ext cx="3702" cy="149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3833" y="618"/>
              <a:ext cx="317" cy="63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pic>
        <p:nvPicPr>
          <p:cNvPr id="13" name="Picture 10" descr="Obraz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0034" y="1714488"/>
            <a:ext cx="4424362" cy="496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>
                <a:latin typeface="Times New Roman" pitchFamily="18" charset="0"/>
              </a:rPr>
              <a:t>Parametry narzędzi i osprzętu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26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260164" y="1636811"/>
            <a:ext cx="72518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Rozpieracz teleskopowy TR 43 50C</a:t>
            </a:r>
          </a:p>
          <a:p>
            <a:br>
              <a:rPr lang="pl-PL" sz="2400" b="1" dirty="0"/>
            </a:br>
            <a:endParaRPr lang="pl-PL" b="1" dirty="0"/>
          </a:p>
          <a:p>
            <a:r>
              <a:rPr lang="pl-PL" dirty="0"/>
              <a:t>max siła rozpierania 1 tłoka – 22,1t,</a:t>
            </a:r>
            <a:endParaRPr lang="pl-PL" b="1" dirty="0"/>
          </a:p>
          <a:p>
            <a:r>
              <a:rPr lang="pl-PL" dirty="0"/>
              <a:t> max siła rozpierania 2 tłoka – 8,3 t,</a:t>
            </a:r>
            <a:endParaRPr lang="pl-PL" b="1" dirty="0"/>
          </a:p>
          <a:p>
            <a:r>
              <a:rPr lang="pl-PL" dirty="0"/>
              <a:t>waga – 17,4 kg,</a:t>
            </a:r>
            <a:endParaRPr lang="pl-PL" b="1" dirty="0"/>
          </a:p>
          <a:p>
            <a:r>
              <a:rPr lang="pl-PL" dirty="0"/>
              <a:t>max długość - 1275 mm  </a:t>
            </a:r>
            <a:endParaRPr lang="pl-PL" b="1" dirty="0"/>
          </a:p>
          <a:p>
            <a:r>
              <a:rPr lang="pl-PL" dirty="0"/>
              <a:t>długość zsuniętego rozpieracza – 533 mm</a:t>
            </a:r>
            <a:endParaRPr lang="pl-PL" b="1" dirty="0"/>
          </a:p>
        </p:txBody>
      </p:sp>
      <p:pic>
        <p:nvPicPr>
          <p:cNvPr id="9" name="Picture 2" descr="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74979"/>
            <a:ext cx="2986524" cy="224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260164" y="4004154"/>
            <a:ext cx="72518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Rozpieracze kolumnowy </a:t>
            </a:r>
            <a:r>
              <a:rPr lang="pl-PL" sz="2400" b="1" dirty="0" err="1"/>
              <a:t>Holmatro</a:t>
            </a:r>
            <a:r>
              <a:rPr lang="pl-PL" sz="2400" b="1" dirty="0"/>
              <a:t>  RA 43 32 C</a:t>
            </a:r>
          </a:p>
          <a:p>
            <a:br>
              <a:rPr lang="pl-PL" sz="2400" b="1" dirty="0"/>
            </a:br>
            <a:endParaRPr lang="pl-PL" b="1" dirty="0"/>
          </a:p>
          <a:p>
            <a:r>
              <a:rPr lang="pl-PL" dirty="0"/>
              <a:t>max siła rozpierania – 16,4 t,</a:t>
            </a:r>
            <a:endParaRPr lang="pl-PL" b="1" dirty="0"/>
          </a:p>
          <a:p>
            <a:r>
              <a:rPr lang="pl-PL" dirty="0"/>
              <a:t>siła ciągnięcia – 5,1 t,</a:t>
            </a:r>
            <a:endParaRPr lang="pl-PL" b="1" dirty="0"/>
          </a:p>
          <a:p>
            <a:r>
              <a:rPr lang="pl-PL" dirty="0"/>
              <a:t>waga – 18 kg,</a:t>
            </a:r>
            <a:endParaRPr lang="pl-PL" b="1" dirty="0"/>
          </a:p>
          <a:p>
            <a:r>
              <a:rPr lang="pl-PL" dirty="0"/>
              <a:t>max długość - 1622 mm  </a:t>
            </a:r>
            <a:endParaRPr lang="pl-PL" b="1" dirty="0"/>
          </a:p>
          <a:p>
            <a:r>
              <a:rPr lang="pl-PL" dirty="0"/>
              <a:t>długość zsuniętego rozpieracza – 942 mm</a:t>
            </a:r>
            <a:endParaRPr lang="pl-PL" b="1" dirty="0"/>
          </a:p>
        </p:txBody>
      </p:sp>
      <p:pic>
        <p:nvPicPr>
          <p:cNvPr id="11" name="Picture 3" descr="k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519" y="4437112"/>
            <a:ext cx="3040141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>
                <a:latin typeface="Times New Roman" pitchFamily="18" charset="0"/>
              </a:rPr>
              <a:t>Parametry narzędzi i osprzętu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8646470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27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6" descr="Holmatro - zastosowania 0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14876" y="1785926"/>
            <a:ext cx="4271962" cy="299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8" descr="Holmatro - zastosowania 06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2910" y="4084638"/>
            <a:ext cx="3697288" cy="277336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928662" y="2214554"/>
            <a:ext cx="314327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400" dirty="0">
                <a:latin typeface="Times New Roman" pitchFamily="18" charset="0"/>
              </a:rPr>
              <a:t>Rozpieranie elementów konstrukcji</a:t>
            </a:r>
          </a:p>
        </p:txBody>
      </p:sp>
      <p:sp>
        <p:nvSpPr>
          <p:cNvPr id="12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28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8" descr="Holmatro - zastosowania 0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571612"/>
            <a:ext cx="4248150" cy="3187700"/>
          </a:xfrm>
          <a:prstGeom prst="rect">
            <a:avLst/>
          </a:prstGeom>
          <a:noFill/>
        </p:spPr>
      </p:pic>
      <p:pic>
        <p:nvPicPr>
          <p:cNvPr id="7" name="Picture 5" descr="Holmatro - zastosowania 06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8596" y="2714620"/>
            <a:ext cx="4105275" cy="3079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4348" y="1643050"/>
            <a:ext cx="331945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400" dirty="0">
                <a:latin typeface="Times New Roman" pitchFamily="18" charset="0"/>
              </a:rPr>
              <a:t>Podnoszenie, podpieranie elementów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572000" y="5000636"/>
            <a:ext cx="4572000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dirty="0">
                <a:latin typeface="Times New Roman" pitchFamily="18" charset="0"/>
              </a:rPr>
              <a:t>Jest to bezpieczniejsze niż w przypadku rozpieraczy ramieniowych jednak również nie należy tego traktować jako stałego sposobu stabilizacji</a:t>
            </a:r>
          </a:p>
        </p:txBody>
      </p:sp>
      <p:sp>
        <p:nvSpPr>
          <p:cNvPr id="11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29</a:t>
            </a:fld>
            <a:endParaRPr lang="pl-PL"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2332037"/>
            <a:ext cx="3970338" cy="4525963"/>
          </a:xfrm>
        </p:spPr>
        <p:txBody>
          <a:bodyPr/>
          <a:lstStyle/>
          <a:p>
            <a:pPr algn="ctr"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 algn="ctr"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 algn="ctr"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 algn="ctr"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 algn="ctr"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 algn="ctr"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 algn="ctr">
              <a:buFontTx/>
              <a:buNone/>
            </a:pPr>
            <a:r>
              <a:rPr lang="pl-PL" sz="2400" dirty="0">
                <a:latin typeface="Times New Roman" pitchFamily="18" charset="0"/>
              </a:rPr>
              <a:t>Zaletą ich jest możliwość większego rozwarcia (ponad 1,5m) niż rozpieraczy ramieniowych.</a:t>
            </a:r>
          </a:p>
          <a:p>
            <a:pPr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2400" dirty="0">
              <a:latin typeface="Times New Roman" pitchFamily="18" charset="0"/>
            </a:endParaRPr>
          </a:p>
        </p:txBody>
      </p:sp>
      <p:pic>
        <p:nvPicPr>
          <p:cNvPr id="16" name="Picture 4" descr="Holmatro - zastosowania 0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500174"/>
            <a:ext cx="4032250" cy="3027363"/>
          </a:xfrm>
          <a:prstGeom prst="rect">
            <a:avLst/>
          </a:prstGeom>
          <a:noFill/>
        </p:spPr>
      </p:pic>
      <p:pic>
        <p:nvPicPr>
          <p:cNvPr id="17" name="Picture 5" descr="Holmatro - zastosowania 0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571876"/>
            <a:ext cx="4248150" cy="3071812"/>
          </a:xfrm>
          <a:prstGeom prst="rect">
            <a:avLst/>
          </a:prstGeom>
          <a:noFill/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687858" y="1597015"/>
            <a:ext cx="3887788" cy="2465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l-PL" sz="2400" dirty="0">
                <a:solidFill>
                  <a:schemeClr val="tx1"/>
                </a:solidFill>
                <a:latin typeface="Times New Roman" pitchFamily="18" charset="0"/>
              </a:rPr>
              <a:t>Rozpieracze kolumnowe to inaczej siłowniki teleskopowe służące do rozpierania, ściągania i podpierania elementów konstrukcji.</a:t>
            </a:r>
          </a:p>
          <a:p>
            <a:pPr>
              <a:spcBef>
                <a:spcPct val="50000"/>
              </a:spcBef>
            </a:pPr>
            <a:endParaRPr lang="pl-PL" sz="2400" dirty="0">
              <a:latin typeface="Times New Roman" pitchFamily="18" charset="0"/>
            </a:endParaRPr>
          </a:p>
        </p:txBody>
      </p:sp>
      <p:sp>
        <p:nvSpPr>
          <p:cNvPr id="11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Narzędzia ratownicze 0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71678"/>
            <a:ext cx="2700891" cy="2286016"/>
          </a:xfrm>
          <a:prstGeom prst="rect">
            <a:avLst/>
          </a:prstGeom>
          <a:noFill/>
        </p:spPr>
      </p:pic>
      <p:pic>
        <p:nvPicPr>
          <p:cNvPr id="143" name="Shape 1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body" idx="2"/>
          </p:nvPr>
        </p:nvSpPr>
        <p:spPr>
          <a:xfrm>
            <a:off x="5436096" y="5362694"/>
            <a:ext cx="1080120" cy="216023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Zdjęcie 1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11560" y="1500174"/>
            <a:ext cx="6532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Times New Roman" pitchFamily="18" charset="0"/>
              </a:rPr>
              <a:t>Sprzęt hydrauliczny zasilany jest z  pomp:</a:t>
            </a:r>
          </a:p>
          <a:p>
            <a:endParaRPr lang="pl-PL" sz="2800" dirty="0"/>
          </a:p>
        </p:txBody>
      </p:sp>
      <p:pic>
        <p:nvPicPr>
          <p:cNvPr id="13" name="Picture 6" descr="Narzędzia ratownicze 0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2071678"/>
            <a:ext cx="3595687" cy="2336800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4676775"/>
            <a:ext cx="4662480" cy="177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pole tekstowe 14"/>
          <p:cNvSpPr txBox="1"/>
          <p:nvPr/>
        </p:nvSpPr>
        <p:spPr>
          <a:xfrm>
            <a:off x="357158" y="4429132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elektrycznych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5643570" y="4143380"/>
            <a:ext cx="371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spalinowych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2428860" y="6357958"/>
            <a:ext cx="550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                                 lub ręcznych</a:t>
            </a:r>
          </a:p>
        </p:txBody>
      </p:sp>
      <p:sp>
        <p:nvSpPr>
          <p:cNvPr id="18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>
                <a:latin typeface="Times New Roman" pitchFamily="18" charset="0"/>
              </a:rPr>
              <a:t>Rodzaje i budowa ratowniczego </a:t>
            </a:r>
            <a:br>
              <a:rPr lang="pl-PL" sz="2800" dirty="0">
                <a:latin typeface="Times New Roman" pitchFamily="18" charset="0"/>
              </a:rPr>
            </a:br>
            <a:r>
              <a:rPr lang="pl-PL" sz="2800" dirty="0"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30</a:t>
            </a:fld>
            <a:endParaRPr lang="pl-PL"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ymbol zastępczy tekstu 9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972452" cy="828668"/>
          </a:xfrm>
        </p:spPr>
        <p:txBody>
          <a:bodyPr/>
          <a:lstStyle/>
          <a:p>
            <a:pPr algn="ctr">
              <a:buNone/>
            </a:pPr>
            <a:r>
              <a:rPr lang="pl-PL" dirty="0">
                <a:latin typeface="Times New Roman" pitchFamily="18" charset="0"/>
              </a:rPr>
              <a:t>Narzędzia do wyważania drzwi</a:t>
            </a:r>
          </a:p>
          <a:p>
            <a:pPr algn="ctr"/>
            <a:endParaRPr lang="pl-PL" dirty="0"/>
          </a:p>
        </p:txBody>
      </p:sp>
      <p:pic>
        <p:nvPicPr>
          <p:cNvPr id="11" name="Picture 8" descr="Narzędzia ratownicze 0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214554"/>
            <a:ext cx="7650064" cy="3143272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357158" y="5214950"/>
            <a:ext cx="85725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600" dirty="0"/>
              <a:t>Narzędzie jednostronnego działania napędzane pompą ręczną, ponieważ małe pojemności cylindrów</a:t>
            </a:r>
          </a:p>
          <a:p>
            <a:pPr>
              <a:defRPr/>
            </a:pPr>
            <a:r>
              <a:rPr lang="pl-PL" sz="1600" dirty="0"/>
              <a:t>hydraulicznych tego typu narzędzi nie wymagaj dużych wartości ciśnienia.</a:t>
            </a:r>
          </a:p>
          <a:p>
            <a:pPr>
              <a:defRPr/>
            </a:pPr>
            <a:r>
              <a:rPr lang="pl-PL" sz="1600" dirty="0"/>
              <a:t>Zasilanie pompą ręczną pozwala na powolne i precyzyjne operowanie danym narzędziem.</a:t>
            </a:r>
          </a:p>
          <a:p>
            <a:endParaRPr lang="pl-PL" dirty="0"/>
          </a:p>
        </p:txBody>
      </p:sp>
      <p:sp>
        <p:nvSpPr>
          <p:cNvPr id="12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>
                <a:latin typeface="Times New Roman" pitchFamily="18" charset="0"/>
              </a:rPr>
              <a:t>Rodzaje i budowa ratowniczego </a:t>
            </a:r>
            <a:br>
              <a:rPr lang="pl-PL" sz="2800" dirty="0">
                <a:latin typeface="Times New Roman" pitchFamily="18" charset="0"/>
              </a:rPr>
            </a:br>
            <a:r>
              <a:rPr lang="pl-PL" sz="2800" dirty="0"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>
                <a:latin typeface="Times New Roman" pitchFamily="18" charset="0"/>
              </a:rPr>
              <a:t>Przykłady zastosowania</a:t>
            </a:r>
            <a:endParaRPr sz="2800" b="1" i="0" u="none" strike="noStrike" cap="none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31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Obraz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0942" y="3429000"/>
            <a:ext cx="4653058" cy="2857496"/>
          </a:xfrm>
          <a:prstGeom prst="rect">
            <a:avLst/>
          </a:prstGeom>
          <a:noFill/>
        </p:spPr>
      </p:pic>
      <p:pic>
        <p:nvPicPr>
          <p:cNvPr id="7" name="Picture 6" descr="Obraz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00174"/>
            <a:ext cx="4500562" cy="26685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r>
              <a:rPr lang="pl-PL" sz="2800" dirty="0"/>
              <a:t>Mininożyce</a:t>
            </a: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32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7" descr="Obraz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3987800"/>
            <a:ext cx="4176713" cy="2870200"/>
          </a:xfrm>
          <a:prstGeom prst="rect">
            <a:avLst/>
          </a:prstGeom>
          <a:noFill/>
        </p:spPr>
      </p:pic>
      <p:pic>
        <p:nvPicPr>
          <p:cNvPr id="7" name="Picture 8" descr="Narzędzia ratownicze 0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844675"/>
            <a:ext cx="3781425" cy="2098675"/>
          </a:xfrm>
          <a:prstGeom prst="rect">
            <a:avLst/>
          </a:prstGeom>
          <a:noFill/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4348" y="2071678"/>
            <a:ext cx="3743325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dirty="0">
                <a:latin typeface="Times New Roman" pitchFamily="18" charset="0"/>
              </a:rPr>
              <a:t>Służą do przecinania prętów metalowych, pedałów samochodowych, kierownic</a:t>
            </a: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>
                <a:latin typeface="Times New Roman" pitchFamily="18" charset="0"/>
              </a:rPr>
              <a:t>Przykłady zastosowania</a:t>
            </a:r>
            <a:endParaRPr sz="2800" b="1" i="0" u="none" strike="noStrike" cap="none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33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Obraz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857364"/>
            <a:ext cx="3816350" cy="2824163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1714487"/>
            <a:ext cx="3500462" cy="472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r>
              <a:rPr lang="pl-PL" sz="2800" dirty="0"/>
              <a:t>Zaciskacz do rur</a:t>
            </a: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34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ymbol zastępczy zawartości 2"/>
          <p:cNvSpPr txBox="1">
            <a:spLocks/>
          </p:cNvSpPr>
          <p:nvPr/>
        </p:nvSpPr>
        <p:spPr>
          <a:xfrm>
            <a:off x="357158" y="2071678"/>
            <a:ext cx="4643470" cy="38576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/>
          <a:p>
            <a:pPr marL="438912" marR="0" lvl="0" indent="-1620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pl-PL" sz="2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Służy do</a:t>
            </a:r>
            <a:r>
              <a:rPr kumimoji="0" lang="pl-PL" sz="2500" b="0" i="0" u="none" strike="noStrike" kern="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pl-PL" sz="2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uszczelniania rur i przewodów rurowych w celu zatrzymania wypływu oleju, paliwa lub związków chemicznych, palnych lub zanieczyszczających środowisko cieczy i gazów, </a:t>
            </a:r>
          </a:p>
          <a:p>
            <a:pPr marL="438912" marR="0" lvl="0" indent="-1620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tabLst/>
              <a:defRPr/>
            </a:pPr>
            <a:endParaRPr kumimoji="0" lang="pl-PL" sz="25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3597" y="2500306"/>
            <a:ext cx="3646878" cy="208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>
                <a:latin typeface="Times New Roman" pitchFamily="18" charset="0"/>
              </a:rPr>
              <a:t>Przykłady zastosowania</a:t>
            </a:r>
            <a:endParaRPr sz="2800" b="1" i="0" u="none" strike="noStrike" cap="none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35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500173"/>
            <a:ext cx="4071966" cy="357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1584" y="3643314"/>
            <a:ext cx="4852416" cy="298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/>
              <a:t>Hydrauliczny system stabilizacji </a:t>
            </a:r>
            <a:r>
              <a:rPr lang="pl-PL" sz="2800" dirty="0" err="1"/>
              <a:t>PowerShore</a:t>
            </a:r>
            <a:endParaRPr sz="2800" b="1" i="0" u="none" strike="noStrike" cap="none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36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ymbol zastępczy zawartości 2"/>
          <p:cNvSpPr txBox="1">
            <a:spLocks/>
          </p:cNvSpPr>
          <p:nvPr/>
        </p:nvSpPr>
        <p:spPr>
          <a:xfrm>
            <a:off x="-214346" y="1643050"/>
            <a:ext cx="4681538" cy="4421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/>
          <a:p>
            <a:pPr marL="438912" marR="0" lvl="0" indent="-1620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pl-PL" sz="2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Hydrauliczny system stabilizacji </a:t>
            </a:r>
            <a:r>
              <a:rPr kumimoji="0" lang="pl-PL" sz="2500" b="0" i="0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PowerShore</a:t>
            </a:r>
            <a:r>
              <a:rPr kumimoji="0" lang="pl-PL" sz="2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służy do:</a:t>
            </a:r>
          </a:p>
          <a:p>
            <a:pPr marL="438912" marR="0" lvl="0" indent="-1620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pl-PL" sz="2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stabilizacji: </a:t>
            </a:r>
          </a:p>
          <a:p>
            <a:pPr marL="731520" marR="0" lvl="1" indent="-1143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tabLst/>
              <a:defRPr/>
            </a:pPr>
            <a:r>
              <a:rPr kumimoji="0" lang="pl-PL" sz="2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pojazdów,</a:t>
            </a:r>
          </a:p>
          <a:p>
            <a:pPr marL="731520" marR="0" lvl="1" indent="-1143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tabLst/>
              <a:defRPr/>
            </a:pPr>
            <a:r>
              <a:rPr kumimoji="0" lang="pl-PL" sz="2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budynków,</a:t>
            </a:r>
          </a:p>
          <a:p>
            <a:pPr marL="731520" marR="0" lvl="1" indent="-1143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tabLst/>
              <a:defRPr/>
            </a:pPr>
            <a:r>
              <a:rPr kumimoji="0" lang="pl-PL" sz="2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wykopów,</a:t>
            </a:r>
          </a:p>
          <a:p>
            <a:pPr marL="731520" marR="0" lvl="1" indent="-1143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tabLst/>
              <a:defRPr/>
            </a:pPr>
            <a:r>
              <a:rPr kumimoji="0" lang="pl-PL" sz="2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innych zastosowań specjalnych.</a:t>
            </a:r>
          </a:p>
          <a:p>
            <a:pPr marL="438912" marR="0" lvl="0" indent="-1620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pl-PL" sz="2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</a:t>
            </a:r>
          </a:p>
        </p:txBody>
      </p:sp>
      <p:pic>
        <p:nvPicPr>
          <p:cNvPr id="15" name="Picture 2" descr="http://www.deltaservice.com.pl/mediafolder/prod_zoom/272a-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0238" y="1643050"/>
            <a:ext cx="470376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BIBLIOGRAFIA</a:t>
            </a:r>
          </a:p>
        </p:txBody>
      </p:sp>
      <p:sp>
        <p:nvSpPr>
          <p:cNvPr id="179" name="Shape 179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37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Shape 181"/>
          <p:cNvSpPr txBox="1">
            <a:spLocks noGrp="1"/>
          </p:cNvSpPr>
          <p:nvPr>
            <p:ph type="body" idx="2"/>
          </p:nvPr>
        </p:nvSpPr>
        <p:spPr>
          <a:xfrm>
            <a:off x="467543" y="1832844"/>
            <a:ext cx="8216267" cy="2185986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lvl="0" indent="-324612"/>
            <a:r>
              <a:rPr lang="pl-PL" sz="24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Przemysław Kowalczyk „Hydrauliczny Sprzęt Ratowniczy” </a:t>
            </a:r>
            <a:r>
              <a:rPr lang="pl-PL" sz="2400" dirty="0">
                <a:latin typeface="+mj-lt"/>
                <a:ea typeface="Arial"/>
                <a:cs typeface="Arial"/>
                <a:sym typeface="Arial"/>
              </a:rPr>
              <a:t>Prezentacja Multimedialna </a:t>
            </a:r>
            <a:r>
              <a:rPr lang="pl-PL" sz="24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Warszawa 2005r.</a:t>
            </a:r>
          </a:p>
          <a:p>
            <a:pPr marL="438912" marR="0" lvl="0" indent="-32461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400" dirty="0">
                <a:latin typeface="+mj-lt"/>
              </a:rPr>
              <a:t>Dariusz Gil „Specjalistyczny Sprzęt Pożarniczy” 2007r. </a:t>
            </a:r>
          </a:p>
          <a:p>
            <a:pPr indent="-324612"/>
            <a:r>
              <a:rPr lang="pl-PL" sz="2400" dirty="0" err="1">
                <a:latin typeface="+mj-lt"/>
              </a:rPr>
              <a:t>Deltaservice</a:t>
            </a:r>
            <a:r>
              <a:rPr lang="pl-PL" sz="2400" dirty="0">
                <a:latin typeface="+mj-lt"/>
              </a:rPr>
              <a:t> „katalog wyrobów sprzętu ratowniczego”</a:t>
            </a:r>
          </a:p>
          <a:p>
            <a:pPr indent="-324612"/>
            <a:r>
              <a:rPr lang="pl-PL" sz="2400" dirty="0">
                <a:latin typeface="+mj-lt"/>
              </a:rPr>
              <a:t>Instrukcja obsługi LUKAS „Narzędzia Ratownicze” 2007r.</a:t>
            </a:r>
          </a:p>
          <a:p>
            <a:r>
              <a:rPr lang="pl-PL" sz="2400"/>
              <a:t>Podręcznik „Szkolenie </a:t>
            </a:r>
            <a:r>
              <a:rPr lang="pl-PL" sz="2400" dirty="0"/>
              <a:t>z zakresu ratownictwa technicznego dla strażaków </a:t>
            </a:r>
            <a:r>
              <a:rPr lang="pl-PL" sz="2400"/>
              <a:t>ratowników OSP”, </a:t>
            </a:r>
            <a:r>
              <a:rPr lang="pl-PL" sz="2400" dirty="0"/>
              <a:t>CNBOP 2009</a:t>
            </a:r>
            <a:endParaRPr lang="pl-PL" sz="2400" dirty="0">
              <a:latin typeface="+mj-lt"/>
            </a:endParaRPr>
          </a:p>
          <a:p>
            <a:pPr indent="-324612"/>
            <a:r>
              <a:rPr lang="pl-PL" sz="2400" dirty="0">
                <a:latin typeface="+mj-lt"/>
              </a:rPr>
              <a:t>Materiały własne</a:t>
            </a:r>
          </a:p>
          <a:p>
            <a:pPr indent="-324612"/>
            <a:endParaRPr lang="pl-PL" dirty="0">
              <a:latin typeface="+mj-lt"/>
            </a:endParaRPr>
          </a:p>
          <a:p>
            <a:pPr indent="-324612"/>
            <a:endParaRPr lang="pl-PL" dirty="0">
              <a:latin typeface="+mj-lt"/>
            </a:endParaRPr>
          </a:p>
          <a:p>
            <a:pPr marL="438912" marR="0" lvl="0" indent="-32461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endParaRPr lang="pl-PL"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8912" marR="0" lvl="0" indent="-32461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rostokąt 11"/>
          <p:cNvSpPr/>
          <p:nvPr/>
        </p:nvSpPr>
        <p:spPr>
          <a:xfrm>
            <a:off x="214282" y="1785926"/>
            <a:ext cx="47149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Wysokociśnieniowe węże hydrauliczne są elementem układu hydraulicznego. Służą do połączenia pompy z narzędziami ratowniczymi. Gumowe lub termoplastyczne zbrojone drutem stalowym, zakończone szybkozłączami.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2000240"/>
            <a:ext cx="2844830" cy="260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>
                <a:latin typeface="Times New Roman" pitchFamily="18" charset="0"/>
              </a:rPr>
              <a:t>Rodzaje i budowa ratowniczego </a:t>
            </a:r>
            <a:br>
              <a:rPr lang="pl-PL" sz="2800" dirty="0">
                <a:latin typeface="Times New Roman" pitchFamily="18" charset="0"/>
              </a:rPr>
            </a:br>
            <a:r>
              <a:rPr lang="pl-PL" sz="2800" dirty="0"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8" descr="coreman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928802"/>
            <a:ext cx="3342384" cy="248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1428736"/>
            <a:ext cx="322093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pole tekstowe 16"/>
          <p:cNvSpPr txBox="1"/>
          <p:nvPr/>
        </p:nvSpPr>
        <p:spPr>
          <a:xfrm>
            <a:off x="0" y="1428736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latin typeface="Calibri" pitchFamily="34" charset="0"/>
              </a:rPr>
              <a:t>CORE™</a:t>
            </a:r>
            <a:r>
              <a:rPr lang="pl-PL" sz="2400" b="1" dirty="0">
                <a:latin typeface="Calibri" pitchFamily="34" charset="0"/>
              </a:rPr>
              <a:t> Technology – </a:t>
            </a:r>
            <a:r>
              <a:rPr lang="pl-PL" sz="2400" b="1" dirty="0" err="1">
                <a:latin typeface="Calibri" pitchFamily="34" charset="0"/>
              </a:rPr>
              <a:t>holmatro</a:t>
            </a:r>
            <a:endParaRPr lang="pl-PL" sz="2400" b="1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3214678" y="1857364"/>
            <a:ext cx="25003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/>
              <a:t>umożliwia odłączenie narzędzia od przewodu bez odcinania dopływu cieczy roboczej z agregatu</a:t>
            </a:r>
          </a:p>
          <a:p>
            <a:r>
              <a:rPr lang="pl-PL" sz="1800" dirty="0"/>
              <a:t>pod wysokim ciśnieniem.</a:t>
            </a:r>
          </a:p>
          <a:p>
            <a:endParaRPr lang="pl-PL" sz="1800" dirty="0"/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1500166" y="4714884"/>
            <a:ext cx="2857488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609600" indent="-609600" algn="ctr">
              <a:spcBef>
                <a:spcPct val="50000"/>
              </a:spcBef>
            </a:pPr>
            <a:r>
              <a:rPr lang="pl-PL" sz="2400" dirty="0">
                <a:latin typeface="Calibri" pitchFamily="34" charset="0"/>
              </a:rPr>
              <a:t>Tradycyjny podwójny system wężowy</a:t>
            </a:r>
          </a:p>
        </p:txBody>
      </p:sp>
      <p:pic>
        <p:nvPicPr>
          <p:cNvPr id="21" name="Picture 4" descr="skanuj00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4071941"/>
            <a:ext cx="4183107" cy="278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>
                <a:latin typeface="Times New Roman" pitchFamily="18" charset="0"/>
              </a:rPr>
              <a:t>Rodzaje i budowa ratowniczego </a:t>
            </a:r>
            <a:br>
              <a:rPr lang="pl-PL" sz="2800" dirty="0">
                <a:latin typeface="Times New Roman" pitchFamily="18" charset="0"/>
              </a:rPr>
            </a:br>
            <a:r>
              <a:rPr lang="pl-PL" sz="2800" dirty="0"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071538" y="1428736"/>
          <a:ext cx="7072362" cy="3457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Dokument" r:id="rId4" imgW="5753100" imgH="2506980" progId="Word.Document.8">
                  <p:embed/>
                </p:oleObj>
              </mc:Choice>
              <mc:Fallback>
                <p:oleObj name="Dokument" r:id="rId4" imgW="5753100" imgH="2506980" progId="Word.Document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38" y="1428736"/>
                        <a:ext cx="7072362" cy="3457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>
                <a:latin typeface="Times New Roman" pitchFamily="18" charset="0"/>
              </a:rPr>
              <a:t>Rodzaje i budowa ratowniczego </a:t>
            </a:r>
            <a:br>
              <a:rPr lang="pl-PL" sz="2800" dirty="0">
                <a:latin typeface="Times New Roman" pitchFamily="18" charset="0"/>
              </a:rPr>
            </a:br>
            <a:r>
              <a:rPr lang="pl-PL" sz="2800" dirty="0"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14282" y="4500570"/>
          <a:ext cx="4464050" cy="251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Dokument" r:id="rId7" imgW="5972556" imgH="3505200" progId="Word.Document.8">
                  <p:embed/>
                </p:oleObj>
              </mc:Choice>
              <mc:Fallback>
                <p:oleObj name="Dokument" r:id="rId7" imgW="5972556" imgH="3505200" progId="Word.Document.8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9712" b="40984"/>
                      <a:stretch>
                        <a:fillRect/>
                      </a:stretch>
                    </p:blipFill>
                    <p:spPr bwMode="auto">
                      <a:xfrm>
                        <a:off x="214282" y="4500570"/>
                        <a:ext cx="4464050" cy="2519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4643438" y="5129213"/>
          <a:ext cx="3527425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Dokument" r:id="rId9" imgW="5972556" imgH="1635252" progId="Word.Document.8">
                  <p:embed/>
                </p:oleObj>
              </mc:Choice>
              <mc:Fallback>
                <p:oleObj name="Dokument" r:id="rId9" imgW="5972556" imgH="1635252" progId="Word.Document.8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5354"/>
                      <a:stretch>
                        <a:fillRect/>
                      </a:stretch>
                    </p:blipFill>
                    <p:spPr bwMode="auto">
                      <a:xfrm>
                        <a:off x="4643438" y="5129213"/>
                        <a:ext cx="3527425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>
                <a:latin typeface="Times New Roman" pitchFamily="18" charset="0"/>
              </a:rPr>
              <a:t>Parametry narzędzi i osprzętu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272506" y="1929618"/>
            <a:ext cx="710780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Nożyce hydrauliczne </a:t>
            </a:r>
            <a:r>
              <a:rPr lang="pl-PL" sz="2400" b="1" dirty="0" err="1"/>
              <a:t>holmatro</a:t>
            </a:r>
            <a:r>
              <a:rPr lang="pl-PL" sz="2400" b="1" dirty="0"/>
              <a:t> CU 4055 NTC</a:t>
            </a:r>
            <a:br>
              <a:rPr lang="pl-PL" sz="2400" b="1" dirty="0"/>
            </a:br>
            <a:br>
              <a:rPr lang="pl-PL" sz="2400" b="1" dirty="0"/>
            </a:br>
            <a:endParaRPr lang="pl-PL" b="1" dirty="0"/>
          </a:p>
          <a:p>
            <a:r>
              <a:rPr lang="pl-PL" dirty="0"/>
              <a:t>rozwarcie ostrzy – 202 mm,</a:t>
            </a:r>
          </a:p>
          <a:p>
            <a:r>
              <a:rPr lang="pl-PL" dirty="0"/>
              <a:t>siła cięcia – 103,8 t,</a:t>
            </a:r>
          </a:p>
          <a:p>
            <a:r>
              <a:rPr lang="pl-PL" dirty="0"/>
              <a:t>waga 19,6 kg</a:t>
            </a:r>
          </a:p>
        </p:txBody>
      </p:sp>
      <p:pic>
        <p:nvPicPr>
          <p:cNvPr id="11" name="Picture 3" descr="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51" y="2648501"/>
            <a:ext cx="4511402" cy="3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871043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4" descr="Holmatro - zastosowania 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571612"/>
            <a:ext cx="4438650" cy="333216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42910" y="5072074"/>
            <a:ext cx="3455987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 dirty="0">
                <a:latin typeface="Times New Roman" pitchFamily="18" charset="0"/>
              </a:rPr>
              <a:t>Cięcie powłok blaszanych (karoserii, kadłubów)</a:t>
            </a:r>
          </a:p>
        </p:txBody>
      </p:sp>
      <p:pic>
        <p:nvPicPr>
          <p:cNvPr id="20" name="Picture 7" descr="Holmatro - zastosowania 0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56100" y="3263900"/>
            <a:ext cx="4787900" cy="359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588125" y="2852738"/>
            <a:ext cx="27717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latin typeface="Times New Roman" pitchFamily="18" charset="0"/>
              </a:rPr>
              <a:t>Przecinanie zawiasów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8" descr="Holmatro - zastosowania 0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500174"/>
            <a:ext cx="4752975" cy="35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0" descr="Holmatro - zastosowania 04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31690" y="3262313"/>
            <a:ext cx="4312309" cy="32385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857224" y="5143512"/>
            <a:ext cx="2087562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>
                <a:latin typeface="Times New Roman" pitchFamily="18" charset="0"/>
              </a:rPr>
              <a:t>Przecinanie prętów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443663" y="2492375"/>
            <a:ext cx="2087562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>
                <a:latin typeface="Times New Roman" pitchFamily="18" charset="0"/>
              </a:rPr>
              <a:t>Przecinanie profili stalowych</a:t>
            </a:r>
          </a:p>
        </p:txBody>
      </p:sp>
      <p:sp>
        <p:nvSpPr>
          <p:cNvPr id="11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Moduł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uł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1028</Words>
  <Application>Microsoft Office PowerPoint</Application>
  <PresentationFormat>Pokaz na ekranie (4:3)</PresentationFormat>
  <Paragraphs>243</Paragraphs>
  <Slides>37</Slides>
  <Notes>35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5" baseType="lpstr">
      <vt:lpstr>Noto Sans Symbols</vt:lpstr>
      <vt:lpstr>Arial Black</vt:lpstr>
      <vt:lpstr>Calibri</vt:lpstr>
      <vt:lpstr>Times New Roman</vt:lpstr>
      <vt:lpstr>Arial</vt:lpstr>
      <vt:lpstr>Moduł</vt:lpstr>
      <vt:lpstr>Moduł</vt:lpstr>
      <vt:lpstr>Dokument</vt:lpstr>
      <vt:lpstr>TEMAT 25:   Hydrauliczne urządzenia ratownicze </vt:lpstr>
      <vt:lpstr>MATERIAŁ NAUCZANIA</vt:lpstr>
      <vt:lpstr>Rodzaje i budowa ratowniczego  sprzętu hydraulicznego</vt:lpstr>
      <vt:lpstr>Rodzaje i budowa ratowniczego  sprzętu hydraulicznego</vt:lpstr>
      <vt:lpstr>Rodzaje i budowa ratowniczego  sprzętu hydraulicznego</vt:lpstr>
      <vt:lpstr>Rodzaje i budowa ratowniczego  sprzętu hydraulicznego</vt:lpstr>
      <vt:lpstr>Parametry narzędzi i osprzętu</vt:lpstr>
      <vt:lpstr>Obsługa ratowniczych zestawów hydraulicznych</vt:lpstr>
      <vt:lpstr>Obsługa ratowniczych zestawów hydraulicznych</vt:lpstr>
      <vt:lpstr>Obsługa ratowniczych zestawów hydraulicznych</vt:lpstr>
      <vt:lpstr>Obsługa ratowniczych zestawów hydraulicznych</vt:lpstr>
      <vt:lpstr>Rodzaje i budowa ratowniczego  sprzętu hydraulicznego</vt:lpstr>
      <vt:lpstr>Parametry narzędzi i osprzętu</vt:lpstr>
      <vt:lpstr>Parametry narzędzi i osprzętu</vt:lpstr>
      <vt:lpstr>Parametry narzędzi i osprzętu</vt:lpstr>
      <vt:lpstr>Parametry narzędzi i osprzętu</vt:lpstr>
      <vt:lpstr>Obsługa ratowniczych zestawów hydraulicznych</vt:lpstr>
      <vt:lpstr>Obsługa ratowniczych zestawów hydraulicznych</vt:lpstr>
      <vt:lpstr>Obsługa ratowniczych zestawów hydraulicznych</vt:lpstr>
      <vt:lpstr>Obsługa ratowniczych zestawów hydraulicznych</vt:lpstr>
      <vt:lpstr>Obsługa ratowniczych zestawów hydraulicznych</vt:lpstr>
      <vt:lpstr>Obsługa ratowniczych zestawów hydraulicznych</vt:lpstr>
      <vt:lpstr>Rodzaje rozpieraczy kolumnowych</vt:lpstr>
      <vt:lpstr>Rodzaje i budowa ratowniczego  sprzętu hydraulicznego</vt:lpstr>
      <vt:lpstr>Parametry narzędzi i osprzętu</vt:lpstr>
      <vt:lpstr>Parametry narzędzi i osprzętu</vt:lpstr>
      <vt:lpstr>Obsługa ratowniczych zestawów hydraulicznych</vt:lpstr>
      <vt:lpstr>Obsługa ratowniczych zestawów hydraulicznych</vt:lpstr>
      <vt:lpstr>Obsługa ratowniczych zestawów hydraulicznych</vt:lpstr>
      <vt:lpstr>Rodzaje i budowa ratowniczego  sprzętu hydraulicznego</vt:lpstr>
      <vt:lpstr>Przykłady zastosowania</vt:lpstr>
      <vt:lpstr>Mininożyce</vt:lpstr>
      <vt:lpstr>Przykłady zastosowania</vt:lpstr>
      <vt:lpstr>Zaciskacz do rur</vt:lpstr>
      <vt:lpstr>Przykłady zastosowania</vt:lpstr>
      <vt:lpstr>Hydrauliczny system stabilizacji PowerShore</vt:lpstr>
      <vt:lpstr>BIBLIOGRAFIA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TEMAT:   Hydrauliczne urządzenia ratownicze</dc:title>
  <dc:creator>Łukasz Zaniewski</dc:creator>
  <cp:lastModifiedBy>m.wroblewski</cp:lastModifiedBy>
  <cp:revision>27</cp:revision>
  <dcterms:modified xsi:type="dcterms:W3CDTF">2021-11-02T12:03:53Z</dcterms:modified>
</cp:coreProperties>
</file>